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2FE73B-E71F-40CC-B869-4F68F5EC10E3}"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1752471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FE73B-E71F-40CC-B869-4F68F5EC10E3}"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45971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FE73B-E71F-40CC-B869-4F68F5EC10E3}"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262659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FE73B-E71F-40CC-B869-4F68F5EC10E3}"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3845983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2FE73B-E71F-40CC-B869-4F68F5EC10E3}"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443497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2FE73B-E71F-40CC-B869-4F68F5EC10E3}"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10406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2FE73B-E71F-40CC-B869-4F68F5EC10E3}"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4226917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2FE73B-E71F-40CC-B869-4F68F5EC10E3}"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1323437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FE73B-E71F-40CC-B869-4F68F5EC10E3}"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11256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FE73B-E71F-40CC-B869-4F68F5EC10E3}"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167272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FE73B-E71F-40CC-B869-4F68F5EC10E3}"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5C71D-36F5-4225-8045-F5F1BC4A8276}" type="slidenum">
              <a:rPr lang="en-US" smtClean="0"/>
              <a:t>‹#›</a:t>
            </a:fld>
            <a:endParaRPr lang="en-US"/>
          </a:p>
        </p:txBody>
      </p:sp>
    </p:spTree>
    <p:extLst>
      <p:ext uri="{BB962C8B-B14F-4D97-AF65-F5344CB8AC3E}">
        <p14:creationId xmlns:p14="http://schemas.microsoft.com/office/powerpoint/2010/main" val="48538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FE73B-E71F-40CC-B869-4F68F5EC10E3}" type="datetimeFigureOut">
              <a:rPr lang="en-US" smtClean="0"/>
              <a:t>12/7/2023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5C71D-36F5-4225-8045-F5F1BC4A8276}" type="slidenum">
              <a:rPr lang="en-US" smtClean="0"/>
              <a:t>‹#›</a:t>
            </a:fld>
            <a:endParaRPr lang="en-US"/>
          </a:p>
        </p:txBody>
      </p:sp>
    </p:spTree>
    <p:extLst>
      <p:ext uri="{BB962C8B-B14F-4D97-AF65-F5344CB8AC3E}">
        <p14:creationId xmlns:p14="http://schemas.microsoft.com/office/powerpoint/2010/main" val="1771116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1600199"/>
          </a:xfrm>
        </p:spPr>
        <p:txBody>
          <a:bodyPr>
            <a:normAutofit/>
          </a:bodyPr>
          <a:lstStyle/>
          <a:p>
            <a:pPr algn="just"/>
            <a:r>
              <a:rPr lang="en-US" sz="2800" dirty="0" smtClean="0"/>
              <a:t>National workshop on the extension of social security to the informal workers, ILO, M Hotel Kigali, 5-7 December 2023</a:t>
            </a:r>
            <a:endParaRPr lang="en-US" sz="2800" dirty="0"/>
          </a:p>
        </p:txBody>
      </p:sp>
      <p:sp>
        <p:nvSpPr>
          <p:cNvPr id="3" name="Subtitle 2"/>
          <p:cNvSpPr>
            <a:spLocks noGrp="1"/>
          </p:cNvSpPr>
          <p:nvPr>
            <p:ph type="subTitle" idx="1"/>
          </p:nvPr>
        </p:nvSpPr>
        <p:spPr>
          <a:xfrm>
            <a:off x="1371600" y="3048000"/>
            <a:ext cx="6400800" cy="1828800"/>
          </a:xfrm>
        </p:spPr>
        <p:txBody>
          <a:bodyPr/>
          <a:lstStyle/>
          <a:p>
            <a:r>
              <a:rPr lang="en-US" dirty="0" smtClean="0"/>
              <a:t>Sharing of selected country experiences: The case of Rwanda’s EJOHEZA scheme</a:t>
            </a:r>
            <a:endParaRPr lang="en-US" dirty="0"/>
          </a:p>
        </p:txBody>
      </p:sp>
    </p:spTree>
    <p:extLst>
      <p:ext uri="{BB962C8B-B14F-4D97-AF65-F5344CB8AC3E}">
        <p14:creationId xmlns:p14="http://schemas.microsoft.com/office/powerpoint/2010/main" val="12316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 </a:t>
            </a:r>
            <a:r>
              <a:rPr lang="en-US" sz="3100" b="1" i="1" dirty="0"/>
              <a:t>I</a:t>
            </a:r>
            <a:r>
              <a:rPr lang="en-US" sz="3100" b="1" i="1" dirty="0" smtClean="0"/>
              <a:t>nnovative strategies to extend pension coverage to workers in the informal economy in Rwanda. </a:t>
            </a:r>
            <a:endParaRPr lang="en-US" sz="3100" b="1" dirty="0"/>
          </a:p>
        </p:txBody>
      </p:sp>
      <p:sp>
        <p:nvSpPr>
          <p:cNvPr id="3" name="Content Placeholder 2"/>
          <p:cNvSpPr>
            <a:spLocks noGrp="1"/>
          </p:cNvSpPr>
          <p:nvPr>
            <p:ph idx="1"/>
          </p:nvPr>
        </p:nvSpPr>
        <p:spPr>
          <a:xfrm>
            <a:off x="457200" y="1752600"/>
            <a:ext cx="8229600" cy="3962401"/>
          </a:xfrm>
        </p:spPr>
        <p:txBody>
          <a:bodyPr>
            <a:noAutofit/>
          </a:bodyPr>
          <a:lstStyle/>
          <a:p>
            <a:pPr algn="just"/>
            <a:r>
              <a:rPr lang="en-US" sz="2000" i="1" dirty="0"/>
              <a:t>Over the past 20 years, Rwanda made significant progress in extending social security overage in terms of branches established and in terms of persons </a:t>
            </a:r>
            <a:r>
              <a:rPr lang="en-US" sz="2000" i="1" dirty="0" smtClean="0"/>
              <a:t>protected guided by </a:t>
            </a:r>
            <a:r>
              <a:rPr lang="en-US" sz="2000" i="1" dirty="0" smtClean="0"/>
              <a:t>ILO standards and ISSA guidelines.</a:t>
            </a:r>
            <a:r>
              <a:rPr lang="en-US" sz="2000" i="1" u="sng" dirty="0" smtClean="0"/>
              <a:t> </a:t>
            </a:r>
            <a:endParaRPr lang="en-US" sz="2000" dirty="0" smtClean="0"/>
          </a:p>
          <a:p>
            <a:pPr algn="just"/>
            <a:r>
              <a:rPr lang="en-US" sz="2000" i="1" dirty="0"/>
              <a:t>O</a:t>
            </a:r>
            <a:r>
              <a:rPr lang="en-US" sz="2000" i="1" dirty="0" smtClean="0"/>
              <a:t>ut of 9 branches established by ILO Social Security (Minimum Standards) </a:t>
            </a:r>
            <a:r>
              <a:rPr lang="en-US" sz="2000" i="1" dirty="0"/>
              <a:t>C</a:t>
            </a:r>
            <a:r>
              <a:rPr lang="en-US" sz="2000" i="1" dirty="0" smtClean="0"/>
              <a:t>onvention 1952 (No. 102) Rwanda has 6 schemes as follows:</a:t>
            </a:r>
            <a:endParaRPr lang="en-US" sz="2000" i="1" dirty="0"/>
          </a:p>
          <a:p>
            <a:pPr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Pension</a:t>
            </a:r>
            <a:r>
              <a:rPr lang="en-US" sz="24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scheme (Old-age benefits; Early retirement benefits; Non-occupational disability benefits; Survivorship benefits);Occupational Hazards scheme (Occupational accidents and diseases);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Maternity Leave Benefits </a:t>
            </a:r>
            <a:r>
              <a:rPr lang="en-US" sz="2000" dirty="0" err="1" smtClean="0">
                <a:latin typeface="Times New Roman" panose="02020603050405020304" pitchFamily="18" charset="0"/>
                <a:cs typeface="Times New Roman" panose="02020603050405020304" pitchFamily="18" charset="0"/>
              </a:rPr>
              <a:t>Scheme;Medical</a:t>
            </a:r>
            <a:r>
              <a:rPr lang="en-US" sz="2000" dirty="0" smtClean="0">
                <a:latin typeface="Times New Roman" panose="02020603050405020304" pitchFamily="18" charset="0"/>
                <a:cs typeface="Times New Roman" panose="02020603050405020304" pitchFamily="18" charset="0"/>
              </a:rPr>
              <a:t> Insurance Scheme:</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CBHI Scheme:</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Long-Term Savings Scheme/</a:t>
            </a:r>
            <a:r>
              <a:rPr lang="en-US" sz="2000" dirty="0" err="1" smtClean="0">
                <a:latin typeface="Times New Roman" panose="02020603050405020304" pitchFamily="18" charset="0"/>
                <a:cs typeface="Times New Roman" panose="02020603050405020304" pitchFamily="18" charset="0"/>
              </a:rPr>
              <a:t>EjoHeza</a:t>
            </a:r>
            <a:r>
              <a:rPr lang="en-US" sz="2000" dirty="0">
                <a:latin typeface="Times New Roman" panose="02020603050405020304" pitchFamily="18" charset="0"/>
                <a:cs typeface="Times New Roman" panose="02020603050405020304" pitchFamily="18" charset="0"/>
              </a:rPr>
              <a:t>.</a:t>
            </a:r>
            <a:endParaRPr lang="en-US" sz="2400" i="1" dirty="0" smtClean="0"/>
          </a:p>
          <a:p>
            <a:pPr algn="just"/>
            <a:r>
              <a:rPr lang="en-US" sz="2000" i="1" dirty="0" smtClean="0"/>
              <a:t>Characteristics of Long-Term </a:t>
            </a:r>
            <a:r>
              <a:rPr lang="en-US" sz="2000" i="1" dirty="0"/>
              <a:t>Savings Scheme ‘</a:t>
            </a:r>
            <a:r>
              <a:rPr lang="en-US" sz="2000" i="1" dirty="0" err="1"/>
              <a:t>EjoHeza</a:t>
            </a:r>
            <a:r>
              <a:rPr lang="en-US" sz="2000" i="1" dirty="0"/>
              <a:t>’ </a:t>
            </a:r>
            <a:r>
              <a:rPr lang="en-US" sz="2000" i="1" dirty="0" smtClean="0"/>
              <a:t>: </a:t>
            </a:r>
            <a:r>
              <a:rPr lang="en-US" sz="2000" b="1" i="1" dirty="0" smtClean="0"/>
              <a:t>A</a:t>
            </a:r>
            <a:r>
              <a:rPr lang="en-US" sz="2000" b="1" i="1" dirty="0" smtClean="0"/>
              <a:t>ccessibility</a:t>
            </a:r>
            <a:r>
              <a:rPr lang="en-US" sz="2000" i="1" dirty="0" smtClean="0"/>
              <a:t>  and </a:t>
            </a:r>
            <a:r>
              <a:rPr lang="en-US" sz="2000" b="1" i="1" dirty="0" smtClean="0"/>
              <a:t>affordability</a:t>
            </a:r>
            <a:r>
              <a:rPr lang="en-US" sz="2000" b="1" i="1" dirty="0" smtClean="0"/>
              <a:t>. </a:t>
            </a:r>
            <a:endParaRPr lang="en-US" sz="2000" b="1" dirty="0"/>
          </a:p>
        </p:txBody>
      </p:sp>
    </p:spTree>
    <p:extLst>
      <p:ext uri="{BB962C8B-B14F-4D97-AF65-F5344CB8AC3E}">
        <p14:creationId xmlns:p14="http://schemas.microsoft.com/office/powerpoint/2010/main" val="501958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EjoHeza’s attractive design </a:t>
            </a:r>
            <a:r>
              <a:rPr lang="en-US" dirty="0"/>
              <a:t/>
            </a:r>
            <a:br>
              <a:rPr lang="en-US" dirty="0"/>
            </a:br>
            <a:endParaRPr lang="en-US" dirty="0"/>
          </a:p>
        </p:txBody>
      </p:sp>
      <p:sp>
        <p:nvSpPr>
          <p:cNvPr id="3" name="Content Placeholder 2"/>
          <p:cNvSpPr>
            <a:spLocks noGrp="1"/>
          </p:cNvSpPr>
          <p:nvPr>
            <p:ph idx="1"/>
          </p:nvPr>
        </p:nvSpPr>
        <p:spPr>
          <a:xfrm>
            <a:off x="457200" y="1143000"/>
            <a:ext cx="8229600" cy="4800600"/>
          </a:xfrm>
        </p:spPr>
        <p:txBody>
          <a:bodyPr>
            <a:normAutofit fontScale="62500" lnSpcReduction="20000"/>
          </a:bodyPr>
          <a:lstStyle/>
          <a:p>
            <a:pPr marL="0" indent="0" algn="just">
              <a:buNone/>
            </a:pPr>
            <a:r>
              <a:rPr lang="en-GB" dirty="0"/>
              <a:t>Innovative strategies followed to achieve </a:t>
            </a:r>
            <a:r>
              <a:rPr lang="en-GB" i="1" dirty="0" err="1"/>
              <a:t>EjoHeza</a:t>
            </a:r>
            <a:r>
              <a:rPr lang="en-GB" dirty="0"/>
              <a:t> objectives </a:t>
            </a:r>
            <a:r>
              <a:rPr lang="en-GB" dirty="0" smtClean="0"/>
              <a:t>include:</a:t>
            </a:r>
          </a:p>
          <a:p>
            <a:pPr marL="0" indent="0" algn="just">
              <a:buNone/>
            </a:pPr>
            <a:endParaRPr lang="en-GB" dirty="0" smtClean="0"/>
          </a:p>
          <a:p>
            <a:pPr algn="just"/>
            <a:r>
              <a:rPr lang="en-GB" dirty="0" smtClean="0"/>
              <a:t> </a:t>
            </a:r>
            <a:r>
              <a:rPr lang="en-GB" dirty="0"/>
              <a:t>Government incentives based on </a:t>
            </a:r>
            <a:r>
              <a:rPr lang="en-GB" i="1" dirty="0" err="1"/>
              <a:t>ubudeh</a:t>
            </a:r>
            <a:r>
              <a:rPr lang="en-GB" dirty="0" err="1"/>
              <a:t>e</a:t>
            </a:r>
            <a:r>
              <a:rPr lang="en-GB" dirty="0"/>
              <a:t> </a:t>
            </a:r>
            <a:r>
              <a:rPr lang="en-GB" dirty="0" smtClean="0"/>
              <a:t>categorization</a:t>
            </a:r>
            <a:r>
              <a:rPr lang="en-GB" dirty="0"/>
              <a:t>, </a:t>
            </a:r>
            <a:endParaRPr lang="en-GB" dirty="0" smtClean="0"/>
          </a:p>
          <a:p>
            <a:pPr algn="just"/>
            <a:r>
              <a:rPr lang="en-GB" dirty="0" smtClean="0"/>
              <a:t>Digitalization: registration and payment of contribution using mobile phones</a:t>
            </a:r>
            <a:r>
              <a:rPr lang="en-GB" dirty="0"/>
              <a:t> </a:t>
            </a:r>
            <a:r>
              <a:rPr lang="en-GB" dirty="0" smtClean="0"/>
              <a:t>and banks. Online application for claims and benefits provision.</a:t>
            </a:r>
          </a:p>
          <a:p>
            <a:pPr algn="just"/>
            <a:r>
              <a:rPr lang="en-GB" dirty="0" smtClean="0"/>
              <a:t>attractive </a:t>
            </a:r>
            <a:r>
              <a:rPr lang="en-GB" dirty="0"/>
              <a:t>design offering accessibility and affordability,</a:t>
            </a:r>
            <a:r>
              <a:rPr lang="en-GB" b="1" dirty="0"/>
              <a:t> </a:t>
            </a:r>
            <a:endParaRPr lang="en-GB" b="1" dirty="0" smtClean="0"/>
          </a:p>
          <a:p>
            <a:pPr algn="just"/>
            <a:r>
              <a:rPr lang="en-GB" dirty="0" smtClean="0"/>
              <a:t>extension </a:t>
            </a:r>
            <a:r>
              <a:rPr lang="en-GB" dirty="0"/>
              <a:t>of coverage to the children aged under 16 years </a:t>
            </a:r>
            <a:r>
              <a:rPr lang="en-GB" i="1" dirty="0" smtClean="0"/>
              <a:t>;</a:t>
            </a:r>
          </a:p>
          <a:p>
            <a:pPr algn="just"/>
            <a:r>
              <a:rPr lang="en-GB" dirty="0" smtClean="0"/>
              <a:t> </a:t>
            </a:r>
            <a:r>
              <a:rPr lang="en-GB" dirty="0"/>
              <a:t>mobilization approach and implementation Strategies where Public education and awareness efforts involve local authority in mobilization</a:t>
            </a:r>
            <a:r>
              <a:rPr lang="en-GB" dirty="0" smtClean="0"/>
              <a:t>.</a:t>
            </a:r>
          </a:p>
          <a:p>
            <a:pPr algn="just"/>
            <a:r>
              <a:rPr lang="en-GB" dirty="0" smtClean="0"/>
              <a:t> </a:t>
            </a:r>
            <a:r>
              <a:rPr lang="en-GB" dirty="0"/>
              <a:t>In this regard, </a:t>
            </a:r>
            <a:r>
              <a:rPr lang="en-GB" dirty="0" err="1"/>
              <a:t>enrollment</a:t>
            </a:r>
            <a:r>
              <a:rPr lang="en-GB" dirty="0"/>
              <a:t> of </a:t>
            </a:r>
            <a:r>
              <a:rPr lang="en-GB" i="1" dirty="0" err="1"/>
              <a:t>EjoHeza</a:t>
            </a:r>
            <a:r>
              <a:rPr lang="en-GB" dirty="0"/>
              <a:t> membership and payment of contribution is driven by mass education and awareness delivered through partnership with central and local government institutions and organizations including cooperatives, associations, youth, women, private and civil sectors </a:t>
            </a:r>
            <a:r>
              <a:rPr lang="en-GB" dirty="0" smtClean="0"/>
              <a:t>, etc</a:t>
            </a:r>
            <a:r>
              <a:rPr lang="en-GB" dirty="0"/>
              <a:t>. </a:t>
            </a:r>
            <a:endParaRPr lang="en-GB" dirty="0" smtClean="0"/>
          </a:p>
          <a:p>
            <a:pPr algn="just" hangingPunct="0"/>
            <a:r>
              <a:rPr lang="en-US" dirty="0" smtClean="0"/>
              <a:t>Classification </a:t>
            </a:r>
            <a:r>
              <a:rPr lang="en-US" dirty="0"/>
              <a:t>of citizens into categories according to their financial </a:t>
            </a:r>
            <a:r>
              <a:rPr lang="en-US" dirty="0" smtClean="0"/>
              <a:t>capacity ( the system was improved and replaced by Social registry)</a:t>
            </a:r>
            <a:endParaRPr lang="en-US" dirty="0"/>
          </a:p>
          <a:p>
            <a:pPr marL="0" indent="0">
              <a:buNone/>
            </a:pPr>
            <a:endParaRPr lang="en-US" dirty="0"/>
          </a:p>
        </p:txBody>
      </p:sp>
    </p:spTree>
    <p:extLst>
      <p:ext uri="{BB962C8B-B14F-4D97-AF65-F5344CB8AC3E}">
        <p14:creationId xmlns:p14="http://schemas.microsoft.com/office/powerpoint/2010/main" val="688793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EjoHeza</a:t>
            </a:r>
            <a:r>
              <a:rPr lang="en-US" dirty="0" smtClean="0"/>
              <a:t> Membership status</a:t>
            </a:r>
            <a:endParaRPr lang="en-US" dirty="0"/>
          </a:p>
        </p:txBody>
      </p:sp>
      <p:sp>
        <p:nvSpPr>
          <p:cNvPr id="3" name="Content Placeholder 2"/>
          <p:cNvSpPr>
            <a:spLocks noGrp="1"/>
          </p:cNvSpPr>
          <p:nvPr>
            <p:ph idx="1"/>
          </p:nvPr>
        </p:nvSpPr>
        <p:spPr/>
        <p:txBody>
          <a:bodyPr/>
          <a:lstStyle/>
          <a:p>
            <a:r>
              <a:rPr lang="en-US" dirty="0" smtClean="0"/>
              <a:t>As for 7 December 2023:</a:t>
            </a:r>
          </a:p>
          <a:p>
            <a:r>
              <a:rPr lang="en-US" b="1" dirty="0" smtClean="0"/>
              <a:t>Suscribers:3,379,936 </a:t>
            </a:r>
          </a:p>
          <a:p>
            <a:r>
              <a:rPr lang="en-US" b="1" dirty="0" smtClean="0"/>
              <a:t>Savers: 2,879,621</a:t>
            </a:r>
          </a:p>
          <a:p>
            <a:pPr marL="0" indent="0">
              <a:buNone/>
            </a:pPr>
            <a:endParaRPr lang="en-US" b="1" dirty="0" smtClean="0"/>
          </a:p>
          <a:p>
            <a:pPr marL="0" indent="0">
              <a:buNone/>
            </a:pPr>
            <a:r>
              <a:rPr lang="en-US" dirty="0" smtClean="0"/>
              <a:t> </a:t>
            </a:r>
            <a:r>
              <a:rPr lang="en-US" b="1" i="1" dirty="0" smtClean="0"/>
              <a:t>Strategies for dormant accounts:</a:t>
            </a:r>
          </a:p>
          <a:p>
            <a:pPr marL="0" indent="0">
              <a:buNone/>
            </a:pPr>
            <a:r>
              <a:rPr lang="en-US" dirty="0" smtClean="0"/>
              <a:t>RSSB send </a:t>
            </a:r>
            <a:r>
              <a:rPr lang="en-US" dirty="0" err="1" smtClean="0"/>
              <a:t>Sms</a:t>
            </a:r>
            <a:r>
              <a:rPr lang="en-US" dirty="0" smtClean="0"/>
              <a:t> </a:t>
            </a:r>
            <a:r>
              <a:rPr lang="en-US" dirty="0" err="1" smtClean="0"/>
              <a:t>remender</a:t>
            </a:r>
            <a:r>
              <a:rPr lang="en-US" dirty="0" smtClean="0"/>
              <a:t>; adverts (radio and TV; physical meetings) </a:t>
            </a:r>
            <a:r>
              <a:rPr lang="en-US" dirty="0" err="1" smtClean="0"/>
              <a:t>sensitisation</a:t>
            </a:r>
            <a:r>
              <a:rPr lang="en-US" dirty="0" smtClean="0"/>
              <a:t> </a:t>
            </a:r>
            <a:r>
              <a:rPr lang="en-US" dirty="0" err="1" smtClean="0"/>
              <a:t>campain</a:t>
            </a:r>
            <a:endParaRPr lang="en-US" dirty="0"/>
          </a:p>
        </p:txBody>
      </p:sp>
    </p:spTree>
    <p:extLst>
      <p:ext uri="{BB962C8B-B14F-4D97-AF65-F5344CB8AC3E}">
        <p14:creationId xmlns:p14="http://schemas.microsoft.com/office/powerpoint/2010/main" val="218287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b="1" dirty="0" smtClean="0"/>
              <a:t>Lessons learned</a:t>
            </a:r>
            <a:r>
              <a:rPr lang="en-GB" sz="2700" dirty="0" smtClean="0"/>
              <a:t> </a:t>
            </a:r>
            <a:r>
              <a:rPr lang="en-GB" sz="2700" b="1" dirty="0" smtClean="0"/>
              <a:t>to inspire other developing countries with low pension coverage</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57800"/>
          </a:xfrm>
        </p:spPr>
        <p:txBody>
          <a:bodyPr>
            <a:noAutofit/>
          </a:bodyPr>
          <a:lstStyle/>
          <a:p>
            <a:pPr lvl="0" algn="just"/>
            <a:r>
              <a:rPr lang="en-GB" sz="1800" dirty="0"/>
              <a:t>The informal economy workers represent a huge market for saving for old age in Africa where coverage is low. Therefore, there is an urgent need to save for old age in the informal sector, meaning that investing in social security remains a priority and the example of Rwanda can inspire other countries. </a:t>
            </a:r>
            <a:endParaRPr lang="en-US" sz="1800" dirty="0"/>
          </a:p>
          <a:p>
            <a:pPr algn="just"/>
            <a:r>
              <a:rPr lang="en-GB" sz="1800" dirty="0"/>
              <a:t> </a:t>
            </a:r>
            <a:endParaRPr lang="en-US" sz="1800" dirty="0"/>
          </a:p>
          <a:p>
            <a:pPr lvl="0" algn="just"/>
            <a:r>
              <a:rPr lang="en-GB" sz="1800" dirty="0"/>
              <a:t>The voluntary nature of </a:t>
            </a:r>
            <a:r>
              <a:rPr lang="en-GB" sz="1800" i="1" dirty="0" err="1"/>
              <a:t>EjoHeza</a:t>
            </a:r>
            <a:r>
              <a:rPr lang="en-GB" sz="1800" dirty="0"/>
              <a:t> scheme implies the absence of legal obligation to participate to the scheme. Therefore, there is</a:t>
            </a:r>
            <a:r>
              <a:rPr lang="en-GB" sz="1800" b="1" dirty="0"/>
              <a:t> </a:t>
            </a:r>
            <a:r>
              <a:rPr lang="en-GB" sz="1800" dirty="0"/>
              <a:t>lack of enforcement mechanism in case of non- compliance. Therefore, the effective pension coverage requires combination of contributory and non-contributory schemes to ensure at least basic income security in law and in practice.</a:t>
            </a:r>
            <a:endParaRPr lang="en-US" sz="1800" dirty="0"/>
          </a:p>
          <a:p>
            <a:pPr algn="just"/>
            <a:r>
              <a:rPr lang="en-GB" sz="1800" dirty="0"/>
              <a:t> </a:t>
            </a:r>
            <a:endParaRPr lang="en-US" sz="1800" dirty="0"/>
          </a:p>
          <a:p>
            <a:pPr lvl="0" algn="just"/>
            <a:r>
              <a:rPr lang="en-GB" sz="1800" dirty="0"/>
              <a:t>From the Rwanda’s </a:t>
            </a:r>
            <a:r>
              <a:rPr lang="en-GB" sz="1800" i="1" dirty="0" err="1"/>
              <a:t>EjoHeza</a:t>
            </a:r>
            <a:r>
              <a:rPr lang="en-GB" sz="1800" dirty="0"/>
              <a:t> experience, massive education and awareness contributed to participating in saving for old-age, despite the low culture of saving. The education and awareness campaign also created general financial literacy.</a:t>
            </a:r>
            <a:endParaRPr lang="en-US" sz="1800" dirty="0"/>
          </a:p>
          <a:p>
            <a:pPr algn="just"/>
            <a:r>
              <a:rPr lang="en-GB" sz="1800" dirty="0"/>
              <a:t> </a:t>
            </a:r>
            <a:endParaRPr lang="en-US" sz="1800" dirty="0"/>
          </a:p>
          <a:p>
            <a:pPr lvl="0" algn="just"/>
            <a:r>
              <a:rPr lang="en-GB" sz="1800" dirty="0"/>
              <a:t>The success of the informal sector pension scheme</a:t>
            </a:r>
            <a:r>
              <a:rPr lang="en-GB" sz="1800" b="1" dirty="0"/>
              <a:t> requires to put in place a well-designed structures for saving, good</a:t>
            </a:r>
            <a:r>
              <a:rPr lang="en-GB" sz="1800" dirty="0"/>
              <a:t> governance, infrastructure and partnership frameworks built on strong political and public trust to enable mass scale saving. </a:t>
            </a:r>
            <a:endParaRPr lang="en-US" sz="1800" dirty="0"/>
          </a:p>
          <a:p>
            <a:pPr marL="0" indent="0">
              <a:buNone/>
            </a:pPr>
            <a:endParaRPr lang="en-US" sz="1800" dirty="0"/>
          </a:p>
        </p:txBody>
      </p:sp>
    </p:spTree>
    <p:extLst>
      <p:ext uri="{BB962C8B-B14F-4D97-AF65-F5344CB8AC3E}">
        <p14:creationId xmlns:p14="http://schemas.microsoft.com/office/powerpoint/2010/main" val="2497357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276</Words>
  <Application>Microsoft Office PowerPoint</Application>
  <PresentationFormat>On-screen Show (4:3)</PresentationFormat>
  <Paragraphs>32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National workshop on the extension of social security to the informal workers, ILO, M Hotel Kigali, 5-7 December 2023</vt:lpstr>
      <vt:lpstr> Innovative strategies to extend pension coverage to workers in the informal economy in Rwanda. </vt:lpstr>
      <vt:lpstr>EjoHeza’s attractive design  </vt:lpstr>
      <vt:lpstr>EjoHeza Membership status</vt:lpstr>
      <vt:lpstr>Lessons learned to inspire other developing countries with low pension coverage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workshop on the extension of social security to the informal workers, ILO, M Hotel Kigali, 5-7December 2023</dc:title>
  <dc:creator>Windows User</dc:creator>
  <cp:lastModifiedBy>Windows User</cp:lastModifiedBy>
  <cp:revision>15</cp:revision>
  <dcterms:created xsi:type="dcterms:W3CDTF">2023-12-07T07:12:31Z</dcterms:created>
  <dcterms:modified xsi:type="dcterms:W3CDTF">2023-12-07T08:25:25Z</dcterms:modified>
</cp:coreProperties>
</file>