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7" r:id="rId2"/>
    <p:sldId id="258" r:id="rId3"/>
    <p:sldId id="264" r:id="rId4"/>
    <p:sldId id="265" r:id="rId5"/>
    <p:sldId id="266" r:id="rId6"/>
    <p:sldId id="267" r:id="rId7"/>
    <p:sldId id="268" r:id="rId8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20000"/>
      </a:spcBef>
      <a:spcAft>
        <a:spcPct val="0"/>
      </a:spcAft>
      <a:defRPr sz="2800" b="1" kern="1200">
        <a:solidFill>
          <a:srgbClr val="FFFFFF"/>
        </a:solidFill>
        <a:latin typeface="Arial" charset="0"/>
        <a:ea typeface="ＭＳ Ｐゴシック" pitchFamily="50" charset="-128"/>
        <a:cs typeface="+mn-cs"/>
      </a:defRPr>
    </a:lvl1pPr>
    <a:lvl2pPr marL="457200" algn="l" rtl="0" fontAlgn="base">
      <a:spcBef>
        <a:spcPct val="20000"/>
      </a:spcBef>
      <a:spcAft>
        <a:spcPct val="0"/>
      </a:spcAft>
      <a:defRPr sz="2800" b="1" kern="1200">
        <a:solidFill>
          <a:srgbClr val="FFFFFF"/>
        </a:solidFill>
        <a:latin typeface="Arial" charset="0"/>
        <a:ea typeface="ＭＳ Ｐゴシック" pitchFamily="50" charset="-128"/>
        <a:cs typeface="+mn-cs"/>
      </a:defRPr>
    </a:lvl2pPr>
    <a:lvl3pPr marL="914400" algn="l" rtl="0" fontAlgn="base">
      <a:spcBef>
        <a:spcPct val="20000"/>
      </a:spcBef>
      <a:spcAft>
        <a:spcPct val="0"/>
      </a:spcAft>
      <a:defRPr sz="2800" b="1" kern="1200">
        <a:solidFill>
          <a:srgbClr val="FFFFFF"/>
        </a:solidFill>
        <a:latin typeface="Arial" charset="0"/>
        <a:ea typeface="ＭＳ Ｐゴシック" pitchFamily="50" charset="-128"/>
        <a:cs typeface="+mn-cs"/>
      </a:defRPr>
    </a:lvl3pPr>
    <a:lvl4pPr marL="1371600" algn="l" rtl="0" fontAlgn="base">
      <a:spcBef>
        <a:spcPct val="20000"/>
      </a:spcBef>
      <a:spcAft>
        <a:spcPct val="0"/>
      </a:spcAft>
      <a:defRPr sz="2800" b="1" kern="1200">
        <a:solidFill>
          <a:srgbClr val="FFFFFF"/>
        </a:solidFill>
        <a:latin typeface="Arial" charset="0"/>
        <a:ea typeface="ＭＳ Ｐゴシック" pitchFamily="50" charset="-128"/>
        <a:cs typeface="+mn-cs"/>
      </a:defRPr>
    </a:lvl4pPr>
    <a:lvl5pPr marL="1828800" algn="l" rtl="0" fontAlgn="base">
      <a:spcBef>
        <a:spcPct val="20000"/>
      </a:spcBef>
      <a:spcAft>
        <a:spcPct val="0"/>
      </a:spcAft>
      <a:defRPr sz="2800" b="1" kern="1200">
        <a:solidFill>
          <a:srgbClr val="FFFFFF"/>
        </a:solidFill>
        <a:latin typeface="Arial" charset="0"/>
        <a:ea typeface="ＭＳ Ｐゴシック" pitchFamily="50" charset="-128"/>
        <a:cs typeface="+mn-cs"/>
      </a:defRPr>
    </a:lvl5pPr>
    <a:lvl6pPr marL="2286000" algn="l" defTabSz="914400" rtl="0" eaLnBrk="1" latinLnBrk="0" hangingPunct="1">
      <a:defRPr sz="2800" b="1" kern="1200">
        <a:solidFill>
          <a:srgbClr val="FFFFFF"/>
        </a:solidFill>
        <a:latin typeface="Arial" charset="0"/>
        <a:ea typeface="ＭＳ Ｐゴシック" pitchFamily="50" charset="-128"/>
        <a:cs typeface="+mn-cs"/>
      </a:defRPr>
    </a:lvl6pPr>
    <a:lvl7pPr marL="2743200" algn="l" defTabSz="914400" rtl="0" eaLnBrk="1" latinLnBrk="0" hangingPunct="1">
      <a:defRPr sz="2800" b="1" kern="1200">
        <a:solidFill>
          <a:srgbClr val="FFFFFF"/>
        </a:solidFill>
        <a:latin typeface="Arial" charset="0"/>
        <a:ea typeface="ＭＳ Ｐゴシック" pitchFamily="50" charset="-128"/>
        <a:cs typeface="+mn-cs"/>
      </a:defRPr>
    </a:lvl7pPr>
    <a:lvl8pPr marL="3200400" algn="l" defTabSz="914400" rtl="0" eaLnBrk="1" latinLnBrk="0" hangingPunct="1">
      <a:defRPr sz="2800" b="1" kern="1200">
        <a:solidFill>
          <a:srgbClr val="FFFFFF"/>
        </a:solidFill>
        <a:latin typeface="Arial" charset="0"/>
        <a:ea typeface="ＭＳ Ｐゴシック" pitchFamily="50" charset="-128"/>
        <a:cs typeface="+mn-cs"/>
      </a:defRPr>
    </a:lvl8pPr>
    <a:lvl9pPr marL="3657600" algn="l" defTabSz="914400" rtl="0" eaLnBrk="1" latinLnBrk="0" hangingPunct="1">
      <a:defRPr sz="2800" b="1" kern="1200">
        <a:solidFill>
          <a:srgbClr val="FFFFFF"/>
        </a:solidFill>
        <a:latin typeface="Arial" charset="0"/>
        <a:ea typeface="ＭＳ Ｐゴシック" pitchFamily="50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65" autoAdjust="0"/>
    <p:restoredTop sz="94604" autoAdjust="0"/>
  </p:normalViewPr>
  <p:slideViewPr>
    <p:cSldViewPr snapToGrid="0">
      <p:cViewPr>
        <p:scale>
          <a:sx n="74" d="100"/>
          <a:sy n="74" d="100"/>
        </p:scale>
        <p:origin x="-276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3312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3312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fld id="{1D849A00-8648-4DEA-A6C4-6DB2530AC6B1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3403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768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>
                <a:solidFill>
                  <a:schemeClr val="tx1"/>
                </a:solidFill>
              </a:defRPr>
            </a:lvl1pPr>
          </a:lstStyle>
          <a:p>
            <a:fld id="{914142E8-F8A1-4811-A28E-F3396C3F2E4B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71874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9591482-5C95-4154-B567-3E45F7CB2F05}" type="slidenum">
              <a:rPr lang="en-GB"/>
              <a:pPr/>
              <a:t>1</a:t>
            </a:fld>
            <a:endParaRPr lang="en-GB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95400" y="798513"/>
            <a:ext cx="4271963" cy="3203575"/>
          </a:xfrm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988" y="4346575"/>
            <a:ext cx="5026025" cy="3851275"/>
          </a:xfrm>
          <a:noFill/>
          <a:ln/>
        </p:spPr>
        <p:txBody>
          <a:bodyPr/>
          <a:lstStyle/>
          <a:p>
            <a:pPr eaLnBrk="1" hangingPunct="1"/>
            <a:endParaRPr lang="en-GB" altLang="ja-JP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CF4878F-4CD1-41D6-8B03-78F7B1A2F9E3}" type="slidenum">
              <a:rPr lang="en-GB"/>
              <a:pPr/>
              <a:t>2</a:t>
            </a:fld>
            <a:endParaRPr lang="en-GB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95400" y="798513"/>
            <a:ext cx="4271963" cy="3203575"/>
          </a:xfrm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988" y="4346575"/>
            <a:ext cx="5026025" cy="3851275"/>
          </a:xfrm>
          <a:noFill/>
          <a:ln/>
        </p:spPr>
        <p:txBody>
          <a:bodyPr/>
          <a:lstStyle/>
          <a:p>
            <a:pPr eaLnBrk="1" hangingPunct="1"/>
            <a:endParaRPr lang="en-GB" altLang="ja-JP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B743A9-AC56-4719-9235-5D4AEA7A4106}" type="slidenum">
              <a:rPr lang="en-GB"/>
              <a:pPr/>
              <a:t>3</a:t>
            </a:fld>
            <a:endParaRPr lang="en-GB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95400" y="798513"/>
            <a:ext cx="4271963" cy="3203575"/>
          </a:xfrm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988" y="4346575"/>
            <a:ext cx="5026025" cy="3851275"/>
          </a:xfrm>
          <a:noFill/>
          <a:ln/>
        </p:spPr>
        <p:txBody>
          <a:bodyPr/>
          <a:lstStyle/>
          <a:p>
            <a:pPr eaLnBrk="1" hangingPunct="1"/>
            <a:endParaRPr lang="en-GB" altLang="ja-JP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B743A9-AC56-4719-9235-5D4AEA7A4106}" type="slidenum">
              <a:rPr lang="en-GB"/>
              <a:pPr/>
              <a:t>4</a:t>
            </a:fld>
            <a:endParaRPr lang="en-GB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95400" y="798513"/>
            <a:ext cx="4271963" cy="3203575"/>
          </a:xfrm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988" y="4346575"/>
            <a:ext cx="5026025" cy="3851275"/>
          </a:xfrm>
          <a:noFill/>
          <a:ln/>
        </p:spPr>
        <p:txBody>
          <a:bodyPr/>
          <a:lstStyle/>
          <a:p>
            <a:pPr eaLnBrk="1" hangingPunct="1"/>
            <a:endParaRPr lang="en-GB" altLang="ja-JP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B743A9-AC56-4719-9235-5D4AEA7A4106}" type="slidenum">
              <a:rPr lang="en-GB"/>
              <a:pPr/>
              <a:t>5</a:t>
            </a:fld>
            <a:endParaRPr lang="en-GB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95400" y="798513"/>
            <a:ext cx="4271963" cy="3203575"/>
          </a:xfrm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988" y="4346575"/>
            <a:ext cx="5026025" cy="3851275"/>
          </a:xfrm>
          <a:noFill/>
          <a:ln/>
        </p:spPr>
        <p:txBody>
          <a:bodyPr/>
          <a:lstStyle/>
          <a:p>
            <a:pPr eaLnBrk="1" hangingPunct="1"/>
            <a:endParaRPr lang="en-GB" altLang="ja-JP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B743A9-AC56-4719-9235-5D4AEA7A4106}" type="slidenum">
              <a:rPr lang="en-GB"/>
              <a:pPr/>
              <a:t>6</a:t>
            </a:fld>
            <a:endParaRPr lang="en-GB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95400" y="798513"/>
            <a:ext cx="4271963" cy="3203575"/>
          </a:xfrm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988" y="4346575"/>
            <a:ext cx="5026025" cy="3851275"/>
          </a:xfrm>
          <a:noFill/>
          <a:ln/>
        </p:spPr>
        <p:txBody>
          <a:bodyPr/>
          <a:lstStyle/>
          <a:p>
            <a:pPr eaLnBrk="1" hangingPunct="1"/>
            <a:endParaRPr lang="en-GB" altLang="ja-JP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B743A9-AC56-4719-9235-5D4AEA7A4106}" type="slidenum">
              <a:rPr lang="en-GB"/>
              <a:pPr/>
              <a:t>7</a:t>
            </a:fld>
            <a:endParaRPr lang="en-GB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295400" y="798513"/>
            <a:ext cx="4271963" cy="3203575"/>
          </a:xfrm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5988" y="4346575"/>
            <a:ext cx="5026025" cy="3851275"/>
          </a:xfrm>
          <a:noFill/>
          <a:ln/>
        </p:spPr>
        <p:txBody>
          <a:bodyPr/>
          <a:lstStyle/>
          <a:p>
            <a:pPr eaLnBrk="1" hangingPunct="1"/>
            <a:endParaRPr lang="en-GB" altLang="ja-JP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39C658-BD09-4DC7-A86E-597044309D9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C3C048-C013-4441-9F05-AB134E43030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391A68-131A-4FE3-98B2-CEF1391DD9C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089F155-FF5F-46FC-B64D-39DE61D9410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8CA1E6-2729-49D5-93FC-B39CA85B675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11E9A3-CEE8-41C8-992E-4016A28D46C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94226BD-8702-4DEA-9938-51C6BCBE2DA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5BFE2F-DB17-44A7-A36B-8F2A859837C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696FDD0-2536-4914-9F76-3A3016BD2C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F1B9495-E6C1-4B9F-9D96-10630C42A728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D27475-2331-455F-B2C3-45AE0E4A86A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 advClick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Title, Clip Ar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lipArt Placeholder 2"/>
          <p:cNvSpPr>
            <a:spLocks noGrp="1"/>
          </p:cNvSpPr>
          <p:nvPr>
            <p:ph type="clip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81B468-554E-4651-9DE2-C7568A4F652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ransition spd="med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4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defRPr sz="1400" b="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400" b="0">
                <a:solidFill>
                  <a:schemeClr val="tx1"/>
                </a:solidFill>
              </a:defRPr>
            </a:lvl1pPr>
          </a:lstStyle>
          <a:p>
            <a:fld id="{77BEFF74-2A02-4441-956F-E03CF3477509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 advClick="0"/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yamabana@ilo.or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mailto:hiroshi.yamabana@gmail.com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FA18AE3-3B91-4B27-BA45-F5233CD6E419}" type="slidenum">
              <a:rPr lang="en-GB"/>
              <a:pPr/>
              <a:t>1</a:t>
            </a:fld>
            <a:endParaRPr lang="en-GB" dirty="0"/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7550" y="250824"/>
            <a:ext cx="8056563" cy="1548479"/>
          </a:xfrm>
          <a:noFill/>
        </p:spPr>
        <p:txBody>
          <a:bodyPr lIns="90488" tIns="44450" rIns="90488" bIns="44450"/>
          <a:lstStyle/>
          <a:p>
            <a:pPr eaLnBrk="1" hangingPunct="1"/>
            <a:r>
              <a:rPr lang="en-GB" altLang="ja-JP" sz="4000" dirty="0" smtClean="0">
                <a:ea typeface="ＭＳ Ｐゴシック" pitchFamily="50" charset="-128"/>
              </a:rPr>
              <a:t>Performance management</a:t>
            </a:r>
            <a:br>
              <a:rPr lang="en-GB" altLang="ja-JP" sz="4000" dirty="0" smtClean="0">
                <a:ea typeface="ＭＳ Ｐゴシック" pitchFamily="50" charset="-128"/>
              </a:rPr>
            </a:br>
            <a:r>
              <a:rPr lang="en-GB" altLang="ja-JP" sz="4000" dirty="0" smtClean="0">
                <a:ea typeface="ＭＳ Ｐゴシック" pitchFamily="50" charset="-128"/>
              </a:rPr>
              <a:t>- Statistics and indicators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45410" y="2212258"/>
            <a:ext cx="8610600" cy="4026310"/>
          </a:xfrm>
          <a:noFill/>
        </p:spPr>
        <p:txBody>
          <a:bodyPr lIns="90488" tIns="44450" rIns="90488" bIns="44450"/>
          <a:lstStyle/>
          <a:p>
            <a:pPr marL="342900" lvl="0" indent="-342900" eaLnBrk="1" hangingPunct="1">
              <a:lnSpc>
                <a:spcPct val="90000"/>
              </a:lnSpc>
              <a:defRPr/>
            </a:pPr>
            <a:r>
              <a:rPr lang="en-GB" altLang="ja-JP" sz="2400" dirty="0" smtClean="0">
                <a:solidFill>
                  <a:srgbClr val="000000"/>
                </a:solidFill>
              </a:rPr>
              <a:t>20 </a:t>
            </a:r>
            <a:r>
              <a:rPr lang="en-GB" altLang="ja-JP" sz="2400" dirty="0">
                <a:solidFill>
                  <a:srgbClr val="000000"/>
                </a:solidFill>
              </a:rPr>
              <a:t>August 2013</a:t>
            </a:r>
            <a:endParaRPr lang="ja-JP" altLang="en-GB" sz="2400" dirty="0">
              <a:solidFill>
                <a:srgbClr val="000000"/>
              </a:solidFill>
              <a:ea typeface="ＭＳ Ｐゴシック" pitchFamily="50" charset="-128"/>
            </a:endParaRPr>
          </a:p>
          <a:p>
            <a:pPr marL="342900" lvl="0" indent="-342900" eaLnBrk="1" hangingPunct="1">
              <a:lnSpc>
                <a:spcPct val="90000"/>
              </a:lnSpc>
              <a:defRPr/>
            </a:pPr>
            <a:r>
              <a:rPr lang="en-GB" altLang="ja-JP" sz="2400" dirty="0">
                <a:solidFill>
                  <a:srgbClr val="000000"/>
                </a:solidFill>
                <a:ea typeface="ＭＳ Ｐゴシック" pitchFamily="50" charset="-128"/>
              </a:rPr>
              <a:t>Hanoi, Viet </a:t>
            </a:r>
            <a:r>
              <a:rPr lang="en-GB" altLang="ja-JP" sz="2400" dirty="0" smtClean="0">
                <a:solidFill>
                  <a:srgbClr val="000000"/>
                </a:solidFill>
                <a:ea typeface="ＭＳ Ｐゴシック" pitchFamily="50" charset="-128"/>
              </a:rPr>
              <a:t>Nam</a:t>
            </a:r>
          </a:p>
          <a:p>
            <a:pPr marL="342900" lvl="0" indent="-342900" eaLnBrk="1" hangingPunct="1">
              <a:lnSpc>
                <a:spcPct val="90000"/>
              </a:lnSpc>
              <a:defRPr/>
            </a:pPr>
            <a:endParaRPr lang="en-GB" altLang="ja-JP" sz="2400" dirty="0">
              <a:solidFill>
                <a:srgbClr val="000000"/>
              </a:solidFill>
              <a:ea typeface="ＭＳ Ｐゴシック" pitchFamily="50" charset="-128"/>
            </a:endParaRPr>
          </a:p>
          <a:p>
            <a:pPr marL="342900" lvl="0" indent="-342900" eaLnBrk="1" hangingPunct="1">
              <a:lnSpc>
                <a:spcPct val="90000"/>
              </a:lnSpc>
              <a:defRPr/>
            </a:pPr>
            <a:r>
              <a:rPr lang="en-GB" altLang="ja-JP" sz="2400" dirty="0" smtClean="0">
                <a:solidFill>
                  <a:srgbClr val="000000"/>
                </a:solidFill>
                <a:ea typeface="ＭＳ Ｐゴシック" pitchFamily="50" charset="-128"/>
              </a:rPr>
              <a:t>Hiroshi </a:t>
            </a:r>
            <a:r>
              <a:rPr lang="en-GB" altLang="ja-JP" sz="2400" dirty="0" err="1">
                <a:solidFill>
                  <a:srgbClr val="000000"/>
                </a:solidFill>
                <a:ea typeface="ＭＳ Ｐゴシック" pitchFamily="50" charset="-128"/>
              </a:rPr>
              <a:t>Yamabana</a:t>
            </a:r>
            <a:endParaRPr lang="en-GB" altLang="ja-JP" sz="2400" dirty="0">
              <a:solidFill>
                <a:srgbClr val="000000"/>
              </a:solidFill>
              <a:ea typeface="ＭＳ Ｐゴシック" pitchFamily="50" charset="-128"/>
            </a:endParaRPr>
          </a:p>
          <a:p>
            <a:pPr marL="342900" lvl="0" indent="-342900" eaLnBrk="1" hangingPunct="1">
              <a:lnSpc>
                <a:spcPct val="90000"/>
              </a:lnSpc>
              <a:defRPr/>
            </a:pPr>
            <a:r>
              <a:rPr lang="en-GB" altLang="ja-JP" sz="2400" dirty="0">
                <a:solidFill>
                  <a:srgbClr val="000000"/>
                </a:solidFill>
                <a:ea typeface="ＭＳ Ｐゴシック" pitchFamily="50" charset="-128"/>
              </a:rPr>
              <a:t>ILO Financial and Actuarial Service (ILO FACTS)</a:t>
            </a:r>
          </a:p>
          <a:p>
            <a:pPr marL="342900" lvl="0" indent="-342900" eaLnBrk="1" hangingPunct="1">
              <a:lnSpc>
                <a:spcPct val="90000"/>
              </a:lnSpc>
              <a:defRPr/>
            </a:pPr>
            <a:r>
              <a:rPr lang="en-GB" altLang="ja-JP" sz="2400" dirty="0">
                <a:solidFill>
                  <a:srgbClr val="000000"/>
                </a:solidFill>
                <a:ea typeface="ＭＳ Ｐゴシック" pitchFamily="50" charset="-128"/>
              </a:rPr>
              <a:t>Social Protection Department (SOCPRO)</a:t>
            </a:r>
          </a:p>
          <a:p>
            <a:pPr marL="342900" lvl="0" indent="-342900" eaLnBrk="1" hangingPunct="1">
              <a:lnSpc>
                <a:spcPct val="90000"/>
              </a:lnSpc>
              <a:defRPr/>
            </a:pPr>
            <a:r>
              <a:rPr lang="en-GB" altLang="ja-JP" sz="2400" dirty="0">
                <a:solidFill>
                  <a:srgbClr val="000000"/>
                </a:solidFill>
                <a:ea typeface="ＭＳ Ｐゴシック" pitchFamily="50" charset="-128"/>
              </a:rPr>
              <a:t>ILO</a:t>
            </a:r>
          </a:p>
          <a:p>
            <a:pPr marL="342900" lvl="0" indent="-342900" algn="l" eaLnBrk="1" hangingPunct="1">
              <a:lnSpc>
                <a:spcPct val="90000"/>
              </a:lnSpc>
              <a:defRPr/>
            </a:pPr>
            <a:r>
              <a:rPr lang="fr-CH" altLang="ja-JP" sz="2400" dirty="0">
                <a:solidFill>
                  <a:srgbClr val="000000"/>
                </a:solidFill>
                <a:ea typeface="ＭＳ Ｐゴシック" pitchFamily="50" charset="-128"/>
              </a:rPr>
              <a:t>		E-mails:	</a:t>
            </a:r>
            <a:r>
              <a:rPr lang="fr-CH" altLang="ja-JP" sz="2400" dirty="0">
                <a:solidFill>
                  <a:srgbClr val="000000"/>
                </a:solidFill>
                <a:ea typeface="ＭＳ Ｐゴシック" pitchFamily="50" charset="-128"/>
                <a:hlinkClick r:id="rId3"/>
              </a:rPr>
              <a:t>yamabana@ilo.org</a:t>
            </a:r>
            <a:endParaRPr lang="fr-CH" altLang="ja-JP" sz="2400" dirty="0">
              <a:solidFill>
                <a:srgbClr val="000000"/>
              </a:solidFill>
              <a:ea typeface="ＭＳ Ｐゴシック" pitchFamily="50" charset="-128"/>
            </a:endParaRPr>
          </a:p>
          <a:p>
            <a:pPr marL="342900" lvl="0" indent="-342900" algn="l" eaLnBrk="1" hangingPunct="1">
              <a:lnSpc>
                <a:spcPct val="90000"/>
              </a:lnSpc>
              <a:defRPr/>
            </a:pPr>
            <a:r>
              <a:rPr lang="fr-CH" altLang="ja-JP" sz="2400" dirty="0">
                <a:solidFill>
                  <a:srgbClr val="000000"/>
                </a:solidFill>
              </a:rPr>
              <a:t>				</a:t>
            </a:r>
            <a:r>
              <a:rPr lang="fr-CH" altLang="ja-JP" sz="2400" dirty="0" smtClean="0">
                <a:solidFill>
                  <a:srgbClr val="000000"/>
                </a:solidFill>
                <a:hlinkClick r:id="rId4"/>
              </a:rPr>
              <a:t>hiroshi.yamabana@gmail.com</a:t>
            </a:r>
            <a:endParaRPr lang="en-GB" sz="2400" b="1" dirty="0" smtClean="0"/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F0A7248-1841-4AB7-8139-DF202A8CD68C}" type="slidenum">
              <a:rPr lang="en-GB"/>
              <a:pPr/>
              <a:t>2</a:t>
            </a:fld>
            <a:endParaRPr lang="en-GB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68313" y="152400"/>
            <a:ext cx="8142287" cy="752475"/>
          </a:xfrm>
        </p:spPr>
        <p:txBody>
          <a:bodyPr/>
          <a:lstStyle/>
          <a:p>
            <a:pPr eaLnBrk="1" hangingPunct="1"/>
            <a:r>
              <a:rPr lang="en-GB" sz="4000" dirty="0" smtClean="0"/>
              <a:t>Structure of the presentation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6077" y="1268362"/>
            <a:ext cx="8713788" cy="2905432"/>
          </a:xfrm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AutoNum type="arabicPeriod"/>
            </a:pPr>
            <a:r>
              <a:rPr lang="en-GB" altLang="ja-JP" sz="2800" dirty="0" smtClean="0">
                <a:ea typeface="ＭＳ Ｐゴシック" pitchFamily="50" charset="-128"/>
              </a:rPr>
              <a:t>Monitoring of the scheme implementation</a:t>
            </a:r>
          </a:p>
          <a:p>
            <a:pPr marL="609600" indent="-609600" algn="l" eaLnBrk="1" hangingPunct="1">
              <a:lnSpc>
                <a:spcPct val="90000"/>
              </a:lnSpc>
              <a:buAutoNum type="arabicPeriod"/>
            </a:pPr>
            <a:endParaRPr lang="en-GB" altLang="ja-JP" sz="2800" dirty="0" smtClean="0">
              <a:ea typeface="ＭＳ Ｐゴシック" pitchFamily="50" charset="-128"/>
            </a:endParaRPr>
          </a:p>
          <a:p>
            <a:pPr marL="609600" indent="-609600" algn="l" eaLnBrk="1" hangingPunct="1">
              <a:lnSpc>
                <a:spcPct val="90000"/>
              </a:lnSpc>
              <a:buFontTx/>
              <a:buAutoNum type="arabicPeriod"/>
            </a:pPr>
            <a:r>
              <a:rPr lang="en-GB" altLang="ja-JP" sz="2800" dirty="0">
                <a:ea typeface="ＭＳ Ｐゴシック" pitchFamily="50" charset="-128"/>
              </a:rPr>
              <a:t>Dimensions and possible indicators – design and </a:t>
            </a:r>
            <a:r>
              <a:rPr lang="en-GB" altLang="ja-JP" sz="2800" dirty="0" smtClean="0">
                <a:ea typeface="ＭＳ Ｐゴシック" pitchFamily="50" charset="-128"/>
              </a:rPr>
              <a:t>administration</a:t>
            </a:r>
          </a:p>
          <a:p>
            <a:pPr marL="609600" indent="-609600" algn="l" eaLnBrk="1" hangingPunct="1">
              <a:lnSpc>
                <a:spcPct val="90000"/>
              </a:lnSpc>
              <a:buFontTx/>
              <a:buAutoNum type="arabicPeriod"/>
            </a:pPr>
            <a:endParaRPr lang="en-GB" altLang="ja-JP" sz="2800" dirty="0">
              <a:ea typeface="ＭＳ Ｐゴシック" pitchFamily="50" charset="-128"/>
            </a:endParaRPr>
          </a:p>
          <a:p>
            <a:pPr marL="609600" indent="-609600" algn="l" eaLnBrk="1" hangingPunct="1">
              <a:lnSpc>
                <a:spcPct val="90000"/>
              </a:lnSpc>
              <a:buFontTx/>
              <a:buAutoNum type="arabicPeriod"/>
            </a:pPr>
            <a:r>
              <a:rPr lang="en-GB" altLang="ja-JP" sz="2800" dirty="0">
                <a:ea typeface="ＭＳ Ｐゴシック" pitchFamily="50" charset="-128"/>
              </a:rPr>
              <a:t>How indicators should be </a:t>
            </a:r>
            <a:r>
              <a:rPr lang="en-GB" altLang="ja-JP" sz="2800" dirty="0" smtClean="0">
                <a:ea typeface="ＭＳ Ｐゴシック" pitchFamily="50" charset="-128"/>
              </a:rPr>
              <a:t>interpreted</a:t>
            </a:r>
            <a:endParaRPr lang="en-GB" altLang="ja-JP" sz="2800" dirty="0">
              <a:ea typeface="ＭＳ Ｐゴシック" pitchFamily="50" charset="-128"/>
            </a:endParaRP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230D9B7-EAAE-4172-8FF6-320039BA50FF}" type="slidenum">
              <a:rPr lang="en-GB"/>
              <a:pPr/>
              <a:t>3</a:t>
            </a:fld>
            <a:endParaRPr lang="en-GB"/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9550" y="139698"/>
            <a:ext cx="8726488" cy="1261399"/>
          </a:xfrm>
        </p:spPr>
        <p:txBody>
          <a:bodyPr/>
          <a:lstStyle/>
          <a:p>
            <a:pPr eaLnBrk="1" hangingPunct="1"/>
            <a:r>
              <a:rPr lang="en-GB" altLang="ja-JP" sz="4000" dirty="0" smtClean="0">
                <a:ea typeface="ＭＳ Ｐゴシック" pitchFamily="50" charset="-128"/>
              </a:rPr>
              <a:t>1. Monitoring of the scheme implementation</a:t>
            </a:r>
            <a:endParaRPr lang="en-GB" sz="4000" dirty="0" smtClean="0">
              <a:ea typeface="ＭＳ Ｐゴシック" pitchFamily="50" charset="-128"/>
            </a:endParaRP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1445342"/>
            <a:ext cx="8763000" cy="5231683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en-GB" altLang="ja-JP" sz="2400" dirty="0" smtClean="0">
                <a:solidFill>
                  <a:schemeClr val="accent2"/>
                </a:solidFill>
                <a:ea typeface="ＭＳ Ｐゴシック" pitchFamily="50" charset="-128"/>
              </a:rPr>
              <a:t>1.	Why do we monitor?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To check whether the scheme is running ‘well’ (effectively and efficiently)</a:t>
            </a:r>
            <a:r>
              <a:rPr lang="ja-JP" altLang="en-US" sz="2400" dirty="0">
                <a:ea typeface="ＭＳ Ｐゴシック" pitchFamily="50" charset="-128"/>
              </a:rPr>
              <a:t> </a:t>
            </a:r>
            <a:r>
              <a:rPr lang="en-US" altLang="ja-JP" sz="2400" dirty="0" smtClean="0">
                <a:ea typeface="ＭＳ Ｐゴシック" pitchFamily="50" charset="-128"/>
              </a:rPr>
              <a:t>and is achieving a set-target (in your plan)</a:t>
            </a:r>
            <a:endParaRPr lang="en-GB" altLang="ja-JP" sz="2400" dirty="0" smtClean="0">
              <a:ea typeface="ＭＳ Ｐゴシック" pitchFamily="50" charset="-128"/>
            </a:endParaRP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To see where things need to be improved 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To have an idea for the improvements (where and how, both on the design and the administration)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endParaRPr lang="en-GB" altLang="ja-JP" sz="2400" dirty="0">
              <a:ea typeface="ＭＳ Ｐゴシック" pitchFamily="50" charset="-128"/>
            </a:endParaRPr>
          </a:p>
          <a:p>
            <a:pPr lvl="0" algn="l" eaLnBrk="1" hangingPunct="1">
              <a:lnSpc>
                <a:spcPct val="90000"/>
              </a:lnSpc>
            </a:pPr>
            <a:r>
              <a:rPr lang="en-GB" altLang="ja-JP" sz="2400" dirty="0" smtClean="0">
                <a:solidFill>
                  <a:srgbClr val="333399"/>
                </a:solidFill>
                <a:ea typeface="ＭＳ Ｐゴシック" pitchFamily="50" charset="-128"/>
              </a:rPr>
              <a:t>2.	What </a:t>
            </a:r>
            <a:r>
              <a:rPr lang="en-GB" altLang="ja-JP" sz="2400" dirty="0">
                <a:solidFill>
                  <a:srgbClr val="333399"/>
                </a:solidFill>
                <a:ea typeface="ＭＳ Ｐゴシック" pitchFamily="50" charset="-128"/>
              </a:rPr>
              <a:t>do we monitor</a:t>
            </a:r>
            <a:r>
              <a:rPr lang="en-GB" altLang="ja-JP" sz="2400" dirty="0" smtClean="0">
                <a:solidFill>
                  <a:srgbClr val="333399"/>
                </a:solidFill>
                <a:ea typeface="ＭＳ Ｐゴシック" pitchFamily="50" charset="-128"/>
              </a:rPr>
              <a:t>?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Something measurable and quantifiable (e.g. statistics and indicators) corresponding to major dimensions of the scheme design and the implementation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Indicators normally as ‘relative’ numbers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230D9B7-EAAE-4172-8FF6-320039BA50FF}" type="slidenum">
              <a:rPr lang="en-GB">
                <a:solidFill>
                  <a:srgbClr val="000000"/>
                </a:solidFill>
              </a:rPr>
              <a:pPr/>
              <a:t>4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9550" y="139698"/>
            <a:ext cx="8726488" cy="1423631"/>
          </a:xfrm>
        </p:spPr>
        <p:txBody>
          <a:bodyPr/>
          <a:lstStyle/>
          <a:p>
            <a:pPr eaLnBrk="1" hangingPunct="1"/>
            <a:r>
              <a:rPr lang="en-GB" altLang="ja-JP" sz="4000" dirty="0" smtClean="0">
                <a:ea typeface="ＭＳ Ｐゴシック" pitchFamily="50" charset="-128"/>
              </a:rPr>
              <a:t>2. Dimensions – design and administration</a:t>
            </a:r>
            <a:endParaRPr lang="en-GB" sz="4000" dirty="0" smtClean="0">
              <a:ea typeface="ＭＳ Ｐゴシック" pitchFamily="50" charset="-128"/>
            </a:endParaRP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1592827"/>
            <a:ext cx="8763000" cy="5088192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en-GB" altLang="ja-JP" sz="2400" dirty="0" smtClean="0">
                <a:solidFill>
                  <a:schemeClr val="accent2"/>
                </a:solidFill>
                <a:ea typeface="ＭＳ Ｐゴシック" pitchFamily="50" charset="-128"/>
              </a:rPr>
              <a:t>1.	Coverage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‘Contributors’ or ‘potential beneficiaries’ compared to the labour force etc.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‘Beneficiaries’ (cash / non-cash) compared to contributors / the number of the total unemployed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endParaRPr lang="en-GB" altLang="ja-JP" sz="2400" dirty="0">
              <a:ea typeface="ＭＳ Ｐゴシック" pitchFamily="50" charset="-128"/>
            </a:endParaRPr>
          </a:p>
          <a:p>
            <a:pPr lvl="0" algn="l" eaLnBrk="1" hangingPunct="1">
              <a:lnSpc>
                <a:spcPct val="90000"/>
              </a:lnSpc>
            </a:pPr>
            <a:r>
              <a:rPr lang="en-GB" altLang="ja-JP" sz="2400" dirty="0" smtClean="0">
                <a:solidFill>
                  <a:srgbClr val="333399"/>
                </a:solidFill>
                <a:ea typeface="ＭＳ Ｐゴシック" pitchFamily="50" charset="-128"/>
              </a:rPr>
              <a:t>2.	Benefit level / adequacy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Average ‘level’ of benefits compared to the average wage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Average duration of benefits (distribution)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Whether benefits contribute to ‘higher’-level of objectives (e.g. impact on income of beneficiaries / successful rates of ‘return to work’)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endParaRPr lang="en-GB" altLang="ja-JP" sz="2400" dirty="0" smtClean="0">
              <a:ea typeface="ＭＳ Ｐゴシック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16071099"/>
      </p:ext>
    </p:extLst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230D9B7-EAAE-4172-8FF6-320039BA50FF}" type="slidenum">
              <a:rPr lang="en-GB">
                <a:solidFill>
                  <a:srgbClr val="000000"/>
                </a:solidFill>
              </a:rPr>
              <a:pPr/>
              <a:t>5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9550" y="139699"/>
            <a:ext cx="8726488" cy="1113914"/>
          </a:xfrm>
        </p:spPr>
        <p:txBody>
          <a:bodyPr/>
          <a:lstStyle/>
          <a:p>
            <a:pPr eaLnBrk="1" hangingPunct="1"/>
            <a:r>
              <a:rPr lang="en-GB" altLang="ja-JP" sz="4000" dirty="0" smtClean="0">
                <a:ea typeface="ＭＳ Ｐゴシック" pitchFamily="50" charset="-128"/>
              </a:rPr>
              <a:t>2. Dimensions – design and administration (contd.)</a:t>
            </a:r>
            <a:endParaRPr lang="en-GB" sz="4000" dirty="0" smtClean="0">
              <a:ea typeface="ＭＳ Ｐゴシック" pitchFamily="50" charset="-128"/>
            </a:endParaRP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1592826"/>
            <a:ext cx="8763000" cy="3524863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en-GB" altLang="ja-JP" sz="2400" dirty="0" smtClean="0">
                <a:solidFill>
                  <a:schemeClr val="accent2"/>
                </a:solidFill>
                <a:ea typeface="ＭＳ Ｐゴシック" pitchFamily="50" charset="-128"/>
              </a:rPr>
              <a:t>3.	Finance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Pay-As-You-Go (PAYG) cost rate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Demographic ratio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Financial ratio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Reserve ratio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Admin cost (compared to contributory wage base etc.)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Real rate of return on investment</a:t>
            </a:r>
          </a:p>
        </p:txBody>
      </p:sp>
    </p:spTree>
    <p:extLst>
      <p:ext uri="{BB962C8B-B14F-4D97-AF65-F5344CB8AC3E}">
        <p14:creationId xmlns:p14="http://schemas.microsoft.com/office/powerpoint/2010/main" val="3112519793"/>
      </p:ext>
    </p:extLst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230D9B7-EAAE-4172-8FF6-320039BA50FF}" type="slidenum">
              <a:rPr lang="en-GB">
                <a:solidFill>
                  <a:srgbClr val="000000"/>
                </a:solidFill>
              </a:rPr>
              <a:pPr/>
              <a:t>6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9550" y="139699"/>
            <a:ext cx="8726488" cy="1231902"/>
          </a:xfrm>
        </p:spPr>
        <p:txBody>
          <a:bodyPr/>
          <a:lstStyle/>
          <a:p>
            <a:pPr eaLnBrk="1" hangingPunct="1"/>
            <a:r>
              <a:rPr lang="en-GB" altLang="ja-JP" sz="4000" dirty="0" smtClean="0">
                <a:ea typeface="ＭＳ Ｐゴシック" pitchFamily="50" charset="-128"/>
              </a:rPr>
              <a:t>2. Dimensions – design and administration (contd.)</a:t>
            </a:r>
            <a:endParaRPr lang="en-GB" sz="4000" dirty="0" smtClean="0">
              <a:ea typeface="ＭＳ Ｐゴシック" pitchFamily="50" charset="-128"/>
            </a:endParaRP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9388" y="1519084"/>
            <a:ext cx="8763000" cy="4970205"/>
          </a:xfrm>
        </p:spPr>
        <p:txBody>
          <a:bodyPr/>
          <a:lstStyle/>
          <a:p>
            <a:pPr lvl="0" algn="l" eaLnBrk="1" hangingPunct="1">
              <a:lnSpc>
                <a:spcPct val="90000"/>
              </a:lnSpc>
            </a:pPr>
            <a:r>
              <a:rPr lang="en-GB" altLang="ja-JP" sz="2400" dirty="0" smtClean="0">
                <a:solidFill>
                  <a:srgbClr val="333399"/>
                </a:solidFill>
                <a:ea typeface="ＭＳ Ｐゴシック" pitchFamily="50" charset="-128"/>
              </a:rPr>
              <a:t>4.	Administration</a:t>
            </a:r>
            <a:endParaRPr lang="en-GB" altLang="ja-JP" sz="2400" dirty="0">
              <a:solidFill>
                <a:srgbClr val="333399"/>
              </a:solidFill>
              <a:ea typeface="ＭＳ Ｐゴシック" pitchFamily="50" charset="-128"/>
            </a:endParaRPr>
          </a:p>
          <a:p>
            <a:pPr marL="1798638" lvl="0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>
                <a:solidFill>
                  <a:srgbClr val="000000"/>
                </a:solidFill>
                <a:ea typeface="ＭＳ Ｐゴシック" pitchFamily="50" charset="-128"/>
              </a:rPr>
              <a:t>Processing speed of benefits</a:t>
            </a:r>
          </a:p>
          <a:p>
            <a:pPr marL="1798638" lvl="0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>
                <a:solidFill>
                  <a:srgbClr val="000000"/>
                </a:solidFill>
                <a:ea typeface="ＭＳ Ｐゴシック" pitchFamily="50" charset="-128"/>
              </a:rPr>
              <a:t>Arrears payments (compared to paid benefits)</a:t>
            </a:r>
          </a:p>
          <a:p>
            <a:pPr marL="1798638" lvl="0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>
                <a:solidFill>
                  <a:srgbClr val="000000"/>
                </a:solidFill>
                <a:ea typeface="ＭＳ Ｐゴシック" pitchFamily="50" charset="-128"/>
              </a:rPr>
              <a:t>Accuracy of payments (samples)</a:t>
            </a:r>
          </a:p>
          <a:p>
            <a:pPr marL="1798638" lvl="0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>
                <a:solidFill>
                  <a:srgbClr val="000000"/>
                </a:solidFill>
                <a:ea typeface="ＭＳ Ｐゴシック" pitchFamily="50" charset="-128"/>
              </a:rPr>
              <a:t>Rate of missing (incorrect) past contributions</a:t>
            </a:r>
          </a:p>
          <a:p>
            <a:pPr marL="1798638" lvl="0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>
                <a:solidFill>
                  <a:srgbClr val="000000"/>
                </a:solidFill>
                <a:ea typeface="ＭＳ Ｐゴシック" pitchFamily="50" charset="-128"/>
              </a:rPr>
              <a:t>Rate of ‘missing (or undeclared)’ wages</a:t>
            </a:r>
          </a:p>
          <a:p>
            <a:pPr algn="l" eaLnBrk="1" hangingPunct="1">
              <a:lnSpc>
                <a:spcPct val="90000"/>
              </a:lnSpc>
            </a:pPr>
            <a:endParaRPr lang="en-GB" altLang="ja-JP" sz="2400" dirty="0" smtClean="0">
              <a:solidFill>
                <a:schemeClr val="accent2"/>
              </a:solidFill>
              <a:ea typeface="ＭＳ Ｐゴシック" pitchFamily="50" charset="-128"/>
            </a:endParaRPr>
          </a:p>
          <a:p>
            <a:pPr algn="l" eaLnBrk="1" hangingPunct="1">
              <a:lnSpc>
                <a:spcPct val="90000"/>
              </a:lnSpc>
            </a:pPr>
            <a:r>
              <a:rPr lang="en-GB" altLang="ja-JP" sz="2400" dirty="0" smtClean="0">
                <a:solidFill>
                  <a:schemeClr val="accent2"/>
                </a:solidFill>
                <a:ea typeface="ＭＳ Ｐゴシック" pitchFamily="50" charset="-128"/>
              </a:rPr>
              <a:t>5.	Satisfaction of clients (‘Soft’ numbers)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Complaints / appeals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Satisfaction to services (e.g. registration / benefit payments / job-matching services / vocational training etc.)</a:t>
            </a:r>
          </a:p>
        </p:txBody>
      </p:sp>
    </p:spTree>
    <p:extLst>
      <p:ext uri="{BB962C8B-B14F-4D97-AF65-F5344CB8AC3E}">
        <p14:creationId xmlns:p14="http://schemas.microsoft.com/office/powerpoint/2010/main" val="1289229182"/>
      </p:ext>
    </p:extLst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230D9B7-EAAE-4172-8FF6-320039BA50FF}" type="slidenum">
              <a:rPr lang="en-GB">
                <a:solidFill>
                  <a:srgbClr val="000000"/>
                </a:solidFill>
              </a:rPr>
              <a:pPr/>
              <a:t>7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09550" y="139698"/>
            <a:ext cx="8726488" cy="671463"/>
          </a:xfrm>
        </p:spPr>
        <p:txBody>
          <a:bodyPr/>
          <a:lstStyle/>
          <a:p>
            <a:pPr eaLnBrk="1" hangingPunct="1"/>
            <a:r>
              <a:rPr lang="en-GB" altLang="ja-JP" sz="4000" dirty="0" smtClean="0">
                <a:ea typeface="ＭＳ Ｐゴシック" pitchFamily="50" charset="-128"/>
              </a:rPr>
              <a:t>3. Some remarks on indicators</a:t>
            </a:r>
            <a:endParaRPr lang="en-GB" sz="4000" dirty="0" smtClean="0">
              <a:ea typeface="ＭＳ Ｐゴシック" pitchFamily="50" charset="-128"/>
            </a:endParaRPr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3130" y="958645"/>
            <a:ext cx="8654896" cy="5574889"/>
          </a:xfrm>
        </p:spPr>
        <p:txBody>
          <a:bodyPr/>
          <a:lstStyle/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To observe the absolute level vs. changes in time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endParaRPr lang="en-GB" altLang="ja-JP" sz="2400" dirty="0" smtClean="0">
              <a:ea typeface="ＭＳ Ｐゴシック" pitchFamily="50" charset="-128"/>
            </a:endParaRP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Background basic statistics also to be periodically disclosed (Statistics year book to be produced – financial statements / contributors, beneficiaries statistics by age, sex, region etc.) plus analysis on statistics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endParaRPr lang="en-GB" altLang="ja-JP" sz="2400" dirty="0">
              <a:ea typeface="ＭＳ Ｐゴシック" pitchFamily="50" charset="-128"/>
            </a:endParaRP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IT system to backup statistical activities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endParaRPr lang="en-GB" altLang="ja-JP" sz="2400" dirty="0">
              <a:ea typeface="ＭＳ Ｐゴシック" pitchFamily="50" charset="-128"/>
            </a:endParaRP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Monitoring essential on active </a:t>
            </a:r>
            <a:r>
              <a:rPr lang="en-GB" altLang="ja-JP" sz="2400" dirty="0">
                <a:ea typeface="ＭＳ Ｐゴシック" pitchFamily="50" charset="-128"/>
              </a:rPr>
              <a:t>l</a:t>
            </a:r>
            <a:r>
              <a:rPr lang="en-GB" altLang="ja-JP" sz="2400" dirty="0" smtClean="0">
                <a:ea typeface="ＭＳ Ｐゴシック" pitchFamily="50" charset="-128"/>
              </a:rPr>
              <a:t>abour market policies</a:t>
            </a: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endParaRPr lang="en-GB" altLang="ja-JP" sz="2400" dirty="0" smtClean="0">
              <a:ea typeface="ＭＳ Ｐゴシック" pitchFamily="50" charset="-128"/>
            </a:endParaRPr>
          </a:p>
          <a:p>
            <a:pPr marL="1798638" indent="-898525" algn="l" eaLnBrk="1" hangingPunct="1">
              <a:lnSpc>
                <a:spcPct val="90000"/>
              </a:lnSpc>
              <a:buFontTx/>
              <a:buChar char="-"/>
            </a:pPr>
            <a:r>
              <a:rPr lang="en-GB" altLang="ja-JP" sz="2400" dirty="0" smtClean="0">
                <a:ea typeface="ＭＳ Ｐゴシック" pitchFamily="50" charset="-128"/>
              </a:rPr>
              <a:t>Reforms to be based on factual basis</a:t>
            </a:r>
          </a:p>
        </p:txBody>
      </p:sp>
    </p:spTree>
    <p:extLst>
      <p:ext uri="{BB962C8B-B14F-4D97-AF65-F5344CB8AC3E}">
        <p14:creationId xmlns:p14="http://schemas.microsoft.com/office/powerpoint/2010/main" val="357312366"/>
      </p:ext>
    </p:extLst>
  </p:cSld>
  <p:clrMapOvr>
    <a:masterClrMapping/>
  </p:clrMapOvr>
  <p:transition spd="med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GB" sz="2800" b="1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Arial" charset="0"/>
            <a:ea typeface="ＭＳ Ｐゴシック" pitchFamily="50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en-GB" sz="2800" b="1" i="0" u="none" strike="noStrike" cap="none" normalizeH="0" baseline="0" smtClean="0">
            <a:ln>
              <a:noFill/>
            </a:ln>
            <a:solidFill>
              <a:srgbClr val="FFFFFF"/>
            </a:solidFill>
            <a:effectLst/>
            <a:latin typeface="Arial" charset="0"/>
            <a:ea typeface="ＭＳ Ｐゴシック" pitchFamily="50" charset="-128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1174</TotalTime>
  <Words>176</Words>
  <Application>Microsoft Office PowerPoint</Application>
  <PresentationFormat>On-screen Show (4:3)</PresentationFormat>
  <Paragraphs>77</Paragraphs>
  <Slides>7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Default Design</vt:lpstr>
      <vt:lpstr>Performance management - Statistics and indicators</vt:lpstr>
      <vt:lpstr>Structure of the presentation</vt:lpstr>
      <vt:lpstr>1. Monitoring of the scheme implementation</vt:lpstr>
      <vt:lpstr>2. Dimensions – design and administration</vt:lpstr>
      <vt:lpstr>2. Dimensions – design and administration (contd.)</vt:lpstr>
      <vt:lpstr>2. Dimensions – design and administration (contd.)</vt:lpstr>
      <vt:lpstr>3. Some remarks on indicators</vt:lpstr>
    </vt:vector>
  </TitlesOfParts>
  <Company>ILO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SECSOC</dc:creator>
  <cp:lastModifiedBy>ilohan</cp:lastModifiedBy>
  <cp:revision>195</cp:revision>
  <dcterms:created xsi:type="dcterms:W3CDTF">2009-06-15T21:24:18Z</dcterms:created>
  <dcterms:modified xsi:type="dcterms:W3CDTF">2013-08-22T05:12:33Z</dcterms:modified>
</cp:coreProperties>
</file>