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8" r:id="rId3"/>
    <p:sldId id="303" r:id="rId4"/>
    <p:sldId id="264" r:id="rId5"/>
    <p:sldId id="294" r:id="rId6"/>
    <p:sldId id="295" r:id="rId7"/>
    <p:sldId id="301" r:id="rId8"/>
    <p:sldId id="302" r:id="rId9"/>
    <p:sldId id="299" r:id="rId10"/>
    <p:sldId id="300" r:id="rId11"/>
    <p:sldId id="305" r:id="rId12"/>
    <p:sldId id="304" r:id="rId13"/>
    <p:sldId id="269" r:id="rId14"/>
    <p:sldId id="306" r:id="rId15"/>
    <p:sldId id="267" r:id="rId16"/>
    <p:sldId id="265" r:id="rId17"/>
    <p:sldId id="266" r:id="rId18"/>
    <p:sldId id="268" r:id="rId19"/>
    <p:sldId id="307" r:id="rId20"/>
    <p:sldId id="270" r:id="rId21"/>
    <p:sldId id="271" r:id="rId22"/>
    <p:sldId id="308" r:id="rId23"/>
    <p:sldId id="259" r:id="rId24"/>
    <p:sldId id="273" r:id="rId25"/>
    <p:sldId id="276" r:id="rId26"/>
    <p:sldId id="275" r:id="rId27"/>
    <p:sldId id="277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595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110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3B2BDC-277E-42D6-A4CF-FF2E8D5F7B2B}" type="doc">
      <dgm:prSet loTypeId="urn:microsoft.com/office/officeart/2005/8/layout/pyramid2" loCatId="pyramid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n-GB"/>
        </a:p>
      </dgm:t>
    </dgm:pt>
    <dgm:pt modelId="{8591A970-5BF0-4D8D-96EE-3BB1B578C9D4}">
      <dgm:prSet custT="1"/>
      <dgm:spPr/>
      <dgm:t>
        <a:bodyPr/>
        <a:lstStyle/>
        <a:p>
          <a:pPr rtl="0"/>
          <a:r>
            <a:rPr lang="en-GB" sz="1800" b="1" dirty="0" smtClean="0"/>
            <a:t>R.176</a:t>
          </a:r>
          <a:r>
            <a:rPr lang="en-GB" sz="1800" dirty="0" smtClean="0"/>
            <a:t>: Employment Promotion and Protection against Unemployment </a:t>
          </a:r>
          <a:r>
            <a:rPr lang="en-GB" sz="1800" b="1" dirty="0" smtClean="0"/>
            <a:t>Recommendation</a:t>
          </a:r>
          <a:r>
            <a:rPr lang="en-GB" sz="1800" dirty="0" smtClean="0"/>
            <a:t>, 1988</a:t>
          </a:r>
          <a:endParaRPr lang="en-GB" sz="1800" b="1" dirty="0"/>
        </a:p>
      </dgm:t>
    </dgm:pt>
    <dgm:pt modelId="{46DCB39C-1933-4FA6-97C4-A5217C17F322}" type="parTrans" cxnId="{B6588768-4479-48DD-BDB1-EAF722F58FB2}">
      <dgm:prSet/>
      <dgm:spPr/>
      <dgm:t>
        <a:bodyPr/>
        <a:lstStyle/>
        <a:p>
          <a:endParaRPr lang="en-GB"/>
        </a:p>
      </dgm:t>
    </dgm:pt>
    <dgm:pt modelId="{4857B12D-D4D4-4C35-95F0-D57D12059474}" type="sibTrans" cxnId="{B6588768-4479-48DD-BDB1-EAF722F58FB2}">
      <dgm:prSet/>
      <dgm:spPr/>
      <dgm:t>
        <a:bodyPr/>
        <a:lstStyle/>
        <a:p>
          <a:endParaRPr lang="en-GB"/>
        </a:p>
      </dgm:t>
    </dgm:pt>
    <dgm:pt modelId="{021DEBA6-F8B4-4E0C-8460-09E0C957BEB6}">
      <dgm:prSet custT="1"/>
      <dgm:spPr/>
      <dgm:t>
        <a:bodyPr/>
        <a:lstStyle/>
        <a:p>
          <a:pPr rtl="0"/>
          <a:r>
            <a:rPr lang="en-GB" sz="1800" b="1" dirty="0" smtClean="0"/>
            <a:t>C.168: Convention</a:t>
          </a:r>
          <a:r>
            <a:rPr lang="en-GB" sz="1800" dirty="0" smtClean="0"/>
            <a:t> concerning Employment Promotion and Protection against Unemployment, 1988</a:t>
          </a:r>
          <a:endParaRPr lang="en-GB" sz="1800" b="1" dirty="0"/>
        </a:p>
      </dgm:t>
    </dgm:pt>
    <dgm:pt modelId="{573F7BA0-8254-4901-A212-E06A3A2381CA}" type="parTrans" cxnId="{51530BDE-1713-436A-AF0D-6AB2026973C7}">
      <dgm:prSet/>
      <dgm:spPr/>
      <dgm:t>
        <a:bodyPr/>
        <a:lstStyle/>
        <a:p>
          <a:endParaRPr lang="en-GB"/>
        </a:p>
      </dgm:t>
    </dgm:pt>
    <dgm:pt modelId="{18018381-1D24-4F2A-95FA-A2ECD1C57705}" type="sibTrans" cxnId="{51530BDE-1713-436A-AF0D-6AB2026973C7}">
      <dgm:prSet/>
      <dgm:spPr/>
      <dgm:t>
        <a:bodyPr/>
        <a:lstStyle/>
        <a:p>
          <a:endParaRPr lang="en-GB"/>
        </a:p>
      </dgm:t>
    </dgm:pt>
    <dgm:pt modelId="{E205F75C-0528-46D8-A20F-C36D99295049}">
      <dgm:prSet custT="1"/>
      <dgm:spPr/>
      <dgm:t>
        <a:bodyPr/>
        <a:lstStyle/>
        <a:p>
          <a:r>
            <a:rPr lang="en-GB" sz="1800" b="1" dirty="0" smtClean="0"/>
            <a:t>C.102: Convention</a:t>
          </a:r>
          <a:r>
            <a:rPr lang="en-GB" sz="1800" dirty="0" smtClean="0"/>
            <a:t> concerning Minimum Standards of Social Security, 1952 (Part IV – Unemployment Benefit)</a:t>
          </a:r>
          <a:endParaRPr lang="en-GB" sz="1800" dirty="0"/>
        </a:p>
      </dgm:t>
    </dgm:pt>
    <dgm:pt modelId="{A185158B-7F0B-4582-9128-653081B2DDE1}" type="parTrans" cxnId="{2D71BB9B-386A-4593-81B9-2C6E42BB7346}">
      <dgm:prSet/>
      <dgm:spPr/>
      <dgm:t>
        <a:bodyPr/>
        <a:lstStyle/>
        <a:p>
          <a:endParaRPr lang="en-GB"/>
        </a:p>
      </dgm:t>
    </dgm:pt>
    <dgm:pt modelId="{2E7D4931-0307-4B79-A9DF-1F1F4B0C79A3}" type="sibTrans" cxnId="{2D71BB9B-386A-4593-81B9-2C6E42BB7346}">
      <dgm:prSet/>
      <dgm:spPr/>
      <dgm:t>
        <a:bodyPr/>
        <a:lstStyle/>
        <a:p>
          <a:endParaRPr lang="en-GB"/>
        </a:p>
      </dgm:t>
    </dgm:pt>
    <dgm:pt modelId="{9232684C-2986-49D1-9539-FAF5473785CD}" type="pres">
      <dgm:prSet presAssocID="{2E3B2BDC-277E-42D6-A4CF-FF2E8D5F7B2B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GB"/>
        </a:p>
      </dgm:t>
    </dgm:pt>
    <dgm:pt modelId="{A99AF78C-9E99-45AA-A005-CD0B64DAE5ED}" type="pres">
      <dgm:prSet presAssocID="{2E3B2BDC-277E-42D6-A4CF-FF2E8D5F7B2B}" presName="pyramid" presStyleLbl="node1" presStyleIdx="0" presStyleCnt="1" custLinFactNeighborX="17316"/>
      <dgm:spPr/>
    </dgm:pt>
    <dgm:pt modelId="{28AC6885-7013-450F-8BFC-29775894BA2B}" type="pres">
      <dgm:prSet presAssocID="{2E3B2BDC-277E-42D6-A4CF-FF2E8D5F7B2B}" presName="theList" presStyleCnt="0"/>
      <dgm:spPr/>
    </dgm:pt>
    <dgm:pt modelId="{C6788DFF-DAC3-49FB-978F-4BCEDE744C57}" type="pres">
      <dgm:prSet presAssocID="{8591A970-5BF0-4D8D-96EE-3BB1B578C9D4}" presName="aNode" presStyleLbl="fgAcc1" presStyleIdx="0" presStyleCnt="3" custScaleX="153393" custLinFactY="12478" custLinFactNeighborX="46226" custLinFactNeighborY="100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16A5B87-6BBC-4404-8F28-9F8A3C0E983C}" type="pres">
      <dgm:prSet presAssocID="{8591A970-5BF0-4D8D-96EE-3BB1B578C9D4}" presName="aSpace" presStyleCnt="0"/>
      <dgm:spPr/>
    </dgm:pt>
    <dgm:pt modelId="{8DD81EE4-2463-459B-B375-394C33B6FE8B}" type="pres">
      <dgm:prSet presAssocID="{021DEBA6-F8B4-4E0C-8460-09E0C957BEB6}" presName="aNode" presStyleLbl="fgAcc1" presStyleIdx="1" presStyleCnt="3" custScaleX="153393" custLinFactY="15900" custLinFactNeighborX="47051" custLinFactNeighborY="100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ACA84A5-7068-47FF-A7E4-905A92F2AA56}" type="pres">
      <dgm:prSet presAssocID="{021DEBA6-F8B4-4E0C-8460-09E0C957BEB6}" presName="aSpace" presStyleCnt="0"/>
      <dgm:spPr/>
    </dgm:pt>
    <dgm:pt modelId="{E22DD14D-5698-4B54-9D1C-7B86C24737C8}" type="pres">
      <dgm:prSet presAssocID="{E205F75C-0528-46D8-A20F-C36D99295049}" presName="aNode" presStyleLbl="fgAcc1" presStyleIdx="2" presStyleCnt="3" custScaleX="153393" custLinFactY="15900" custLinFactNeighborX="47051" custLinFactNeighborY="100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9084F5A-B861-4656-9F9D-0CA8FAC13E76}" type="pres">
      <dgm:prSet presAssocID="{E205F75C-0528-46D8-A20F-C36D99295049}" presName="aSpace" presStyleCnt="0"/>
      <dgm:spPr/>
    </dgm:pt>
  </dgm:ptLst>
  <dgm:cxnLst>
    <dgm:cxn modelId="{3FE6CD6A-FD5A-4D12-B8D0-863567D3DA4B}" type="presOf" srcId="{8591A970-5BF0-4D8D-96EE-3BB1B578C9D4}" destId="{C6788DFF-DAC3-49FB-978F-4BCEDE744C57}" srcOrd="0" destOrd="0" presId="urn:microsoft.com/office/officeart/2005/8/layout/pyramid2"/>
    <dgm:cxn modelId="{51530BDE-1713-436A-AF0D-6AB2026973C7}" srcId="{2E3B2BDC-277E-42D6-A4CF-FF2E8D5F7B2B}" destId="{021DEBA6-F8B4-4E0C-8460-09E0C957BEB6}" srcOrd="1" destOrd="0" parTransId="{573F7BA0-8254-4901-A212-E06A3A2381CA}" sibTransId="{18018381-1D24-4F2A-95FA-A2ECD1C57705}"/>
    <dgm:cxn modelId="{4DDD8926-7309-4539-A73E-636ABC5A6FAA}" type="presOf" srcId="{E205F75C-0528-46D8-A20F-C36D99295049}" destId="{E22DD14D-5698-4B54-9D1C-7B86C24737C8}" srcOrd="0" destOrd="0" presId="urn:microsoft.com/office/officeart/2005/8/layout/pyramid2"/>
    <dgm:cxn modelId="{B21CF038-CC63-4EEE-A832-A8E265F0BF60}" type="presOf" srcId="{021DEBA6-F8B4-4E0C-8460-09E0C957BEB6}" destId="{8DD81EE4-2463-459B-B375-394C33B6FE8B}" srcOrd="0" destOrd="0" presId="urn:microsoft.com/office/officeart/2005/8/layout/pyramid2"/>
    <dgm:cxn modelId="{2AC425AD-76FC-468E-A0E1-E7BF4EC2C0A0}" type="presOf" srcId="{2E3B2BDC-277E-42D6-A4CF-FF2E8D5F7B2B}" destId="{9232684C-2986-49D1-9539-FAF5473785CD}" srcOrd="0" destOrd="0" presId="urn:microsoft.com/office/officeart/2005/8/layout/pyramid2"/>
    <dgm:cxn modelId="{2D71BB9B-386A-4593-81B9-2C6E42BB7346}" srcId="{2E3B2BDC-277E-42D6-A4CF-FF2E8D5F7B2B}" destId="{E205F75C-0528-46D8-A20F-C36D99295049}" srcOrd="2" destOrd="0" parTransId="{A185158B-7F0B-4582-9128-653081B2DDE1}" sibTransId="{2E7D4931-0307-4B79-A9DF-1F1F4B0C79A3}"/>
    <dgm:cxn modelId="{B6588768-4479-48DD-BDB1-EAF722F58FB2}" srcId="{2E3B2BDC-277E-42D6-A4CF-FF2E8D5F7B2B}" destId="{8591A970-5BF0-4D8D-96EE-3BB1B578C9D4}" srcOrd="0" destOrd="0" parTransId="{46DCB39C-1933-4FA6-97C4-A5217C17F322}" sibTransId="{4857B12D-D4D4-4C35-95F0-D57D12059474}"/>
    <dgm:cxn modelId="{102993D2-953D-4DDE-967F-CF3DC4BDFFDF}" type="presParOf" srcId="{9232684C-2986-49D1-9539-FAF5473785CD}" destId="{A99AF78C-9E99-45AA-A005-CD0B64DAE5ED}" srcOrd="0" destOrd="0" presId="urn:microsoft.com/office/officeart/2005/8/layout/pyramid2"/>
    <dgm:cxn modelId="{C66C2C24-BA72-4F96-BA68-75065E9C88AC}" type="presParOf" srcId="{9232684C-2986-49D1-9539-FAF5473785CD}" destId="{28AC6885-7013-450F-8BFC-29775894BA2B}" srcOrd="1" destOrd="0" presId="urn:microsoft.com/office/officeart/2005/8/layout/pyramid2"/>
    <dgm:cxn modelId="{BE1B55D6-CF5A-4095-80B8-50ED7E37A6A9}" type="presParOf" srcId="{28AC6885-7013-450F-8BFC-29775894BA2B}" destId="{C6788DFF-DAC3-49FB-978F-4BCEDE744C57}" srcOrd="0" destOrd="0" presId="urn:microsoft.com/office/officeart/2005/8/layout/pyramid2"/>
    <dgm:cxn modelId="{7EC38124-7F6C-4F80-8FBE-40BE18D8A103}" type="presParOf" srcId="{28AC6885-7013-450F-8BFC-29775894BA2B}" destId="{316A5B87-6BBC-4404-8F28-9F8A3C0E983C}" srcOrd="1" destOrd="0" presId="urn:microsoft.com/office/officeart/2005/8/layout/pyramid2"/>
    <dgm:cxn modelId="{7C6A8E6F-DD04-4703-9045-1D786786A9ED}" type="presParOf" srcId="{28AC6885-7013-450F-8BFC-29775894BA2B}" destId="{8DD81EE4-2463-459B-B375-394C33B6FE8B}" srcOrd="2" destOrd="0" presId="urn:microsoft.com/office/officeart/2005/8/layout/pyramid2"/>
    <dgm:cxn modelId="{DCC9B6B6-14DC-401A-9317-FE3BC386B3F9}" type="presParOf" srcId="{28AC6885-7013-450F-8BFC-29775894BA2B}" destId="{2ACA84A5-7068-47FF-A7E4-905A92F2AA56}" srcOrd="3" destOrd="0" presId="urn:microsoft.com/office/officeart/2005/8/layout/pyramid2"/>
    <dgm:cxn modelId="{9218B50C-FD1C-4AA4-A2B5-C29555E38004}" type="presParOf" srcId="{28AC6885-7013-450F-8BFC-29775894BA2B}" destId="{E22DD14D-5698-4B54-9D1C-7B86C24737C8}" srcOrd="4" destOrd="0" presId="urn:microsoft.com/office/officeart/2005/8/layout/pyramid2"/>
    <dgm:cxn modelId="{3D141815-C827-494B-A1AB-038A91ACC83F}" type="presParOf" srcId="{28AC6885-7013-450F-8BFC-29775894BA2B}" destId="{89084F5A-B861-4656-9F9D-0CA8FAC13E7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0FC9A4-CCC4-4EEA-9083-361F95E88ADA}" type="doc">
      <dgm:prSet loTypeId="urn:microsoft.com/office/officeart/2005/8/layout/equation2" loCatId="process" qsTypeId="urn:microsoft.com/office/officeart/2005/8/quickstyle/simple5" qsCatId="simple" csTypeId="urn:microsoft.com/office/officeart/2005/8/colors/colorful4" csCatId="colorful" phldr="1"/>
      <dgm:spPr/>
    </dgm:pt>
    <dgm:pt modelId="{9101B9CB-0984-4C33-81D2-B3B0D28C7F3B}">
      <dgm:prSet phldrT="[Text]"/>
      <dgm:spPr/>
      <dgm:t>
        <a:bodyPr/>
        <a:lstStyle/>
        <a:p>
          <a:r>
            <a:rPr lang="en-US" b="1" dirty="0" smtClean="0"/>
            <a:t>UI benefits</a:t>
          </a:r>
          <a:endParaRPr lang="en-GB" dirty="0"/>
        </a:p>
      </dgm:t>
    </dgm:pt>
    <dgm:pt modelId="{30A3168F-7D64-4A1C-A5B8-1E4EBC6120FB}" type="parTrans" cxnId="{DEC577BF-9779-44DA-87C6-087CED66617C}">
      <dgm:prSet/>
      <dgm:spPr/>
      <dgm:t>
        <a:bodyPr/>
        <a:lstStyle/>
        <a:p>
          <a:endParaRPr lang="en-GB"/>
        </a:p>
      </dgm:t>
    </dgm:pt>
    <dgm:pt modelId="{164975AE-4EA3-4425-AD48-87A85ABC4993}" type="sibTrans" cxnId="{DEC577BF-9779-44DA-87C6-087CED66617C}">
      <dgm:prSet/>
      <dgm:spPr/>
      <dgm:t>
        <a:bodyPr/>
        <a:lstStyle/>
        <a:p>
          <a:endParaRPr lang="en-GB"/>
        </a:p>
      </dgm:t>
    </dgm:pt>
    <dgm:pt modelId="{D0887459-A164-481A-A66A-244C2312726F}">
      <dgm:prSet phldrT="[Text]"/>
      <dgm:spPr/>
      <dgm:t>
        <a:bodyPr/>
        <a:lstStyle/>
        <a:p>
          <a:r>
            <a:rPr lang="en-US" b="1" smtClean="0">
              <a:latin typeface="Calibri" pitchFamily="34" charset="0"/>
            </a:rPr>
            <a:t>ALMP</a:t>
          </a:r>
          <a:endParaRPr lang="en-GB" dirty="0"/>
        </a:p>
      </dgm:t>
    </dgm:pt>
    <dgm:pt modelId="{F85D9FCD-C09D-477D-8729-4F8994E09DBE}" type="parTrans" cxnId="{4969577B-4786-4240-A029-B2C50A91C6B2}">
      <dgm:prSet/>
      <dgm:spPr/>
      <dgm:t>
        <a:bodyPr/>
        <a:lstStyle/>
        <a:p>
          <a:endParaRPr lang="en-GB"/>
        </a:p>
      </dgm:t>
    </dgm:pt>
    <dgm:pt modelId="{31E7C4CA-7426-4582-A649-F9543F52AB91}" type="sibTrans" cxnId="{4969577B-4786-4240-A029-B2C50A91C6B2}">
      <dgm:prSet/>
      <dgm:spPr/>
      <dgm:t>
        <a:bodyPr/>
        <a:lstStyle/>
        <a:p>
          <a:endParaRPr lang="en-GB"/>
        </a:p>
      </dgm:t>
    </dgm:pt>
    <dgm:pt modelId="{95DA339B-047F-4707-9A89-6B10CEDB287D}">
      <dgm:prSet phldrT="[Text]"/>
      <dgm:spPr/>
      <dgm:t>
        <a:bodyPr/>
        <a:lstStyle/>
        <a:p>
          <a:pPr algn="l"/>
          <a:r>
            <a:rPr lang="en-US" b="1" dirty="0" smtClean="0"/>
            <a:t>1. providing income security</a:t>
          </a:r>
        </a:p>
        <a:p>
          <a:pPr algn="l"/>
          <a:r>
            <a:rPr lang="en-US" b="1" dirty="0" smtClean="0"/>
            <a:t> 2. </a:t>
          </a:r>
          <a:r>
            <a:rPr lang="en-US" b="1" dirty="0" smtClean="0">
              <a:latin typeface="Calibri" pitchFamily="34" charset="0"/>
            </a:rPr>
            <a:t>upgrading skills and matching </a:t>
          </a:r>
          <a:r>
            <a:rPr lang="en-US" b="1" dirty="0" err="1" smtClean="0">
              <a:latin typeface="Calibri" pitchFamily="34" charset="0"/>
            </a:rPr>
            <a:t>labour</a:t>
          </a:r>
          <a:r>
            <a:rPr lang="en-US" b="1" dirty="0" smtClean="0">
              <a:latin typeface="Calibri" pitchFamily="34" charset="0"/>
            </a:rPr>
            <a:t> supply/demand</a:t>
          </a:r>
          <a:endParaRPr lang="en-GB" dirty="0"/>
        </a:p>
      </dgm:t>
    </dgm:pt>
    <dgm:pt modelId="{78A76AFF-F514-4B65-BC09-C917D91CC487}" type="parTrans" cxnId="{1AD28026-0721-4509-8D63-951775CD47F8}">
      <dgm:prSet/>
      <dgm:spPr/>
      <dgm:t>
        <a:bodyPr/>
        <a:lstStyle/>
        <a:p>
          <a:endParaRPr lang="en-GB"/>
        </a:p>
      </dgm:t>
    </dgm:pt>
    <dgm:pt modelId="{2D803900-F83E-4DCF-8A21-C1F62817B2C6}" type="sibTrans" cxnId="{1AD28026-0721-4509-8D63-951775CD47F8}">
      <dgm:prSet/>
      <dgm:spPr/>
      <dgm:t>
        <a:bodyPr/>
        <a:lstStyle/>
        <a:p>
          <a:endParaRPr lang="en-GB"/>
        </a:p>
      </dgm:t>
    </dgm:pt>
    <dgm:pt modelId="{7DC56773-2B94-4E54-9717-82E59C047E5A}" type="pres">
      <dgm:prSet presAssocID="{200FC9A4-CCC4-4EEA-9083-361F95E88ADA}" presName="Name0" presStyleCnt="0">
        <dgm:presLayoutVars>
          <dgm:dir/>
          <dgm:resizeHandles val="exact"/>
        </dgm:presLayoutVars>
      </dgm:prSet>
      <dgm:spPr/>
    </dgm:pt>
    <dgm:pt modelId="{C5AC5E7E-FBD2-4805-BD3B-3BEA37661C99}" type="pres">
      <dgm:prSet presAssocID="{200FC9A4-CCC4-4EEA-9083-361F95E88ADA}" presName="vNodes" presStyleCnt="0"/>
      <dgm:spPr/>
    </dgm:pt>
    <dgm:pt modelId="{9C788744-A6AA-4651-BAD9-08F5BE5004EA}" type="pres">
      <dgm:prSet presAssocID="{9101B9CB-0984-4C33-81D2-B3B0D28C7F3B}" presName="node" presStyleLbl="node1" presStyleIdx="0" presStyleCnt="3" custLinFactNeighborX="-1516" custLinFactNeighborY="-122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FF30EF5-F9B5-4F45-A8B0-D8760720B20E}" type="pres">
      <dgm:prSet presAssocID="{164975AE-4EA3-4425-AD48-87A85ABC4993}" presName="spacerT" presStyleCnt="0"/>
      <dgm:spPr/>
    </dgm:pt>
    <dgm:pt modelId="{219F5731-F2BE-4166-8DE1-F510D18964FC}" type="pres">
      <dgm:prSet presAssocID="{164975AE-4EA3-4425-AD48-87A85ABC4993}" presName="sibTrans" presStyleLbl="sibTrans2D1" presStyleIdx="0" presStyleCnt="2"/>
      <dgm:spPr/>
      <dgm:t>
        <a:bodyPr/>
        <a:lstStyle/>
        <a:p>
          <a:endParaRPr lang="en-GB"/>
        </a:p>
      </dgm:t>
    </dgm:pt>
    <dgm:pt modelId="{5C325736-71FB-4073-A812-6794D8140913}" type="pres">
      <dgm:prSet presAssocID="{164975AE-4EA3-4425-AD48-87A85ABC4993}" presName="spacerB" presStyleCnt="0"/>
      <dgm:spPr/>
    </dgm:pt>
    <dgm:pt modelId="{51F258D2-62A5-4D9A-86B3-342818CE6D75}" type="pres">
      <dgm:prSet presAssocID="{D0887459-A164-481A-A66A-244C2312726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B4FBC55-F8FB-4692-A0A1-B4DA156862ED}" type="pres">
      <dgm:prSet presAssocID="{200FC9A4-CCC4-4EEA-9083-361F95E88ADA}" presName="sibTransLast" presStyleLbl="sibTrans2D1" presStyleIdx="1" presStyleCnt="2"/>
      <dgm:spPr/>
      <dgm:t>
        <a:bodyPr/>
        <a:lstStyle/>
        <a:p>
          <a:endParaRPr lang="en-GB"/>
        </a:p>
      </dgm:t>
    </dgm:pt>
    <dgm:pt modelId="{A9C978EC-7F86-4754-BE74-5C09E1DF59AD}" type="pres">
      <dgm:prSet presAssocID="{200FC9A4-CCC4-4EEA-9083-361F95E88ADA}" presName="connectorText" presStyleLbl="sibTrans2D1" presStyleIdx="1" presStyleCnt="2"/>
      <dgm:spPr/>
      <dgm:t>
        <a:bodyPr/>
        <a:lstStyle/>
        <a:p>
          <a:endParaRPr lang="en-GB"/>
        </a:p>
      </dgm:t>
    </dgm:pt>
    <dgm:pt modelId="{E2E62B7C-ED86-406A-B3CA-0B1A3CF40D5B}" type="pres">
      <dgm:prSet presAssocID="{200FC9A4-CCC4-4EEA-9083-361F95E88ADA}" presName="lastNode" presStyleLbl="node1" presStyleIdx="2" presStyleCnt="3" custScaleX="116104" custScaleY="11776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EC577BF-9779-44DA-87C6-087CED66617C}" srcId="{200FC9A4-CCC4-4EEA-9083-361F95E88ADA}" destId="{9101B9CB-0984-4C33-81D2-B3B0D28C7F3B}" srcOrd="0" destOrd="0" parTransId="{30A3168F-7D64-4A1C-A5B8-1E4EBC6120FB}" sibTransId="{164975AE-4EA3-4425-AD48-87A85ABC4993}"/>
    <dgm:cxn modelId="{C080D7B9-EF26-4B94-8B11-C7AFE2A75864}" type="presOf" srcId="{9101B9CB-0984-4C33-81D2-B3B0D28C7F3B}" destId="{9C788744-A6AA-4651-BAD9-08F5BE5004EA}" srcOrd="0" destOrd="0" presId="urn:microsoft.com/office/officeart/2005/8/layout/equation2"/>
    <dgm:cxn modelId="{4969577B-4786-4240-A029-B2C50A91C6B2}" srcId="{200FC9A4-CCC4-4EEA-9083-361F95E88ADA}" destId="{D0887459-A164-481A-A66A-244C2312726F}" srcOrd="1" destOrd="0" parTransId="{F85D9FCD-C09D-477D-8729-4F8994E09DBE}" sibTransId="{31E7C4CA-7426-4582-A649-F9543F52AB91}"/>
    <dgm:cxn modelId="{1AD28026-0721-4509-8D63-951775CD47F8}" srcId="{200FC9A4-CCC4-4EEA-9083-361F95E88ADA}" destId="{95DA339B-047F-4707-9A89-6B10CEDB287D}" srcOrd="2" destOrd="0" parTransId="{78A76AFF-F514-4B65-BC09-C917D91CC487}" sibTransId="{2D803900-F83E-4DCF-8A21-C1F62817B2C6}"/>
    <dgm:cxn modelId="{B3FC9A05-DB42-4EB6-BA21-98CD45432E68}" type="presOf" srcId="{200FC9A4-CCC4-4EEA-9083-361F95E88ADA}" destId="{7DC56773-2B94-4E54-9717-82E59C047E5A}" srcOrd="0" destOrd="0" presId="urn:microsoft.com/office/officeart/2005/8/layout/equation2"/>
    <dgm:cxn modelId="{21EFB243-6FA0-474F-98F5-A217613C0C08}" type="presOf" srcId="{D0887459-A164-481A-A66A-244C2312726F}" destId="{51F258D2-62A5-4D9A-86B3-342818CE6D75}" srcOrd="0" destOrd="0" presId="urn:microsoft.com/office/officeart/2005/8/layout/equation2"/>
    <dgm:cxn modelId="{9B8A9FCB-1BAD-4F32-A4B7-E417EE2678B1}" type="presOf" srcId="{31E7C4CA-7426-4582-A649-F9543F52AB91}" destId="{A9C978EC-7F86-4754-BE74-5C09E1DF59AD}" srcOrd="1" destOrd="0" presId="urn:microsoft.com/office/officeart/2005/8/layout/equation2"/>
    <dgm:cxn modelId="{209F4EAC-580F-4519-9E48-89358C9CA6BA}" type="presOf" srcId="{31E7C4CA-7426-4582-A649-F9543F52AB91}" destId="{EB4FBC55-F8FB-4692-A0A1-B4DA156862ED}" srcOrd="0" destOrd="0" presId="urn:microsoft.com/office/officeart/2005/8/layout/equation2"/>
    <dgm:cxn modelId="{0A212A11-4179-415F-8B6D-E90ED11E575B}" type="presOf" srcId="{164975AE-4EA3-4425-AD48-87A85ABC4993}" destId="{219F5731-F2BE-4166-8DE1-F510D18964FC}" srcOrd="0" destOrd="0" presId="urn:microsoft.com/office/officeart/2005/8/layout/equation2"/>
    <dgm:cxn modelId="{7DDDE7B0-3DAA-4D89-BB0F-17B5535822C4}" type="presOf" srcId="{95DA339B-047F-4707-9A89-6B10CEDB287D}" destId="{E2E62B7C-ED86-406A-B3CA-0B1A3CF40D5B}" srcOrd="0" destOrd="0" presId="urn:microsoft.com/office/officeart/2005/8/layout/equation2"/>
    <dgm:cxn modelId="{662B95D4-1E00-4120-A28E-6A3072644358}" type="presParOf" srcId="{7DC56773-2B94-4E54-9717-82E59C047E5A}" destId="{C5AC5E7E-FBD2-4805-BD3B-3BEA37661C99}" srcOrd="0" destOrd="0" presId="urn:microsoft.com/office/officeart/2005/8/layout/equation2"/>
    <dgm:cxn modelId="{FAAFA8D3-3197-49D9-BDFE-69E2FBAFDD79}" type="presParOf" srcId="{C5AC5E7E-FBD2-4805-BD3B-3BEA37661C99}" destId="{9C788744-A6AA-4651-BAD9-08F5BE5004EA}" srcOrd="0" destOrd="0" presId="urn:microsoft.com/office/officeart/2005/8/layout/equation2"/>
    <dgm:cxn modelId="{4D596177-42A8-4065-B827-02F82BF047D9}" type="presParOf" srcId="{C5AC5E7E-FBD2-4805-BD3B-3BEA37661C99}" destId="{7FF30EF5-F9B5-4F45-A8B0-D8760720B20E}" srcOrd="1" destOrd="0" presId="urn:microsoft.com/office/officeart/2005/8/layout/equation2"/>
    <dgm:cxn modelId="{52C87133-7BBE-4267-A06E-18FC4E4A825E}" type="presParOf" srcId="{C5AC5E7E-FBD2-4805-BD3B-3BEA37661C99}" destId="{219F5731-F2BE-4166-8DE1-F510D18964FC}" srcOrd="2" destOrd="0" presId="urn:microsoft.com/office/officeart/2005/8/layout/equation2"/>
    <dgm:cxn modelId="{065A715E-7C1B-4324-9662-8694E793ECBF}" type="presParOf" srcId="{C5AC5E7E-FBD2-4805-BD3B-3BEA37661C99}" destId="{5C325736-71FB-4073-A812-6794D8140913}" srcOrd="3" destOrd="0" presId="urn:microsoft.com/office/officeart/2005/8/layout/equation2"/>
    <dgm:cxn modelId="{E3DF9858-1A17-4CE0-8E5B-C1E5CF6C1F89}" type="presParOf" srcId="{C5AC5E7E-FBD2-4805-BD3B-3BEA37661C99}" destId="{51F258D2-62A5-4D9A-86B3-342818CE6D75}" srcOrd="4" destOrd="0" presId="urn:microsoft.com/office/officeart/2005/8/layout/equation2"/>
    <dgm:cxn modelId="{A7FB3CC9-5753-45AB-A52A-4B10F34547EF}" type="presParOf" srcId="{7DC56773-2B94-4E54-9717-82E59C047E5A}" destId="{EB4FBC55-F8FB-4692-A0A1-B4DA156862ED}" srcOrd="1" destOrd="0" presId="urn:microsoft.com/office/officeart/2005/8/layout/equation2"/>
    <dgm:cxn modelId="{A4FFADA2-A080-4526-9BBE-DE3AC8B73499}" type="presParOf" srcId="{EB4FBC55-F8FB-4692-A0A1-B4DA156862ED}" destId="{A9C978EC-7F86-4754-BE74-5C09E1DF59AD}" srcOrd="0" destOrd="0" presId="urn:microsoft.com/office/officeart/2005/8/layout/equation2"/>
    <dgm:cxn modelId="{6685F106-AE46-4B03-9991-B3EF78148E0F}" type="presParOf" srcId="{7DC56773-2B94-4E54-9717-82E59C047E5A}" destId="{E2E62B7C-ED86-406A-B3CA-0B1A3CF40D5B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B8748B-1607-42CD-B95F-73A5EFC7A19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867BEBB-04CA-406C-B8E8-B8BA9C632F99}">
      <dgm:prSet phldrT="[Text]" custT="1"/>
      <dgm:spPr/>
      <dgm:t>
        <a:bodyPr/>
        <a:lstStyle/>
        <a:p>
          <a:r>
            <a:rPr lang="en-US" sz="1800" b="1" dirty="0" smtClean="0"/>
            <a:t>Employment insurance</a:t>
          </a:r>
          <a:endParaRPr lang="en-GB" sz="1800" b="1" dirty="0"/>
        </a:p>
      </dgm:t>
    </dgm:pt>
    <dgm:pt modelId="{467EFDBF-FD46-46CF-B8CC-C9331A7616D5}" type="parTrans" cxnId="{5C9CD8E7-9281-4299-A905-E85D270B6F29}">
      <dgm:prSet/>
      <dgm:spPr/>
      <dgm:t>
        <a:bodyPr/>
        <a:lstStyle/>
        <a:p>
          <a:endParaRPr lang="en-GB"/>
        </a:p>
      </dgm:t>
    </dgm:pt>
    <dgm:pt modelId="{A8D22D19-6F1B-46D8-AD54-ACC8B19F8429}" type="sibTrans" cxnId="{5C9CD8E7-9281-4299-A905-E85D270B6F29}">
      <dgm:prSet/>
      <dgm:spPr/>
      <dgm:t>
        <a:bodyPr/>
        <a:lstStyle/>
        <a:p>
          <a:endParaRPr lang="en-GB"/>
        </a:p>
      </dgm:t>
    </dgm:pt>
    <dgm:pt modelId="{AF0C7C8E-F64A-4894-9D13-42B81E7A9743}">
      <dgm:prSet phldrT="[Text]"/>
      <dgm:spPr/>
      <dgm:t>
        <a:bodyPr/>
        <a:lstStyle/>
        <a:p>
          <a:r>
            <a:rPr lang="en-US" b="1" u="sng" dirty="0" smtClean="0"/>
            <a:t>Unemployment benefits</a:t>
          </a:r>
          <a:endParaRPr lang="en-GB" b="1" u="sng" dirty="0"/>
        </a:p>
      </dgm:t>
    </dgm:pt>
    <dgm:pt modelId="{2BCE50E8-C193-4B9D-B9ED-4E3361EF427C}" type="parTrans" cxnId="{9AC82018-B65C-4E12-8204-DC422C218929}">
      <dgm:prSet/>
      <dgm:spPr/>
      <dgm:t>
        <a:bodyPr/>
        <a:lstStyle/>
        <a:p>
          <a:endParaRPr lang="en-GB"/>
        </a:p>
      </dgm:t>
    </dgm:pt>
    <dgm:pt modelId="{154D3F2D-8768-43AC-9AF8-0C68D7658298}" type="sibTrans" cxnId="{9AC82018-B65C-4E12-8204-DC422C218929}">
      <dgm:prSet/>
      <dgm:spPr/>
      <dgm:t>
        <a:bodyPr/>
        <a:lstStyle/>
        <a:p>
          <a:endParaRPr lang="en-GB"/>
        </a:p>
      </dgm:t>
    </dgm:pt>
    <dgm:pt modelId="{46288353-ADD0-4DBA-AB8D-0892B209F1A9}">
      <dgm:prSet phldrT="[Text]"/>
      <dgm:spPr/>
      <dgm:t>
        <a:bodyPr/>
        <a:lstStyle/>
        <a:p>
          <a:r>
            <a:rPr lang="en-US" b="1" u="sng" dirty="0" smtClean="0"/>
            <a:t>Employment stabilization</a:t>
          </a:r>
          <a:endParaRPr lang="en-GB" b="1" u="sng" dirty="0"/>
        </a:p>
      </dgm:t>
    </dgm:pt>
    <dgm:pt modelId="{D99B202D-4E3D-4366-920E-2289D9E1CD13}" type="parTrans" cxnId="{E0F3BAA5-8CD7-4DDB-818D-BFF85F6EB1F6}">
      <dgm:prSet/>
      <dgm:spPr/>
      <dgm:t>
        <a:bodyPr/>
        <a:lstStyle/>
        <a:p>
          <a:endParaRPr lang="en-GB"/>
        </a:p>
      </dgm:t>
    </dgm:pt>
    <dgm:pt modelId="{8B46CD7E-89DA-4FF3-88E7-4627FA4F2F5B}" type="sibTrans" cxnId="{E0F3BAA5-8CD7-4DDB-818D-BFF85F6EB1F6}">
      <dgm:prSet/>
      <dgm:spPr/>
      <dgm:t>
        <a:bodyPr/>
        <a:lstStyle/>
        <a:p>
          <a:endParaRPr lang="en-GB"/>
        </a:p>
      </dgm:t>
    </dgm:pt>
    <dgm:pt modelId="{B63D758C-8E5D-4BDB-ABC6-B7332C0544B6}">
      <dgm:prSet phldrT="[Text]"/>
      <dgm:spPr/>
      <dgm:t>
        <a:bodyPr/>
        <a:lstStyle/>
        <a:p>
          <a:r>
            <a:rPr lang="en-US" dirty="0" smtClean="0"/>
            <a:t>For jobseekers</a:t>
          </a:r>
          <a:endParaRPr lang="en-GB" dirty="0"/>
        </a:p>
      </dgm:t>
    </dgm:pt>
    <dgm:pt modelId="{432CBD41-3E15-44B0-B424-766EE5D3C0B5}" type="parTrans" cxnId="{38F4CBEF-2BE1-4240-A422-82A5A01B8404}">
      <dgm:prSet/>
      <dgm:spPr/>
      <dgm:t>
        <a:bodyPr/>
        <a:lstStyle/>
        <a:p>
          <a:endParaRPr lang="en-GB"/>
        </a:p>
      </dgm:t>
    </dgm:pt>
    <dgm:pt modelId="{96FA05BD-4C68-48EE-B88A-17EE0F16CF01}" type="sibTrans" cxnId="{38F4CBEF-2BE1-4240-A422-82A5A01B8404}">
      <dgm:prSet/>
      <dgm:spPr/>
      <dgm:t>
        <a:bodyPr/>
        <a:lstStyle/>
        <a:p>
          <a:endParaRPr lang="en-GB"/>
        </a:p>
      </dgm:t>
    </dgm:pt>
    <dgm:pt modelId="{177FBAA4-B78B-4B99-B137-63859464C931}">
      <dgm:prSet phldrT="[Text]"/>
      <dgm:spPr/>
      <dgm:t>
        <a:bodyPr/>
        <a:lstStyle/>
        <a:p>
          <a:r>
            <a:rPr lang="en-US" b="1" u="sng" dirty="0" smtClean="0"/>
            <a:t>Vocational training</a:t>
          </a:r>
          <a:endParaRPr lang="en-GB" b="1" u="sng" dirty="0"/>
        </a:p>
      </dgm:t>
    </dgm:pt>
    <dgm:pt modelId="{A8260894-43CA-4D4A-B772-06541CE1EC42}" type="parTrans" cxnId="{ED02EFE5-1A22-4CF5-82C7-1B5EF3B6BFAA}">
      <dgm:prSet/>
      <dgm:spPr/>
      <dgm:t>
        <a:bodyPr/>
        <a:lstStyle/>
        <a:p>
          <a:endParaRPr lang="en-GB"/>
        </a:p>
      </dgm:t>
    </dgm:pt>
    <dgm:pt modelId="{608F7DE2-32A0-4549-A2E6-942751A63CC0}" type="sibTrans" cxnId="{ED02EFE5-1A22-4CF5-82C7-1B5EF3B6BFAA}">
      <dgm:prSet/>
      <dgm:spPr/>
      <dgm:t>
        <a:bodyPr/>
        <a:lstStyle/>
        <a:p>
          <a:endParaRPr lang="en-GB"/>
        </a:p>
      </dgm:t>
    </dgm:pt>
    <dgm:pt modelId="{606CF18B-391D-431D-A33A-8653520AFE18}">
      <dgm:prSet phldrT="[Text]"/>
      <dgm:spPr/>
      <dgm:t>
        <a:bodyPr/>
        <a:lstStyle/>
        <a:p>
          <a:r>
            <a:rPr lang="en-US" dirty="0" smtClean="0"/>
            <a:t>For </a:t>
          </a:r>
          <a:r>
            <a:rPr lang="en-US" dirty="0" err="1" smtClean="0"/>
            <a:t>SMEs</a:t>
          </a:r>
          <a:r>
            <a:rPr lang="en-US" dirty="0" smtClean="0"/>
            <a:t> employees</a:t>
          </a:r>
          <a:endParaRPr lang="en-GB" dirty="0"/>
        </a:p>
      </dgm:t>
    </dgm:pt>
    <dgm:pt modelId="{24315C34-D608-41B2-BC98-0EC09DC27FAE}" type="parTrans" cxnId="{970777CE-ED72-4DCE-85E8-5AB71F386E6F}">
      <dgm:prSet/>
      <dgm:spPr/>
      <dgm:t>
        <a:bodyPr/>
        <a:lstStyle/>
        <a:p>
          <a:endParaRPr lang="en-GB"/>
        </a:p>
      </dgm:t>
    </dgm:pt>
    <dgm:pt modelId="{4CCB1C21-1286-42AE-AD25-32790CBE7110}" type="sibTrans" cxnId="{970777CE-ED72-4DCE-85E8-5AB71F386E6F}">
      <dgm:prSet/>
      <dgm:spPr/>
      <dgm:t>
        <a:bodyPr/>
        <a:lstStyle/>
        <a:p>
          <a:endParaRPr lang="en-GB"/>
        </a:p>
      </dgm:t>
    </dgm:pt>
    <dgm:pt modelId="{41E2BF1E-6E2F-421B-8413-27E4DF9DE061}">
      <dgm:prSet phldrT="[Text]"/>
      <dgm:spPr/>
      <dgm:t>
        <a:bodyPr/>
        <a:lstStyle/>
        <a:p>
          <a:r>
            <a:rPr lang="en-US" dirty="0" smtClean="0"/>
            <a:t>Subsidy to employ jobseekers</a:t>
          </a:r>
          <a:endParaRPr lang="en-GB" dirty="0"/>
        </a:p>
      </dgm:t>
    </dgm:pt>
    <dgm:pt modelId="{F3B1E69C-A831-4121-91EE-16CAF5A3229D}" type="parTrans" cxnId="{D49FBF0F-1EAA-41E7-B551-375BF49A3CF2}">
      <dgm:prSet/>
      <dgm:spPr/>
      <dgm:t>
        <a:bodyPr/>
        <a:lstStyle/>
        <a:p>
          <a:endParaRPr lang="en-GB"/>
        </a:p>
      </dgm:t>
    </dgm:pt>
    <dgm:pt modelId="{3F1CD750-C38D-4925-AD4E-302AAE90B333}" type="sibTrans" cxnId="{D49FBF0F-1EAA-41E7-B551-375BF49A3CF2}">
      <dgm:prSet/>
      <dgm:spPr/>
      <dgm:t>
        <a:bodyPr/>
        <a:lstStyle/>
        <a:p>
          <a:endParaRPr lang="en-GB"/>
        </a:p>
      </dgm:t>
    </dgm:pt>
    <dgm:pt modelId="{B76F3623-932E-45F4-A412-CAD53BF5E121}">
      <dgm:prSet phldrT="[Text]"/>
      <dgm:spPr/>
      <dgm:t>
        <a:bodyPr/>
        <a:lstStyle/>
        <a:p>
          <a:r>
            <a:rPr lang="en-US" dirty="0" smtClean="0"/>
            <a:t>Grant to retain employment</a:t>
          </a:r>
          <a:endParaRPr lang="en-GB" dirty="0"/>
        </a:p>
      </dgm:t>
    </dgm:pt>
    <dgm:pt modelId="{9FC4BB34-0215-4858-BA51-43B993DEDED5}" type="parTrans" cxnId="{FDC94237-293C-4390-982E-33D658307334}">
      <dgm:prSet/>
      <dgm:spPr/>
      <dgm:t>
        <a:bodyPr/>
        <a:lstStyle/>
        <a:p>
          <a:endParaRPr lang="en-GB"/>
        </a:p>
      </dgm:t>
    </dgm:pt>
    <dgm:pt modelId="{381D1B75-17B1-4904-9A2C-A1E16293F640}" type="sibTrans" cxnId="{FDC94237-293C-4390-982E-33D658307334}">
      <dgm:prSet/>
      <dgm:spPr/>
      <dgm:t>
        <a:bodyPr/>
        <a:lstStyle/>
        <a:p>
          <a:endParaRPr lang="en-GB"/>
        </a:p>
      </dgm:t>
    </dgm:pt>
    <dgm:pt modelId="{CC2C4788-A9D5-4EB1-97D0-69A3101BCA35}">
      <dgm:prSet phldrT="[Text]"/>
      <dgm:spPr/>
      <dgm:t>
        <a:bodyPr/>
        <a:lstStyle/>
        <a:p>
          <a:r>
            <a:rPr lang="en-US" dirty="0" smtClean="0"/>
            <a:t>Loan for facilities to employ disabled and senior jobseekers</a:t>
          </a:r>
          <a:endParaRPr lang="en-GB" dirty="0"/>
        </a:p>
      </dgm:t>
    </dgm:pt>
    <dgm:pt modelId="{F0A64FFB-BA51-4C98-A47D-72E9264EFFCD}" type="parTrans" cxnId="{937FA2DA-CD2C-40BB-9E68-64812CB33DB6}">
      <dgm:prSet/>
      <dgm:spPr/>
      <dgm:t>
        <a:bodyPr/>
        <a:lstStyle/>
        <a:p>
          <a:endParaRPr lang="en-GB"/>
        </a:p>
      </dgm:t>
    </dgm:pt>
    <dgm:pt modelId="{E9E2F91C-6798-49A8-947D-B1A4A1E02129}" type="sibTrans" cxnId="{937FA2DA-CD2C-40BB-9E68-64812CB33DB6}">
      <dgm:prSet/>
      <dgm:spPr/>
      <dgm:t>
        <a:bodyPr/>
        <a:lstStyle/>
        <a:p>
          <a:endParaRPr lang="en-GB"/>
        </a:p>
      </dgm:t>
    </dgm:pt>
    <dgm:pt modelId="{53283546-40FF-4BBC-A55E-1AA6763A574D}">
      <dgm:prSet phldrT="[Text]"/>
      <dgm:spPr/>
      <dgm:t>
        <a:bodyPr/>
        <a:lstStyle/>
        <a:p>
          <a:r>
            <a:rPr lang="en-US" dirty="0" smtClean="0"/>
            <a:t>Job-seeking benefits</a:t>
          </a:r>
          <a:endParaRPr lang="en-GB" dirty="0"/>
        </a:p>
      </dgm:t>
    </dgm:pt>
    <dgm:pt modelId="{A3E85009-16B1-4646-BFC1-3B072196BD4F}" type="parTrans" cxnId="{91433EFC-D49E-4665-8199-693DB2D5DE5C}">
      <dgm:prSet/>
      <dgm:spPr/>
      <dgm:t>
        <a:bodyPr/>
        <a:lstStyle/>
        <a:p>
          <a:endParaRPr lang="en-GB"/>
        </a:p>
      </dgm:t>
    </dgm:pt>
    <dgm:pt modelId="{55145BF1-F4B6-4BF5-B261-EB545D4C95C8}" type="sibTrans" cxnId="{91433EFC-D49E-4665-8199-693DB2D5DE5C}">
      <dgm:prSet/>
      <dgm:spPr/>
      <dgm:t>
        <a:bodyPr/>
        <a:lstStyle/>
        <a:p>
          <a:endParaRPr lang="en-GB"/>
        </a:p>
      </dgm:t>
    </dgm:pt>
    <dgm:pt modelId="{F7BDEC15-93F2-457D-8F5E-7295144D2D2A}">
      <dgm:prSet phldrT="[Text]"/>
      <dgm:spPr/>
      <dgm:t>
        <a:bodyPr/>
        <a:lstStyle/>
        <a:p>
          <a:r>
            <a:rPr lang="en-US" dirty="0" smtClean="0"/>
            <a:t>Employment promotion allowance</a:t>
          </a:r>
          <a:endParaRPr lang="en-GB" dirty="0"/>
        </a:p>
      </dgm:t>
    </dgm:pt>
    <dgm:pt modelId="{611733CA-AB6F-46FD-9799-FBE740B44628}" type="parTrans" cxnId="{43E46A00-8F42-4C44-9995-A670814F36DB}">
      <dgm:prSet/>
      <dgm:spPr/>
      <dgm:t>
        <a:bodyPr/>
        <a:lstStyle/>
        <a:p>
          <a:endParaRPr lang="en-GB"/>
        </a:p>
      </dgm:t>
    </dgm:pt>
    <dgm:pt modelId="{672347DA-52E5-4743-93D8-FF43F150D62F}" type="sibTrans" cxnId="{43E46A00-8F42-4C44-9995-A670814F36DB}">
      <dgm:prSet/>
      <dgm:spPr/>
      <dgm:t>
        <a:bodyPr/>
        <a:lstStyle/>
        <a:p>
          <a:endParaRPr lang="en-GB"/>
        </a:p>
      </dgm:t>
    </dgm:pt>
    <dgm:pt modelId="{BB9E0D01-639A-43AA-93C4-F8AE287A6B39}">
      <dgm:prSet phldrT="[Text]"/>
      <dgm:spPr/>
      <dgm:t>
        <a:bodyPr/>
        <a:lstStyle/>
        <a:p>
          <a:pPr algn="ctr"/>
          <a:r>
            <a:rPr lang="en-US" dirty="0" smtClean="0"/>
            <a:t>- Job creation</a:t>
          </a:r>
        </a:p>
        <a:p>
          <a:pPr algn="ctr"/>
          <a:r>
            <a:rPr lang="en-US" dirty="0" smtClean="0"/>
            <a:t>- Grant for priority firms</a:t>
          </a:r>
        </a:p>
        <a:p>
          <a:pPr algn="ctr"/>
          <a:r>
            <a:rPr lang="en-US" dirty="0" smtClean="0"/>
            <a:t>- Works-sharing</a:t>
          </a:r>
        </a:p>
        <a:p>
          <a:pPr algn="ctr"/>
          <a:r>
            <a:rPr lang="en-US" dirty="0" smtClean="0"/>
            <a:t>- To start-up business</a:t>
          </a:r>
          <a:endParaRPr lang="en-GB" dirty="0"/>
        </a:p>
      </dgm:t>
    </dgm:pt>
    <dgm:pt modelId="{368DEEC0-DFDD-46BF-9405-14AD54A5F6BB}" type="parTrans" cxnId="{FD8CCB3D-CF56-4A28-850A-4F0F55D49AD9}">
      <dgm:prSet/>
      <dgm:spPr/>
      <dgm:t>
        <a:bodyPr/>
        <a:lstStyle/>
        <a:p>
          <a:endParaRPr lang="en-GB"/>
        </a:p>
      </dgm:t>
    </dgm:pt>
    <dgm:pt modelId="{9FC8C7DF-C643-45E2-AE0B-B25B1379101B}" type="sibTrans" cxnId="{FD8CCB3D-CF56-4A28-850A-4F0F55D49AD9}">
      <dgm:prSet/>
      <dgm:spPr/>
      <dgm:t>
        <a:bodyPr/>
        <a:lstStyle/>
        <a:p>
          <a:endParaRPr lang="en-GB"/>
        </a:p>
      </dgm:t>
    </dgm:pt>
    <dgm:pt modelId="{19616688-E2BD-4D34-942F-4C54535C02E2}">
      <dgm:prSet phldrT="[Text]"/>
      <dgm:spPr/>
      <dgm:t>
        <a:bodyPr/>
        <a:lstStyle/>
        <a:p>
          <a:r>
            <a:rPr lang="en-US" dirty="0" smtClean="0"/>
            <a:t>- Subsidy to wages</a:t>
          </a:r>
        </a:p>
        <a:p>
          <a:r>
            <a:rPr lang="en-US" dirty="0" smtClean="0"/>
            <a:t>- Paid leaves</a:t>
          </a:r>
        </a:p>
        <a:p>
          <a:r>
            <a:rPr lang="en-US" dirty="0" smtClean="0"/>
            <a:t>- VT grant for staff reassignment </a:t>
          </a:r>
          <a:endParaRPr lang="en-GB" dirty="0"/>
        </a:p>
      </dgm:t>
    </dgm:pt>
    <dgm:pt modelId="{237A0BFB-AAF2-4A98-8E1D-FB9596DF75CA}" type="parTrans" cxnId="{CB4A1DA1-0117-4D47-B270-2C37E119F174}">
      <dgm:prSet/>
      <dgm:spPr/>
      <dgm:t>
        <a:bodyPr/>
        <a:lstStyle/>
        <a:p>
          <a:endParaRPr lang="en-GB"/>
        </a:p>
      </dgm:t>
    </dgm:pt>
    <dgm:pt modelId="{C5476B8F-6693-4069-A261-AC70834E380D}" type="sibTrans" cxnId="{CB4A1DA1-0117-4D47-B270-2C37E119F174}">
      <dgm:prSet/>
      <dgm:spPr/>
      <dgm:t>
        <a:bodyPr/>
        <a:lstStyle/>
        <a:p>
          <a:endParaRPr lang="en-GB"/>
        </a:p>
      </dgm:t>
    </dgm:pt>
    <dgm:pt modelId="{4CBD06DF-51B3-43DA-A41F-0E61E66195AD}" type="pres">
      <dgm:prSet presAssocID="{12B8748B-1607-42CD-B95F-73A5EFC7A19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A92C684D-1F44-4D75-96FF-2A2DDD56453A}" type="pres">
      <dgm:prSet presAssocID="{D867BEBB-04CA-406C-B8E8-B8BA9C632F99}" presName="hierRoot1" presStyleCnt="0">
        <dgm:presLayoutVars>
          <dgm:hierBranch val="init"/>
        </dgm:presLayoutVars>
      </dgm:prSet>
      <dgm:spPr/>
    </dgm:pt>
    <dgm:pt modelId="{AEEA96FE-CA1C-475D-BBC6-9FFBC17263B1}" type="pres">
      <dgm:prSet presAssocID="{D867BEBB-04CA-406C-B8E8-B8BA9C632F99}" presName="rootComposite1" presStyleCnt="0"/>
      <dgm:spPr/>
    </dgm:pt>
    <dgm:pt modelId="{34E857F4-661D-49FD-A519-347B1C9B2D69}" type="pres">
      <dgm:prSet presAssocID="{D867BEBB-04CA-406C-B8E8-B8BA9C632F99}" presName="rootText1" presStyleLbl="node0" presStyleIdx="0" presStyleCnt="1" custScaleX="198112" custScaleY="183780" custLinFactNeighborX="3361" custLinFactNeighborY="-1719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1EE83363-D616-404A-ACF6-D5F14F423010}" type="pres">
      <dgm:prSet presAssocID="{D867BEBB-04CA-406C-B8E8-B8BA9C632F99}" presName="rootConnector1" presStyleLbl="node1" presStyleIdx="0" presStyleCnt="0"/>
      <dgm:spPr/>
      <dgm:t>
        <a:bodyPr/>
        <a:lstStyle/>
        <a:p>
          <a:endParaRPr lang="en-GB"/>
        </a:p>
      </dgm:t>
    </dgm:pt>
    <dgm:pt modelId="{D4741D81-32E6-4112-A6AE-0A850248FBBD}" type="pres">
      <dgm:prSet presAssocID="{D867BEBB-04CA-406C-B8E8-B8BA9C632F99}" presName="hierChild2" presStyleCnt="0"/>
      <dgm:spPr/>
    </dgm:pt>
    <dgm:pt modelId="{B06CA183-AD3B-4EE7-9F82-E10645BC95AF}" type="pres">
      <dgm:prSet presAssocID="{2BCE50E8-C193-4B9D-B9ED-4E3361EF427C}" presName="Name37" presStyleLbl="parChTrans1D2" presStyleIdx="0" presStyleCnt="3"/>
      <dgm:spPr/>
      <dgm:t>
        <a:bodyPr/>
        <a:lstStyle/>
        <a:p>
          <a:endParaRPr lang="en-GB"/>
        </a:p>
      </dgm:t>
    </dgm:pt>
    <dgm:pt modelId="{C6B81EBC-0106-4271-8FFA-5FB788531E2C}" type="pres">
      <dgm:prSet presAssocID="{AF0C7C8E-F64A-4894-9D13-42B81E7A9743}" presName="hierRoot2" presStyleCnt="0">
        <dgm:presLayoutVars>
          <dgm:hierBranch val="init"/>
        </dgm:presLayoutVars>
      </dgm:prSet>
      <dgm:spPr/>
    </dgm:pt>
    <dgm:pt modelId="{CBA82B0D-9F84-46D9-916F-E7CECD4F5692}" type="pres">
      <dgm:prSet presAssocID="{AF0C7C8E-F64A-4894-9D13-42B81E7A9743}" presName="rootComposite" presStyleCnt="0"/>
      <dgm:spPr/>
    </dgm:pt>
    <dgm:pt modelId="{AA345A71-94D0-40BC-8C3A-89555594B863}" type="pres">
      <dgm:prSet presAssocID="{AF0C7C8E-F64A-4894-9D13-42B81E7A9743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B10A69B5-1C7C-434D-90B5-0533BF93C05B}" type="pres">
      <dgm:prSet presAssocID="{AF0C7C8E-F64A-4894-9D13-42B81E7A9743}" presName="rootConnector" presStyleLbl="node2" presStyleIdx="0" presStyleCnt="3"/>
      <dgm:spPr/>
      <dgm:t>
        <a:bodyPr/>
        <a:lstStyle/>
        <a:p>
          <a:endParaRPr lang="en-GB"/>
        </a:p>
      </dgm:t>
    </dgm:pt>
    <dgm:pt modelId="{DBDA615C-6DF9-4FDF-AAF3-BBDC482DB442}" type="pres">
      <dgm:prSet presAssocID="{AF0C7C8E-F64A-4894-9D13-42B81E7A9743}" presName="hierChild4" presStyleCnt="0"/>
      <dgm:spPr/>
    </dgm:pt>
    <dgm:pt modelId="{B406351D-BB19-4B3E-9B2B-D45ED521DCDE}" type="pres">
      <dgm:prSet presAssocID="{A3E85009-16B1-4646-BFC1-3B072196BD4F}" presName="Name37" presStyleLbl="parChTrans1D3" presStyleIdx="0" presStyleCnt="7"/>
      <dgm:spPr/>
      <dgm:t>
        <a:bodyPr/>
        <a:lstStyle/>
        <a:p>
          <a:endParaRPr lang="en-GB"/>
        </a:p>
      </dgm:t>
    </dgm:pt>
    <dgm:pt modelId="{4CFEC1EF-CF33-41B0-AF5C-FD6A36023318}" type="pres">
      <dgm:prSet presAssocID="{53283546-40FF-4BBC-A55E-1AA6763A574D}" presName="hierRoot2" presStyleCnt="0">
        <dgm:presLayoutVars>
          <dgm:hierBranch val="init"/>
        </dgm:presLayoutVars>
      </dgm:prSet>
      <dgm:spPr/>
    </dgm:pt>
    <dgm:pt modelId="{022469EB-1FFA-414F-97DC-8C146FD67B77}" type="pres">
      <dgm:prSet presAssocID="{53283546-40FF-4BBC-A55E-1AA6763A574D}" presName="rootComposite" presStyleCnt="0"/>
      <dgm:spPr/>
    </dgm:pt>
    <dgm:pt modelId="{258AD8F6-87C3-4762-94ED-906F52972B24}" type="pres">
      <dgm:prSet presAssocID="{53283546-40FF-4BBC-A55E-1AA6763A574D}" presName="rootText" presStyleLbl="node3" presStyleIdx="0" presStyleCnt="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DCD6BCB4-EA08-4877-A513-558895924C4C}" type="pres">
      <dgm:prSet presAssocID="{53283546-40FF-4BBC-A55E-1AA6763A574D}" presName="rootConnector" presStyleLbl="node3" presStyleIdx="0" presStyleCnt="7"/>
      <dgm:spPr/>
      <dgm:t>
        <a:bodyPr/>
        <a:lstStyle/>
        <a:p>
          <a:endParaRPr lang="en-GB"/>
        </a:p>
      </dgm:t>
    </dgm:pt>
    <dgm:pt modelId="{07A56887-F8E8-4B20-8E3E-4223CA3A80DE}" type="pres">
      <dgm:prSet presAssocID="{53283546-40FF-4BBC-A55E-1AA6763A574D}" presName="hierChild4" presStyleCnt="0"/>
      <dgm:spPr/>
    </dgm:pt>
    <dgm:pt modelId="{CF96B0B2-288F-4F40-93E6-8F66416BB81B}" type="pres">
      <dgm:prSet presAssocID="{53283546-40FF-4BBC-A55E-1AA6763A574D}" presName="hierChild5" presStyleCnt="0"/>
      <dgm:spPr/>
    </dgm:pt>
    <dgm:pt modelId="{B9C11528-2C33-4B72-B1F4-21A6C1824479}" type="pres">
      <dgm:prSet presAssocID="{611733CA-AB6F-46FD-9799-FBE740B44628}" presName="Name37" presStyleLbl="parChTrans1D3" presStyleIdx="1" presStyleCnt="7"/>
      <dgm:spPr/>
      <dgm:t>
        <a:bodyPr/>
        <a:lstStyle/>
        <a:p>
          <a:endParaRPr lang="en-GB"/>
        </a:p>
      </dgm:t>
    </dgm:pt>
    <dgm:pt modelId="{59ED5804-78F6-43FE-93B1-CCE2D88F6EC8}" type="pres">
      <dgm:prSet presAssocID="{F7BDEC15-93F2-457D-8F5E-7295144D2D2A}" presName="hierRoot2" presStyleCnt="0">
        <dgm:presLayoutVars>
          <dgm:hierBranch val="init"/>
        </dgm:presLayoutVars>
      </dgm:prSet>
      <dgm:spPr/>
    </dgm:pt>
    <dgm:pt modelId="{D44FDBEF-3152-432D-BB22-5930323AFFEC}" type="pres">
      <dgm:prSet presAssocID="{F7BDEC15-93F2-457D-8F5E-7295144D2D2A}" presName="rootComposite" presStyleCnt="0"/>
      <dgm:spPr/>
    </dgm:pt>
    <dgm:pt modelId="{BDDC8C30-8356-403E-BFF1-F81660D86EF5}" type="pres">
      <dgm:prSet presAssocID="{F7BDEC15-93F2-457D-8F5E-7295144D2D2A}" presName="rootText" presStyleLbl="node3" presStyleIdx="1" presStyleCnt="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C0A11B76-ECE1-4964-9FDD-089D598036E1}" type="pres">
      <dgm:prSet presAssocID="{F7BDEC15-93F2-457D-8F5E-7295144D2D2A}" presName="rootConnector" presStyleLbl="node3" presStyleIdx="1" presStyleCnt="7"/>
      <dgm:spPr/>
      <dgm:t>
        <a:bodyPr/>
        <a:lstStyle/>
        <a:p>
          <a:endParaRPr lang="en-GB"/>
        </a:p>
      </dgm:t>
    </dgm:pt>
    <dgm:pt modelId="{6C836340-5063-4D7B-AA2A-362AED1D791C}" type="pres">
      <dgm:prSet presAssocID="{F7BDEC15-93F2-457D-8F5E-7295144D2D2A}" presName="hierChild4" presStyleCnt="0"/>
      <dgm:spPr/>
    </dgm:pt>
    <dgm:pt modelId="{AA6A2211-4131-4EAE-8DA6-CEBCB7BFFACB}" type="pres">
      <dgm:prSet presAssocID="{F7BDEC15-93F2-457D-8F5E-7295144D2D2A}" presName="hierChild5" presStyleCnt="0"/>
      <dgm:spPr/>
    </dgm:pt>
    <dgm:pt modelId="{6AF0284E-0229-4A3B-AEF1-8C5DFCDB3E4C}" type="pres">
      <dgm:prSet presAssocID="{AF0C7C8E-F64A-4894-9D13-42B81E7A9743}" presName="hierChild5" presStyleCnt="0"/>
      <dgm:spPr/>
    </dgm:pt>
    <dgm:pt modelId="{B910624E-834C-4756-ADB6-D7F601124F2E}" type="pres">
      <dgm:prSet presAssocID="{D99B202D-4E3D-4366-920E-2289D9E1CD13}" presName="Name37" presStyleLbl="parChTrans1D2" presStyleIdx="1" presStyleCnt="3"/>
      <dgm:spPr/>
      <dgm:t>
        <a:bodyPr/>
        <a:lstStyle/>
        <a:p>
          <a:endParaRPr lang="en-GB"/>
        </a:p>
      </dgm:t>
    </dgm:pt>
    <dgm:pt modelId="{F35AB885-E2E8-4CAB-8ECD-0F14213750FE}" type="pres">
      <dgm:prSet presAssocID="{46288353-ADD0-4DBA-AB8D-0892B209F1A9}" presName="hierRoot2" presStyleCnt="0">
        <dgm:presLayoutVars>
          <dgm:hierBranch val="init"/>
        </dgm:presLayoutVars>
      </dgm:prSet>
      <dgm:spPr/>
    </dgm:pt>
    <dgm:pt modelId="{D192E988-7A84-42D0-AA72-C2E02B7FEDAD}" type="pres">
      <dgm:prSet presAssocID="{46288353-ADD0-4DBA-AB8D-0892B209F1A9}" presName="rootComposite" presStyleCnt="0"/>
      <dgm:spPr/>
    </dgm:pt>
    <dgm:pt modelId="{E4D4B9F0-514B-47B8-8909-5D970EFAE1B9}" type="pres">
      <dgm:prSet presAssocID="{46288353-ADD0-4DBA-AB8D-0892B209F1A9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A9EAD392-07B9-4B67-B9DD-B3DD75674AA0}" type="pres">
      <dgm:prSet presAssocID="{46288353-ADD0-4DBA-AB8D-0892B209F1A9}" presName="rootConnector" presStyleLbl="node2" presStyleIdx="1" presStyleCnt="3"/>
      <dgm:spPr/>
      <dgm:t>
        <a:bodyPr/>
        <a:lstStyle/>
        <a:p>
          <a:endParaRPr lang="en-GB"/>
        </a:p>
      </dgm:t>
    </dgm:pt>
    <dgm:pt modelId="{D14AFDD3-E02E-4BCD-B176-A8B708A27D21}" type="pres">
      <dgm:prSet presAssocID="{46288353-ADD0-4DBA-AB8D-0892B209F1A9}" presName="hierChild4" presStyleCnt="0"/>
      <dgm:spPr/>
    </dgm:pt>
    <dgm:pt modelId="{8D0FE4C9-2055-443C-B43C-B76295AD8A75}" type="pres">
      <dgm:prSet presAssocID="{F3B1E69C-A831-4121-91EE-16CAF5A3229D}" presName="Name37" presStyleLbl="parChTrans1D3" presStyleIdx="2" presStyleCnt="7"/>
      <dgm:spPr/>
      <dgm:t>
        <a:bodyPr/>
        <a:lstStyle/>
        <a:p>
          <a:endParaRPr lang="en-GB"/>
        </a:p>
      </dgm:t>
    </dgm:pt>
    <dgm:pt modelId="{6933C754-FB04-4BEA-8E0B-D37FE8B84EC4}" type="pres">
      <dgm:prSet presAssocID="{41E2BF1E-6E2F-421B-8413-27E4DF9DE061}" presName="hierRoot2" presStyleCnt="0">
        <dgm:presLayoutVars>
          <dgm:hierBranch val="init"/>
        </dgm:presLayoutVars>
      </dgm:prSet>
      <dgm:spPr/>
    </dgm:pt>
    <dgm:pt modelId="{769A33BC-FCD2-450D-8DF8-248C36F99C9A}" type="pres">
      <dgm:prSet presAssocID="{41E2BF1E-6E2F-421B-8413-27E4DF9DE061}" presName="rootComposite" presStyleCnt="0"/>
      <dgm:spPr/>
    </dgm:pt>
    <dgm:pt modelId="{E0545FBA-62CB-44CF-A6C3-EC226EBD2EF1}" type="pres">
      <dgm:prSet presAssocID="{41E2BF1E-6E2F-421B-8413-27E4DF9DE061}" presName="rootText" presStyleLbl="node3" presStyleIdx="2" presStyleCnt="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2637EB3-07DE-4ECD-843C-89DBF85D8562}" type="pres">
      <dgm:prSet presAssocID="{41E2BF1E-6E2F-421B-8413-27E4DF9DE061}" presName="rootConnector" presStyleLbl="node3" presStyleIdx="2" presStyleCnt="7"/>
      <dgm:spPr/>
      <dgm:t>
        <a:bodyPr/>
        <a:lstStyle/>
        <a:p>
          <a:endParaRPr lang="en-GB"/>
        </a:p>
      </dgm:t>
    </dgm:pt>
    <dgm:pt modelId="{C62758D6-2E05-4DA5-811B-22B7BE99ABD3}" type="pres">
      <dgm:prSet presAssocID="{41E2BF1E-6E2F-421B-8413-27E4DF9DE061}" presName="hierChild4" presStyleCnt="0"/>
      <dgm:spPr/>
    </dgm:pt>
    <dgm:pt modelId="{2FEAFABA-6B35-4F9C-8C4C-A278D3EDBA1C}" type="pres">
      <dgm:prSet presAssocID="{368DEEC0-DFDD-46BF-9405-14AD54A5F6BB}" presName="Name37" presStyleLbl="parChTrans1D4" presStyleIdx="0" presStyleCnt="2"/>
      <dgm:spPr/>
      <dgm:t>
        <a:bodyPr/>
        <a:lstStyle/>
        <a:p>
          <a:endParaRPr lang="en-GB"/>
        </a:p>
      </dgm:t>
    </dgm:pt>
    <dgm:pt modelId="{B5B459AB-61EC-4F00-8A3E-31C7B0DEB291}" type="pres">
      <dgm:prSet presAssocID="{BB9E0D01-639A-43AA-93C4-F8AE287A6B39}" presName="hierRoot2" presStyleCnt="0">
        <dgm:presLayoutVars>
          <dgm:hierBranch val="init"/>
        </dgm:presLayoutVars>
      </dgm:prSet>
      <dgm:spPr/>
    </dgm:pt>
    <dgm:pt modelId="{7D702AA6-F58B-4102-B3A9-BBD8104F9365}" type="pres">
      <dgm:prSet presAssocID="{BB9E0D01-639A-43AA-93C4-F8AE287A6B39}" presName="rootComposite" presStyleCnt="0"/>
      <dgm:spPr/>
    </dgm:pt>
    <dgm:pt modelId="{2D4E68CE-5E48-4C97-B352-FD8AD682807F}" type="pres">
      <dgm:prSet presAssocID="{BB9E0D01-639A-43AA-93C4-F8AE287A6B39}" presName="rootText" presStyleLbl="node4" presStyleIdx="0" presStyleCnt="2" custScaleX="92390" custScaleY="170250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3E6AE614-3038-431C-9581-EB44AFB32CA8}" type="pres">
      <dgm:prSet presAssocID="{BB9E0D01-639A-43AA-93C4-F8AE287A6B39}" presName="rootConnector" presStyleLbl="node4" presStyleIdx="0" presStyleCnt="2"/>
      <dgm:spPr/>
      <dgm:t>
        <a:bodyPr/>
        <a:lstStyle/>
        <a:p>
          <a:endParaRPr lang="en-GB"/>
        </a:p>
      </dgm:t>
    </dgm:pt>
    <dgm:pt modelId="{0622C9C6-8178-497C-B865-E8AA776A6448}" type="pres">
      <dgm:prSet presAssocID="{BB9E0D01-639A-43AA-93C4-F8AE287A6B39}" presName="hierChild4" presStyleCnt="0"/>
      <dgm:spPr/>
    </dgm:pt>
    <dgm:pt modelId="{6982BB17-F929-41CF-A90D-B14B9FB9BB82}" type="pres">
      <dgm:prSet presAssocID="{BB9E0D01-639A-43AA-93C4-F8AE287A6B39}" presName="hierChild5" presStyleCnt="0"/>
      <dgm:spPr/>
    </dgm:pt>
    <dgm:pt modelId="{4705F578-8070-47F3-A05F-ADC857DA1BFD}" type="pres">
      <dgm:prSet presAssocID="{41E2BF1E-6E2F-421B-8413-27E4DF9DE061}" presName="hierChild5" presStyleCnt="0"/>
      <dgm:spPr/>
    </dgm:pt>
    <dgm:pt modelId="{64015E7E-39CA-48F2-9484-1E5B329D2E1F}" type="pres">
      <dgm:prSet presAssocID="{9FC4BB34-0215-4858-BA51-43B993DEDED5}" presName="Name37" presStyleLbl="parChTrans1D3" presStyleIdx="3" presStyleCnt="7"/>
      <dgm:spPr/>
      <dgm:t>
        <a:bodyPr/>
        <a:lstStyle/>
        <a:p>
          <a:endParaRPr lang="en-GB"/>
        </a:p>
      </dgm:t>
    </dgm:pt>
    <dgm:pt modelId="{8B4C40C2-7041-432B-B837-51333EB7897A}" type="pres">
      <dgm:prSet presAssocID="{B76F3623-932E-45F4-A412-CAD53BF5E121}" presName="hierRoot2" presStyleCnt="0">
        <dgm:presLayoutVars>
          <dgm:hierBranch val="init"/>
        </dgm:presLayoutVars>
      </dgm:prSet>
      <dgm:spPr/>
    </dgm:pt>
    <dgm:pt modelId="{13F9EDF2-E7AF-4197-9BBB-B0DD08E588D7}" type="pres">
      <dgm:prSet presAssocID="{B76F3623-932E-45F4-A412-CAD53BF5E121}" presName="rootComposite" presStyleCnt="0"/>
      <dgm:spPr/>
    </dgm:pt>
    <dgm:pt modelId="{A409C50E-8AAB-471C-91C3-85DA3D5297E4}" type="pres">
      <dgm:prSet presAssocID="{B76F3623-932E-45F4-A412-CAD53BF5E121}" presName="rootText" presStyleLbl="node3" presStyleIdx="3" presStyleCnt="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195BD206-698B-40EA-8DE6-C4F52038E90F}" type="pres">
      <dgm:prSet presAssocID="{B76F3623-932E-45F4-A412-CAD53BF5E121}" presName="rootConnector" presStyleLbl="node3" presStyleIdx="3" presStyleCnt="7"/>
      <dgm:spPr/>
      <dgm:t>
        <a:bodyPr/>
        <a:lstStyle/>
        <a:p>
          <a:endParaRPr lang="en-GB"/>
        </a:p>
      </dgm:t>
    </dgm:pt>
    <dgm:pt modelId="{DD6EEE17-F56B-4DB9-9703-623846B63832}" type="pres">
      <dgm:prSet presAssocID="{B76F3623-932E-45F4-A412-CAD53BF5E121}" presName="hierChild4" presStyleCnt="0"/>
      <dgm:spPr/>
    </dgm:pt>
    <dgm:pt modelId="{CAC60779-9CCE-40E5-9CF1-FCA6810048E1}" type="pres">
      <dgm:prSet presAssocID="{237A0BFB-AAF2-4A98-8E1D-FB9596DF75CA}" presName="Name37" presStyleLbl="parChTrans1D4" presStyleIdx="1" presStyleCnt="2"/>
      <dgm:spPr/>
      <dgm:t>
        <a:bodyPr/>
        <a:lstStyle/>
        <a:p>
          <a:endParaRPr lang="en-GB"/>
        </a:p>
      </dgm:t>
    </dgm:pt>
    <dgm:pt modelId="{76237064-1EA8-4A8A-978F-2949E1D2F820}" type="pres">
      <dgm:prSet presAssocID="{19616688-E2BD-4D34-942F-4C54535C02E2}" presName="hierRoot2" presStyleCnt="0">
        <dgm:presLayoutVars>
          <dgm:hierBranch val="init"/>
        </dgm:presLayoutVars>
      </dgm:prSet>
      <dgm:spPr/>
    </dgm:pt>
    <dgm:pt modelId="{A76777F4-AD40-42C7-810D-400176D39EA0}" type="pres">
      <dgm:prSet presAssocID="{19616688-E2BD-4D34-942F-4C54535C02E2}" presName="rootComposite" presStyleCnt="0"/>
      <dgm:spPr/>
    </dgm:pt>
    <dgm:pt modelId="{D521860E-7BFF-4116-A4B0-16198C7AC4DA}" type="pres">
      <dgm:prSet presAssocID="{19616688-E2BD-4D34-942F-4C54535C02E2}" presName="rootText" presStyleLbl="node4" presStyleIdx="1" presStyleCnt="2" custScaleY="14893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1D23D2B-7913-40C3-9E44-9F01E411948E}" type="pres">
      <dgm:prSet presAssocID="{19616688-E2BD-4D34-942F-4C54535C02E2}" presName="rootConnector" presStyleLbl="node4" presStyleIdx="1" presStyleCnt="2"/>
      <dgm:spPr/>
      <dgm:t>
        <a:bodyPr/>
        <a:lstStyle/>
        <a:p>
          <a:endParaRPr lang="en-GB"/>
        </a:p>
      </dgm:t>
    </dgm:pt>
    <dgm:pt modelId="{32782369-6347-41E2-9C94-58CCFE261FE5}" type="pres">
      <dgm:prSet presAssocID="{19616688-E2BD-4D34-942F-4C54535C02E2}" presName="hierChild4" presStyleCnt="0"/>
      <dgm:spPr/>
    </dgm:pt>
    <dgm:pt modelId="{42E06CF8-0DE5-4406-A43B-172C87B4C858}" type="pres">
      <dgm:prSet presAssocID="{19616688-E2BD-4D34-942F-4C54535C02E2}" presName="hierChild5" presStyleCnt="0"/>
      <dgm:spPr/>
    </dgm:pt>
    <dgm:pt modelId="{FD97BED3-EA16-4D26-8A7E-12E6369FDA62}" type="pres">
      <dgm:prSet presAssocID="{B76F3623-932E-45F4-A412-CAD53BF5E121}" presName="hierChild5" presStyleCnt="0"/>
      <dgm:spPr/>
    </dgm:pt>
    <dgm:pt modelId="{913F698C-76C4-4B35-8404-ADD31A57228C}" type="pres">
      <dgm:prSet presAssocID="{F0A64FFB-BA51-4C98-A47D-72E9264EFFCD}" presName="Name37" presStyleLbl="parChTrans1D3" presStyleIdx="4" presStyleCnt="7"/>
      <dgm:spPr/>
      <dgm:t>
        <a:bodyPr/>
        <a:lstStyle/>
        <a:p>
          <a:endParaRPr lang="en-GB"/>
        </a:p>
      </dgm:t>
    </dgm:pt>
    <dgm:pt modelId="{7A55EF73-AFD8-41E7-9DFC-48DD4E570281}" type="pres">
      <dgm:prSet presAssocID="{CC2C4788-A9D5-4EB1-97D0-69A3101BCA35}" presName="hierRoot2" presStyleCnt="0">
        <dgm:presLayoutVars>
          <dgm:hierBranch val="init"/>
        </dgm:presLayoutVars>
      </dgm:prSet>
      <dgm:spPr/>
    </dgm:pt>
    <dgm:pt modelId="{F3698A0D-367B-463A-910C-FEFDD9B8935D}" type="pres">
      <dgm:prSet presAssocID="{CC2C4788-A9D5-4EB1-97D0-69A3101BCA35}" presName="rootComposite" presStyleCnt="0"/>
      <dgm:spPr/>
    </dgm:pt>
    <dgm:pt modelId="{844FDC88-4D8A-4D41-8C26-4269A1184F15}" type="pres">
      <dgm:prSet presAssocID="{CC2C4788-A9D5-4EB1-97D0-69A3101BCA35}" presName="rootText" presStyleLbl="node3" presStyleIdx="4" presStyleCnt="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50DCCBB-0267-4C43-9FD3-0560BC3A50AC}" type="pres">
      <dgm:prSet presAssocID="{CC2C4788-A9D5-4EB1-97D0-69A3101BCA35}" presName="rootConnector" presStyleLbl="node3" presStyleIdx="4" presStyleCnt="7"/>
      <dgm:spPr/>
      <dgm:t>
        <a:bodyPr/>
        <a:lstStyle/>
        <a:p>
          <a:endParaRPr lang="en-GB"/>
        </a:p>
      </dgm:t>
    </dgm:pt>
    <dgm:pt modelId="{52FC2116-14E4-4ACE-BC0B-FAFE28DE9938}" type="pres">
      <dgm:prSet presAssocID="{CC2C4788-A9D5-4EB1-97D0-69A3101BCA35}" presName="hierChild4" presStyleCnt="0"/>
      <dgm:spPr/>
    </dgm:pt>
    <dgm:pt modelId="{90EA4DB5-31E5-48DB-9798-197554484229}" type="pres">
      <dgm:prSet presAssocID="{CC2C4788-A9D5-4EB1-97D0-69A3101BCA35}" presName="hierChild5" presStyleCnt="0"/>
      <dgm:spPr/>
    </dgm:pt>
    <dgm:pt modelId="{557D3FEE-C113-44BB-B4BE-4F8E66F7F5D3}" type="pres">
      <dgm:prSet presAssocID="{46288353-ADD0-4DBA-AB8D-0892B209F1A9}" presName="hierChild5" presStyleCnt="0"/>
      <dgm:spPr/>
    </dgm:pt>
    <dgm:pt modelId="{1A54D9A0-CF51-4C01-ACF5-32E61AE99ECE}" type="pres">
      <dgm:prSet presAssocID="{A8260894-43CA-4D4A-B772-06541CE1EC42}" presName="Name37" presStyleLbl="parChTrans1D2" presStyleIdx="2" presStyleCnt="3"/>
      <dgm:spPr/>
      <dgm:t>
        <a:bodyPr/>
        <a:lstStyle/>
        <a:p>
          <a:endParaRPr lang="en-GB"/>
        </a:p>
      </dgm:t>
    </dgm:pt>
    <dgm:pt modelId="{768AB97A-0499-4430-A8BF-B338010443B7}" type="pres">
      <dgm:prSet presAssocID="{177FBAA4-B78B-4B99-B137-63859464C931}" presName="hierRoot2" presStyleCnt="0">
        <dgm:presLayoutVars>
          <dgm:hierBranch val="init"/>
        </dgm:presLayoutVars>
      </dgm:prSet>
      <dgm:spPr/>
    </dgm:pt>
    <dgm:pt modelId="{1507D89B-6532-4D31-AFF3-1EB48B7A3A93}" type="pres">
      <dgm:prSet presAssocID="{177FBAA4-B78B-4B99-B137-63859464C931}" presName="rootComposite" presStyleCnt="0"/>
      <dgm:spPr/>
    </dgm:pt>
    <dgm:pt modelId="{46638326-BDD9-41FC-BBFF-B067499CF035}" type="pres">
      <dgm:prSet presAssocID="{177FBAA4-B78B-4B99-B137-63859464C931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B0D0D3B7-0E81-4D8A-A788-C28D4A7FC782}" type="pres">
      <dgm:prSet presAssocID="{177FBAA4-B78B-4B99-B137-63859464C931}" presName="rootConnector" presStyleLbl="node2" presStyleIdx="2" presStyleCnt="3"/>
      <dgm:spPr/>
      <dgm:t>
        <a:bodyPr/>
        <a:lstStyle/>
        <a:p>
          <a:endParaRPr lang="en-GB"/>
        </a:p>
      </dgm:t>
    </dgm:pt>
    <dgm:pt modelId="{2FEFBFEC-67DD-4C7D-BB75-0FB0347653B3}" type="pres">
      <dgm:prSet presAssocID="{177FBAA4-B78B-4B99-B137-63859464C931}" presName="hierChild4" presStyleCnt="0"/>
      <dgm:spPr/>
    </dgm:pt>
    <dgm:pt modelId="{7F891698-E959-4A00-A1E8-CB0B67590E9D}" type="pres">
      <dgm:prSet presAssocID="{24315C34-D608-41B2-BC98-0EC09DC27FAE}" presName="Name37" presStyleLbl="parChTrans1D3" presStyleIdx="5" presStyleCnt="7"/>
      <dgm:spPr/>
      <dgm:t>
        <a:bodyPr/>
        <a:lstStyle/>
        <a:p>
          <a:endParaRPr lang="en-GB"/>
        </a:p>
      </dgm:t>
    </dgm:pt>
    <dgm:pt modelId="{771E82B1-8FD5-4A6E-892F-9BC07F56A2CB}" type="pres">
      <dgm:prSet presAssocID="{606CF18B-391D-431D-A33A-8653520AFE18}" presName="hierRoot2" presStyleCnt="0">
        <dgm:presLayoutVars>
          <dgm:hierBranch val="init"/>
        </dgm:presLayoutVars>
      </dgm:prSet>
      <dgm:spPr/>
    </dgm:pt>
    <dgm:pt modelId="{4473823C-72E6-47C6-9139-702569770A6E}" type="pres">
      <dgm:prSet presAssocID="{606CF18B-391D-431D-A33A-8653520AFE18}" presName="rootComposite" presStyleCnt="0"/>
      <dgm:spPr/>
    </dgm:pt>
    <dgm:pt modelId="{B9D5CC93-106F-4957-9FA8-421CAFB966C8}" type="pres">
      <dgm:prSet presAssocID="{606CF18B-391D-431D-A33A-8653520AFE18}" presName="rootText" presStyleLbl="node3" presStyleIdx="5" presStyleCnt="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B73FEF88-040F-40E9-839B-89C8CA4F110B}" type="pres">
      <dgm:prSet presAssocID="{606CF18B-391D-431D-A33A-8653520AFE18}" presName="rootConnector" presStyleLbl="node3" presStyleIdx="5" presStyleCnt="7"/>
      <dgm:spPr/>
      <dgm:t>
        <a:bodyPr/>
        <a:lstStyle/>
        <a:p>
          <a:endParaRPr lang="en-GB"/>
        </a:p>
      </dgm:t>
    </dgm:pt>
    <dgm:pt modelId="{15B0EABA-9B09-4D7D-8CDE-52036C6C8DFA}" type="pres">
      <dgm:prSet presAssocID="{606CF18B-391D-431D-A33A-8653520AFE18}" presName="hierChild4" presStyleCnt="0"/>
      <dgm:spPr/>
    </dgm:pt>
    <dgm:pt modelId="{E31861E8-6991-472F-BEC4-A2B94F3FFB7D}" type="pres">
      <dgm:prSet presAssocID="{606CF18B-391D-431D-A33A-8653520AFE18}" presName="hierChild5" presStyleCnt="0"/>
      <dgm:spPr/>
    </dgm:pt>
    <dgm:pt modelId="{84F72896-86A2-490A-96C9-0122FB657220}" type="pres">
      <dgm:prSet presAssocID="{432CBD41-3E15-44B0-B424-766EE5D3C0B5}" presName="Name37" presStyleLbl="parChTrans1D3" presStyleIdx="6" presStyleCnt="7"/>
      <dgm:spPr/>
      <dgm:t>
        <a:bodyPr/>
        <a:lstStyle/>
        <a:p>
          <a:endParaRPr lang="en-GB"/>
        </a:p>
      </dgm:t>
    </dgm:pt>
    <dgm:pt modelId="{5F9A9F26-4D80-4143-9447-05270D104364}" type="pres">
      <dgm:prSet presAssocID="{B63D758C-8E5D-4BDB-ABC6-B7332C0544B6}" presName="hierRoot2" presStyleCnt="0">
        <dgm:presLayoutVars>
          <dgm:hierBranch val="init"/>
        </dgm:presLayoutVars>
      </dgm:prSet>
      <dgm:spPr/>
    </dgm:pt>
    <dgm:pt modelId="{10BEE4F6-5366-4243-A880-79D939B929FE}" type="pres">
      <dgm:prSet presAssocID="{B63D758C-8E5D-4BDB-ABC6-B7332C0544B6}" presName="rootComposite" presStyleCnt="0"/>
      <dgm:spPr/>
    </dgm:pt>
    <dgm:pt modelId="{6CBEF333-E3C8-4C9E-BC1E-661D78F41F23}" type="pres">
      <dgm:prSet presAssocID="{B63D758C-8E5D-4BDB-ABC6-B7332C0544B6}" presName="rootText" presStyleLbl="node3" presStyleIdx="6" presStyleCnt="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2D7AD171-285A-4E9A-92E6-C9335D46C463}" type="pres">
      <dgm:prSet presAssocID="{B63D758C-8E5D-4BDB-ABC6-B7332C0544B6}" presName="rootConnector" presStyleLbl="node3" presStyleIdx="6" presStyleCnt="7"/>
      <dgm:spPr/>
      <dgm:t>
        <a:bodyPr/>
        <a:lstStyle/>
        <a:p>
          <a:endParaRPr lang="en-GB"/>
        </a:p>
      </dgm:t>
    </dgm:pt>
    <dgm:pt modelId="{1B0184F0-B16F-4B81-86E6-A9ED1789C50D}" type="pres">
      <dgm:prSet presAssocID="{B63D758C-8E5D-4BDB-ABC6-B7332C0544B6}" presName="hierChild4" presStyleCnt="0"/>
      <dgm:spPr/>
    </dgm:pt>
    <dgm:pt modelId="{8679FE0E-DAEA-40E8-812E-B7B5563C932C}" type="pres">
      <dgm:prSet presAssocID="{B63D758C-8E5D-4BDB-ABC6-B7332C0544B6}" presName="hierChild5" presStyleCnt="0"/>
      <dgm:spPr/>
    </dgm:pt>
    <dgm:pt modelId="{2FB02BB1-FEC3-4E31-AA89-25E708993ED9}" type="pres">
      <dgm:prSet presAssocID="{177FBAA4-B78B-4B99-B137-63859464C931}" presName="hierChild5" presStyleCnt="0"/>
      <dgm:spPr/>
    </dgm:pt>
    <dgm:pt modelId="{8FA24433-7C3E-4E45-B046-E8F99866227A}" type="pres">
      <dgm:prSet presAssocID="{D867BEBB-04CA-406C-B8E8-B8BA9C632F99}" presName="hierChild3" presStyleCnt="0"/>
      <dgm:spPr/>
    </dgm:pt>
  </dgm:ptLst>
  <dgm:cxnLst>
    <dgm:cxn modelId="{301DD320-19E4-42D2-B07A-CBD4B73933F8}" type="presOf" srcId="{CC2C4788-A9D5-4EB1-97D0-69A3101BCA35}" destId="{844FDC88-4D8A-4D41-8C26-4269A1184F15}" srcOrd="0" destOrd="0" presId="urn:microsoft.com/office/officeart/2005/8/layout/orgChart1"/>
    <dgm:cxn modelId="{011BAD9B-60C7-46B4-9B38-AFFD8207845D}" type="presOf" srcId="{F7BDEC15-93F2-457D-8F5E-7295144D2D2A}" destId="{BDDC8C30-8356-403E-BFF1-F81660D86EF5}" srcOrd="0" destOrd="0" presId="urn:microsoft.com/office/officeart/2005/8/layout/orgChart1"/>
    <dgm:cxn modelId="{6633FCC7-BD45-4F37-A74C-D16BA6504E52}" type="presOf" srcId="{46288353-ADD0-4DBA-AB8D-0892B209F1A9}" destId="{A9EAD392-07B9-4B67-B9DD-B3DD75674AA0}" srcOrd="1" destOrd="0" presId="urn:microsoft.com/office/officeart/2005/8/layout/orgChart1"/>
    <dgm:cxn modelId="{1EB49248-DD03-4D9D-8965-821F9C405117}" type="presOf" srcId="{611733CA-AB6F-46FD-9799-FBE740B44628}" destId="{B9C11528-2C33-4B72-B1F4-21A6C1824479}" srcOrd="0" destOrd="0" presId="urn:microsoft.com/office/officeart/2005/8/layout/orgChart1"/>
    <dgm:cxn modelId="{3047C836-4D15-4C43-BF21-DFF1710C135C}" type="presOf" srcId="{368DEEC0-DFDD-46BF-9405-14AD54A5F6BB}" destId="{2FEAFABA-6B35-4F9C-8C4C-A278D3EDBA1C}" srcOrd="0" destOrd="0" presId="urn:microsoft.com/office/officeart/2005/8/layout/orgChart1"/>
    <dgm:cxn modelId="{50939E08-6A8E-4511-A0B1-6A9351C35F55}" type="presOf" srcId="{12B8748B-1607-42CD-B95F-73A5EFC7A197}" destId="{4CBD06DF-51B3-43DA-A41F-0E61E66195AD}" srcOrd="0" destOrd="0" presId="urn:microsoft.com/office/officeart/2005/8/layout/orgChart1"/>
    <dgm:cxn modelId="{E5E18DF7-DE2A-4C57-8337-80C5CFB63257}" type="presOf" srcId="{CC2C4788-A9D5-4EB1-97D0-69A3101BCA35}" destId="{850DCCBB-0267-4C43-9FD3-0560BC3A50AC}" srcOrd="1" destOrd="0" presId="urn:microsoft.com/office/officeart/2005/8/layout/orgChart1"/>
    <dgm:cxn modelId="{20784052-BFAE-45AF-A47D-006550B08756}" type="presOf" srcId="{237A0BFB-AAF2-4A98-8E1D-FB9596DF75CA}" destId="{CAC60779-9CCE-40E5-9CF1-FCA6810048E1}" srcOrd="0" destOrd="0" presId="urn:microsoft.com/office/officeart/2005/8/layout/orgChart1"/>
    <dgm:cxn modelId="{5E6D7DA1-1E47-4FC8-B990-45E221563885}" type="presOf" srcId="{19616688-E2BD-4D34-942F-4C54535C02E2}" destId="{D521860E-7BFF-4116-A4B0-16198C7AC4DA}" srcOrd="0" destOrd="0" presId="urn:microsoft.com/office/officeart/2005/8/layout/orgChart1"/>
    <dgm:cxn modelId="{E0F3BAA5-8CD7-4DDB-818D-BFF85F6EB1F6}" srcId="{D867BEBB-04CA-406C-B8E8-B8BA9C632F99}" destId="{46288353-ADD0-4DBA-AB8D-0892B209F1A9}" srcOrd="1" destOrd="0" parTransId="{D99B202D-4E3D-4366-920E-2289D9E1CD13}" sibTransId="{8B46CD7E-89DA-4FF3-88E7-4627FA4F2F5B}"/>
    <dgm:cxn modelId="{C51C7386-2FBF-4CB8-8371-E276D018B1B3}" type="presOf" srcId="{AF0C7C8E-F64A-4894-9D13-42B81E7A9743}" destId="{AA345A71-94D0-40BC-8C3A-89555594B863}" srcOrd="0" destOrd="0" presId="urn:microsoft.com/office/officeart/2005/8/layout/orgChart1"/>
    <dgm:cxn modelId="{970777CE-ED72-4DCE-85E8-5AB71F386E6F}" srcId="{177FBAA4-B78B-4B99-B137-63859464C931}" destId="{606CF18B-391D-431D-A33A-8653520AFE18}" srcOrd="0" destOrd="0" parTransId="{24315C34-D608-41B2-BC98-0EC09DC27FAE}" sibTransId="{4CCB1C21-1286-42AE-AD25-32790CBE7110}"/>
    <dgm:cxn modelId="{937FA2DA-CD2C-40BB-9E68-64812CB33DB6}" srcId="{46288353-ADD0-4DBA-AB8D-0892B209F1A9}" destId="{CC2C4788-A9D5-4EB1-97D0-69A3101BCA35}" srcOrd="2" destOrd="0" parTransId="{F0A64FFB-BA51-4C98-A47D-72E9264EFFCD}" sibTransId="{E9E2F91C-6798-49A8-947D-B1A4A1E02129}"/>
    <dgm:cxn modelId="{803A7AF2-3329-4EC7-B02C-DED069349B9B}" type="presOf" srcId="{606CF18B-391D-431D-A33A-8653520AFE18}" destId="{B73FEF88-040F-40E9-839B-89C8CA4F110B}" srcOrd="1" destOrd="0" presId="urn:microsoft.com/office/officeart/2005/8/layout/orgChart1"/>
    <dgm:cxn modelId="{9AC82018-B65C-4E12-8204-DC422C218929}" srcId="{D867BEBB-04CA-406C-B8E8-B8BA9C632F99}" destId="{AF0C7C8E-F64A-4894-9D13-42B81E7A9743}" srcOrd="0" destOrd="0" parTransId="{2BCE50E8-C193-4B9D-B9ED-4E3361EF427C}" sibTransId="{154D3F2D-8768-43AC-9AF8-0C68D7658298}"/>
    <dgm:cxn modelId="{46CDFD27-6E05-494F-8D60-1506EDA26906}" type="presOf" srcId="{D867BEBB-04CA-406C-B8E8-B8BA9C632F99}" destId="{1EE83363-D616-404A-ACF6-D5F14F423010}" srcOrd="1" destOrd="0" presId="urn:microsoft.com/office/officeart/2005/8/layout/orgChart1"/>
    <dgm:cxn modelId="{8936726F-5B95-49A7-AA12-847950D5AE0D}" type="presOf" srcId="{432CBD41-3E15-44B0-B424-766EE5D3C0B5}" destId="{84F72896-86A2-490A-96C9-0122FB657220}" srcOrd="0" destOrd="0" presId="urn:microsoft.com/office/officeart/2005/8/layout/orgChart1"/>
    <dgm:cxn modelId="{C83B76C1-8D1D-4565-8107-CF48FEC83CC3}" type="presOf" srcId="{B76F3623-932E-45F4-A412-CAD53BF5E121}" destId="{195BD206-698B-40EA-8DE6-C4F52038E90F}" srcOrd="1" destOrd="0" presId="urn:microsoft.com/office/officeart/2005/8/layout/orgChart1"/>
    <dgm:cxn modelId="{FD8CCB3D-CF56-4A28-850A-4F0F55D49AD9}" srcId="{41E2BF1E-6E2F-421B-8413-27E4DF9DE061}" destId="{BB9E0D01-639A-43AA-93C4-F8AE287A6B39}" srcOrd="0" destOrd="0" parTransId="{368DEEC0-DFDD-46BF-9405-14AD54A5F6BB}" sibTransId="{9FC8C7DF-C643-45E2-AE0B-B25B1379101B}"/>
    <dgm:cxn modelId="{1C6553C8-E4C3-4AE4-B98F-8E9CA1C2633B}" type="presOf" srcId="{AF0C7C8E-F64A-4894-9D13-42B81E7A9743}" destId="{B10A69B5-1C7C-434D-90B5-0533BF93C05B}" srcOrd="1" destOrd="0" presId="urn:microsoft.com/office/officeart/2005/8/layout/orgChart1"/>
    <dgm:cxn modelId="{91433EFC-D49E-4665-8199-693DB2D5DE5C}" srcId="{AF0C7C8E-F64A-4894-9D13-42B81E7A9743}" destId="{53283546-40FF-4BBC-A55E-1AA6763A574D}" srcOrd="0" destOrd="0" parTransId="{A3E85009-16B1-4646-BFC1-3B072196BD4F}" sibTransId="{55145BF1-F4B6-4BF5-B261-EB545D4C95C8}"/>
    <dgm:cxn modelId="{ED02EFE5-1A22-4CF5-82C7-1B5EF3B6BFAA}" srcId="{D867BEBB-04CA-406C-B8E8-B8BA9C632F99}" destId="{177FBAA4-B78B-4B99-B137-63859464C931}" srcOrd="2" destOrd="0" parTransId="{A8260894-43CA-4D4A-B772-06541CE1EC42}" sibTransId="{608F7DE2-32A0-4549-A2E6-942751A63CC0}"/>
    <dgm:cxn modelId="{827DFFF0-6298-4E69-A049-D12496208288}" type="presOf" srcId="{F0A64FFB-BA51-4C98-A47D-72E9264EFFCD}" destId="{913F698C-76C4-4B35-8404-ADD31A57228C}" srcOrd="0" destOrd="0" presId="urn:microsoft.com/office/officeart/2005/8/layout/orgChart1"/>
    <dgm:cxn modelId="{A9285ABD-3326-47CB-8B8A-DFC6EA22713D}" type="presOf" srcId="{BB9E0D01-639A-43AA-93C4-F8AE287A6B39}" destId="{3E6AE614-3038-431C-9581-EB44AFB32CA8}" srcOrd="1" destOrd="0" presId="urn:microsoft.com/office/officeart/2005/8/layout/orgChart1"/>
    <dgm:cxn modelId="{71B1D453-6DA8-4E16-B255-CF3FD570505F}" type="presOf" srcId="{19616688-E2BD-4D34-942F-4C54535C02E2}" destId="{91D23D2B-7913-40C3-9E44-9F01E411948E}" srcOrd="1" destOrd="0" presId="urn:microsoft.com/office/officeart/2005/8/layout/orgChart1"/>
    <dgm:cxn modelId="{9C039201-252A-4CE5-B334-7F276AD57865}" type="presOf" srcId="{53283546-40FF-4BBC-A55E-1AA6763A574D}" destId="{DCD6BCB4-EA08-4877-A513-558895924C4C}" srcOrd="1" destOrd="0" presId="urn:microsoft.com/office/officeart/2005/8/layout/orgChart1"/>
    <dgm:cxn modelId="{CB4A1DA1-0117-4D47-B270-2C37E119F174}" srcId="{B76F3623-932E-45F4-A412-CAD53BF5E121}" destId="{19616688-E2BD-4D34-942F-4C54535C02E2}" srcOrd="0" destOrd="0" parTransId="{237A0BFB-AAF2-4A98-8E1D-FB9596DF75CA}" sibTransId="{C5476B8F-6693-4069-A261-AC70834E380D}"/>
    <dgm:cxn modelId="{DACC1D4B-14EB-4766-BA20-5DAB5AEDB9B0}" type="presOf" srcId="{B63D758C-8E5D-4BDB-ABC6-B7332C0544B6}" destId="{6CBEF333-E3C8-4C9E-BC1E-661D78F41F23}" srcOrd="0" destOrd="0" presId="urn:microsoft.com/office/officeart/2005/8/layout/orgChart1"/>
    <dgm:cxn modelId="{41AC92CE-0A1D-40C3-970A-607BCB2EDC9F}" type="presOf" srcId="{A8260894-43CA-4D4A-B772-06541CE1EC42}" destId="{1A54D9A0-CF51-4C01-ACF5-32E61AE99ECE}" srcOrd="0" destOrd="0" presId="urn:microsoft.com/office/officeart/2005/8/layout/orgChart1"/>
    <dgm:cxn modelId="{FA9D5D15-51F6-4A78-80E2-CB84891832AD}" type="presOf" srcId="{177FBAA4-B78B-4B99-B137-63859464C931}" destId="{B0D0D3B7-0E81-4D8A-A788-C28D4A7FC782}" srcOrd="1" destOrd="0" presId="urn:microsoft.com/office/officeart/2005/8/layout/orgChart1"/>
    <dgm:cxn modelId="{8EB53EEE-D52A-4F84-80FE-1546B0F6920C}" type="presOf" srcId="{24315C34-D608-41B2-BC98-0EC09DC27FAE}" destId="{7F891698-E959-4A00-A1E8-CB0B67590E9D}" srcOrd="0" destOrd="0" presId="urn:microsoft.com/office/officeart/2005/8/layout/orgChart1"/>
    <dgm:cxn modelId="{9B8FA413-1430-46E0-9016-6CA5734EB594}" type="presOf" srcId="{606CF18B-391D-431D-A33A-8653520AFE18}" destId="{B9D5CC93-106F-4957-9FA8-421CAFB966C8}" srcOrd="0" destOrd="0" presId="urn:microsoft.com/office/officeart/2005/8/layout/orgChart1"/>
    <dgm:cxn modelId="{76037517-4D46-46DE-965B-704A4FB83F5A}" type="presOf" srcId="{41E2BF1E-6E2F-421B-8413-27E4DF9DE061}" destId="{E0545FBA-62CB-44CF-A6C3-EC226EBD2EF1}" srcOrd="0" destOrd="0" presId="urn:microsoft.com/office/officeart/2005/8/layout/orgChart1"/>
    <dgm:cxn modelId="{A8C7C8C5-C5A5-470C-AF3C-78885F2A9923}" type="presOf" srcId="{177FBAA4-B78B-4B99-B137-63859464C931}" destId="{46638326-BDD9-41FC-BBFF-B067499CF035}" srcOrd="0" destOrd="0" presId="urn:microsoft.com/office/officeart/2005/8/layout/orgChart1"/>
    <dgm:cxn modelId="{DA129271-F8F7-471F-897B-02FF167E1EAB}" type="presOf" srcId="{B63D758C-8E5D-4BDB-ABC6-B7332C0544B6}" destId="{2D7AD171-285A-4E9A-92E6-C9335D46C463}" srcOrd="1" destOrd="0" presId="urn:microsoft.com/office/officeart/2005/8/layout/orgChart1"/>
    <dgm:cxn modelId="{C1D034CF-CABB-4446-A7B5-A582E8211279}" type="presOf" srcId="{46288353-ADD0-4DBA-AB8D-0892B209F1A9}" destId="{E4D4B9F0-514B-47B8-8909-5D970EFAE1B9}" srcOrd="0" destOrd="0" presId="urn:microsoft.com/office/officeart/2005/8/layout/orgChart1"/>
    <dgm:cxn modelId="{BE3831F8-2494-4086-8A58-D3BA8AF0E92C}" type="presOf" srcId="{A3E85009-16B1-4646-BFC1-3B072196BD4F}" destId="{B406351D-BB19-4B3E-9B2B-D45ED521DCDE}" srcOrd="0" destOrd="0" presId="urn:microsoft.com/office/officeart/2005/8/layout/orgChart1"/>
    <dgm:cxn modelId="{5C9CD8E7-9281-4299-A905-E85D270B6F29}" srcId="{12B8748B-1607-42CD-B95F-73A5EFC7A197}" destId="{D867BEBB-04CA-406C-B8E8-B8BA9C632F99}" srcOrd="0" destOrd="0" parTransId="{467EFDBF-FD46-46CF-B8CC-C9331A7616D5}" sibTransId="{A8D22D19-6F1B-46D8-AD54-ACC8B19F8429}"/>
    <dgm:cxn modelId="{09684910-402B-461C-A2E4-86B0D59EAB99}" type="presOf" srcId="{D867BEBB-04CA-406C-B8E8-B8BA9C632F99}" destId="{34E857F4-661D-49FD-A519-347B1C9B2D69}" srcOrd="0" destOrd="0" presId="urn:microsoft.com/office/officeart/2005/8/layout/orgChart1"/>
    <dgm:cxn modelId="{FDC94237-293C-4390-982E-33D658307334}" srcId="{46288353-ADD0-4DBA-AB8D-0892B209F1A9}" destId="{B76F3623-932E-45F4-A412-CAD53BF5E121}" srcOrd="1" destOrd="0" parTransId="{9FC4BB34-0215-4858-BA51-43B993DEDED5}" sibTransId="{381D1B75-17B1-4904-9A2C-A1E16293F640}"/>
    <dgm:cxn modelId="{06EB0BFE-C501-4F33-B14C-175F4DB2CB4F}" type="presOf" srcId="{F3B1E69C-A831-4121-91EE-16CAF5A3229D}" destId="{8D0FE4C9-2055-443C-B43C-B76295AD8A75}" srcOrd="0" destOrd="0" presId="urn:microsoft.com/office/officeart/2005/8/layout/orgChart1"/>
    <dgm:cxn modelId="{86222E98-E0BD-4F42-9294-60699413242F}" type="presOf" srcId="{B76F3623-932E-45F4-A412-CAD53BF5E121}" destId="{A409C50E-8AAB-471C-91C3-85DA3D5297E4}" srcOrd="0" destOrd="0" presId="urn:microsoft.com/office/officeart/2005/8/layout/orgChart1"/>
    <dgm:cxn modelId="{D7A1E707-5EAA-468F-9156-2E1C43F5C838}" type="presOf" srcId="{41E2BF1E-6E2F-421B-8413-27E4DF9DE061}" destId="{92637EB3-07DE-4ECD-843C-89DBF85D8562}" srcOrd="1" destOrd="0" presId="urn:microsoft.com/office/officeart/2005/8/layout/orgChart1"/>
    <dgm:cxn modelId="{9A8839B9-2836-475E-8B32-40FB5A299874}" type="presOf" srcId="{D99B202D-4E3D-4366-920E-2289D9E1CD13}" destId="{B910624E-834C-4756-ADB6-D7F601124F2E}" srcOrd="0" destOrd="0" presId="urn:microsoft.com/office/officeart/2005/8/layout/orgChart1"/>
    <dgm:cxn modelId="{12AE2F7D-E135-4416-9CBD-273896A9F044}" type="presOf" srcId="{2BCE50E8-C193-4B9D-B9ED-4E3361EF427C}" destId="{B06CA183-AD3B-4EE7-9F82-E10645BC95AF}" srcOrd="0" destOrd="0" presId="urn:microsoft.com/office/officeart/2005/8/layout/orgChart1"/>
    <dgm:cxn modelId="{38F4CBEF-2BE1-4240-A422-82A5A01B8404}" srcId="{177FBAA4-B78B-4B99-B137-63859464C931}" destId="{B63D758C-8E5D-4BDB-ABC6-B7332C0544B6}" srcOrd="1" destOrd="0" parTransId="{432CBD41-3E15-44B0-B424-766EE5D3C0B5}" sibTransId="{96FA05BD-4C68-48EE-B88A-17EE0F16CF01}"/>
    <dgm:cxn modelId="{D49FBF0F-1EAA-41E7-B551-375BF49A3CF2}" srcId="{46288353-ADD0-4DBA-AB8D-0892B209F1A9}" destId="{41E2BF1E-6E2F-421B-8413-27E4DF9DE061}" srcOrd="0" destOrd="0" parTransId="{F3B1E69C-A831-4121-91EE-16CAF5A3229D}" sibTransId="{3F1CD750-C38D-4925-AD4E-302AAE90B333}"/>
    <dgm:cxn modelId="{6561C225-6EC9-4669-AC3B-D5F517E77EF0}" type="presOf" srcId="{9FC4BB34-0215-4858-BA51-43B993DEDED5}" destId="{64015E7E-39CA-48F2-9484-1E5B329D2E1F}" srcOrd="0" destOrd="0" presId="urn:microsoft.com/office/officeart/2005/8/layout/orgChart1"/>
    <dgm:cxn modelId="{43E46A00-8F42-4C44-9995-A670814F36DB}" srcId="{AF0C7C8E-F64A-4894-9D13-42B81E7A9743}" destId="{F7BDEC15-93F2-457D-8F5E-7295144D2D2A}" srcOrd="1" destOrd="0" parTransId="{611733CA-AB6F-46FD-9799-FBE740B44628}" sibTransId="{672347DA-52E5-4743-93D8-FF43F150D62F}"/>
    <dgm:cxn modelId="{AEA0F4AC-1891-46AC-893A-EA4F56D64A75}" type="presOf" srcId="{53283546-40FF-4BBC-A55E-1AA6763A574D}" destId="{258AD8F6-87C3-4762-94ED-906F52972B24}" srcOrd="0" destOrd="0" presId="urn:microsoft.com/office/officeart/2005/8/layout/orgChart1"/>
    <dgm:cxn modelId="{32FB05F4-A690-4E00-ACBE-877BEA09A801}" type="presOf" srcId="{F7BDEC15-93F2-457D-8F5E-7295144D2D2A}" destId="{C0A11B76-ECE1-4964-9FDD-089D598036E1}" srcOrd="1" destOrd="0" presId="urn:microsoft.com/office/officeart/2005/8/layout/orgChart1"/>
    <dgm:cxn modelId="{D8CF7BC5-9483-4FA2-970B-A656079B709E}" type="presOf" srcId="{BB9E0D01-639A-43AA-93C4-F8AE287A6B39}" destId="{2D4E68CE-5E48-4C97-B352-FD8AD682807F}" srcOrd="0" destOrd="0" presId="urn:microsoft.com/office/officeart/2005/8/layout/orgChart1"/>
    <dgm:cxn modelId="{337E76FC-1EEA-4441-A6AE-19198E6F76C8}" type="presParOf" srcId="{4CBD06DF-51B3-43DA-A41F-0E61E66195AD}" destId="{A92C684D-1F44-4D75-96FF-2A2DDD56453A}" srcOrd="0" destOrd="0" presId="urn:microsoft.com/office/officeart/2005/8/layout/orgChart1"/>
    <dgm:cxn modelId="{AF3F4A7A-22AE-493F-81A1-1102B14A442B}" type="presParOf" srcId="{A92C684D-1F44-4D75-96FF-2A2DDD56453A}" destId="{AEEA96FE-CA1C-475D-BBC6-9FFBC17263B1}" srcOrd="0" destOrd="0" presId="urn:microsoft.com/office/officeart/2005/8/layout/orgChart1"/>
    <dgm:cxn modelId="{400DE6F7-D167-4FAF-962F-5712A4A26C06}" type="presParOf" srcId="{AEEA96FE-CA1C-475D-BBC6-9FFBC17263B1}" destId="{34E857F4-661D-49FD-A519-347B1C9B2D69}" srcOrd="0" destOrd="0" presId="urn:microsoft.com/office/officeart/2005/8/layout/orgChart1"/>
    <dgm:cxn modelId="{7B42C645-AB8B-4BC8-A3CF-8D6866ABFC27}" type="presParOf" srcId="{AEEA96FE-CA1C-475D-BBC6-9FFBC17263B1}" destId="{1EE83363-D616-404A-ACF6-D5F14F423010}" srcOrd="1" destOrd="0" presId="urn:microsoft.com/office/officeart/2005/8/layout/orgChart1"/>
    <dgm:cxn modelId="{AB183AAF-937C-4F3C-AB50-F2613D00C5D3}" type="presParOf" srcId="{A92C684D-1F44-4D75-96FF-2A2DDD56453A}" destId="{D4741D81-32E6-4112-A6AE-0A850248FBBD}" srcOrd="1" destOrd="0" presId="urn:microsoft.com/office/officeart/2005/8/layout/orgChart1"/>
    <dgm:cxn modelId="{C7FA34B3-E9E0-4A21-9CAE-2D665E37BE99}" type="presParOf" srcId="{D4741D81-32E6-4112-A6AE-0A850248FBBD}" destId="{B06CA183-AD3B-4EE7-9F82-E10645BC95AF}" srcOrd="0" destOrd="0" presId="urn:microsoft.com/office/officeart/2005/8/layout/orgChart1"/>
    <dgm:cxn modelId="{CD246015-E18E-4279-B393-FEAF07D2A888}" type="presParOf" srcId="{D4741D81-32E6-4112-A6AE-0A850248FBBD}" destId="{C6B81EBC-0106-4271-8FFA-5FB788531E2C}" srcOrd="1" destOrd="0" presId="urn:microsoft.com/office/officeart/2005/8/layout/orgChart1"/>
    <dgm:cxn modelId="{626ED8AC-6EA0-4D71-857B-9C397CF3ED07}" type="presParOf" srcId="{C6B81EBC-0106-4271-8FFA-5FB788531E2C}" destId="{CBA82B0D-9F84-46D9-916F-E7CECD4F5692}" srcOrd="0" destOrd="0" presId="urn:microsoft.com/office/officeart/2005/8/layout/orgChart1"/>
    <dgm:cxn modelId="{4218A582-1BFB-4818-9D73-19D543D756E0}" type="presParOf" srcId="{CBA82B0D-9F84-46D9-916F-E7CECD4F5692}" destId="{AA345A71-94D0-40BC-8C3A-89555594B863}" srcOrd="0" destOrd="0" presId="urn:microsoft.com/office/officeart/2005/8/layout/orgChart1"/>
    <dgm:cxn modelId="{F195B603-84BB-49DF-86D8-885B488FDA82}" type="presParOf" srcId="{CBA82B0D-9F84-46D9-916F-E7CECD4F5692}" destId="{B10A69B5-1C7C-434D-90B5-0533BF93C05B}" srcOrd="1" destOrd="0" presId="urn:microsoft.com/office/officeart/2005/8/layout/orgChart1"/>
    <dgm:cxn modelId="{FC04C607-61C6-46F7-A99D-CEAAF07A6F85}" type="presParOf" srcId="{C6B81EBC-0106-4271-8FFA-5FB788531E2C}" destId="{DBDA615C-6DF9-4FDF-AAF3-BBDC482DB442}" srcOrd="1" destOrd="0" presId="urn:microsoft.com/office/officeart/2005/8/layout/orgChart1"/>
    <dgm:cxn modelId="{88435585-9E25-4E04-9750-326CBC5EF4AB}" type="presParOf" srcId="{DBDA615C-6DF9-4FDF-AAF3-BBDC482DB442}" destId="{B406351D-BB19-4B3E-9B2B-D45ED521DCDE}" srcOrd="0" destOrd="0" presId="urn:microsoft.com/office/officeart/2005/8/layout/orgChart1"/>
    <dgm:cxn modelId="{9EA44062-D2CE-48F9-A305-38A9DA4955E4}" type="presParOf" srcId="{DBDA615C-6DF9-4FDF-AAF3-BBDC482DB442}" destId="{4CFEC1EF-CF33-41B0-AF5C-FD6A36023318}" srcOrd="1" destOrd="0" presId="urn:microsoft.com/office/officeart/2005/8/layout/orgChart1"/>
    <dgm:cxn modelId="{13003242-B0A8-4CA3-98BF-F48860B15857}" type="presParOf" srcId="{4CFEC1EF-CF33-41B0-AF5C-FD6A36023318}" destId="{022469EB-1FFA-414F-97DC-8C146FD67B77}" srcOrd="0" destOrd="0" presId="urn:microsoft.com/office/officeart/2005/8/layout/orgChart1"/>
    <dgm:cxn modelId="{6A817AB3-4010-4039-AD78-35048B20279E}" type="presParOf" srcId="{022469EB-1FFA-414F-97DC-8C146FD67B77}" destId="{258AD8F6-87C3-4762-94ED-906F52972B24}" srcOrd="0" destOrd="0" presId="urn:microsoft.com/office/officeart/2005/8/layout/orgChart1"/>
    <dgm:cxn modelId="{5EDCFF4E-3658-45C0-8019-EF378A2A7D9D}" type="presParOf" srcId="{022469EB-1FFA-414F-97DC-8C146FD67B77}" destId="{DCD6BCB4-EA08-4877-A513-558895924C4C}" srcOrd="1" destOrd="0" presId="urn:microsoft.com/office/officeart/2005/8/layout/orgChart1"/>
    <dgm:cxn modelId="{E683D838-F0A5-4640-828D-EE296C03C222}" type="presParOf" srcId="{4CFEC1EF-CF33-41B0-AF5C-FD6A36023318}" destId="{07A56887-F8E8-4B20-8E3E-4223CA3A80DE}" srcOrd="1" destOrd="0" presId="urn:microsoft.com/office/officeart/2005/8/layout/orgChart1"/>
    <dgm:cxn modelId="{7F0F1C33-3442-4DE4-A813-75EB0CBC10CA}" type="presParOf" srcId="{4CFEC1EF-CF33-41B0-AF5C-FD6A36023318}" destId="{CF96B0B2-288F-4F40-93E6-8F66416BB81B}" srcOrd="2" destOrd="0" presId="urn:microsoft.com/office/officeart/2005/8/layout/orgChart1"/>
    <dgm:cxn modelId="{D54AB8E0-B391-43E7-A688-35C8237860BB}" type="presParOf" srcId="{DBDA615C-6DF9-4FDF-AAF3-BBDC482DB442}" destId="{B9C11528-2C33-4B72-B1F4-21A6C1824479}" srcOrd="2" destOrd="0" presId="urn:microsoft.com/office/officeart/2005/8/layout/orgChart1"/>
    <dgm:cxn modelId="{53293F88-AD08-49B5-BEFD-427B7A271200}" type="presParOf" srcId="{DBDA615C-6DF9-4FDF-AAF3-BBDC482DB442}" destId="{59ED5804-78F6-43FE-93B1-CCE2D88F6EC8}" srcOrd="3" destOrd="0" presId="urn:microsoft.com/office/officeart/2005/8/layout/orgChart1"/>
    <dgm:cxn modelId="{60E6A175-19E2-4122-AA42-D94DCBBFC9CB}" type="presParOf" srcId="{59ED5804-78F6-43FE-93B1-CCE2D88F6EC8}" destId="{D44FDBEF-3152-432D-BB22-5930323AFFEC}" srcOrd="0" destOrd="0" presId="urn:microsoft.com/office/officeart/2005/8/layout/orgChart1"/>
    <dgm:cxn modelId="{604A61AF-98E2-4417-9A24-5F5EA02D6AF2}" type="presParOf" srcId="{D44FDBEF-3152-432D-BB22-5930323AFFEC}" destId="{BDDC8C30-8356-403E-BFF1-F81660D86EF5}" srcOrd="0" destOrd="0" presId="urn:microsoft.com/office/officeart/2005/8/layout/orgChart1"/>
    <dgm:cxn modelId="{599854A4-0A77-4F81-84CB-53593639E8A9}" type="presParOf" srcId="{D44FDBEF-3152-432D-BB22-5930323AFFEC}" destId="{C0A11B76-ECE1-4964-9FDD-089D598036E1}" srcOrd="1" destOrd="0" presId="urn:microsoft.com/office/officeart/2005/8/layout/orgChart1"/>
    <dgm:cxn modelId="{01362D86-652B-47CC-97C9-8AACCA1D57AF}" type="presParOf" srcId="{59ED5804-78F6-43FE-93B1-CCE2D88F6EC8}" destId="{6C836340-5063-4D7B-AA2A-362AED1D791C}" srcOrd="1" destOrd="0" presId="urn:microsoft.com/office/officeart/2005/8/layout/orgChart1"/>
    <dgm:cxn modelId="{A6ED60AF-093A-4B3E-8EAF-4342BBC4DD06}" type="presParOf" srcId="{59ED5804-78F6-43FE-93B1-CCE2D88F6EC8}" destId="{AA6A2211-4131-4EAE-8DA6-CEBCB7BFFACB}" srcOrd="2" destOrd="0" presId="urn:microsoft.com/office/officeart/2005/8/layout/orgChart1"/>
    <dgm:cxn modelId="{8412C37B-27E8-43DB-8887-F1353655B8E7}" type="presParOf" srcId="{C6B81EBC-0106-4271-8FFA-5FB788531E2C}" destId="{6AF0284E-0229-4A3B-AEF1-8C5DFCDB3E4C}" srcOrd="2" destOrd="0" presId="urn:microsoft.com/office/officeart/2005/8/layout/orgChart1"/>
    <dgm:cxn modelId="{7B88569C-B019-4504-97C8-6B0E7EDD27CE}" type="presParOf" srcId="{D4741D81-32E6-4112-A6AE-0A850248FBBD}" destId="{B910624E-834C-4756-ADB6-D7F601124F2E}" srcOrd="2" destOrd="0" presId="urn:microsoft.com/office/officeart/2005/8/layout/orgChart1"/>
    <dgm:cxn modelId="{0DDAA591-EA5D-4A8D-81A8-25CEB716C3E8}" type="presParOf" srcId="{D4741D81-32E6-4112-A6AE-0A850248FBBD}" destId="{F35AB885-E2E8-4CAB-8ECD-0F14213750FE}" srcOrd="3" destOrd="0" presId="urn:microsoft.com/office/officeart/2005/8/layout/orgChart1"/>
    <dgm:cxn modelId="{66F3B729-0DBF-48E3-8CA3-B995C002F71A}" type="presParOf" srcId="{F35AB885-E2E8-4CAB-8ECD-0F14213750FE}" destId="{D192E988-7A84-42D0-AA72-C2E02B7FEDAD}" srcOrd="0" destOrd="0" presId="urn:microsoft.com/office/officeart/2005/8/layout/orgChart1"/>
    <dgm:cxn modelId="{08EACEE6-0484-46DF-A172-1C0DE3D27EE4}" type="presParOf" srcId="{D192E988-7A84-42D0-AA72-C2E02B7FEDAD}" destId="{E4D4B9F0-514B-47B8-8909-5D970EFAE1B9}" srcOrd="0" destOrd="0" presId="urn:microsoft.com/office/officeart/2005/8/layout/orgChart1"/>
    <dgm:cxn modelId="{E21BAA0A-601D-4374-94B2-A45D3025DE1D}" type="presParOf" srcId="{D192E988-7A84-42D0-AA72-C2E02B7FEDAD}" destId="{A9EAD392-07B9-4B67-B9DD-B3DD75674AA0}" srcOrd="1" destOrd="0" presId="urn:microsoft.com/office/officeart/2005/8/layout/orgChart1"/>
    <dgm:cxn modelId="{DE1F4A94-F829-4F4D-85E3-086B38F07252}" type="presParOf" srcId="{F35AB885-E2E8-4CAB-8ECD-0F14213750FE}" destId="{D14AFDD3-E02E-4BCD-B176-A8B708A27D21}" srcOrd="1" destOrd="0" presId="urn:microsoft.com/office/officeart/2005/8/layout/orgChart1"/>
    <dgm:cxn modelId="{2CB2FE9D-F6FB-449F-82A4-4B72D2D741E0}" type="presParOf" srcId="{D14AFDD3-E02E-4BCD-B176-A8B708A27D21}" destId="{8D0FE4C9-2055-443C-B43C-B76295AD8A75}" srcOrd="0" destOrd="0" presId="urn:microsoft.com/office/officeart/2005/8/layout/orgChart1"/>
    <dgm:cxn modelId="{0A44DDD1-01C0-4979-B28E-E02E6A34B50B}" type="presParOf" srcId="{D14AFDD3-E02E-4BCD-B176-A8B708A27D21}" destId="{6933C754-FB04-4BEA-8E0B-D37FE8B84EC4}" srcOrd="1" destOrd="0" presId="urn:microsoft.com/office/officeart/2005/8/layout/orgChart1"/>
    <dgm:cxn modelId="{B208B9CE-39ED-4520-AFCE-FDF557AF9EEB}" type="presParOf" srcId="{6933C754-FB04-4BEA-8E0B-D37FE8B84EC4}" destId="{769A33BC-FCD2-450D-8DF8-248C36F99C9A}" srcOrd="0" destOrd="0" presId="urn:microsoft.com/office/officeart/2005/8/layout/orgChart1"/>
    <dgm:cxn modelId="{75744BFE-4542-4C8F-9396-3DBC9D9FF265}" type="presParOf" srcId="{769A33BC-FCD2-450D-8DF8-248C36F99C9A}" destId="{E0545FBA-62CB-44CF-A6C3-EC226EBD2EF1}" srcOrd="0" destOrd="0" presId="urn:microsoft.com/office/officeart/2005/8/layout/orgChart1"/>
    <dgm:cxn modelId="{1BE9FCB8-AAEC-49ED-9739-0A4317749F4A}" type="presParOf" srcId="{769A33BC-FCD2-450D-8DF8-248C36F99C9A}" destId="{92637EB3-07DE-4ECD-843C-89DBF85D8562}" srcOrd="1" destOrd="0" presId="urn:microsoft.com/office/officeart/2005/8/layout/orgChart1"/>
    <dgm:cxn modelId="{79B661AE-E764-4DEE-AC4A-14189E8D0429}" type="presParOf" srcId="{6933C754-FB04-4BEA-8E0B-D37FE8B84EC4}" destId="{C62758D6-2E05-4DA5-811B-22B7BE99ABD3}" srcOrd="1" destOrd="0" presId="urn:microsoft.com/office/officeart/2005/8/layout/orgChart1"/>
    <dgm:cxn modelId="{F85FE5AF-B918-4A03-AF3D-5E1102A308F3}" type="presParOf" srcId="{C62758D6-2E05-4DA5-811B-22B7BE99ABD3}" destId="{2FEAFABA-6B35-4F9C-8C4C-A278D3EDBA1C}" srcOrd="0" destOrd="0" presId="urn:microsoft.com/office/officeart/2005/8/layout/orgChart1"/>
    <dgm:cxn modelId="{167103BE-1BED-4B81-8C81-4BCC15E3762C}" type="presParOf" srcId="{C62758D6-2E05-4DA5-811B-22B7BE99ABD3}" destId="{B5B459AB-61EC-4F00-8A3E-31C7B0DEB291}" srcOrd="1" destOrd="0" presId="urn:microsoft.com/office/officeart/2005/8/layout/orgChart1"/>
    <dgm:cxn modelId="{A21ECF99-DD5A-48AE-A34C-7B874392EC55}" type="presParOf" srcId="{B5B459AB-61EC-4F00-8A3E-31C7B0DEB291}" destId="{7D702AA6-F58B-4102-B3A9-BBD8104F9365}" srcOrd="0" destOrd="0" presId="urn:microsoft.com/office/officeart/2005/8/layout/orgChart1"/>
    <dgm:cxn modelId="{C35E2129-25C4-4E12-82DA-42B6DF866EDF}" type="presParOf" srcId="{7D702AA6-F58B-4102-B3A9-BBD8104F9365}" destId="{2D4E68CE-5E48-4C97-B352-FD8AD682807F}" srcOrd="0" destOrd="0" presId="urn:microsoft.com/office/officeart/2005/8/layout/orgChart1"/>
    <dgm:cxn modelId="{D0B3BE25-5285-4305-97D2-51F5733398C7}" type="presParOf" srcId="{7D702AA6-F58B-4102-B3A9-BBD8104F9365}" destId="{3E6AE614-3038-431C-9581-EB44AFB32CA8}" srcOrd="1" destOrd="0" presId="urn:microsoft.com/office/officeart/2005/8/layout/orgChart1"/>
    <dgm:cxn modelId="{946A89FB-E2BE-42C9-A65D-E800E7E54FF3}" type="presParOf" srcId="{B5B459AB-61EC-4F00-8A3E-31C7B0DEB291}" destId="{0622C9C6-8178-497C-B865-E8AA776A6448}" srcOrd="1" destOrd="0" presId="urn:microsoft.com/office/officeart/2005/8/layout/orgChart1"/>
    <dgm:cxn modelId="{5548ED07-6C48-47A6-8D26-C84D1A3F4B14}" type="presParOf" srcId="{B5B459AB-61EC-4F00-8A3E-31C7B0DEB291}" destId="{6982BB17-F929-41CF-A90D-B14B9FB9BB82}" srcOrd="2" destOrd="0" presId="urn:microsoft.com/office/officeart/2005/8/layout/orgChart1"/>
    <dgm:cxn modelId="{4CF2CCDA-AB92-4E58-B613-375C40D39D0C}" type="presParOf" srcId="{6933C754-FB04-4BEA-8E0B-D37FE8B84EC4}" destId="{4705F578-8070-47F3-A05F-ADC857DA1BFD}" srcOrd="2" destOrd="0" presId="urn:microsoft.com/office/officeart/2005/8/layout/orgChart1"/>
    <dgm:cxn modelId="{45009D7A-ADF8-47EA-8DAE-03D76337BB25}" type="presParOf" srcId="{D14AFDD3-E02E-4BCD-B176-A8B708A27D21}" destId="{64015E7E-39CA-48F2-9484-1E5B329D2E1F}" srcOrd="2" destOrd="0" presId="urn:microsoft.com/office/officeart/2005/8/layout/orgChart1"/>
    <dgm:cxn modelId="{420B2994-07DE-4B43-A66B-E835789FF4C2}" type="presParOf" srcId="{D14AFDD3-E02E-4BCD-B176-A8B708A27D21}" destId="{8B4C40C2-7041-432B-B837-51333EB7897A}" srcOrd="3" destOrd="0" presId="urn:microsoft.com/office/officeart/2005/8/layout/orgChart1"/>
    <dgm:cxn modelId="{26ADC1D0-2BDF-4308-9980-7EEBE6056AAC}" type="presParOf" srcId="{8B4C40C2-7041-432B-B837-51333EB7897A}" destId="{13F9EDF2-E7AF-4197-9BBB-B0DD08E588D7}" srcOrd="0" destOrd="0" presId="urn:microsoft.com/office/officeart/2005/8/layout/orgChart1"/>
    <dgm:cxn modelId="{43C01CD0-DEA8-47D2-9C5B-B52A7B0425C9}" type="presParOf" srcId="{13F9EDF2-E7AF-4197-9BBB-B0DD08E588D7}" destId="{A409C50E-8AAB-471C-91C3-85DA3D5297E4}" srcOrd="0" destOrd="0" presId="urn:microsoft.com/office/officeart/2005/8/layout/orgChart1"/>
    <dgm:cxn modelId="{36619675-B904-457C-8FB3-AE35436D2332}" type="presParOf" srcId="{13F9EDF2-E7AF-4197-9BBB-B0DD08E588D7}" destId="{195BD206-698B-40EA-8DE6-C4F52038E90F}" srcOrd="1" destOrd="0" presId="urn:microsoft.com/office/officeart/2005/8/layout/orgChart1"/>
    <dgm:cxn modelId="{8DFC9578-722A-4C03-8910-435A5AE35424}" type="presParOf" srcId="{8B4C40C2-7041-432B-B837-51333EB7897A}" destId="{DD6EEE17-F56B-4DB9-9703-623846B63832}" srcOrd="1" destOrd="0" presId="urn:microsoft.com/office/officeart/2005/8/layout/orgChart1"/>
    <dgm:cxn modelId="{B1599CF5-4C06-461E-92B0-0CCE0B41C90D}" type="presParOf" srcId="{DD6EEE17-F56B-4DB9-9703-623846B63832}" destId="{CAC60779-9CCE-40E5-9CF1-FCA6810048E1}" srcOrd="0" destOrd="0" presId="urn:microsoft.com/office/officeart/2005/8/layout/orgChart1"/>
    <dgm:cxn modelId="{3F58CA9A-0110-4DF2-A766-A44B1C8699EA}" type="presParOf" srcId="{DD6EEE17-F56B-4DB9-9703-623846B63832}" destId="{76237064-1EA8-4A8A-978F-2949E1D2F820}" srcOrd="1" destOrd="0" presId="urn:microsoft.com/office/officeart/2005/8/layout/orgChart1"/>
    <dgm:cxn modelId="{95DB77CB-EE87-4DF4-9485-F7AA31644886}" type="presParOf" srcId="{76237064-1EA8-4A8A-978F-2949E1D2F820}" destId="{A76777F4-AD40-42C7-810D-400176D39EA0}" srcOrd="0" destOrd="0" presId="urn:microsoft.com/office/officeart/2005/8/layout/orgChart1"/>
    <dgm:cxn modelId="{EDD479A4-D1F8-4B0D-92DA-A530D1892F42}" type="presParOf" srcId="{A76777F4-AD40-42C7-810D-400176D39EA0}" destId="{D521860E-7BFF-4116-A4B0-16198C7AC4DA}" srcOrd="0" destOrd="0" presId="urn:microsoft.com/office/officeart/2005/8/layout/orgChart1"/>
    <dgm:cxn modelId="{E0EB7296-A684-4A2C-B996-B1E16DB68265}" type="presParOf" srcId="{A76777F4-AD40-42C7-810D-400176D39EA0}" destId="{91D23D2B-7913-40C3-9E44-9F01E411948E}" srcOrd="1" destOrd="0" presId="urn:microsoft.com/office/officeart/2005/8/layout/orgChart1"/>
    <dgm:cxn modelId="{B5243385-9DFD-4B37-AED2-1D26BA5BC002}" type="presParOf" srcId="{76237064-1EA8-4A8A-978F-2949E1D2F820}" destId="{32782369-6347-41E2-9C94-58CCFE261FE5}" srcOrd="1" destOrd="0" presId="urn:microsoft.com/office/officeart/2005/8/layout/orgChart1"/>
    <dgm:cxn modelId="{E37FF66D-B858-4301-82DF-E37DB8788442}" type="presParOf" srcId="{76237064-1EA8-4A8A-978F-2949E1D2F820}" destId="{42E06CF8-0DE5-4406-A43B-172C87B4C858}" srcOrd="2" destOrd="0" presId="urn:microsoft.com/office/officeart/2005/8/layout/orgChart1"/>
    <dgm:cxn modelId="{0C8DD211-3CA8-4B83-8341-F51232A8F2F5}" type="presParOf" srcId="{8B4C40C2-7041-432B-B837-51333EB7897A}" destId="{FD97BED3-EA16-4D26-8A7E-12E6369FDA62}" srcOrd="2" destOrd="0" presId="urn:microsoft.com/office/officeart/2005/8/layout/orgChart1"/>
    <dgm:cxn modelId="{B042DD58-B007-423C-83AC-C80FF5FC3BD3}" type="presParOf" srcId="{D14AFDD3-E02E-4BCD-B176-A8B708A27D21}" destId="{913F698C-76C4-4B35-8404-ADD31A57228C}" srcOrd="4" destOrd="0" presId="urn:microsoft.com/office/officeart/2005/8/layout/orgChart1"/>
    <dgm:cxn modelId="{5FBC28C9-81C5-4E33-B1EB-03927097D108}" type="presParOf" srcId="{D14AFDD3-E02E-4BCD-B176-A8B708A27D21}" destId="{7A55EF73-AFD8-41E7-9DFC-48DD4E570281}" srcOrd="5" destOrd="0" presId="urn:microsoft.com/office/officeart/2005/8/layout/orgChart1"/>
    <dgm:cxn modelId="{1A954D26-3C19-45A4-AFF4-9400594A8405}" type="presParOf" srcId="{7A55EF73-AFD8-41E7-9DFC-48DD4E570281}" destId="{F3698A0D-367B-463A-910C-FEFDD9B8935D}" srcOrd="0" destOrd="0" presId="urn:microsoft.com/office/officeart/2005/8/layout/orgChart1"/>
    <dgm:cxn modelId="{65ED8B0D-4834-4798-A673-79B43AE8CB8F}" type="presParOf" srcId="{F3698A0D-367B-463A-910C-FEFDD9B8935D}" destId="{844FDC88-4D8A-4D41-8C26-4269A1184F15}" srcOrd="0" destOrd="0" presId="urn:microsoft.com/office/officeart/2005/8/layout/orgChart1"/>
    <dgm:cxn modelId="{AACB0354-E9A6-41AD-B2B2-BA558084B9FE}" type="presParOf" srcId="{F3698A0D-367B-463A-910C-FEFDD9B8935D}" destId="{850DCCBB-0267-4C43-9FD3-0560BC3A50AC}" srcOrd="1" destOrd="0" presId="urn:microsoft.com/office/officeart/2005/8/layout/orgChart1"/>
    <dgm:cxn modelId="{6DB726FE-D7F4-4C15-A87A-D0971CE39562}" type="presParOf" srcId="{7A55EF73-AFD8-41E7-9DFC-48DD4E570281}" destId="{52FC2116-14E4-4ACE-BC0B-FAFE28DE9938}" srcOrd="1" destOrd="0" presId="urn:microsoft.com/office/officeart/2005/8/layout/orgChart1"/>
    <dgm:cxn modelId="{30E3CE71-1CDE-4263-9FD4-4B4343AA252E}" type="presParOf" srcId="{7A55EF73-AFD8-41E7-9DFC-48DD4E570281}" destId="{90EA4DB5-31E5-48DB-9798-197554484229}" srcOrd="2" destOrd="0" presId="urn:microsoft.com/office/officeart/2005/8/layout/orgChart1"/>
    <dgm:cxn modelId="{3F19ADCD-7F85-4382-BDBC-95F3BB264966}" type="presParOf" srcId="{F35AB885-E2E8-4CAB-8ECD-0F14213750FE}" destId="{557D3FEE-C113-44BB-B4BE-4F8E66F7F5D3}" srcOrd="2" destOrd="0" presId="urn:microsoft.com/office/officeart/2005/8/layout/orgChart1"/>
    <dgm:cxn modelId="{2235D2C9-83AD-4A16-8056-78254763C637}" type="presParOf" srcId="{D4741D81-32E6-4112-A6AE-0A850248FBBD}" destId="{1A54D9A0-CF51-4C01-ACF5-32E61AE99ECE}" srcOrd="4" destOrd="0" presId="urn:microsoft.com/office/officeart/2005/8/layout/orgChart1"/>
    <dgm:cxn modelId="{94B2CC10-2F2A-47DC-ADFB-7E0D0037588D}" type="presParOf" srcId="{D4741D81-32E6-4112-A6AE-0A850248FBBD}" destId="{768AB97A-0499-4430-A8BF-B338010443B7}" srcOrd="5" destOrd="0" presId="urn:microsoft.com/office/officeart/2005/8/layout/orgChart1"/>
    <dgm:cxn modelId="{20F8B947-CC42-490A-9942-A0AEBAD0C6F0}" type="presParOf" srcId="{768AB97A-0499-4430-A8BF-B338010443B7}" destId="{1507D89B-6532-4D31-AFF3-1EB48B7A3A93}" srcOrd="0" destOrd="0" presId="urn:microsoft.com/office/officeart/2005/8/layout/orgChart1"/>
    <dgm:cxn modelId="{766FE426-7085-4C0A-BBEC-DE86DCEF6AFE}" type="presParOf" srcId="{1507D89B-6532-4D31-AFF3-1EB48B7A3A93}" destId="{46638326-BDD9-41FC-BBFF-B067499CF035}" srcOrd="0" destOrd="0" presId="urn:microsoft.com/office/officeart/2005/8/layout/orgChart1"/>
    <dgm:cxn modelId="{0A56FE6B-38A5-4686-B565-6978F522BB5E}" type="presParOf" srcId="{1507D89B-6532-4D31-AFF3-1EB48B7A3A93}" destId="{B0D0D3B7-0E81-4D8A-A788-C28D4A7FC782}" srcOrd="1" destOrd="0" presId="urn:microsoft.com/office/officeart/2005/8/layout/orgChart1"/>
    <dgm:cxn modelId="{2161C2BA-20AC-4472-8846-222B2433F192}" type="presParOf" srcId="{768AB97A-0499-4430-A8BF-B338010443B7}" destId="{2FEFBFEC-67DD-4C7D-BB75-0FB0347653B3}" srcOrd="1" destOrd="0" presId="urn:microsoft.com/office/officeart/2005/8/layout/orgChart1"/>
    <dgm:cxn modelId="{41A5FA0E-4D6B-4336-9E60-18450C06C9CA}" type="presParOf" srcId="{2FEFBFEC-67DD-4C7D-BB75-0FB0347653B3}" destId="{7F891698-E959-4A00-A1E8-CB0B67590E9D}" srcOrd="0" destOrd="0" presId="urn:microsoft.com/office/officeart/2005/8/layout/orgChart1"/>
    <dgm:cxn modelId="{715DC3B4-815B-423E-9695-568F8358590D}" type="presParOf" srcId="{2FEFBFEC-67DD-4C7D-BB75-0FB0347653B3}" destId="{771E82B1-8FD5-4A6E-892F-9BC07F56A2CB}" srcOrd="1" destOrd="0" presId="urn:microsoft.com/office/officeart/2005/8/layout/orgChart1"/>
    <dgm:cxn modelId="{311A852A-DBAE-474F-AC2C-9C6C9D47D593}" type="presParOf" srcId="{771E82B1-8FD5-4A6E-892F-9BC07F56A2CB}" destId="{4473823C-72E6-47C6-9139-702569770A6E}" srcOrd="0" destOrd="0" presId="urn:microsoft.com/office/officeart/2005/8/layout/orgChart1"/>
    <dgm:cxn modelId="{0D51C0F6-A046-4CA6-BCE4-7C477C72A09D}" type="presParOf" srcId="{4473823C-72E6-47C6-9139-702569770A6E}" destId="{B9D5CC93-106F-4957-9FA8-421CAFB966C8}" srcOrd="0" destOrd="0" presId="urn:microsoft.com/office/officeart/2005/8/layout/orgChart1"/>
    <dgm:cxn modelId="{352BD106-26CD-439C-9BF3-4170F17CC432}" type="presParOf" srcId="{4473823C-72E6-47C6-9139-702569770A6E}" destId="{B73FEF88-040F-40E9-839B-89C8CA4F110B}" srcOrd="1" destOrd="0" presId="urn:microsoft.com/office/officeart/2005/8/layout/orgChart1"/>
    <dgm:cxn modelId="{3752D582-B7A4-44B7-8139-BA8A3FCC3719}" type="presParOf" srcId="{771E82B1-8FD5-4A6E-892F-9BC07F56A2CB}" destId="{15B0EABA-9B09-4D7D-8CDE-52036C6C8DFA}" srcOrd="1" destOrd="0" presId="urn:microsoft.com/office/officeart/2005/8/layout/orgChart1"/>
    <dgm:cxn modelId="{2C81324B-6E31-4D46-AD75-1E46D0B5A84E}" type="presParOf" srcId="{771E82B1-8FD5-4A6E-892F-9BC07F56A2CB}" destId="{E31861E8-6991-472F-BEC4-A2B94F3FFB7D}" srcOrd="2" destOrd="0" presId="urn:microsoft.com/office/officeart/2005/8/layout/orgChart1"/>
    <dgm:cxn modelId="{E17E2EC0-CA9A-4EA6-BC8C-6C20FD7960E0}" type="presParOf" srcId="{2FEFBFEC-67DD-4C7D-BB75-0FB0347653B3}" destId="{84F72896-86A2-490A-96C9-0122FB657220}" srcOrd="2" destOrd="0" presId="urn:microsoft.com/office/officeart/2005/8/layout/orgChart1"/>
    <dgm:cxn modelId="{8024D3B2-9218-4596-A83D-D2A8B1B13BFE}" type="presParOf" srcId="{2FEFBFEC-67DD-4C7D-BB75-0FB0347653B3}" destId="{5F9A9F26-4D80-4143-9447-05270D104364}" srcOrd="3" destOrd="0" presId="urn:microsoft.com/office/officeart/2005/8/layout/orgChart1"/>
    <dgm:cxn modelId="{FDD5637B-D9CD-452B-98B3-DF0B54C51ED9}" type="presParOf" srcId="{5F9A9F26-4D80-4143-9447-05270D104364}" destId="{10BEE4F6-5366-4243-A880-79D939B929FE}" srcOrd="0" destOrd="0" presId="urn:microsoft.com/office/officeart/2005/8/layout/orgChart1"/>
    <dgm:cxn modelId="{5A731A92-22B3-4B09-BBCD-77C244740548}" type="presParOf" srcId="{10BEE4F6-5366-4243-A880-79D939B929FE}" destId="{6CBEF333-E3C8-4C9E-BC1E-661D78F41F23}" srcOrd="0" destOrd="0" presId="urn:microsoft.com/office/officeart/2005/8/layout/orgChart1"/>
    <dgm:cxn modelId="{74D2108A-BDDF-418D-A39C-8260489D5890}" type="presParOf" srcId="{10BEE4F6-5366-4243-A880-79D939B929FE}" destId="{2D7AD171-285A-4E9A-92E6-C9335D46C463}" srcOrd="1" destOrd="0" presId="urn:microsoft.com/office/officeart/2005/8/layout/orgChart1"/>
    <dgm:cxn modelId="{26856593-CAA8-47C9-AC5B-D48406FA9911}" type="presParOf" srcId="{5F9A9F26-4D80-4143-9447-05270D104364}" destId="{1B0184F0-B16F-4B81-86E6-A9ED1789C50D}" srcOrd="1" destOrd="0" presId="urn:microsoft.com/office/officeart/2005/8/layout/orgChart1"/>
    <dgm:cxn modelId="{0984A6AB-6CA0-490E-8F5E-AE3BE3DE74E3}" type="presParOf" srcId="{5F9A9F26-4D80-4143-9447-05270D104364}" destId="{8679FE0E-DAEA-40E8-812E-B7B5563C932C}" srcOrd="2" destOrd="0" presId="urn:microsoft.com/office/officeart/2005/8/layout/orgChart1"/>
    <dgm:cxn modelId="{F292D4DC-ED9F-40F9-B0BF-E0F4854FDFA8}" type="presParOf" srcId="{768AB97A-0499-4430-A8BF-B338010443B7}" destId="{2FB02BB1-FEC3-4E31-AA89-25E708993ED9}" srcOrd="2" destOrd="0" presId="urn:microsoft.com/office/officeart/2005/8/layout/orgChart1"/>
    <dgm:cxn modelId="{D88CFFFC-D0ED-4AC2-97BC-B9EF2C56D993}" type="presParOf" srcId="{A92C684D-1F44-4D75-96FF-2A2DDD56453A}" destId="{8FA24433-7C3E-4E45-B046-E8F99866227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64EB96-1297-48A6-A717-5AA4F7CCA0B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57B41A1B-DF94-48A1-81B7-9810E75DA160}">
      <dgm:prSet phldrT="[Text]"/>
      <dgm:spPr/>
      <dgm:t>
        <a:bodyPr/>
        <a:lstStyle/>
        <a:p>
          <a:r>
            <a:rPr lang="en-US" dirty="0" smtClean="0"/>
            <a:t>A. Informed consultations and consensus on broad reform options</a:t>
          </a:r>
          <a:endParaRPr lang="en-GB" dirty="0"/>
        </a:p>
      </dgm:t>
    </dgm:pt>
    <dgm:pt modelId="{1D775E33-D575-4327-860B-E481061B3596}" type="parTrans" cxnId="{E4CF4981-28B9-4D4D-A8DF-2BD631D0759E}">
      <dgm:prSet/>
      <dgm:spPr/>
      <dgm:t>
        <a:bodyPr/>
        <a:lstStyle/>
        <a:p>
          <a:endParaRPr lang="en-GB"/>
        </a:p>
      </dgm:t>
    </dgm:pt>
    <dgm:pt modelId="{D0D33F45-7DFB-4FC1-81A2-48B500539B4C}" type="sibTrans" cxnId="{E4CF4981-28B9-4D4D-A8DF-2BD631D0759E}">
      <dgm:prSet/>
      <dgm:spPr/>
      <dgm:t>
        <a:bodyPr/>
        <a:lstStyle/>
        <a:p>
          <a:endParaRPr lang="en-GB"/>
        </a:p>
      </dgm:t>
    </dgm:pt>
    <dgm:pt modelId="{51569CD0-6586-40B0-937E-FF380D319235}">
      <dgm:prSet phldrT="[Text]"/>
      <dgm:spPr/>
      <dgm:t>
        <a:bodyPr/>
        <a:lstStyle/>
        <a:p>
          <a:r>
            <a:rPr lang="en-US" dirty="0" smtClean="0"/>
            <a:t>B. Conduction of a feasibility &amp; affordability study</a:t>
          </a:r>
          <a:endParaRPr lang="en-GB" dirty="0"/>
        </a:p>
      </dgm:t>
    </dgm:pt>
    <dgm:pt modelId="{D6526427-F728-44C9-BBC5-FABF7FCB9A38}" type="parTrans" cxnId="{FA8CF4EA-D4F9-4A43-BC65-889BCBF24122}">
      <dgm:prSet/>
      <dgm:spPr/>
      <dgm:t>
        <a:bodyPr/>
        <a:lstStyle/>
        <a:p>
          <a:endParaRPr lang="en-GB"/>
        </a:p>
      </dgm:t>
    </dgm:pt>
    <dgm:pt modelId="{E6F3450C-705E-4CF5-9F64-B410BE1FF890}" type="sibTrans" cxnId="{FA8CF4EA-D4F9-4A43-BC65-889BCBF24122}">
      <dgm:prSet/>
      <dgm:spPr/>
      <dgm:t>
        <a:bodyPr/>
        <a:lstStyle/>
        <a:p>
          <a:endParaRPr lang="en-GB"/>
        </a:p>
      </dgm:t>
    </dgm:pt>
    <dgm:pt modelId="{4D7E3457-7950-4270-ADAA-82EC6493A00D}">
      <dgm:prSet phldrT="[Text]" custT="1"/>
      <dgm:spPr/>
      <dgm:t>
        <a:bodyPr/>
        <a:lstStyle/>
        <a:p>
          <a:r>
            <a:rPr lang="en-US" sz="2000" dirty="0" smtClean="0"/>
            <a:t>1. actuarial assessment </a:t>
          </a:r>
          <a:endParaRPr lang="en-GB" sz="2000" dirty="0"/>
        </a:p>
      </dgm:t>
    </dgm:pt>
    <dgm:pt modelId="{816072F8-446C-47CE-B571-055A9086CEA3}" type="parTrans" cxnId="{FA9D9351-2602-45B1-BDBB-F929FAB8799F}">
      <dgm:prSet/>
      <dgm:spPr/>
      <dgm:t>
        <a:bodyPr/>
        <a:lstStyle/>
        <a:p>
          <a:endParaRPr lang="en-GB"/>
        </a:p>
      </dgm:t>
    </dgm:pt>
    <dgm:pt modelId="{56DC25E4-8ABF-4CB2-BF5D-019F635DA102}" type="sibTrans" cxnId="{FA9D9351-2602-45B1-BDBB-F929FAB8799F}">
      <dgm:prSet/>
      <dgm:spPr/>
      <dgm:t>
        <a:bodyPr/>
        <a:lstStyle/>
        <a:p>
          <a:endParaRPr lang="en-GB"/>
        </a:p>
      </dgm:t>
    </dgm:pt>
    <dgm:pt modelId="{55419C69-E948-44E7-85F4-2F7D7A1B8034}">
      <dgm:prSet custT="1"/>
      <dgm:spPr/>
      <dgm:t>
        <a:bodyPr/>
        <a:lstStyle/>
        <a:p>
          <a:r>
            <a:rPr lang="en-US" sz="2000" dirty="0" smtClean="0"/>
            <a:t>2. recommendations for institutional set-up</a:t>
          </a:r>
        </a:p>
      </dgm:t>
    </dgm:pt>
    <dgm:pt modelId="{28152F5A-3E36-486F-AAC2-92C8263BBACD}" type="parTrans" cxnId="{6C68ED70-75AF-4D5E-A52D-EF4C3C0F0B23}">
      <dgm:prSet/>
      <dgm:spPr/>
      <dgm:t>
        <a:bodyPr/>
        <a:lstStyle/>
        <a:p>
          <a:endParaRPr lang="en-GB"/>
        </a:p>
      </dgm:t>
    </dgm:pt>
    <dgm:pt modelId="{8D4A8CB0-69C6-42B9-8566-4D4594D1AAD8}" type="sibTrans" cxnId="{6C68ED70-75AF-4D5E-A52D-EF4C3C0F0B23}">
      <dgm:prSet/>
      <dgm:spPr/>
      <dgm:t>
        <a:bodyPr/>
        <a:lstStyle/>
        <a:p>
          <a:endParaRPr lang="en-GB"/>
        </a:p>
      </dgm:t>
    </dgm:pt>
    <dgm:pt modelId="{73A7271A-03DF-47F6-9C68-D994ECC04944}">
      <dgm:prSet custT="1"/>
      <dgm:spPr/>
      <dgm:t>
        <a:bodyPr/>
        <a:lstStyle/>
        <a:p>
          <a:r>
            <a:rPr lang="en-US" sz="2000" dirty="0" smtClean="0"/>
            <a:t>3. recommendations for the reinforcement of </a:t>
          </a:r>
          <a:r>
            <a:rPr lang="en-US" sz="2000" dirty="0" err="1" smtClean="0"/>
            <a:t>PES</a:t>
          </a:r>
          <a:r>
            <a:rPr lang="en-US" sz="2000" dirty="0" smtClean="0"/>
            <a:t> and VT</a:t>
          </a:r>
        </a:p>
      </dgm:t>
    </dgm:pt>
    <dgm:pt modelId="{09BE794E-1141-4A64-9A5F-51C202E6B6F9}" type="parTrans" cxnId="{E6DAE746-0A49-4E4E-8DA2-A03EB74980A1}">
      <dgm:prSet/>
      <dgm:spPr/>
      <dgm:t>
        <a:bodyPr/>
        <a:lstStyle/>
        <a:p>
          <a:endParaRPr lang="en-GB"/>
        </a:p>
      </dgm:t>
    </dgm:pt>
    <dgm:pt modelId="{295E2191-CEAB-41C0-89D4-391DB011B1A0}" type="sibTrans" cxnId="{E6DAE746-0A49-4E4E-8DA2-A03EB74980A1}">
      <dgm:prSet/>
      <dgm:spPr/>
      <dgm:t>
        <a:bodyPr/>
        <a:lstStyle/>
        <a:p>
          <a:endParaRPr lang="en-GB"/>
        </a:p>
      </dgm:t>
    </dgm:pt>
    <dgm:pt modelId="{8C3EA9A5-7A5E-487F-AF19-4B98CC9A9976}">
      <dgm:prSet custT="1"/>
      <dgm:spPr/>
      <dgm:t>
        <a:bodyPr/>
        <a:lstStyle/>
        <a:p>
          <a:r>
            <a:rPr lang="en-US" sz="2000" dirty="0" smtClean="0"/>
            <a:t>4. proposals for drafting new law, regulations and subsequent amendments to existing legal framework</a:t>
          </a:r>
        </a:p>
      </dgm:t>
    </dgm:pt>
    <dgm:pt modelId="{45E9A8DE-ECDA-4633-BB21-5FBE3403BB28}" type="parTrans" cxnId="{DDF6C675-795D-49A9-8C4A-EE8B84F876CF}">
      <dgm:prSet/>
      <dgm:spPr/>
      <dgm:t>
        <a:bodyPr/>
        <a:lstStyle/>
        <a:p>
          <a:endParaRPr lang="en-GB"/>
        </a:p>
      </dgm:t>
    </dgm:pt>
    <dgm:pt modelId="{F81CD810-60FD-4976-A406-C7837CE87BD5}" type="sibTrans" cxnId="{DDF6C675-795D-49A9-8C4A-EE8B84F876CF}">
      <dgm:prSet/>
      <dgm:spPr/>
      <dgm:t>
        <a:bodyPr/>
        <a:lstStyle/>
        <a:p>
          <a:endParaRPr lang="en-GB"/>
        </a:p>
      </dgm:t>
    </dgm:pt>
    <dgm:pt modelId="{B4ABD679-3437-4448-97BE-36F554329366}">
      <dgm:prSet/>
      <dgm:spPr/>
      <dgm:t>
        <a:bodyPr/>
        <a:lstStyle/>
        <a:p>
          <a:r>
            <a:rPr lang="en-US" dirty="0" smtClean="0"/>
            <a:t>C. Review, discussion and endorsement of findings by informed tripartite stakeholders</a:t>
          </a:r>
        </a:p>
      </dgm:t>
    </dgm:pt>
    <dgm:pt modelId="{C4241989-54AA-4FD9-91D7-E787A9EAF660}" type="parTrans" cxnId="{E7E5EBAE-48E9-4E8C-867F-95E4EB57BB5E}">
      <dgm:prSet/>
      <dgm:spPr/>
      <dgm:t>
        <a:bodyPr/>
        <a:lstStyle/>
        <a:p>
          <a:endParaRPr lang="en-GB"/>
        </a:p>
      </dgm:t>
    </dgm:pt>
    <dgm:pt modelId="{F2DF9A6A-4AA7-4195-AB31-B7B3A7F7A9CF}" type="sibTrans" cxnId="{E7E5EBAE-48E9-4E8C-867F-95E4EB57BB5E}">
      <dgm:prSet/>
      <dgm:spPr/>
      <dgm:t>
        <a:bodyPr/>
        <a:lstStyle/>
        <a:p>
          <a:endParaRPr lang="en-GB"/>
        </a:p>
      </dgm:t>
    </dgm:pt>
    <dgm:pt modelId="{AB7F070C-529A-4AD0-A1D8-5C46415B3893}" type="pres">
      <dgm:prSet presAssocID="{F164EB96-1297-48A6-A717-5AA4F7CCA0B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17A5B98-04A3-48D3-B4B1-04901BFAA0A2}" type="pres">
      <dgm:prSet presAssocID="{57B41A1B-DF94-48A1-81B7-9810E75DA160}" presName="parentText" presStyleLbl="node1" presStyleIdx="0" presStyleCnt="3" custScaleY="63540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31EC980-9C73-4CE7-8B7E-83C46F5A0A1B}" type="pres">
      <dgm:prSet presAssocID="{D0D33F45-7DFB-4FC1-81A2-48B500539B4C}" presName="spacer" presStyleCnt="0"/>
      <dgm:spPr/>
    </dgm:pt>
    <dgm:pt modelId="{33740EA9-3FA3-417F-B255-F0F4C8832905}" type="pres">
      <dgm:prSet presAssocID="{51569CD0-6586-40B0-937E-FF380D319235}" presName="parentText" presStyleLbl="node1" presStyleIdx="1" presStyleCnt="3" custScaleY="6264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92807A2-F2B8-4A06-92A5-6FE23BD9D09C}" type="pres">
      <dgm:prSet presAssocID="{51569CD0-6586-40B0-937E-FF380D31923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A3FA05E-58C6-4947-BF7E-CE63ECEA321E}" type="pres">
      <dgm:prSet presAssocID="{B4ABD679-3437-4448-97BE-36F554329366}" presName="parentText" presStyleLbl="node1" presStyleIdx="2" presStyleCnt="3" custScaleY="68545" custLinFactNeighborY="2851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A32288C-72FA-4A66-814A-A98AA3912054}" type="presOf" srcId="{57B41A1B-DF94-48A1-81B7-9810E75DA160}" destId="{617A5B98-04A3-48D3-B4B1-04901BFAA0A2}" srcOrd="0" destOrd="0" presId="urn:microsoft.com/office/officeart/2005/8/layout/vList2"/>
    <dgm:cxn modelId="{FA8CF4EA-D4F9-4A43-BC65-889BCBF24122}" srcId="{F164EB96-1297-48A6-A717-5AA4F7CCA0B4}" destId="{51569CD0-6586-40B0-937E-FF380D319235}" srcOrd="1" destOrd="0" parTransId="{D6526427-F728-44C9-BBC5-FABF7FCB9A38}" sibTransId="{E6F3450C-705E-4CF5-9F64-B410BE1FF890}"/>
    <dgm:cxn modelId="{E6DAE746-0A49-4E4E-8DA2-A03EB74980A1}" srcId="{51569CD0-6586-40B0-937E-FF380D319235}" destId="{73A7271A-03DF-47F6-9C68-D994ECC04944}" srcOrd="2" destOrd="0" parTransId="{09BE794E-1141-4A64-9A5F-51C202E6B6F9}" sibTransId="{295E2191-CEAB-41C0-89D4-391DB011B1A0}"/>
    <dgm:cxn modelId="{6C68ED70-75AF-4D5E-A52D-EF4C3C0F0B23}" srcId="{51569CD0-6586-40B0-937E-FF380D319235}" destId="{55419C69-E948-44E7-85F4-2F7D7A1B8034}" srcOrd="1" destOrd="0" parTransId="{28152F5A-3E36-486F-AAC2-92C8263BBACD}" sibTransId="{8D4A8CB0-69C6-42B9-8566-4D4594D1AAD8}"/>
    <dgm:cxn modelId="{9720002A-75DE-4572-84A5-5B9B611D1553}" type="presOf" srcId="{B4ABD679-3437-4448-97BE-36F554329366}" destId="{2A3FA05E-58C6-4947-BF7E-CE63ECEA321E}" srcOrd="0" destOrd="0" presId="urn:microsoft.com/office/officeart/2005/8/layout/vList2"/>
    <dgm:cxn modelId="{FA9D9351-2602-45B1-BDBB-F929FAB8799F}" srcId="{51569CD0-6586-40B0-937E-FF380D319235}" destId="{4D7E3457-7950-4270-ADAA-82EC6493A00D}" srcOrd="0" destOrd="0" parTransId="{816072F8-446C-47CE-B571-055A9086CEA3}" sibTransId="{56DC25E4-8ABF-4CB2-BF5D-019F635DA102}"/>
    <dgm:cxn modelId="{E7E5EBAE-48E9-4E8C-867F-95E4EB57BB5E}" srcId="{F164EB96-1297-48A6-A717-5AA4F7CCA0B4}" destId="{B4ABD679-3437-4448-97BE-36F554329366}" srcOrd="2" destOrd="0" parTransId="{C4241989-54AA-4FD9-91D7-E787A9EAF660}" sibTransId="{F2DF9A6A-4AA7-4195-AB31-B7B3A7F7A9CF}"/>
    <dgm:cxn modelId="{2FF8A859-ECB2-49DE-886E-8AFB89746E16}" type="presOf" srcId="{55419C69-E948-44E7-85F4-2F7D7A1B8034}" destId="{992807A2-F2B8-4A06-92A5-6FE23BD9D09C}" srcOrd="0" destOrd="1" presId="urn:microsoft.com/office/officeart/2005/8/layout/vList2"/>
    <dgm:cxn modelId="{0FBE9F87-1EA6-4B30-89CB-DA64D0A20AE0}" type="presOf" srcId="{8C3EA9A5-7A5E-487F-AF19-4B98CC9A9976}" destId="{992807A2-F2B8-4A06-92A5-6FE23BD9D09C}" srcOrd="0" destOrd="3" presId="urn:microsoft.com/office/officeart/2005/8/layout/vList2"/>
    <dgm:cxn modelId="{DDF6C675-795D-49A9-8C4A-EE8B84F876CF}" srcId="{51569CD0-6586-40B0-937E-FF380D319235}" destId="{8C3EA9A5-7A5E-487F-AF19-4B98CC9A9976}" srcOrd="3" destOrd="0" parTransId="{45E9A8DE-ECDA-4633-BB21-5FBE3403BB28}" sibTransId="{F81CD810-60FD-4976-A406-C7837CE87BD5}"/>
    <dgm:cxn modelId="{3B1C1AE9-1B62-4676-A72F-C5A9B06AF486}" type="presOf" srcId="{51569CD0-6586-40B0-937E-FF380D319235}" destId="{33740EA9-3FA3-417F-B255-F0F4C8832905}" srcOrd="0" destOrd="0" presId="urn:microsoft.com/office/officeart/2005/8/layout/vList2"/>
    <dgm:cxn modelId="{E4CF4981-28B9-4D4D-A8DF-2BD631D0759E}" srcId="{F164EB96-1297-48A6-A717-5AA4F7CCA0B4}" destId="{57B41A1B-DF94-48A1-81B7-9810E75DA160}" srcOrd="0" destOrd="0" parTransId="{1D775E33-D575-4327-860B-E481061B3596}" sibTransId="{D0D33F45-7DFB-4FC1-81A2-48B500539B4C}"/>
    <dgm:cxn modelId="{86369A5E-7821-4EE8-981C-D7E385B36B1F}" type="presOf" srcId="{F164EB96-1297-48A6-A717-5AA4F7CCA0B4}" destId="{AB7F070C-529A-4AD0-A1D8-5C46415B3893}" srcOrd="0" destOrd="0" presId="urn:microsoft.com/office/officeart/2005/8/layout/vList2"/>
    <dgm:cxn modelId="{4AB87A01-7928-4952-A5B8-2848ADEB453E}" type="presOf" srcId="{4D7E3457-7950-4270-ADAA-82EC6493A00D}" destId="{992807A2-F2B8-4A06-92A5-6FE23BD9D09C}" srcOrd="0" destOrd="0" presId="urn:microsoft.com/office/officeart/2005/8/layout/vList2"/>
    <dgm:cxn modelId="{CFACEEFC-A8A2-476A-BBFB-032769CFD485}" type="presOf" srcId="{73A7271A-03DF-47F6-9C68-D994ECC04944}" destId="{992807A2-F2B8-4A06-92A5-6FE23BD9D09C}" srcOrd="0" destOrd="2" presId="urn:microsoft.com/office/officeart/2005/8/layout/vList2"/>
    <dgm:cxn modelId="{6B1FFD0D-A1D1-4333-AE94-8B3AC7D688D1}" type="presParOf" srcId="{AB7F070C-529A-4AD0-A1D8-5C46415B3893}" destId="{617A5B98-04A3-48D3-B4B1-04901BFAA0A2}" srcOrd="0" destOrd="0" presId="urn:microsoft.com/office/officeart/2005/8/layout/vList2"/>
    <dgm:cxn modelId="{79824658-2D71-4F99-BA7B-17D6580DC3AC}" type="presParOf" srcId="{AB7F070C-529A-4AD0-A1D8-5C46415B3893}" destId="{631EC980-9C73-4CE7-8B7E-83C46F5A0A1B}" srcOrd="1" destOrd="0" presId="urn:microsoft.com/office/officeart/2005/8/layout/vList2"/>
    <dgm:cxn modelId="{B4BC8643-C701-4AB0-AA76-620D5A028C82}" type="presParOf" srcId="{AB7F070C-529A-4AD0-A1D8-5C46415B3893}" destId="{33740EA9-3FA3-417F-B255-F0F4C8832905}" srcOrd="2" destOrd="0" presId="urn:microsoft.com/office/officeart/2005/8/layout/vList2"/>
    <dgm:cxn modelId="{B648AC9F-C049-440E-9532-B29768F71DC4}" type="presParOf" srcId="{AB7F070C-529A-4AD0-A1D8-5C46415B3893}" destId="{992807A2-F2B8-4A06-92A5-6FE23BD9D09C}" srcOrd="3" destOrd="0" presId="urn:microsoft.com/office/officeart/2005/8/layout/vList2"/>
    <dgm:cxn modelId="{6F51888B-57E4-46CB-806B-403D8A2CA17E}" type="presParOf" srcId="{AB7F070C-529A-4AD0-A1D8-5C46415B3893}" destId="{2A3FA05E-58C6-4947-BF7E-CE63ECEA321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9AF78C-9E99-45AA-A005-CD0B64DAE5ED}">
      <dsp:nvSpPr>
        <dsp:cNvPr id="0" name=""/>
        <dsp:cNvSpPr/>
      </dsp:nvSpPr>
      <dsp:spPr>
        <a:xfrm>
          <a:off x="2052221" y="0"/>
          <a:ext cx="4284476" cy="4284476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6788DFF-DAC3-49FB-978F-4BCEDE744C57}">
      <dsp:nvSpPr>
        <dsp:cNvPr id="0" name=""/>
        <dsp:cNvSpPr/>
      </dsp:nvSpPr>
      <dsp:spPr>
        <a:xfrm>
          <a:off x="3996438" y="684079"/>
          <a:ext cx="4271856" cy="101421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/>
            <a:t>R.176</a:t>
          </a:r>
          <a:r>
            <a:rPr lang="en-GB" sz="1800" kern="1200" dirty="0" smtClean="0"/>
            <a:t>: Employment Promotion and Protection against Unemployment </a:t>
          </a:r>
          <a:r>
            <a:rPr lang="en-GB" sz="1800" b="1" kern="1200" dirty="0" smtClean="0"/>
            <a:t>Recommendation</a:t>
          </a:r>
          <a:r>
            <a:rPr lang="en-GB" sz="1800" kern="1200" dirty="0" smtClean="0"/>
            <a:t>, 1988</a:t>
          </a:r>
          <a:endParaRPr lang="en-GB" sz="1800" b="1" kern="1200" dirty="0"/>
        </a:p>
      </dsp:txBody>
      <dsp:txXfrm>
        <a:off x="4045948" y="733589"/>
        <a:ext cx="4172836" cy="915195"/>
      </dsp:txXfrm>
    </dsp:sp>
    <dsp:sp modelId="{8DD81EE4-2463-459B-B375-394C33B6FE8B}">
      <dsp:nvSpPr>
        <dsp:cNvPr id="0" name=""/>
        <dsp:cNvSpPr/>
      </dsp:nvSpPr>
      <dsp:spPr>
        <a:xfrm>
          <a:off x="4019407" y="1859778"/>
          <a:ext cx="4271856" cy="101421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/>
            <a:t>C.168: Convention</a:t>
          </a:r>
          <a:r>
            <a:rPr lang="en-GB" sz="1800" kern="1200" dirty="0" smtClean="0"/>
            <a:t> concerning Employment Promotion and Protection against Unemployment, 1988</a:t>
          </a:r>
          <a:endParaRPr lang="en-GB" sz="1800" b="1" kern="1200" dirty="0"/>
        </a:p>
      </dsp:txBody>
      <dsp:txXfrm>
        <a:off x="4068917" y="1909288"/>
        <a:ext cx="4172836" cy="915195"/>
      </dsp:txXfrm>
    </dsp:sp>
    <dsp:sp modelId="{E22DD14D-5698-4B54-9D1C-7B86C24737C8}">
      <dsp:nvSpPr>
        <dsp:cNvPr id="0" name=""/>
        <dsp:cNvSpPr/>
      </dsp:nvSpPr>
      <dsp:spPr>
        <a:xfrm>
          <a:off x="4019407" y="3000771"/>
          <a:ext cx="4271856" cy="101421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/>
            <a:t>C.102: Convention</a:t>
          </a:r>
          <a:r>
            <a:rPr lang="en-GB" sz="1800" kern="1200" dirty="0" smtClean="0"/>
            <a:t> concerning Minimum Standards of Social Security, 1952 (Part IV – Unemployment Benefit)</a:t>
          </a:r>
          <a:endParaRPr lang="en-GB" sz="1800" kern="1200" dirty="0"/>
        </a:p>
      </dsp:txBody>
      <dsp:txXfrm>
        <a:off x="4068917" y="3050281"/>
        <a:ext cx="4172836" cy="9151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788744-A6AA-4651-BAD9-08F5BE5004EA}">
      <dsp:nvSpPr>
        <dsp:cNvPr id="0" name=""/>
        <dsp:cNvSpPr/>
      </dsp:nvSpPr>
      <dsp:spPr>
        <a:xfrm>
          <a:off x="121564" y="0"/>
          <a:ext cx="1480839" cy="1480839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/>
            <a:t>UI benefits</a:t>
          </a:r>
          <a:endParaRPr lang="en-GB" sz="2300" kern="1200" dirty="0"/>
        </a:p>
      </dsp:txBody>
      <dsp:txXfrm>
        <a:off x="338428" y="216864"/>
        <a:ext cx="1047111" cy="1047111"/>
      </dsp:txXfrm>
    </dsp:sp>
    <dsp:sp modelId="{219F5731-F2BE-4166-8DE1-F510D18964FC}">
      <dsp:nvSpPr>
        <dsp:cNvPr id="0" name=""/>
        <dsp:cNvSpPr/>
      </dsp:nvSpPr>
      <dsp:spPr>
        <a:xfrm>
          <a:off x="454990" y="1602556"/>
          <a:ext cx="858887" cy="858887"/>
        </a:xfrm>
        <a:prstGeom prst="mathPlus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/>
        </a:p>
      </dsp:txBody>
      <dsp:txXfrm>
        <a:off x="568835" y="1930994"/>
        <a:ext cx="631197" cy="202011"/>
      </dsp:txXfrm>
    </dsp:sp>
    <dsp:sp modelId="{51F258D2-62A5-4D9A-86B3-342818CE6D75}">
      <dsp:nvSpPr>
        <dsp:cNvPr id="0" name=""/>
        <dsp:cNvSpPr/>
      </dsp:nvSpPr>
      <dsp:spPr>
        <a:xfrm>
          <a:off x="144013" y="2581687"/>
          <a:ext cx="1480839" cy="1480839"/>
        </a:xfrm>
        <a:prstGeom prst="ellipse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smtClean="0">
              <a:latin typeface="Calibri" pitchFamily="34" charset="0"/>
            </a:rPr>
            <a:t>ALMP</a:t>
          </a:r>
          <a:endParaRPr lang="en-GB" sz="2300" kern="1200" dirty="0"/>
        </a:p>
      </dsp:txBody>
      <dsp:txXfrm>
        <a:off x="360877" y="2798551"/>
        <a:ext cx="1047111" cy="1047111"/>
      </dsp:txXfrm>
    </dsp:sp>
    <dsp:sp modelId="{EB4FBC55-F8FB-4692-A0A1-B4DA156862ED}">
      <dsp:nvSpPr>
        <dsp:cNvPr id="0" name=""/>
        <dsp:cNvSpPr/>
      </dsp:nvSpPr>
      <dsp:spPr>
        <a:xfrm rot="753">
          <a:off x="1846979" y="1756092"/>
          <a:ext cx="470907" cy="55087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/>
        </a:p>
      </dsp:txBody>
      <dsp:txXfrm>
        <a:off x="1846979" y="1866251"/>
        <a:ext cx="329635" cy="330524"/>
      </dsp:txXfrm>
    </dsp:sp>
    <dsp:sp modelId="{E2E62B7C-ED86-406A-B3CA-0B1A3CF40D5B}">
      <dsp:nvSpPr>
        <dsp:cNvPr id="0" name=""/>
        <dsp:cNvSpPr/>
      </dsp:nvSpPr>
      <dsp:spPr>
        <a:xfrm>
          <a:off x="2513357" y="288029"/>
          <a:ext cx="3438628" cy="3487940"/>
        </a:xfrm>
        <a:prstGeom prst="ellipse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/>
            <a:t>1. providing income security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/>
            <a:t> 2. </a:t>
          </a:r>
          <a:r>
            <a:rPr lang="en-US" sz="2600" b="1" kern="1200" dirty="0" smtClean="0">
              <a:latin typeface="Calibri" pitchFamily="34" charset="0"/>
            </a:rPr>
            <a:t>upgrading skills and matching </a:t>
          </a:r>
          <a:r>
            <a:rPr lang="en-US" sz="2600" b="1" kern="1200" dirty="0" err="1" smtClean="0">
              <a:latin typeface="Calibri" pitchFamily="34" charset="0"/>
            </a:rPr>
            <a:t>labour</a:t>
          </a:r>
          <a:r>
            <a:rPr lang="en-US" sz="2600" b="1" kern="1200" dirty="0" smtClean="0">
              <a:latin typeface="Calibri" pitchFamily="34" charset="0"/>
            </a:rPr>
            <a:t> supply/demand</a:t>
          </a:r>
          <a:endParaRPr lang="en-GB" sz="2600" kern="1200" dirty="0"/>
        </a:p>
      </dsp:txBody>
      <dsp:txXfrm>
        <a:off x="3016932" y="798826"/>
        <a:ext cx="2431478" cy="24663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7A5B98-04A3-48D3-B4B1-04901BFAA0A2}">
      <dsp:nvSpPr>
        <dsp:cNvPr id="0" name=""/>
        <dsp:cNvSpPr/>
      </dsp:nvSpPr>
      <dsp:spPr>
        <a:xfrm>
          <a:off x="0" y="23786"/>
          <a:ext cx="8229600" cy="88466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A. Informed consultations and consensus on broad reform options</a:t>
          </a:r>
          <a:endParaRPr lang="en-GB" sz="2300" kern="1200" dirty="0"/>
        </a:p>
      </dsp:txBody>
      <dsp:txXfrm>
        <a:off x="43186" y="66972"/>
        <a:ext cx="8143228" cy="798295"/>
      </dsp:txXfrm>
    </dsp:sp>
    <dsp:sp modelId="{33740EA9-3FA3-417F-B255-F0F4C8832905}">
      <dsp:nvSpPr>
        <dsp:cNvPr id="0" name=""/>
        <dsp:cNvSpPr/>
      </dsp:nvSpPr>
      <dsp:spPr>
        <a:xfrm>
          <a:off x="0" y="1009254"/>
          <a:ext cx="8229600" cy="8722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B. Conduction of a feasibility &amp; affordability study</a:t>
          </a:r>
          <a:endParaRPr lang="en-GB" sz="2300" kern="1200" dirty="0"/>
        </a:p>
      </dsp:txBody>
      <dsp:txXfrm>
        <a:off x="42578" y="1051832"/>
        <a:ext cx="8144444" cy="787064"/>
      </dsp:txXfrm>
    </dsp:sp>
    <dsp:sp modelId="{992807A2-F2B8-4A06-92A5-6FE23BD9D09C}">
      <dsp:nvSpPr>
        <dsp:cNvPr id="0" name=""/>
        <dsp:cNvSpPr/>
      </dsp:nvSpPr>
      <dsp:spPr>
        <a:xfrm>
          <a:off x="0" y="1881474"/>
          <a:ext cx="8229600" cy="1666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/>
            <a:t>1. actuarial assessment </a:t>
          </a:r>
          <a:endParaRPr lang="en-GB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/>
            <a:t>2. recommendations for institutional set-up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/>
            <a:t>3. recommendations for the reinforcement of </a:t>
          </a:r>
          <a:r>
            <a:rPr lang="en-US" sz="2000" kern="1200" dirty="0" err="1" smtClean="0"/>
            <a:t>PES</a:t>
          </a:r>
          <a:r>
            <a:rPr lang="en-US" sz="2000" kern="1200" dirty="0" smtClean="0"/>
            <a:t> and VT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/>
            <a:t>4. proposals for drafting new law, regulations and subsequent amendments to existing legal framework</a:t>
          </a:r>
        </a:p>
      </dsp:txBody>
      <dsp:txXfrm>
        <a:off x="0" y="1881474"/>
        <a:ext cx="8229600" cy="1666350"/>
      </dsp:txXfrm>
    </dsp:sp>
    <dsp:sp modelId="{2A3FA05E-58C6-4947-BF7E-CE63ECEA321E}">
      <dsp:nvSpPr>
        <dsp:cNvPr id="0" name=""/>
        <dsp:cNvSpPr/>
      </dsp:nvSpPr>
      <dsp:spPr>
        <a:xfrm>
          <a:off x="0" y="3571610"/>
          <a:ext cx="8229600" cy="954352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C. Review, discussion and endorsement of findings by informed tripartite stakeholders</a:t>
          </a:r>
        </a:p>
      </dsp:txBody>
      <dsp:txXfrm>
        <a:off x="46588" y="3618198"/>
        <a:ext cx="8136424" cy="8611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70E8C-E35F-4CD2-984E-8A4343966239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9173B0-E3A7-4F9F-8490-6D2156C8A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872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E7C0DF-CEB8-473E-B78A-E2207D8833C6}" type="slidenum">
              <a:rPr lang="en-GB"/>
              <a:pPr/>
              <a:t>4</a:t>
            </a:fld>
            <a:endParaRPr lang="en-GB"/>
          </a:p>
        </p:txBody>
      </p:sp>
      <p:sp>
        <p:nvSpPr>
          <p:cNvPr id="564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4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 few comments on the basic reasons for setting up social security schemes</a:t>
            </a:r>
          </a:p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aseline="0" dirty="0" smtClean="0"/>
              <a:t>previous earning, minimum wage, or minimum guarantee for living</a:t>
            </a:r>
          </a:p>
          <a:p>
            <a:endParaRPr lang="en-US" sz="1200" baseline="0" dirty="0" smtClean="0"/>
          </a:p>
          <a:p>
            <a:r>
              <a:rPr lang="en-US" sz="1200" baseline="0" dirty="0" smtClean="0"/>
              <a:t>Provisions related to new entrants and part-time workers under R.176</a:t>
            </a:r>
          </a:p>
          <a:p>
            <a:endParaRPr lang="en-US" sz="1200" baseline="0" dirty="0" smtClean="0"/>
          </a:p>
          <a:p>
            <a:r>
              <a:rPr lang="en-US" sz="1200" baseline="0" dirty="0" smtClean="0"/>
              <a:t>Art.22: UI benefits reduced when a person has received severance pay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20EBA7-5D3D-47E6-96A1-FA25F0A0A22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918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aseline="0" dirty="0" smtClean="0"/>
              <a:t>previous earning, minimum wage, or minimum guarantee for living</a:t>
            </a:r>
          </a:p>
          <a:p>
            <a:endParaRPr lang="en-US" sz="1200" baseline="0" dirty="0" smtClean="0"/>
          </a:p>
          <a:p>
            <a:r>
              <a:rPr lang="en-US" sz="1200" baseline="0" dirty="0" smtClean="0"/>
              <a:t>Provisions related to new entrants and part-time workers under R.176</a:t>
            </a:r>
          </a:p>
          <a:p>
            <a:endParaRPr lang="en-US" sz="1200" baseline="0" dirty="0" smtClean="0"/>
          </a:p>
          <a:p>
            <a:r>
              <a:rPr lang="en-US" sz="1200" baseline="0" dirty="0" smtClean="0"/>
              <a:t>Art.22: UI benefits reduced when a person has received severance pay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20EBA7-5D3D-47E6-96A1-FA25F0A0A22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918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434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307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89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694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63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286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827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265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370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508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462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1FB24-1E76-409A-8729-98D33D873DE2}" type="datetimeFigureOut">
              <a:rPr lang="en-GB" smtClean="0"/>
              <a:t>15/06/2012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277DE-A367-40EE-A544-ED1E79A33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528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Employment Insurance Chapter of the Employment Law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343000"/>
          </a:xfrm>
        </p:spPr>
        <p:txBody>
          <a:bodyPr>
            <a:normAutofit fontScale="77500" lnSpcReduction="20000"/>
          </a:bodyPr>
          <a:lstStyle/>
          <a:p>
            <a:r>
              <a:rPr lang="en-US" sz="2400" dirty="0" smtClean="0"/>
              <a:t>By Celine </a:t>
            </a:r>
            <a:r>
              <a:rPr lang="en-US" sz="2400" dirty="0" err="1" smtClean="0"/>
              <a:t>Peyron</a:t>
            </a:r>
            <a:r>
              <a:rPr lang="en-US" sz="2400" dirty="0" smtClean="0"/>
              <a:t> </a:t>
            </a:r>
            <a:r>
              <a:rPr lang="en-US" sz="2400" dirty="0" err="1" smtClean="0"/>
              <a:t>Bista</a:t>
            </a:r>
            <a:r>
              <a:rPr lang="en-US" sz="2400" dirty="0" smtClean="0"/>
              <a:t>,</a:t>
            </a:r>
          </a:p>
          <a:p>
            <a:r>
              <a:rPr lang="en-US" sz="2400" dirty="0" smtClean="0"/>
              <a:t>Loan Ngo </a:t>
            </a:r>
            <a:r>
              <a:rPr lang="en-US" sz="2400" dirty="0" err="1" smtClean="0"/>
              <a:t>Thi</a:t>
            </a:r>
            <a:r>
              <a:rPr lang="en-US" sz="2400" dirty="0" smtClean="0"/>
              <a:t>, John </a:t>
            </a:r>
            <a:r>
              <a:rPr lang="en-US" sz="2400" dirty="0" err="1" smtClean="0"/>
              <a:t>Woodal</a:t>
            </a:r>
            <a:r>
              <a:rPr lang="en-US" sz="2400" dirty="0" smtClean="0"/>
              <a:t> and Emmanuelle St Pierre </a:t>
            </a:r>
            <a:r>
              <a:rPr lang="en-US" sz="2400" dirty="0" err="1" smtClean="0"/>
              <a:t>Guibault</a:t>
            </a:r>
            <a:endParaRPr lang="en-US" sz="2400" dirty="0" smtClean="0"/>
          </a:p>
          <a:p>
            <a:endParaRPr lang="en-GB" sz="2400" dirty="0" smtClean="0"/>
          </a:p>
          <a:p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Hai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Phong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15 June 2012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Picture 5" descr="E-org-V1-Blue-tra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5408"/>
            <a:ext cx="8159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679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556792"/>
            <a:ext cx="7128792" cy="4525963"/>
          </a:xfrm>
        </p:spPr>
        <p:txBody>
          <a:bodyPr/>
          <a:lstStyle/>
          <a:p>
            <a:r>
              <a:rPr lang="en-US" dirty="0" smtClean="0"/>
              <a:t>Recalling some of </a:t>
            </a:r>
            <a:r>
              <a:rPr lang="en-US" dirty="0" err="1" smtClean="0"/>
              <a:t>ILO’s</a:t>
            </a:r>
            <a:r>
              <a:rPr lang="en-US" dirty="0" smtClean="0"/>
              <a:t> principles</a:t>
            </a:r>
          </a:p>
          <a:p>
            <a:r>
              <a:rPr lang="en-US" dirty="0"/>
              <a:t>Overall </a:t>
            </a:r>
            <a:r>
              <a:rPr lang="en-US" dirty="0" smtClean="0"/>
              <a:t>comment</a:t>
            </a:r>
            <a:endParaRPr lang="en-US" dirty="0"/>
          </a:p>
          <a:p>
            <a:r>
              <a:rPr lang="en-US" dirty="0" smtClean="0"/>
              <a:t>Towards Employment Insurance</a:t>
            </a:r>
          </a:p>
          <a:p>
            <a:r>
              <a:rPr lang="en-US" dirty="0" smtClean="0"/>
              <a:t>Institutional set-up and linkages with other government agencies</a:t>
            </a:r>
          </a:p>
          <a:p>
            <a:r>
              <a:rPr lang="en-US" dirty="0" smtClean="0"/>
              <a:t>Need for affordability and feasibility assessment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7" y="1988840"/>
            <a:ext cx="1517831" cy="10081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8" y="3140968"/>
            <a:ext cx="1520432" cy="1008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9" y="4293096"/>
            <a:ext cx="1517830" cy="109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0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556792"/>
            <a:ext cx="7128792" cy="4525963"/>
          </a:xfrm>
        </p:spPr>
        <p:txBody>
          <a:bodyPr/>
          <a:lstStyle/>
          <a:p>
            <a:r>
              <a:rPr lang="en-US" dirty="0" smtClean="0"/>
              <a:t>Recalling some of </a:t>
            </a:r>
            <a:r>
              <a:rPr lang="en-US" dirty="0" err="1" smtClean="0"/>
              <a:t>ILO’s</a:t>
            </a:r>
            <a:r>
              <a:rPr lang="en-US" dirty="0" smtClean="0"/>
              <a:t> principles</a:t>
            </a:r>
          </a:p>
          <a:p>
            <a:r>
              <a:rPr lang="en-US" dirty="0"/>
              <a:t>Overall </a:t>
            </a:r>
            <a:r>
              <a:rPr lang="en-US" dirty="0" smtClean="0"/>
              <a:t>comment</a:t>
            </a:r>
            <a:endParaRPr lang="en-US" dirty="0"/>
          </a:p>
          <a:p>
            <a:r>
              <a:rPr lang="en-US" dirty="0" smtClean="0"/>
              <a:t>Towards Employment Insurance</a:t>
            </a:r>
          </a:p>
          <a:p>
            <a:r>
              <a:rPr lang="en-US" dirty="0" smtClean="0"/>
              <a:t>Institutional set-up and linkages with other government agencies</a:t>
            </a:r>
          </a:p>
          <a:p>
            <a:r>
              <a:rPr lang="en-US" dirty="0" smtClean="0"/>
              <a:t>Need for affordability and feasibility assessment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7" y="1988840"/>
            <a:ext cx="1517831" cy="10081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8" y="3140968"/>
            <a:ext cx="1520432" cy="1008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9" y="4293096"/>
            <a:ext cx="1517830" cy="10981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680" y="1628800"/>
            <a:ext cx="7128792" cy="504056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68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A5C80-663A-41E8-9A42-C510EE9EE8F7}" type="slidenum">
              <a:rPr lang="en-GB"/>
              <a:pPr/>
              <a:t>4</a:t>
            </a:fld>
            <a:endParaRPr lang="en-GB"/>
          </a:p>
        </p:txBody>
      </p:sp>
      <p:sp>
        <p:nvSpPr>
          <p:cNvPr id="53453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Need for Social Security?</a:t>
            </a:r>
          </a:p>
        </p:txBody>
      </p:sp>
      <p:sp>
        <p:nvSpPr>
          <p:cNvPr id="534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844824"/>
            <a:ext cx="8229600" cy="3816424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Collective help in times of </a:t>
            </a:r>
            <a:r>
              <a:rPr lang="en-GB" sz="2800" dirty="0" smtClean="0"/>
              <a:t>incapacity to earn sufficient income</a:t>
            </a:r>
            <a:endParaRPr lang="en-GB" sz="2800" dirty="0"/>
          </a:p>
          <a:p>
            <a:r>
              <a:rPr lang="en-GB" sz="2800" dirty="0"/>
              <a:t>Addressing poverty and vulnerability</a:t>
            </a:r>
          </a:p>
          <a:p>
            <a:r>
              <a:rPr lang="en-GB" sz="2800" dirty="0"/>
              <a:t>Securing human dignity</a:t>
            </a:r>
          </a:p>
          <a:p>
            <a:r>
              <a:rPr lang="en-GB" sz="2800" dirty="0"/>
              <a:t>Securing human rights</a:t>
            </a:r>
          </a:p>
          <a:p>
            <a:pPr lvl="1"/>
            <a:r>
              <a:rPr lang="en-GB" sz="2400" dirty="0" smtClean="0"/>
              <a:t>Universal </a:t>
            </a:r>
            <a:r>
              <a:rPr lang="en-GB" sz="2400" dirty="0"/>
              <a:t>Declaration of Human Rights</a:t>
            </a:r>
          </a:p>
          <a:p>
            <a:pPr lvl="1"/>
            <a:r>
              <a:rPr lang="en-GB" sz="2400" dirty="0"/>
              <a:t>International Covenant on Economic, Social and Cultural Rights</a:t>
            </a:r>
          </a:p>
          <a:p>
            <a:pPr lvl="1"/>
            <a:r>
              <a:rPr lang="en-GB" sz="2400" dirty="0" err="1"/>
              <a:t>ILO</a:t>
            </a:r>
            <a:r>
              <a:rPr lang="en-GB" sz="2400" dirty="0"/>
              <a:t> standards</a:t>
            </a:r>
          </a:p>
          <a:p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013176"/>
            <a:ext cx="1896999" cy="173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08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772816"/>
            <a:ext cx="4448134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Autofit/>
          </a:bodyPr>
          <a:lstStyle/>
          <a:p>
            <a:r>
              <a:rPr lang="en-GB" sz="4000" dirty="0">
                <a:cs typeface="Times New Roman" pitchFamily="18" charset="0"/>
              </a:rPr>
              <a:t>Protection against Unemployment in </a:t>
            </a:r>
            <a:r>
              <a:rPr lang="en-GB" sz="4000" dirty="0" smtClean="0">
                <a:cs typeface="Times New Roman" pitchFamily="18" charset="0"/>
              </a:rPr>
              <a:t/>
            </a:r>
            <a:br>
              <a:rPr lang="en-GB" sz="4000" dirty="0" smtClean="0">
                <a:cs typeface="Times New Roman" pitchFamily="18" charset="0"/>
              </a:rPr>
            </a:br>
            <a:r>
              <a:rPr lang="en-GB" sz="4000" dirty="0" err="1" smtClean="0">
                <a:cs typeface="Times New Roman" pitchFamily="18" charset="0"/>
              </a:rPr>
              <a:t>ILO</a:t>
            </a:r>
            <a:r>
              <a:rPr lang="en-GB" sz="4000" dirty="0" smtClean="0">
                <a:cs typeface="Times New Roman" pitchFamily="18" charset="0"/>
              </a:rPr>
              <a:t> Standards (</a:t>
            </a:r>
            <a:r>
              <a:rPr lang="en-GB" sz="4000" dirty="0">
                <a:cs typeface="Times New Roman" pitchFamily="18" charset="0"/>
              </a:rPr>
              <a:t>up-to-date)</a:t>
            </a:r>
            <a:endParaRPr lang="en-GB" sz="4000" dirty="0"/>
          </a:p>
        </p:txBody>
      </p:sp>
      <p:graphicFrame>
        <p:nvGraphicFramePr>
          <p:cNvPr id="4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2779173"/>
              </p:ext>
            </p:extLst>
          </p:nvPr>
        </p:nvGraphicFramePr>
        <p:xfrm>
          <a:off x="265990" y="2078850"/>
          <a:ext cx="8291264" cy="42844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1891342" y="2623878"/>
            <a:ext cx="5040560" cy="212423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187555" y="2778055"/>
            <a:ext cx="46085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Recommendation concerning national floors of social protection, R.202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14 June 2012!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93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539552" y="2276873"/>
            <a:ext cx="2160240" cy="1584175"/>
          </a:xfrm>
        </p:spPr>
        <p:txBody>
          <a:bodyPr>
            <a:noAutofit/>
          </a:bodyPr>
          <a:lstStyle/>
          <a:p>
            <a:pPr marL="0" indent="0" eaLnBrk="1" hangingPunct="1">
              <a:buFontTx/>
              <a:buNone/>
            </a:pPr>
            <a:r>
              <a:rPr lang="en-US" sz="1600" b="1" dirty="0" smtClean="0"/>
              <a:t>Maintaining the unemployed and their family in </a:t>
            </a:r>
            <a:r>
              <a:rPr lang="en-US" sz="1600" b="1" i="1" dirty="0" smtClean="0">
                <a:solidFill>
                  <a:srgbClr val="7030A0"/>
                </a:solidFill>
              </a:rPr>
              <a:t>healthy and reasonable living conditions </a:t>
            </a:r>
            <a:r>
              <a:rPr lang="en-US" sz="1600" dirty="0" smtClean="0">
                <a:solidFill>
                  <a:srgbClr val="7030A0"/>
                </a:solidFill>
              </a:rPr>
              <a:t> </a:t>
            </a:r>
            <a:r>
              <a:rPr lang="en-US" sz="1600" b="1" dirty="0" smtClean="0"/>
              <a:t>(C168, art.16)       </a:t>
            </a:r>
          </a:p>
          <a:p>
            <a:pPr marL="0" indent="0" eaLnBrk="1" hangingPunct="1">
              <a:buFontTx/>
              <a:buNone/>
            </a:pPr>
            <a:r>
              <a:rPr lang="en-US" sz="1600" b="1" dirty="0" smtClean="0"/>
              <a:t>                </a:t>
            </a:r>
            <a:endParaRPr lang="en-GB" sz="1600" b="1" dirty="0" smtClean="0"/>
          </a:p>
        </p:txBody>
      </p:sp>
      <p:sp>
        <p:nvSpPr>
          <p:cNvPr id="6148" name="Rectangle 1"/>
          <p:cNvSpPr>
            <a:spLocks noGrp="1" noChangeArrowheads="1"/>
          </p:cNvSpPr>
          <p:nvPr>
            <p:ph type="title"/>
          </p:nvPr>
        </p:nvSpPr>
        <p:spPr>
          <a:xfrm>
            <a:off x="250825" y="271373"/>
            <a:ext cx="8893175" cy="1200329"/>
          </a:xfrm>
          <a:noFill/>
        </p:spPr>
        <p:txBody>
          <a:bodyPr wrap="square">
            <a:spAutoFit/>
          </a:bodyPr>
          <a:lstStyle/>
          <a:p>
            <a:pPr algn="l" eaLnBrk="1" hangingPunct="1"/>
            <a:r>
              <a:rPr lang="en-US" altLang="ko-KR" sz="3600" dirty="0">
                <a:cs typeface="Times New Roman" pitchFamily="18" charset="0"/>
              </a:rPr>
              <a:t>Objective: To protect workers and their family </a:t>
            </a:r>
            <a:br>
              <a:rPr lang="en-US" altLang="ko-KR" sz="3600" dirty="0">
                <a:cs typeface="Times New Roman" pitchFamily="18" charset="0"/>
              </a:rPr>
            </a:br>
            <a:r>
              <a:rPr lang="en-US" altLang="ko-KR" sz="3600" dirty="0">
                <a:cs typeface="Times New Roman" pitchFamily="18" charset="0"/>
              </a:rPr>
              <a:t>against loss of employment and income</a:t>
            </a:r>
            <a:endParaRPr lang="ko-KR" altLang="en-US" sz="3600" dirty="0">
              <a:cs typeface="Times New Roman" pitchFamily="18" charset="0"/>
            </a:endParaRPr>
          </a:p>
        </p:txBody>
      </p:sp>
      <p:sp>
        <p:nvSpPr>
          <p:cNvPr id="6150" name="Content Placeholder 2"/>
          <p:cNvSpPr txBox="1">
            <a:spLocks/>
          </p:cNvSpPr>
          <p:nvPr/>
        </p:nvSpPr>
        <p:spPr bwMode="auto">
          <a:xfrm>
            <a:off x="539552" y="4941168"/>
            <a:ext cx="2232248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1600" b="1" dirty="0" smtClean="0">
                <a:latin typeface="Calibri" pitchFamily="34" charset="0"/>
              </a:rPr>
              <a:t>Promoting </a:t>
            </a:r>
            <a:r>
              <a:rPr lang="en-US" sz="1600" b="1" dirty="0">
                <a:latin typeface="Calibri" pitchFamily="34" charset="0"/>
              </a:rPr>
              <a:t>active </a:t>
            </a:r>
            <a:r>
              <a:rPr lang="en-US" sz="1600" b="1" dirty="0" err="1">
                <a:latin typeface="Calibri" pitchFamily="34" charset="0"/>
              </a:rPr>
              <a:t>labour</a:t>
            </a:r>
            <a:r>
              <a:rPr lang="en-US" sz="1600" b="1" dirty="0">
                <a:latin typeface="Calibri" pitchFamily="34" charset="0"/>
              </a:rPr>
              <a:t> market policies for </a:t>
            </a:r>
            <a:r>
              <a:rPr lang="en-US" sz="1600" b="1" i="1" dirty="0">
                <a:solidFill>
                  <a:srgbClr val="002060"/>
                </a:solidFill>
                <a:latin typeface="Calibri" pitchFamily="34" charset="0"/>
              </a:rPr>
              <a:t>full, productive and fully chosen </a:t>
            </a:r>
            <a:r>
              <a:rPr lang="en-US" sz="1600" b="1" i="1" dirty="0" smtClean="0">
                <a:solidFill>
                  <a:srgbClr val="002060"/>
                </a:solidFill>
                <a:latin typeface="Calibri" pitchFamily="34" charset="0"/>
              </a:rPr>
              <a:t>employment </a:t>
            </a:r>
            <a:r>
              <a:rPr lang="en-US" sz="1600" b="1" dirty="0" smtClean="0">
                <a:latin typeface="Calibri" pitchFamily="34" charset="0"/>
              </a:rPr>
              <a:t>(C168, art.2&amp;7)</a:t>
            </a:r>
            <a:endParaRPr lang="en-US" sz="1600" b="1" dirty="0">
              <a:latin typeface="Calibri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en-US" sz="2400" dirty="0">
                <a:latin typeface="Calibri" pitchFamily="34" charset="0"/>
              </a:rPr>
              <a:t>            </a:t>
            </a:r>
            <a:r>
              <a:rPr lang="en-US" sz="2800" b="1" dirty="0" smtClean="0">
                <a:latin typeface="Calibri" pitchFamily="34" charset="0"/>
              </a:rPr>
              <a:t>                </a:t>
            </a:r>
            <a:endParaRPr lang="en-GB" sz="2800" b="1" dirty="0">
              <a:latin typeface="Calibri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02062441"/>
              </p:ext>
            </p:extLst>
          </p:nvPr>
        </p:nvGraphicFramePr>
        <p:xfrm>
          <a:off x="2724472" y="206084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307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>
            <a:spLocks noGrp="1"/>
          </p:cNvSpPr>
          <p:nvPr>
            <p:ph idx="1"/>
          </p:nvPr>
        </p:nvSpPr>
        <p:spPr>
          <a:xfrm>
            <a:off x="468313" y="1700213"/>
            <a:ext cx="8229600" cy="35814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b="1" smtClean="0">
                <a:solidFill>
                  <a:srgbClr val="7030A0"/>
                </a:solidFill>
              </a:rPr>
              <a:t>Unemployed</a:t>
            </a:r>
            <a:r>
              <a:rPr lang="en-US" b="1" smtClean="0"/>
              <a:t>: </a:t>
            </a:r>
            <a:r>
              <a:rPr lang="en-US" smtClean="0"/>
              <a:t>not working, capable to work and willing to work.</a:t>
            </a:r>
            <a:endParaRPr lang="en-US" b="1" smtClean="0"/>
          </a:p>
          <a:p>
            <a:pPr eaLnBrk="1" hangingPunct="1"/>
            <a:r>
              <a:rPr lang="en-US" b="1" smtClean="0">
                <a:solidFill>
                  <a:srgbClr val="7030A0"/>
                </a:solidFill>
              </a:rPr>
              <a:t>Social insurance principle </a:t>
            </a:r>
            <a:r>
              <a:rPr lang="en-US" smtClean="0"/>
              <a:t>(pooling risks)</a:t>
            </a:r>
          </a:p>
          <a:p>
            <a:pPr eaLnBrk="1" hangingPunct="1"/>
            <a:r>
              <a:rPr lang="en-US" b="1" smtClean="0">
                <a:solidFill>
                  <a:srgbClr val="7030A0"/>
                </a:solidFill>
              </a:rPr>
              <a:t>Periodical payment</a:t>
            </a:r>
            <a:r>
              <a:rPr lang="en-US" smtClean="0"/>
              <a:t> (limitations of the on-time severance payment)</a:t>
            </a:r>
          </a:p>
          <a:p>
            <a:pPr eaLnBrk="1" hangingPunct="1"/>
            <a:r>
              <a:rPr lang="en-US" b="1" smtClean="0">
                <a:solidFill>
                  <a:srgbClr val="7030A0"/>
                </a:solidFill>
              </a:rPr>
              <a:t>Employment</a:t>
            </a:r>
            <a:r>
              <a:rPr lang="en-US" smtClean="0"/>
              <a:t> promotion</a:t>
            </a:r>
          </a:p>
          <a:p>
            <a:pPr eaLnBrk="1" hangingPunct="1"/>
            <a:r>
              <a:rPr lang="en-US" smtClean="0"/>
              <a:t>Skills development and </a:t>
            </a:r>
            <a:r>
              <a:rPr lang="en-US" b="1" smtClean="0">
                <a:solidFill>
                  <a:srgbClr val="7030A0"/>
                </a:solidFill>
              </a:rPr>
              <a:t>employability</a:t>
            </a:r>
          </a:p>
          <a:p>
            <a:pPr eaLnBrk="1" hangingPunct="1"/>
            <a:endParaRPr lang="en-US" sz="2400" b="1" smtClean="0"/>
          </a:p>
        </p:txBody>
      </p:sp>
      <p:sp>
        <p:nvSpPr>
          <p:cNvPr id="7171" name="Rectangle 1"/>
          <p:cNvSpPr>
            <a:spLocks noGrp="1" noChangeArrowheads="1"/>
          </p:cNvSpPr>
          <p:nvPr>
            <p:ph type="title"/>
          </p:nvPr>
        </p:nvSpPr>
        <p:spPr>
          <a:xfrm>
            <a:off x="533400" y="583476"/>
            <a:ext cx="7999413" cy="707886"/>
          </a:xfrm>
          <a:noFill/>
        </p:spPr>
        <p:txBody>
          <a:bodyPr>
            <a:spAutoFit/>
          </a:bodyPr>
          <a:lstStyle/>
          <a:p>
            <a:pPr algn="l" eaLnBrk="1" hangingPunct="1"/>
            <a:r>
              <a:rPr lang="en-US" altLang="ko-KR" sz="4000" dirty="0" smtClean="0">
                <a:solidFill>
                  <a:schemeClr val="tx1"/>
                </a:solidFill>
                <a:ea typeface="HY견고딕"/>
                <a:cs typeface="Calibri" pitchFamily="34" charset="0"/>
              </a:rPr>
              <a:t>Definitions under C.168</a:t>
            </a:r>
          </a:p>
        </p:txBody>
      </p:sp>
    </p:spTree>
    <p:extLst>
      <p:ext uri="{BB962C8B-B14F-4D97-AF65-F5344CB8AC3E}">
        <p14:creationId xmlns:p14="http://schemas.microsoft.com/office/powerpoint/2010/main" val="283056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126246" y="2492896"/>
            <a:ext cx="8712968" cy="8640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ounded Rectangle 19"/>
          <p:cNvSpPr/>
          <p:nvPr/>
        </p:nvSpPr>
        <p:spPr>
          <a:xfrm>
            <a:off x="126246" y="2492896"/>
            <a:ext cx="302433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Protection of workers</a:t>
            </a:r>
            <a:endParaRPr lang="fr-FR" sz="2400" b="1" dirty="0"/>
          </a:p>
        </p:txBody>
      </p:sp>
      <p:sp>
        <p:nvSpPr>
          <p:cNvPr id="21" name="Rounded Rectangle 20"/>
          <p:cNvSpPr/>
          <p:nvPr/>
        </p:nvSpPr>
        <p:spPr>
          <a:xfrm>
            <a:off x="179511" y="3532366"/>
            <a:ext cx="8605809" cy="72182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ounded Rectangle 21"/>
          <p:cNvSpPr/>
          <p:nvPr/>
        </p:nvSpPr>
        <p:spPr>
          <a:xfrm>
            <a:off x="107504" y="3530625"/>
            <a:ext cx="3024336" cy="7218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Solidarity basis</a:t>
            </a:r>
            <a:endParaRPr lang="fr-FR" sz="2400" b="1" dirty="0"/>
          </a:p>
        </p:txBody>
      </p:sp>
      <p:sp>
        <p:nvSpPr>
          <p:cNvPr id="23" name="Rounded Rectangle 22"/>
          <p:cNvSpPr/>
          <p:nvPr/>
        </p:nvSpPr>
        <p:spPr>
          <a:xfrm>
            <a:off x="126246" y="4366545"/>
            <a:ext cx="8712968" cy="8640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ounded Rectangle 23"/>
          <p:cNvSpPr/>
          <p:nvPr/>
        </p:nvSpPr>
        <p:spPr>
          <a:xfrm>
            <a:off x="126246" y="4366545"/>
            <a:ext cx="302433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Informed social dialogue</a:t>
            </a:r>
            <a:endParaRPr lang="fr-FR" sz="2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3339973" y="4613927"/>
            <a:ext cx="5327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It requires a long informative and consultative process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94598" y="3676381"/>
            <a:ext cx="532776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Level and duration of benefits should not be lowered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366606" y="2492896"/>
            <a:ext cx="57773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Prime goal is protection of </a:t>
            </a:r>
          </a:p>
          <a:p>
            <a:r>
              <a:rPr lang="en-US" b="1" dirty="0" smtClean="0"/>
              <a:t>rights and interests of those who lose their source of earnings</a:t>
            </a:r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4396" y="260648"/>
            <a:ext cx="9119603" cy="1143000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Recalling some of </a:t>
            </a:r>
            <a:r>
              <a:rPr lang="en-US" sz="4000" dirty="0" err="1" smtClean="0"/>
              <a:t>ILO’s</a:t>
            </a:r>
            <a:r>
              <a:rPr lang="en-US" sz="4000" dirty="0" smtClean="0"/>
              <a:t> principles related to unemployment benefits…</a:t>
            </a:r>
            <a:endParaRPr lang="fr-FR" sz="4000" dirty="0"/>
          </a:p>
        </p:txBody>
      </p:sp>
      <p:sp>
        <p:nvSpPr>
          <p:cNvPr id="17" name="Rounded Rectangle 16"/>
          <p:cNvSpPr/>
          <p:nvPr/>
        </p:nvSpPr>
        <p:spPr>
          <a:xfrm>
            <a:off x="126246" y="5373216"/>
            <a:ext cx="8712968" cy="8640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ounded Rectangle 17"/>
          <p:cNvSpPr/>
          <p:nvPr/>
        </p:nvSpPr>
        <p:spPr>
          <a:xfrm>
            <a:off x="126246" y="5373216"/>
            <a:ext cx="302433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Transparency and sustainability</a:t>
            </a:r>
            <a:endParaRPr lang="fr-FR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339973" y="5476582"/>
            <a:ext cx="5327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Need </a:t>
            </a:r>
            <a:r>
              <a:rPr lang="en-US" b="1" dirty="0"/>
              <a:t>for affordability and feasibility assessments </a:t>
            </a:r>
            <a:r>
              <a:rPr lang="en-US" b="1" dirty="0" smtClean="0"/>
              <a:t>to provide adequate and progressive level of benefits</a:t>
            </a:r>
            <a:endParaRPr lang="en-GB" b="1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291" y="1484784"/>
            <a:ext cx="1903149" cy="126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97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607776"/>
              </p:ext>
            </p:extLst>
          </p:nvPr>
        </p:nvGraphicFramePr>
        <p:xfrm>
          <a:off x="395288" y="1632060"/>
          <a:ext cx="8209160" cy="4206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9160"/>
              </a:tblGrid>
              <a:tr h="140756">
                <a:tc>
                  <a:txBody>
                    <a:bodyPr/>
                    <a:lstStyle/>
                    <a:p>
                      <a:r>
                        <a:rPr lang="en-US" altLang="ko-KR" sz="2400" b="1" i="1" dirty="0" smtClean="0">
                          <a:solidFill>
                            <a:schemeClr val="bg1"/>
                          </a:solidFill>
                          <a:cs typeface="Times New Roman" pitchFamily="18" charset="0"/>
                        </a:rPr>
                        <a:t>Coverage: 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marL="91444" marR="91444" marT="45727" marB="45727">
                    <a:solidFill>
                      <a:srgbClr val="7030A0"/>
                    </a:solidFill>
                  </a:tcPr>
                </a:tc>
              </a:tr>
              <a:tr h="146325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000" dirty="0" smtClean="0"/>
                        <a:t>1. all employees (enterprises with at least 20 employees), including public employees, apprentices</a:t>
                      </a:r>
                      <a:r>
                        <a:rPr lang="en-US" sz="2000" baseline="0" dirty="0" smtClean="0"/>
                        <a:t> (art.11), </a:t>
                      </a:r>
                      <a:r>
                        <a:rPr lang="en-US" sz="2000" dirty="0" smtClean="0"/>
                        <a:t>part-time (art.10), seasonal workers (art.17)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en-US" sz="2000" dirty="0" smtClean="0"/>
                    </a:p>
                    <a:p>
                      <a:r>
                        <a:rPr lang="en-US" sz="2000" dirty="0" smtClean="0"/>
                        <a:t>2. Social benefits </a:t>
                      </a:r>
                      <a:r>
                        <a:rPr lang="en-US" sz="2000" baseline="0" dirty="0" smtClean="0"/>
                        <a:t>for n</a:t>
                      </a:r>
                      <a:r>
                        <a:rPr lang="en-US" sz="2000" dirty="0" smtClean="0"/>
                        <a:t>ew entrants</a:t>
                      </a:r>
                      <a:r>
                        <a:rPr lang="en-US" sz="2000" baseline="0" dirty="0" smtClean="0"/>
                        <a:t> (art.26)</a:t>
                      </a:r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r>
                        <a:rPr lang="en-US" sz="2000" dirty="0" smtClean="0"/>
                        <a:t>3. Not</a:t>
                      </a:r>
                      <a:r>
                        <a:rPr lang="en-US" sz="2000" baseline="0" dirty="0" smtClean="0"/>
                        <a:t> qualifying</a:t>
                      </a:r>
                      <a:r>
                        <a:rPr lang="en-US" sz="2000" dirty="0" smtClean="0"/>
                        <a:t>: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Misconduct, voluntary leaving</a:t>
                      </a:r>
                      <a:r>
                        <a:rPr lang="en-US" sz="2000" baseline="0" dirty="0" smtClean="0"/>
                        <a:t> without good reason (art.20)</a:t>
                      </a:r>
                    </a:p>
                    <a:p>
                      <a:endParaRPr lang="en-US" sz="2000" baseline="0" dirty="0" smtClean="0"/>
                    </a:p>
                    <a:p>
                      <a:r>
                        <a:rPr lang="en-US" sz="2000" baseline="0" dirty="0" smtClean="0"/>
                        <a:t>4. Special provisions for seasonal workers-adjustments on qualifying and waiting periods, benefits duration (art.17, 19)</a:t>
                      </a:r>
                    </a:p>
                    <a:p>
                      <a:endParaRPr lang="en-US" sz="20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5. Suspension/exclusion:</a:t>
                      </a:r>
                      <a:r>
                        <a:rPr lang="en-US" sz="2000" baseline="0" dirty="0" smtClean="0"/>
                        <a:t> fail to use employment and VT services, refuse suitable employment (art.20)</a:t>
                      </a:r>
                      <a:endParaRPr lang="en-GB" sz="2000" dirty="0" smtClean="0"/>
                    </a:p>
                  </a:txBody>
                  <a:tcPr marL="91444" marR="91444" marT="45727" marB="45727"/>
                </a:tc>
              </a:tr>
            </a:tbl>
          </a:graphicData>
        </a:graphic>
      </p:graphicFrame>
      <p:sp>
        <p:nvSpPr>
          <p:cNvPr id="8216" name="Rectangle 1"/>
          <p:cNvSpPr>
            <a:spLocks noGrp="1" noChangeArrowheads="1"/>
          </p:cNvSpPr>
          <p:nvPr>
            <p:ph type="title"/>
          </p:nvPr>
        </p:nvSpPr>
        <p:spPr>
          <a:xfrm>
            <a:off x="395536" y="96887"/>
            <a:ext cx="8748464" cy="1200329"/>
          </a:xfrm>
          <a:noFill/>
        </p:spPr>
        <p:txBody>
          <a:bodyPr wrap="square">
            <a:spAutoFit/>
          </a:bodyPr>
          <a:lstStyle/>
          <a:p>
            <a:r>
              <a:rPr lang="en-US" altLang="ko-KR" sz="3600" b="1" i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Benchmarks recommended </a:t>
            </a:r>
            <a:br>
              <a:rPr lang="en-US" altLang="ko-KR" sz="3600" b="1" i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</a:br>
            <a:r>
              <a:rPr lang="en-US" altLang="ko-KR" sz="3600" b="1" i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by </a:t>
            </a:r>
            <a:r>
              <a:rPr lang="en-US" altLang="ko-KR" sz="3600" b="1" i="1" dirty="0" err="1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ILO</a:t>
            </a:r>
            <a:r>
              <a:rPr lang="en-US" altLang="ko-KR" sz="3600" b="1" i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 C.168 &amp; R.176</a:t>
            </a:r>
            <a:endParaRPr lang="en-US" altLang="ko-KR" sz="3600" b="1" i="1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9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6277374"/>
              </p:ext>
            </p:extLst>
          </p:nvPr>
        </p:nvGraphicFramePr>
        <p:xfrm>
          <a:off x="395536" y="1556792"/>
          <a:ext cx="8497192" cy="5120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7192"/>
              </a:tblGrid>
              <a:tr h="44555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Benefits : </a:t>
                      </a:r>
                      <a:endParaRPr lang="en-GB" sz="2400" b="1" i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91444" marR="91444" marT="45727" marB="45727">
                    <a:solidFill>
                      <a:srgbClr val="7030A0"/>
                    </a:solidFill>
                  </a:tcPr>
                </a:tc>
              </a:tr>
              <a:tr h="14632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1. Income</a:t>
                      </a:r>
                      <a:r>
                        <a:rPr lang="en-US" sz="2000" baseline="0" dirty="0" smtClean="0"/>
                        <a:t> replacement (not less than 50% of the reference wage= previous earning, minimum wage, or minimum guarantee for living  (art.15))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2. Allowances: vocational</a:t>
                      </a:r>
                      <a:r>
                        <a:rPr lang="en-US" sz="2000" baseline="0" dirty="0" smtClean="0"/>
                        <a:t> training and retraining, travel costs to claim benefits (R176, GP.4.)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3.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Services: job placement</a:t>
                      </a:r>
                      <a:r>
                        <a:rPr lang="en-US" sz="2000" baseline="0" dirty="0" smtClean="0"/>
                        <a:t> and </a:t>
                      </a:r>
                      <a:r>
                        <a:rPr lang="en-US" sz="2000" dirty="0" smtClean="0"/>
                        <a:t>counseling (art.8)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4. Benefits for part-time workers seeking for full-time job (art.10)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5. Unemployment benefits/ severance pay  complementary</a:t>
                      </a:r>
                      <a:r>
                        <a:rPr lang="en-US" sz="2000" baseline="0" dirty="0" smtClean="0"/>
                        <a:t>  but no overlapping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baseline="0" dirty="0" smtClean="0"/>
                        <a:t>(art. 22)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6.</a:t>
                      </a:r>
                      <a:r>
                        <a:rPr lang="en-US" sz="2000" baseline="0" dirty="0" smtClean="0"/>
                        <a:t> Acquisition of rights to m</a:t>
                      </a:r>
                      <a:r>
                        <a:rPr lang="en-US" sz="2000" dirty="0" smtClean="0"/>
                        <a:t>edical</a:t>
                      </a:r>
                      <a:r>
                        <a:rPr lang="en-US" sz="2000" baseline="0" dirty="0" smtClean="0"/>
                        <a:t> care &amp; sickness, p</a:t>
                      </a:r>
                      <a:r>
                        <a:rPr lang="en-US" sz="2000" dirty="0" smtClean="0"/>
                        <a:t>ension, maternity</a:t>
                      </a:r>
                      <a:r>
                        <a:rPr lang="en-US" sz="2000" baseline="0" dirty="0" smtClean="0"/>
                        <a:t>  and family allowances (art.24)</a:t>
                      </a:r>
                      <a:endParaRPr lang="en-GB" sz="2000" dirty="0" smtClean="0"/>
                    </a:p>
                  </a:txBody>
                  <a:tcPr marL="91444" marR="91444" marT="45727" marB="45727"/>
                </a:tc>
              </a:tr>
            </a:tbl>
          </a:graphicData>
        </a:graphic>
      </p:graphicFrame>
      <p:sp>
        <p:nvSpPr>
          <p:cNvPr id="8216" name="Rectangle 1"/>
          <p:cNvSpPr>
            <a:spLocks noGrp="1" noChangeArrowheads="1"/>
          </p:cNvSpPr>
          <p:nvPr>
            <p:ph type="title"/>
          </p:nvPr>
        </p:nvSpPr>
        <p:spPr>
          <a:xfrm>
            <a:off x="395536" y="96887"/>
            <a:ext cx="8748464" cy="1200329"/>
          </a:xfrm>
          <a:noFill/>
        </p:spPr>
        <p:txBody>
          <a:bodyPr wrap="square">
            <a:spAutoFit/>
          </a:bodyPr>
          <a:lstStyle/>
          <a:p>
            <a:r>
              <a:rPr lang="en-US" altLang="ko-KR" sz="3600" b="1" i="1" dirty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Benchmarks recommended </a:t>
            </a:r>
            <a:r>
              <a:rPr lang="en-US" altLang="ko-KR" sz="3600" b="1" i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/>
            </a:r>
            <a:br>
              <a:rPr lang="en-US" altLang="ko-KR" sz="3600" b="1" i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</a:br>
            <a:r>
              <a:rPr lang="en-US" altLang="ko-KR" sz="3600" b="1" i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by </a:t>
            </a:r>
            <a:r>
              <a:rPr lang="en-US" altLang="ko-KR" sz="3600" b="1" i="1" dirty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ILO C.168 &amp; R.176</a:t>
            </a:r>
          </a:p>
        </p:txBody>
      </p:sp>
    </p:spTree>
    <p:extLst>
      <p:ext uri="{BB962C8B-B14F-4D97-AF65-F5344CB8AC3E}">
        <p14:creationId xmlns:p14="http://schemas.microsoft.com/office/powerpoint/2010/main" val="312243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556792"/>
            <a:ext cx="7128792" cy="4525963"/>
          </a:xfrm>
        </p:spPr>
        <p:txBody>
          <a:bodyPr/>
          <a:lstStyle/>
          <a:p>
            <a:r>
              <a:rPr lang="en-US" dirty="0" smtClean="0"/>
              <a:t>Recalling some of </a:t>
            </a:r>
            <a:r>
              <a:rPr lang="en-US" dirty="0" err="1" smtClean="0"/>
              <a:t>ILO’s</a:t>
            </a:r>
            <a:r>
              <a:rPr lang="en-US" dirty="0" smtClean="0"/>
              <a:t> principles</a:t>
            </a:r>
          </a:p>
          <a:p>
            <a:r>
              <a:rPr lang="en-US" dirty="0"/>
              <a:t>Overall </a:t>
            </a:r>
            <a:r>
              <a:rPr lang="en-US" dirty="0" smtClean="0"/>
              <a:t>comment</a:t>
            </a:r>
            <a:endParaRPr lang="en-US" dirty="0"/>
          </a:p>
          <a:p>
            <a:r>
              <a:rPr lang="en-US" dirty="0" smtClean="0"/>
              <a:t>Towards Employment Insurance</a:t>
            </a:r>
          </a:p>
          <a:p>
            <a:r>
              <a:rPr lang="en-US" dirty="0" smtClean="0"/>
              <a:t>Institutional set-up and linkages with other government agencies</a:t>
            </a:r>
          </a:p>
          <a:p>
            <a:r>
              <a:rPr lang="en-US" dirty="0" smtClean="0"/>
              <a:t>Need for affordability and feasibility assessment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7" y="1988840"/>
            <a:ext cx="1517831" cy="10081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8" y="3140968"/>
            <a:ext cx="1520432" cy="1008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9" y="4293096"/>
            <a:ext cx="1517830" cy="10981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680" y="2204864"/>
            <a:ext cx="7128792" cy="504056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18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621" y="5128791"/>
            <a:ext cx="2448272" cy="162331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023" y="188640"/>
            <a:ext cx="8229600" cy="1143000"/>
          </a:xfrm>
        </p:spPr>
        <p:txBody>
          <a:bodyPr/>
          <a:lstStyle/>
          <a:p>
            <a:r>
              <a:rPr lang="en-US" dirty="0" smtClean="0"/>
              <a:t>Overall comment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" y="1772816"/>
            <a:ext cx="8219256" cy="4641379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Admirable and significant reform </a:t>
            </a:r>
            <a:r>
              <a:rPr lang="en-US" sz="2400" dirty="0" smtClean="0"/>
              <a:t>towards greater integration with (re)employment and (re)training </a:t>
            </a:r>
            <a:r>
              <a:rPr lang="en-US" sz="2400" dirty="0" err="1" smtClean="0"/>
              <a:t>programmes</a:t>
            </a:r>
            <a:r>
              <a:rPr lang="en-US" sz="2400" dirty="0" smtClean="0"/>
              <a:t>: introducing a component of employment retention and skills development…</a:t>
            </a:r>
          </a:p>
          <a:p>
            <a:r>
              <a:rPr lang="en-US" sz="2400" dirty="0" smtClean="0"/>
              <a:t>But it should not be at the expense of the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workers’ protection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Some concerns about transparency, equity and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sustainability</a:t>
            </a:r>
            <a:r>
              <a:rPr lang="en-US" sz="2400" dirty="0" smtClean="0"/>
              <a:t> if loans to enterprises in difficulties are introduced. </a:t>
            </a:r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9527"/>
            <a:ext cx="2411760" cy="16018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139527"/>
            <a:ext cx="2214063" cy="16018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5139527"/>
            <a:ext cx="2407138" cy="160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8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Positive move: Extension of coverage, revision of qualifying conditions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67333"/>
            <a:ext cx="8229600" cy="4958011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 smtClean="0"/>
              <a:t>Positive move towards a larger coverage: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All enterprises, with at least one employee.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/>
              <a:t>Definition of civil servants still unclear.</a:t>
            </a:r>
            <a:endParaRPr lang="en-US" sz="2800" dirty="0"/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Overseas Vietnamese workers? </a:t>
            </a:r>
            <a:r>
              <a:rPr lang="en-US" sz="2400" smtClean="0"/>
              <a:t>Bilateral agreements. </a:t>
            </a:r>
            <a:endParaRPr lang="en-US" sz="2400" dirty="0"/>
          </a:p>
          <a:p>
            <a:endParaRPr lang="en-US" sz="1100" dirty="0" smtClean="0"/>
          </a:p>
          <a:p>
            <a:r>
              <a:rPr lang="en-US" sz="2800" dirty="0" smtClean="0"/>
              <a:t>Exclusion of voluntary unemployed: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Termination of contract not of the workers’ own fault.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Need to reinforce provisions to protect workers against “forced resignation”.</a:t>
            </a:r>
          </a:p>
          <a:p>
            <a:pPr>
              <a:buFont typeface="Wingdings" pitchFamily="2" charset="2"/>
              <a:buChar char="ü"/>
            </a:pPr>
            <a:endParaRPr lang="en-US" sz="900" dirty="0" smtClean="0"/>
          </a:p>
          <a:p>
            <a:r>
              <a:rPr lang="en-US" sz="2800" dirty="0"/>
              <a:t>Determination of the reference-salary still unclear: wage, allowances, bonuses, over-time</a:t>
            </a:r>
            <a:r>
              <a:rPr lang="en-US" sz="2800" dirty="0" smtClean="0"/>
              <a:t>?</a:t>
            </a:r>
          </a:p>
          <a:p>
            <a:endParaRPr lang="en-US" sz="1000" dirty="0" smtClean="0"/>
          </a:p>
          <a:p>
            <a:r>
              <a:rPr lang="en-US" sz="2800" dirty="0" smtClean="0"/>
              <a:t>A working period seems now to be deemed insured, regardless contributions effectively paid to VSS.</a:t>
            </a:r>
          </a:p>
          <a:p>
            <a:endParaRPr lang="en-US" sz="1400" dirty="0" smtClean="0"/>
          </a:p>
          <a:p>
            <a:r>
              <a:rPr lang="en-US" sz="2800" dirty="0" smtClean="0"/>
              <a:t>The “lump-sum” provision seems to have been removed. </a:t>
            </a:r>
            <a:endParaRPr lang="en-US" sz="2800" dirty="0"/>
          </a:p>
          <a:p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594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556792"/>
            <a:ext cx="7128792" cy="4525963"/>
          </a:xfrm>
        </p:spPr>
        <p:txBody>
          <a:bodyPr/>
          <a:lstStyle/>
          <a:p>
            <a:r>
              <a:rPr lang="en-US" dirty="0" smtClean="0"/>
              <a:t>Recalling some of </a:t>
            </a:r>
            <a:r>
              <a:rPr lang="en-US" dirty="0" err="1" smtClean="0"/>
              <a:t>ILO’s</a:t>
            </a:r>
            <a:r>
              <a:rPr lang="en-US" dirty="0" smtClean="0"/>
              <a:t> principles</a:t>
            </a:r>
          </a:p>
          <a:p>
            <a:r>
              <a:rPr lang="en-US" dirty="0"/>
              <a:t>Overall </a:t>
            </a:r>
            <a:r>
              <a:rPr lang="en-US" dirty="0" smtClean="0"/>
              <a:t>comment</a:t>
            </a:r>
            <a:endParaRPr lang="en-US" dirty="0"/>
          </a:p>
          <a:p>
            <a:r>
              <a:rPr lang="en-US" dirty="0" smtClean="0"/>
              <a:t>Towards Employment Insurance</a:t>
            </a:r>
          </a:p>
          <a:p>
            <a:r>
              <a:rPr lang="en-US" dirty="0" smtClean="0"/>
              <a:t>Institutional set-up and linkages with other government agencies</a:t>
            </a:r>
          </a:p>
          <a:p>
            <a:r>
              <a:rPr lang="en-US" dirty="0" smtClean="0"/>
              <a:t>Need for affordability and feasibility assessment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7" y="1988840"/>
            <a:ext cx="1517831" cy="10081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8" y="3140968"/>
            <a:ext cx="1520432" cy="1008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9" y="4293096"/>
            <a:ext cx="1517830" cy="10981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680" y="2780928"/>
            <a:ext cx="7128792" cy="504056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18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Towards more employment insurance…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507288" cy="4752528"/>
          </a:xfrm>
        </p:spPr>
        <p:txBody>
          <a:bodyPr>
            <a:normAutofit/>
          </a:bodyPr>
          <a:lstStyle/>
          <a:p>
            <a:r>
              <a:rPr lang="en-US" sz="2600" dirty="0" smtClean="0"/>
              <a:t>The Chapter introduces an employment retention component to the scheme which aims at supporting employers in difficulties...</a:t>
            </a:r>
          </a:p>
          <a:p>
            <a:r>
              <a:rPr lang="en-US" sz="2600" dirty="0" smtClean="0"/>
              <a:t>While it lowers the duration of benefits to one month after 12 months of contribution.</a:t>
            </a:r>
          </a:p>
          <a:p>
            <a:r>
              <a:rPr lang="en-US" sz="2600" dirty="0" smtClean="0"/>
              <a:t>Loans to enterprises in difficulties is not recommendable (concerns about sustainability of the fund).</a:t>
            </a:r>
          </a:p>
          <a:p>
            <a:r>
              <a:rPr lang="en-US" sz="2600" dirty="0" smtClean="0"/>
              <a:t>Learning from Korea and Japan’s models: two separate funds…</a:t>
            </a:r>
          </a:p>
        </p:txBody>
      </p:sp>
    </p:spTree>
    <p:extLst>
      <p:ext uri="{BB962C8B-B14F-4D97-AF65-F5344CB8AC3E}">
        <p14:creationId xmlns:p14="http://schemas.microsoft.com/office/powerpoint/2010/main" val="179724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Korean system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282738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2290337" y="2852936"/>
            <a:ext cx="6696744" cy="338437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40106" y="2348880"/>
            <a:ext cx="1872208" cy="366776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731631" y="1196752"/>
            <a:ext cx="1944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</a:rPr>
              <a:t>Financed by workers and employers’ contributions</a:t>
            </a:r>
            <a:endParaRPr lang="en-GB" sz="1400" b="1" dirty="0">
              <a:solidFill>
                <a:srgbClr val="C00000"/>
              </a:solidFill>
            </a:endParaRPr>
          </a:p>
        </p:txBody>
      </p:sp>
      <p:cxnSp>
        <p:nvCxnSpPr>
          <p:cNvPr id="9" name="Straight Arrow Connector 8"/>
          <p:cNvCxnSpPr>
            <a:stCxn id="7" idx="1"/>
          </p:cNvCxnSpPr>
          <p:nvPr/>
        </p:nvCxnSpPr>
        <p:spPr>
          <a:xfrm flipH="1">
            <a:off x="1227575" y="1566084"/>
            <a:ext cx="504056" cy="1142836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5868144" y="2180475"/>
            <a:ext cx="900100" cy="888485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444208" y="167380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</a:rPr>
              <a:t>Financed by employers’ contributions only</a:t>
            </a:r>
            <a:endParaRPr lang="en-GB" sz="1400" b="1" dirty="0">
              <a:solidFill>
                <a:srgbClr val="C00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6318194" y="4545125"/>
            <a:ext cx="450050" cy="1836203"/>
          </a:xfrm>
          <a:prstGeom prst="straightConnector1">
            <a:avLst/>
          </a:prstGeom>
          <a:ln w="254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066030" y="5975702"/>
            <a:ext cx="1944216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Loan is only for a very specific </a:t>
            </a:r>
            <a:r>
              <a:rPr lang="en-US" sz="1400" b="1" dirty="0" err="1" smtClean="0">
                <a:solidFill>
                  <a:schemeClr val="bg1"/>
                </a:solidFill>
              </a:rPr>
              <a:t>programme</a:t>
            </a:r>
            <a:endParaRPr lang="en-GB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65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Japanese model</a:t>
            </a:r>
            <a:endParaRPr lang="en-GB" dirty="0"/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228600" y="1905000"/>
            <a:ext cx="8686800" cy="4598988"/>
            <a:chOff x="144" y="1200"/>
            <a:chExt cx="5472" cy="2897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44" y="2238"/>
              <a:ext cx="1091" cy="467"/>
            </a:xfrm>
            <a:prstGeom prst="rect">
              <a:avLst/>
            </a:prstGeom>
            <a:solidFill>
              <a:srgbClr val="FFFFFF"/>
            </a:solidFill>
            <a:ln w="32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algn="ctr"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Employment  Insurance</a:t>
              </a: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1393" y="1230"/>
              <a:ext cx="1283" cy="467"/>
            </a:xfrm>
            <a:prstGeom prst="rect">
              <a:avLst/>
            </a:prstGeom>
            <a:solidFill>
              <a:srgbClr val="FFFFFF"/>
            </a:solidFill>
            <a:ln w="32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algn="ctr"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Unemployment </a:t>
              </a:r>
            </a:p>
            <a:p>
              <a:pPr algn="ctr"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Benefit</a:t>
              </a: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1393" y="3246"/>
              <a:ext cx="1283" cy="467"/>
            </a:xfrm>
            <a:prstGeom prst="rect">
              <a:avLst/>
            </a:prstGeom>
            <a:solidFill>
              <a:srgbClr val="FFFFFF"/>
            </a:solidFill>
            <a:ln w="32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algn="ctr"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>
                  <a:solidFill>
                    <a:srgbClr val="000000"/>
                  </a:solidFill>
                </a:rPr>
                <a:t>Two Services</a:t>
              </a: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2832" y="1200"/>
              <a:ext cx="2784" cy="1379"/>
            </a:xfrm>
            <a:prstGeom prst="rect">
              <a:avLst/>
            </a:prstGeom>
            <a:solidFill>
              <a:srgbClr val="FFFFFF"/>
            </a:solidFill>
            <a:ln w="32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en-US" sz="2000" b="1" dirty="0">
                <a:solidFill>
                  <a:srgbClr val="000000"/>
                </a:solidFill>
              </a:endParaRPr>
            </a:p>
            <a:p>
              <a:pPr eaLnBrk="0" hangingPunct="0">
                <a:lnSpc>
                  <a:spcPct val="120000"/>
                </a:lnSpc>
                <a:buFont typeface="Wingdings" pitchFamily="2" charset="2"/>
                <a:buChar char="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 Job Applicants’ Benefit</a:t>
              </a:r>
            </a:p>
            <a:p>
              <a:pPr eaLnBrk="0" hangingPunct="0">
                <a:lnSpc>
                  <a:spcPct val="120000"/>
                </a:lnSpc>
                <a:buFont typeface="Wingdings" pitchFamily="2" charset="2"/>
                <a:buChar char="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 Employment Promotion 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Benefits</a:t>
              </a:r>
              <a:endParaRPr lang="en-US" sz="2000" b="1" dirty="0">
                <a:solidFill>
                  <a:srgbClr val="000000"/>
                </a:solidFill>
              </a:endParaRPr>
            </a:p>
            <a:p>
              <a:pPr eaLnBrk="0" hangingPunct="0">
                <a:lnSpc>
                  <a:spcPct val="120000"/>
                </a:lnSpc>
                <a:buClrTx/>
                <a:buFont typeface="Wingdings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 Study &amp;Training 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Benefits</a:t>
              </a:r>
              <a:endParaRPr lang="en-US" sz="2000" b="1" dirty="0">
                <a:solidFill>
                  <a:srgbClr val="000000"/>
                </a:solidFill>
              </a:endParaRPr>
            </a:p>
            <a:p>
              <a:pPr eaLnBrk="0" hangingPunct="0">
                <a:lnSpc>
                  <a:spcPct val="120000"/>
                </a:lnSpc>
                <a:buFont typeface="Wingdings" pitchFamily="2" charset="2"/>
                <a:buChar char="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 Employment Continuation 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Benefits</a:t>
              </a:r>
              <a:endParaRPr lang="en-US" sz="2000" b="1" dirty="0">
                <a:solidFill>
                  <a:srgbClr val="000000"/>
                </a:solidFill>
              </a:endParaRPr>
            </a:p>
            <a:p>
              <a:pPr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  <a:latin typeface="Times New Roman" pitchFamily="18" charset="0"/>
                </a:rPr>
                <a:t>    </a:t>
              </a:r>
              <a:r>
                <a:rPr lang="en-US" sz="2000" b="1" dirty="0">
                  <a:solidFill>
                    <a:srgbClr val="000000"/>
                  </a:solidFill>
                </a:rPr>
                <a:t>(Older 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persons, Childcare </a:t>
              </a:r>
              <a:r>
                <a:rPr lang="en-US" sz="2000" b="1" dirty="0">
                  <a:solidFill>
                    <a:srgbClr val="000000"/>
                  </a:solidFill>
                </a:rPr>
                <a:t>leave)</a:t>
              </a:r>
              <a:r>
                <a:rPr lang="en-US" sz="2000" b="1" dirty="0">
                  <a:solidFill>
                    <a:srgbClr val="000000"/>
                  </a:solidFill>
                  <a:latin typeface="Times New Roman" pitchFamily="18" charset="0"/>
                </a:rPr>
                <a:t>      </a:t>
              </a:r>
            </a:p>
            <a:p>
              <a:pPr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en-US" sz="2000" b="1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2880" y="2814"/>
              <a:ext cx="2723" cy="1283"/>
            </a:xfrm>
            <a:prstGeom prst="rect">
              <a:avLst/>
            </a:prstGeom>
            <a:solidFill>
              <a:srgbClr val="FFFFFF"/>
            </a:solidFill>
            <a:ln w="32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en-US" sz="2000" b="1" dirty="0">
                <a:solidFill>
                  <a:srgbClr val="000000"/>
                </a:solidFill>
              </a:endParaRPr>
            </a:p>
            <a:p>
              <a:pPr eaLnBrk="0" hangingPunct="0">
                <a:lnSpc>
                  <a:spcPct val="120000"/>
                </a:lnSpc>
                <a:buFont typeface="Wingdings" pitchFamily="2" charset="2"/>
                <a:buChar char="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Service for employment stability</a:t>
              </a:r>
            </a:p>
            <a:p>
              <a:pPr eaLnBrk="0" hangingPunct="0">
                <a:lnSpc>
                  <a:spcPct val="120000"/>
                </a:lnSpc>
                <a:buFont typeface="Wingdings" pitchFamily="2" charset="2"/>
                <a:buChar char="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 </a:t>
              </a:r>
              <a:r>
                <a:rPr lang="en-US" sz="2000" b="1" dirty="0" smtClean="0">
                  <a:solidFill>
                    <a:srgbClr val="000000"/>
                  </a:solidFill>
                </a:rPr>
                <a:t>Service </a:t>
              </a:r>
              <a:r>
                <a:rPr lang="en-US" sz="2000" b="1" dirty="0">
                  <a:solidFill>
                    <a:srgbClr val="000000"/>
                  </a:solidFill>
                </a:rPr>
                <a:t>for developing workers'  </a:t>
              </a:r>
            </a:p>
            <a:p>
              <a:pPr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   capability</a:t>
              </a:r>
            </a:p>
            <a:p>
              <a:pPr eaLnBrk="0" hangingPunct="0">
                <a:lnSpc>
                  <a:spcPct val="120000"/>
                </a:lnSpc>
                <a:buFont typeface="Wingdings" pitchFamily="2" charset="2"/>
                <a:buChar char="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 Service for employees’</a:t>
              </a:r>
            </a:p>
            <a:p>
              <a:pPr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US" sz="2000" b="1" dirty="0">
                  <a:solidFill>
                    <a:srgbClr val="000000"/>
                  </a:solidFill>
                </a:rPr>
                <a:t>     welfare (Repeal in 2007)</a:t>
              </a:r>
            </a:p>
            <a:p>
              <a:pPr eaLnBrk="0" hangingPunct="0">
                <a:lnSpc>
                  <a:spcPct val="120000"/>
                </a:lnSpc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auto">
            <a:xfrm>
              <a:off x="1296" y="1470"/>
              <a:ext cx="0" cy="2051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1296" y="1470"/>
              <a:ext cx="83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Line 10"/>
            <p:cNvSpPr>
              <a:spLocks noChangeShapeType="1"/>
            </p:cNvSpPr>
            <p:nvPr/>
          </p:nvSpPr>
          <p:spPr bwMode="auto">
            <a:xfrm>
              <a:off x="1296" y="3534"/>
              <a:ext cx="83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>
              <a:off x="1249" y="2478"/>
              <a:ext cx="35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Line 12"/>
            <p:cNvSpPr>
              <a:spLocks noChangeShapeType="1"/>
            </p:cNvSpPr>
            <p:nvPr/>
          </p:nvSpPr>
          <p:spPr bwMode="auto">
            <a:xfrm>
              <a:off x="2689" y="1470"/>
              <a:ext cx="179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Line 13"/>
            <p:cNvSpPr>
              <a:spLocks noChangeShapeType="1"/>
            </p:cNvSpPr>
            <p:nvPr/>
          </p:nvSpPr>
          <p:spPr bwMode="auto">
            <a:xfrm>
              <a:off x="2689" y="3486"/>
              <a:ext cx="179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" name="Oval 15"/>
          <p:cNvSpPr/>
          <p:nvPr/>
        </p:nvSpPr>
        <p:spPr>
          <a:xfrm>
            <a:off x="1691680" y="1628800"/>
            <a:ext cx="7223720" cy="25202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884784" y="4294187"/>
            <a:ext cx="7223720" cy="2464271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39552" y="1112549"/>
            <a:ext cx="1944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</a:rPr>
              <a:t>Financed by workers and employers’ contributions</a:t>
            </a:r>
            <a:endParaRPr lang="en-GB" sz="1400" b="1" dirty="0">
              <a:solidFill>
                <a:srgbClr val="C00000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1094581" y="1851213"/>
            <a:ext cx="1317179" cy="689301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1511660" y="5610225"/>
            <a:ext cx="972108" cy="483071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13184" y="609329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</a:rPr>
              <a:t>Financed by employers’ contributions only</a:t>
            </a:r>
            <a:endParaRPr lang="en-GB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4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Two distinct objectives, two separate funds…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Two sources of contribution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996218"/>
              </p:ext>
            </p:extLst>
          </p:nvPr>
        </p:nvGraphicFramePr>
        <p:xfrm>
          <a:off x="539552" y="2924944"/>
          <a:ext cx="7992888" cy="20603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3947"/>
                <a:gridCol w="1191950"/>
                <a:gridCol w="1234171"/>
                <a:gridCol w="1234171"/>
                <a:gridCol w="1534055"/>
                <a:gridCol w="1724594"/>
              </a:tblGrid>
              <a:tr h="36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 </a:t>
                      </a:r>
                      <a:endParaRPr lang="en-GB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Unemployment benefits</a:t>
                      </a:r>
                      <a:endParaRPr lang="en-GB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Employment stabilization </a:t>
                      </a:r>
                      <a:r>
                        <a:rPr lang="en-US" sz="1800" kern="1200" dirty="0" err="1">
                          <a:effectLst/>
                        </a:rPr>
                        <a:t>programmes</a:t>
                      </a:r>
                      <a:endParaRPr lang="en-GB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602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Employees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Employers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Employees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Employers</a:t>
                      </a:r>
                      <a:endParaRPr lang="en-GB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Government</a:t>
                      </a:r>
                      <a:endParaRPr lang="en-GB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30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Japan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0.6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0.6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C00000"/>
                          </a:solidFill>
                          <a:effectLst/>
                        </a:rPr>
                        <a:t>0</a:t>
                      </a:r>
                      <a:endParaRPr lang="en-GB" sz="28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0.35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25%  of payment</a:t>
                      </a:r>
                      <a:endParaRPr lang="en-GB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20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effectLst/>
                        </a:rPr>
                        <a:t>Republic of</a:t>
                      </a:r>
                      <a:r>
                        <a:rPr lang="en-US" sz="1800" kern="1200" baseline="0" dirty="0" smtClean="0">
                          <a:effectLst/>
                        </a:rPr>
                        <a:t> </a:t>
                      </a:r>
                      <a:r>
                        <a:rPr lang="en-US" sz="1800" kern="1200" dirty="0" smtClean="0">
                          <a:effectLst/>
                        </a:rPr>
                        <a:t>Korea</a:t>
                      </a:r>
                      <a:endParaRPr lang="en-GB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0.55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0.55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C00000"/>
                          </a:solidFill>
                          <a:effectLst/>
                        </a:rPr>
                        <a:t>0</a:t>
                      </a:r>
                      <a:endParaRPr lang="en-GB" sz="28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0.25 (&lt;150) to 0.65 (&gt;1000)</a:t>
                      </a:r>
                      <a:endParaRPr lang="en-GB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1800" dirty="0">
                        <a:effectLst/>
                        <a:latin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748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556792"/>
            <a:ext cx="7128792" cy="4525963"/>
          </a:xfrm>
        </p:spPr>
        <p:txBody>
          <a:bodyPr/>
          <a:lstStyle/>
          <a:p>
            <a:r>
              <a:rPr lang="en-US" dirty="0" smtClean="0"/>
              <a:t>Recalling some of </a:t>
            </a:r>
            <a:r>
              <a:rPr lang="en-US" dirty="0" err="1" smtClean="0"/>
              <a:t>ILO’s</a:t>
            </a:r>
            <a:r>
              <a:rPr lang="en-US" dirty="0" smtClean="0"/>
              <a:t> principles</a:t>
            </a:r>
          </a:p>
          <a:p>
            <a:r>
              <a:rPr lang="en-US" dirty="0"/>
              <a:t>Overall </a:t>
            </a:r>
            <a:r>
              <a:rPr lang="en-US" dirty="0" smtClean="0"/>
              <a:t>comment</a:t>
            </a:r>
            <a:endParaRPr lang="en-US" dirty="0"/>
          </a:p>
          <a:p>
            <a:r>
              <a:rPr lang="en-US" dirty="0" smtClean="0"/>
              <a:t>Towards Employment Insurance</a:t>
            </a:r>
          </a:p>
          <a:p>
            <a:r>
              <a:rPr lang="en-US" dirty="0" smtClean="0"/>
              <a:t>Institutional set-up and linkages with other government agencies</a:t>
            </a:r>
          </a:p>
          <a:p>
            <a:r>
              <a:rPr lang="en-US" dirty="0" smtClean="0"/>
              <a:t>Need for affordability and feasibility assessment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7" y="1988840"/>
            <a:ext cx="1517831" cy="10081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8" y="3140968"/>
            <a:ext cx="1520432" cy="1008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9" y="4293096"/>
            <a:ext cx="1517830" cy="10981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680" y="3356992"/>
            <a:ext cx="7128792" cy="936104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00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Skills development </a:t>
            </a:r>
            <a:r>
              <a:rPr lang="en-US" dirty="0" err="1" smtClean="0"/>
              <a:t>programme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3357"/>
            <a:ext cx="8435280" cy="4525963"/>
          </a:xfrm>
        </p:spPr>
        <p:txBody>
          <a:bodyPr/>
          <a:lstStyle/>
          <a:p>
            <a:r>
              <a:rPr lang="en-US" dirty="0" smtClean="0"/>
              <a:t>The Chapter makes no reference to the linkages with existing skills development institutions and </a:t>
            </a:r>
            <a:r>
              <a:rPr lang="en-US" dirty="0" err="1" smtClean="0"/>
              <a:t>programmes</a:t>
            </a:r>
            <a:r>
              <a:rPr lang="en-US" dirty="0" smtClean="0"/>
              <a:t>. </a:t>
            </a:r>
          </a:p>
          <a:p>
            <a:r>
              <a:rPr lang="en-US" dirty="0" smtClean="0"/>
              <a:t>Role of the General Department for Vocational Training of </a:t>
            </a:r>
            <a:r>
              <a:rPr lang="en-US" dirty="0" err="1" smtClean="0"/>
              <a:t>MoLISA</a:t>
            </a:r>
            <a:r>
              <a:rPr lang="en-US" dirty="0" smtClean="0"/>
              <a:t>? </a:t>
            </a:r>
            <a:endParaRPr lang="en-US" dirty="0" smtClean="0"/>
          </a:p>
          <a:p>
            <a:r>
              <a:rPr lang="en-US" dirty="0" smtClean="0"/>
              <a:t>Link with the national strategy for </a:t>
            </a:r>
            <a:r>
              <a:rPr lang="en-US" smtClean="0"/>
              <a:t>skills development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045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 of Viet Nam Social Security?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The role of </a:t>
            </a:r>
            <a:r>
              <a:rPr lang="en-US" sz="2800" dirty="0" err="1" smtClean="0"/>
              <a:t>VSS</a:t>
            </a:r>
            <a:r>
              <a:rPr lang="en-US" sz="2800" dirty="0" smtClean="0"/>
              <a:t> is unclear: collection of contributions?</a:t>
            </a:r>
          </a:p>
          <a:p>
            <a:r>
              <a:rPr lang="en-US" sz="2800" dirty="0" smtClean="0"/>
              <a:t>Member of the Employment Insurance Management Council?</a:t>
            </a:r>
          </a:p>
          <a:p>
            <a:r>
              <a:rPr lang="en-US" sz="2800" dirty="0" smtClean="0"/>
              <a:t>To avoid duplication of SS benefits, need for close links with </a:t>
            </a:r>
            <a:r>
              <a:rPr lang="en-US" sz="2800" dirty="0" err="1" smtClean="0"/>
              <a:t>VSS</a:t>
            </a:r>
            <a:r>
              <a:rPr lang="en-US" sz="2800" dirty="0" smtClean="0"/>
              <a:t> (return </a:t>
            </a:r>
            <a:r>
              <a:rPr lang="en-US" sz="2800" smtClean="0"/>
              <a:t>to work, pension</a:t>
            </a:r>
            <a:r>
              <a:rPr lang="en-US" sz="2800" dirty="0" smtClean="0"/>
              <a:t>, health insurance, etc..)</a:t>
            </a:r>
          </a:p>
          <a:p>
            <a:r>
              <a:rPr lang="en-US" sz="2800" dirty="0" smtClean="0"/>
              <a:t>The decision to shift responsibility of benefits payment to </a:t>
            </a:r>
            <a:r>
              <a:rPr lang="en-US" sz="2800" dirty="0" err="1" smtClean="0"/>
              <a:t>PES</a:t>
            </a:r>
            <a:r>
              <a:rPr lang="en-US" sz="2800" dirty="0" smtClean="0"/>
              <a:t> should be assessed through a cost/benefit analysis (creation of a new fund, institutional capacity, staff training, etc…)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2899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556792"/>
            <a:ext cx="7128792" cy="4525963"/>
          </a:xfrm>
        </p:spPr>
        <p:txBody>
          <a:bodyPr/>
          <a:lstStyle/>
          <a:p>
            <a:r>
              <a:rPr lang="en-US" dirty="0" smtClean="0"/>
              <a:t>Recalling some of </a:t>
            </a:r>
            <a:r>
              <a:rPr lang="en-US" dirty="0" err="1" smtClean="0"/>
              <a:t>ILO’s</a:t>
            </a:r>
            <a:r>
              <a:rPr lang="en-US" dirty="0" smtClean="0"/>
              <a:t> principles</a:t>
            </a:r>
          </a:p>
          <a:p>
            <a:r>
              <a:rPr lang="en-US" dirty="0"/>
              <a:t>Overall </a:t>
            </a:r>
            <a:r>
              <a:rPr lang="en-US" dirty="0" smtClean="0"/>
              <a:t>comment</a:t>
            </a:r>
            <a:endParaRPr lang="en-US" dirty="0"/>
          </a:p>
          <a:p>
            <a:r>
              <a:rPr lang="en-US" dirty="0" smtClean="0"/>
              <a:t>Towards Employment Insurance</a:t>
            </a:r>
          </a:p>
          <a:p>
            <a:r>
              <a:rPr lang="en-US" dirty="0" smtClean="0"/>
              <a:t>Institutional set-up and linkages with other government agencies</a:t>
            </a:r>
          </a:p>
          <a:p>
            <a:r>
              <a:rPr lang="en-US" dirty="0" smtClean="0"/>
              <a:t>Need for affordability and feasibility assessment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7" y="1988840"/>
            <a:ext cx="1517831" cy="10081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8" y="3140968"/>
            <a:ext cx="1520432" cy="1008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9" y="4293096"/>
            <a:ext cx="1517830" cy="10981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89078" y="4437111"/>
            <a:ext cx="7128792" cy="954111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00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about affordability, feasibility and sustainability?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16224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/>
              <a:t>Some basic principles, missing to the Chapter: </a:t>
            </a:r>
          </a:p>
          <a:p>
            <a:r>
              <a:rPr lang="en-US" sz="2400" dirty="0" smtClean="0"/>
              <a:t>Should be adapted to the level of socio-economic development of the country, …</a:t>
            </a:r>
          </a:p>
          <a:p>
            <a:r>
              <a:rPr lang="en-US" sz="2400" dirty="0"/>
              <a:t>a</a:t>
            </a:r>
            <a:r>
              <a:rPr lang="en-US" sz="2400" dirty="0" smtClean="0"/>
              <a:t>nd designed in coherence with national social, employment and economic policies;</a:t>
            </a:r>
          </a:p>
          <a:p>
            <a:r>
              <a:rPr lang="en-US" sz="2400" dirty="0" smtClean="0"/>
              <a:t>Should ensure adequacy and predictability of benefits </a:t>
            </a:r>
          </a:p>
          <a:p>
            <a:r>
              <a:rPr lang="en-US" sz="2400" dirty="0" smtClean="0"/>
              <a:t>Should include provisions for reinforcement of capacity of </a:t>
            </a:r>
            <a:r>
              <a:rPr lang="en-US" sz="2400" dirty="0" err="1" smtClean="0"/>
              <a:t>VSS</a:t>
            </a:r>
            <a:r>
              <a:rPr lang="en-US" sz="2400" dirty="0" smtClean="0"/>
              <a:t>/PSI, </a:t>
            </a:r>
            <a:r>
              <a:rPr lang="en-US" sz="2400" dirty="0" err="1" smtClean="0"/>
              <a:t>DOLISA</a:t>
            </a:r>
            <a:r>
              <a:rPr lang="en-US" sz="2400" dirty="0" smtClean="0"/>
              <a:t>/</a:t>
            </a:r>
            <a:r>
              <a:rPr lang="en-US" sz="2400" dirty="0" err="1" smtClean="0"/>
              <a:t>PES</a:t>
            </a:r>
            <a:r>
              <a:rPr lang="en-US" sz="2400" dirty="0" smtClean="0"/>
              <a:t>, vocational training curricula and institutions;</a:t>
            </a:r>
          </a:p>
        </p:txBody>
      </p:sp>
    </p:spTree>
    <p:extLst>
      <p:ext uri="{BB962C8B-B14F-4D97-AF65-F5344CB8AC3E}">
        <p14:creationId xmlns:p14="http://schemas.microsoft.com/office/powerpoint/2010/main" val="71423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smtClean="0"/>
              <a:t>Lesson learnt from Korea…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In </a:t>
            </a:r>
            <a:r>
              <a:rPr lang="en-US" sz="2400" dirty="0" smtClean="0">
                <a:solidFill>
                  <a:srgbClr val="0070C0"/>
                </a:solidFill>
              </a:rPr>
              <a:t>Korea</a:t>
            </a:r>
            <a:r>
              <a:rPr lang="en-US" sz="2400" dirty="0" smtClean="0"/>
              <a:t>, the </a:t>
            </a:r>
            <a:r>
              <a:rPr lang="en-US" sz="2400" dirty="0" err="1" smtClean="0"/>
              <a:t>EI</a:t>
            </a:r>
            <a:r>
              <a:rPr lang="en-US" sz="2400" dirty="0" smtClean="0"/>
              <a:t> system was introduced at a time when </a:t>
            </a:r>
            <a:r>
              <a:rPr lang="en-US" sz="2400" b="1" dirty="0" smtClean="0">
                <a:solidFill>
                  <a:srgbClr val="0070C0"/>
                </a:solidFill>
              </a:rPr>
              <a:t>formal</a:t>
            </a:r>
            <a:r>
              <a:rPr lang="en-US" sz="2400" dirty="0" smtClean="0"/>
              <a:t> employees represented 2/3 of the employment… </a:t>
            </a:r>
          </a:p>
          <a:p>
            <a:r>
              <a:rPr lang="en-US" sz="2400" dirty="0" smtClean="0"/>
              <a:t>In </a:t>
            </a:r>
            <a:r>
              <a:rPr lang="en-US" sz="2400" dirty="0" smtClean="0">
                <a:solidFill>
                  <a:srgbClr val="0070C0"/>
                </a:solidFill>
              </a:rPr>
              <a:t>Viet Nam</a:t>
            </a:r>
            <a:r>
              <a:rPr lang="en-US" sz="2400" dirty="0" smtClean="0"/>
              <a:t>, the employment is still dominated by </a:t>
            </a:r>
            <a:r>
              <a:rPr lang="en-US" sz="2400" b="1" dirty="0" smtClean="0">
                <a:solidFill>
                  <a:srgbClr val="0070C0"/>
                </a:solidFill>
              </a:rPr>
              <a:t>informal</a:t>
            </a:r>
            <a:r>
              <a:rPr lang="en-US" sz="2400" dirty="0" smtClean="0"/>
              <a:t> forms. 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067944" y="3212976"/>
            <a:ext cx="4752528" cy="227010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 smtClean="0">
                <a:solidFill>
                  <a:schemeClr val="bg1"/>
                </a:solidFill>
              </a:rPr>
              <a:t>“To ensure the sound and robust implementation of </a:t>
            </a:r>
            <a:r>
              <a:rPr lang="en-US" sz="1600" b="1" i="1" dirty="0" err="1" smtClean="0">
                <a:solidFill>
                  <a:schemeClr val="bg1"/>
                </a:solidFill>
              </a:rPr>
              <a:t>EI</a:t>
            </a:r>
            <a:r>
              <a:rPr lang="en-US" sz="1600" b="1" i="1" dirty="0" smtClean="0">
                <a:solidFill>
                  <a:schemeClr val="bg1"/>
                </a:solidFill>
              </a:rPr>
              <a:t>, the economy must be developed sufficiently so that the underemployment and informal sectors are not too large, while the vocational training systems and public employment services should be expanded”. </a:t>
            </a:r>
            <a:r>
              <a:rPr lang="en-US" sz="1600" b="1" dirty="0">
                <a:solidFill>
                  <a:schemeClr val="bg1"/>
                </a:solidFill>
              </a:rPr>
              <a:t>B</a:t>
            </a:r>
            <a:r>
              <a:rPr lang="en-US" sz="1600" b="1" dirty="0" smtClean="0">
                <a:solidFill>
                  <a:schemeClr val="bg1"/>
                </a:solidFill>
              </a:rPr>
              <a:t>y </a:t>
            </a:r>
            <a:r>
              <a:rPr lang="en-US" sz="1600" b="1" dirty="0" err="1" smtClean="0">
                <a:solidFill>
                  <a:schemeClr val="bg1"/>
                </a:solidFill>
              </a:rPr>
              <a:t>Kil</a:t>
            </a:r>
            <a:r>
              <a:rPr lang="en-US" sz="1600" b="1" dirty="0" smtClean="0">
                <a:solidFill>
                  <a:schemeClr val="bg1"/>
                </a:solidFill>
              </a:rPr>
              <a:t>-Sang </a:t>
            </a:r>
            <a:r>
              <a:rPr lang="en-US" sz="1600" b="1" dirty="0" err="1" smtClean="0">
                <a:solidFill>
                  <a:schemeClr val="bg1"/>
                </a:solidFill>
              </a:rPr>
              <a:t>Yoo</a:t>
            </a:r>
            <a:r>
              <a:rPr lang="en-US" sz="1600" b="1" dirty="0" smtClean="0">
                <a:solidFill>
                  <a:schemeClr val="bg1"/>
                </a:solidFill>
              </a:rPr>
              <a:t>, Korea Labor Institute, 2011.</a:t>
            </a:r>
            <a:endParaRPr lang="en-GB" sz="1600" b="1" i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56" y="3284984"/>
            <a:ext cx="3162164" cy="2318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243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about affordability, feasibility and sustainability?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2208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/>
              <a:t>Some basic principles, missing to the Chapter (cont.): </a:t>
            </a:r>
          </a:p>
          <a:p>
            <a:r>
              <a:rPr lang="en-US" sz="2400" dirty="0" smtClean="0"/>
              <a:t>Should include provisions for financial and administrative management which will be transparent, monitored and relying on solid capacities:</a:t>
            </a:r>
          </a:p>
          <a:p>
            <a:pPr>
              <a:buFontTx/>
              <a:buChar char="-"/>
            </a:pPr>
            <a:r>
              <a:rPr lang="en-US" sz="2400" dirty="0" smtClean="0"/>
              <a:t>Initial and periodical actuarial review, </a:t>
            </a:r>
          </a:p>
          <a:p>
            <a:pPr>
              <a:buFontTx/>
              <a:buChar char="-"/>
            </a:pPr>
            <a:r>
              <a:rPr lang="en-US" sz="2400" dirty="0" smtClean="0"/>
              <a:t>transparent procedures, </a:t>
            </a:r>
          </a:p>
          <a:p>
            <a:pPr>
              <a:buFontTx/>
              <a:buChar char="-"/>
            </a:pPr>
            <a:r>
              <a:rPr lang="en-US" sz="2400" dirty="0" smtClean="0"/>
              <a:t>complaints and appealing mechanisms,</a:t>
            </a:r>
          </a:p>
          <a:p>
            <a:pPr>
              <a:buFontTx/>
              <a:buChar char="-"/>
            </a:pPr>
            <a:r>
              <a:rPr lang="en-US" sz="2400" dirty="0" smtClean="0"/>
              <a:t>Inspection and control mechanisms </a:t>
            </a:r>
          </a:p>
          <a:p>
            <a:pPr marL="0" indent="0">
              <a:buNone/>
            </a:pPr>
            <a:r>
              <a:rPr lang="en-US" sz="2400" dirty="0" smtClean="0"/>
              <a:t>(role of inspection units of </a:t>
            </a:r>
            <a:r>
              <a:rPr lang="en-US" sz="2400" dirty="0" err="1" smtClean="0"/>
              <a:t>VSS</a:t>
            </a:r>
            <a:r>
              <a:rPr lang="en-US" sz="2400" dirty="0" smtClean="0"/>
              <a:t>, </a:t>
            </a:r>
            <a:r>
              <a:rPr lang="en-US" sz="2400" dirty="0" err="1" smtClean="0"/>
              <a:t>DoLISA</a:t>
            </a:r>
            <a:r>
              <a:rPr lang="en-US" sz="2400" dirty="0" smtClean="0"/>
              <a:t> and </a:t>
            </a:r>
          </a:p>
          <a:p>
            <a:pPr marL="0" indent="0">
              <a:buNone/>
            </a:pPr>
            <a:r>
              <a:rPr lang="en-US" sz="2400" dirty="0" smtClean="0"/>
              <a:t>Provincial People Committee?).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509120"/>
            <a:ext cx="1807468" cy="175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10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Informed social dialogue </a:t>
            </a:r>
            <a:br>
              <a:rPr lang="en-US" dirty="0" smtClean="0"/>
            </a:br>
            <a:r>
              <a:rPr lang="en-US" dirty="0" smtClean="0"/>
              <a:t>&amp; Feasibility study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0989947"/>
              </p:ext>
            </p:extLst>
          </p:nvPr>
        </p:nvGraphicFramePr>
        <p:xfrm>
          <a:off x="539552" y="177281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858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5400" dirty="0" smtClean="0"/>
          </a:p>
          <a:p>
            <a:pPr marL="0" indent="0" algn="ctr">
              <a:buNone/>
            </a:pPr>
            <a:r>
              <a:rPr lang="en-US" sz="5400" dirty="0" smtClean="0"/>
              <a:t>Thank you!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410244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1617</Words>
  <Application>Microsoft Office PowerPoint</Application>
  <PresentationFormat>On-screen Show (4:3)</PresentationFormat>
  <Paragraphs>245</Paragraphs>
  <Slides>27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The Employment Insurance Chapter of the Employment Law</vt:lpstr>
      <vt:lpstr>Content of presentation</vt:lpstr>
      <vt:lpstr>Content of presentation</vt:lpstr>
      <vt:lpstr>The Need for Social Security?</vt:lpstr>
      <vt:lpstr>Protection against Unemployment in  ILO Standards (up-to-date)</vt:lpstr>
      <vt:lpstr>Objective: To protect workers and their family  against loss of employment and income</vt:lpstr>
      <vt:lpstr>Definitions under C.168</vt:lpstr>
      <vt:lpstr>Recalling some of ILO’s principles related to unemployment benefits…</vt:lpstr>
      <vt:lpstr>Benchmarks recommended  by ILO C.168 &amp; R.176</vt:lpstr>
      <vt:lpstr>Benchmarks recommended  by ILO C.168 &amp; R.176</vt:lpstr>
      <vt:lpstr>Content of presentation</vt:lpstr>
      <vt:lpstr>Overall comment</vt:lpstr>
      <vt:lpstr>Positive move: Extension of coverage, revision of qualifying conditions</vt:lpstr>
      <vt:lpstr>Content of presentation</vt:lpstr>
      <vt:lpstr>Towards more employment insurance…</vt:lpstr>
      <vt:lpstr>The Korean system</vt:lpstr>
      <vt:lpstr>The Japanese model</vt:lpstr>
      <vt:lpstr>Two distinct objectives, two separate funds…</vt:lpstr>
      <vt:lpstr>Content of presentation</vt:lpstr>
      <vt:lpstr>Skills development programme</vt:lpstr>
      <vt:lpstr>Role of Viet Nam Social Security?</vt:lpstr>
      <vt:lpstr>Content of presentation</vt:lpstr>
      <vt:lpstr>What about affordability, feasibility and sustainability?</vt:lpstr>
      <vt:lpstr>Lesson learnt from Korea…</vt:lpstr>
      <vt:lpstr>What about affordability, feasibility and sustainability?</vt:lpstr>
      <vt:lpstr>Informed social dialogue  &amp; Feasibility study</vt:lpstr>
      <vt:lpstr>PowerPoint Presentation</vt:lpstr>
    </vt:vector>
  </TitlesOfParts>
  <Company>ILO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Employment Insurance Chapter of the Employment Law</dc:title>
  <dc:creator>Celine Peyron Bista</dc:creator>
  <cp:lastModifiedBy>Celine Peyron Bista</cp:lastModifiedBy>
  <cp:revision>113</cp:revision>
  <dcterms:created xsi:type="dcterms:W3CDTF">2012-06-12T03:08:49Z</dcterms:created>
  <dcterms:modified xsi:type="dcterms:W3CDTF">2012-06-15T02:48:07Z</dcterms:modified>
</cp:coreProperties>
</file>