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81" r:id="rId3"/>
    <p:sldId id="285" r:id="rId4"/>
    <p:sldId id="286" r:id="rId5"/>
    <p:sldId id="296" r:id="rId6"/>
    <p:sldId id="297" r:id="rId7"/>
    <p:sldId id="289" r:id="rId8"/>
    <p:sldId id="290" r:id="rId9"/>
    <p:sldId id="288" r:id="rId10"/>
    <p:sldId id="291" r:id="rId11"/>
    <p:sldId id="292" r:id="rId12"/>
    <p:sldId id="293" r:id="rId13"/>
    <p:sldId id="294" r:id="rId14"/>
    <p:sldId id="29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D4381-6D8D-4FC4-9DD6-950446027B45}" type="datetimeFigureOut">
              <a:rPr lang="en-US" smtClean="0"/>
              <a:pPr/>
              <a:t>11/13/2012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CDB42-0526-4756-8333-C94C8CF15EC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Designing policy options</a:t>
            </a:r>
            <a:br>
              <a:rPr lang="en-GB" b="1" dirty="0" smtClean="0"/>
            </a:br>
            <a:r>
              <a:rPr lang="en-GB" dirty="0" smtClean="0"/>
              <a:t>Conversion </a:t>
            </a:r>
            <a:r>
              <a:rPr lang="en-GB" dirty="0" smtClean="0"/>
              <a:t>of Recommendations into </a:t>
            </a:r>
            <a:r>
              <a:rPr lang="en-GB" dirty="0" smtClean="0"/>
              <a:t>Scenarios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4343400"/>
            <a:ext cx="8305800" cy="1752600"/>
          </a:xfrm>
        </p:spPr>
        <p:txBody>
          <a:bodyPr/>
          <a:lstStyle/>
          <a:p>
            <a:r>
              <a:rPr lang="en-US" dirty="0" smtClean="0"/>
              <a:t>Valerie Schmitt &amp; Jean-Claude </a:t>
            </a:r>
            <a:r>
              <a:rPr lang="en-US" dirty="0" err="1" smtClean="0"/>
              <a:t>Hennicot</a:t>
            </a:r>
            <a:r>
              <a:rPr lang="en-US" dirty="0" smtClean="0"/>
              <a:t>, ILO</a:t>
            </a:r>
          </a:p>
          <a:p>
            <a:r>
              <a:rPr lang="en-US" dirty="0" smtClean="0"/>
              <a:t>Phnom Penh, 13 November 2012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8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Calibri" pitchFamily="34" charset="0"/>
              </a:rPr>
              <a:t>ABND process</a:t>
            </a:r>
            <a:endParaRPr lang="fr-FR" dirty="0"/>
          </a:p>
        </p:txBody>
      </p:sp>
      <p:grpSp>
        <p:nvGrpSpPr>
          <p:cNvPr id="3" name="Group 20"/>
          <p:cNvGrpSpPr/>
          <p:nvPr/>
        </p:nvGrpSpPr>
        <p:grpSpPr>
          <a:xfrm>
            <a:off x="0" y="1700808"/>
            <a:ext cx="9144000" cy="1368152"/>
            <a:chOff x="0" y="1772816"/>
            <a:chExt cx="9144000" cy="1368152"/>
          </a:xfrm>
        </p:grpSpPr>
        <p:sp>
          <p:nvSpPr>
            <p:cNvPr id="11" name="Rounded Rectangle 10"/>
            <p:cNvSpPr/>
            <p:nvPr/>
          </p:nvSpPr>
          <p:spPr>
            <a:xfrm>
              <a:off x="0" y="1772816"/>
              <a:ext cx="9144000" cy="1368152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2" name="Group 19"/>
            <p:cNvGrpSpPr/>
            <p:nvPr/>
          </p:nvGrpSpPr>
          <p:grpSpPr>
            <a:xfrm>
              <a:off x="179512" y="1880828"/>
              <a:ext cx="8820472" cy="1152128"/>
              <a:chOff x="179512" y="2024844"/>
              <a:chExt cx="8820472" cy="1152128"/>
            </a:xfrm>
          </p:grpSpPr>
          <p:sp>
            <p:nvSpPr>
              <p:cNvPr id="4" name="Rounded Rectangle 3"/>
              <p:cNvSpPr/>
              <p:nvPr/>
            </p:nvSpPr>
            <p:spPr>
              <a:xfrm>
                <a:off x="179512" y="2024844"/>
                <a:ext cx="2448272" cy="115212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smtClean="0"/>
                  <a:t>1. What is the Social Security Situation?</a:t>
                </a:r>
                <a:endParaRPr lang="fr-FR" sz="2400" b="1" dirty="0"/>
              </a:p>
            </p:txBody>
          </p:sp>
          <p:sp>
            <p:nvSpPr>
              <p:cNvPr id="5" name="Rounded Rectangle 4"/>
              <p:cNvSpPr/>
              <p:nvPr/>
            </p:nvSpPr>
            <p:spPr>
              <a:xfrm>
                <a:off x="2771800" y="2024844"/>
                <a:ext cx="3384376" cy="1152128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2. How far are we from the achievement of the SPF? -&gt; gaps, issues</a:t>
                </a:r>
                <a:endParaRPr lang="fr-FR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  <p:sp>
            <p:nvSpPr>
              <p:cNvPr id="6" name="Rounded Rectangle 5"/>
              <p:cNvSpPr/>
              <p:nvPr/>
            </p:nvSpPr>
            <p:spPr>
              <a:xfrm>
                <a:off x="6300192" y="2024844"/>
                <a:ext cx="2699792" cy="1152128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smtClean="0">
                    <a:solidFill>
                      <a:schemeClr val="tx2">
                        <a:lumMod val="75000"/>
                      </a:schemeClr>
                    </a:solidFill>
                  </a:rPr>
                  <a:t>3. What should be done to complete the floor?</a:t>
                </a:r>
                <a:endParaRPr lang="fr-FR" sz="2400" b="1" dirty="0">
                  <a:solidFill>
                    <a:schemeClr val="tx2">
                      <a:lumMod val="75000"/>
                    </a:schemeClr>
                  </a:solidFill>
                </a:endParaRPr>
              </a:p>
            </p:txBody>
          </p:sp>
        </p:grpSp>
      </p:grpSp>
      <p:grpSp>
        <p:nvGrpSpPr>
          <p:cNvPr id="14" name="Group 25"/>
          <p:cNvGrpSpPr/>
          <p:nvPr/>
        </p:nvGrpSpPr>
        <p:grpSpPr>
          <a:xfrm>
            <a:off x="395536" y="3145035"/>
            <a:ext cx="8208912" cy="1796133"/>
            <a:chOff x="395536" y="3145035"/>
            <a:chExt cx="8208912" cy="1796133"/>
          </a:xfrm>
        </p:grpSpPr>
        <p:grpSp>
          <p:nvGrpSpPr>
            <p:cNvPr id="16" name="Group 22"/>
            <p:cNvGrpSpPr/>
            <p:nvPr/>
          </p:nvGrpSpPr>
          <p:grpSpPr>
            <a:xfrm>
              <a:off x="395536" y="3573016"/>
              <a:ext cx="8208912" cy="1368152"/>
              <a:chOff x="395536" y="3573016"/>
              <a:chExt cx="8208912" cy="1368152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395536" y="3573016"/>
                <a:ext cx="8208912" cy="1368152"/>
              </a:xfrm>
              <a:prstGeom prst="round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17" name="Group 13"/>
              <p:cNvGrpSpPr/>
              <p:nvPr/>
            </p:nvGrpSpPr>
            <p:grpSpPr>
              <a:xfrm>
                <a:off x="575556" y="3681028"/>
                <a:ext cx="7848872" cy="1152128"/>
                <a:chOff x="611560" y="3709065"/>
                <a:chExt cx="7848872" cy="1152128"/>
              </a:xfrm>
            </p:grpSpPr>
            <p:sp>
              <p:nvSpPr>
                <p:cNvPr id="7" name="Rounded Rectangle 6"/>
                <p:cNvSpPr/>
                <p:nvPr/>
              </p:nvSpPr>
              <p:spPr>
                <a:xfrm>
                  <a:off x="611560" y="3709065"/>
                  <a:ext cx="3168352" cy="1152128"/>
                </a:xfrm>
                <a:prstGeom prst="roundRect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smtClean="0">
                      <a:solidFill>
                        <a:schemeClr val="bg1"/>
                      </a:solidFill>
                    </a:rPr>
                    <a:t>4. How much would it cost today and in the future?</a:t>
                  </a:r>
                  <a:endParaRPr lang="fr-FR" sz="2400" b="1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8" name="Rounded Rectangle 7"/>
                <p:cNvSpPr/>
                <p:nvPr/>
              </p:nvSpPr>
              <p:spPr>
                <a:xfrm>
                  <a:off x="3905268" y="3709065"/>
                  <a:ext cx="4555164" cy="1152128"/>
                </a:xfrm>
                <a:prstGeom prst="roundRect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smtClean="0">
                      <a:solidFill>
                        <a:srgbClr val="FF0000"/>
                      </a:solidFill>
                    </a:rPr>
                    <a:t>5. Can the Government afford it? Do we need to increase </a:t>
                  </a:r>
                  <a:br>
                    <a:rPr lang="en-US" sz="2400" b="1" dirty="0" smtClean="0">
                      <a:solidFill>
                        <a:srgbClr val="FF0000"/>
                      </a:solidFill>
                    </a:rPr>
                  </a:br>
                  <a:r>
                    <a:rPr lang="en-US" sz="2400" b="1" dirty="0" smtClean="0">
                      <a:solidFill>
                        <a:srgbClr val="FF0000"/>
                      </a:solidFill>
                    </a:rPr>
                    <a:t>the fiscal space?</a:t>
                  </a:r>
                  <a:endParaRPr lang="fr-FR" sz="2400" b="1" dirty="0">
                    <a:solidFill>
                      <a:srgbClr val="FF0000"/>
                    </a:solidFill>
                  </a:endParaRPr>
                </a:p>
              </p:txBody>
            </p:sp>
          </p:grpSp>
        </p:grpSp>
        <p:sp>
          <p:nvSpPr>
            <p:cNvPr id="24" name="Down Arrow 23"/>
            <p:cNvSpPr/>
            <p:nvPr/>
          </p:nvSpPr>
          <p:spPr>
            <a:xfrm>
              <a:off x="2225539" y="3145035"/>
              <a:ext cx="648072" cy="44656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8" name="Group 27"/>
          <p:cNvGrpSpPr/>
          <p:nvPr/>
        </p:nvGrpSpPr>
        <p:grpSpPr>
          <a:xfrm>
            <a:off x="251520" y="4998660"/>
            <a:ext cx="8496944" cy="1742708"/>
            <a:chOff x="251520" y="4998660"/>
            <a:chExt cx="8496944" cy="1742708"/>
          </a:xfrm>
        </p:grpSpPr>
        <p:sp>
          <p:nvSpPr>
            <p:cNvPr id="15" name="Rounded Rectangle 14"/>
            <p:cNvSpPr/>
            <p:nvPr/>
          </p:nvSpPr>
          <p:spPr>
            <a:xfrm>
              <a:off x="251520" y="5373216"/>
              <a:ext cx="8496944" cy="1368152"/>
            </a:xfrm>
            <a:prstGeom prst="roundRect">
              <a:avLst/>
            </a:prstGeom>
            <a:solidFill>
              <a:srgbClr val="00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9" name="Group 26"/>
            <p:cNvGrpSpPr/>
            <p:nvPr/>
          </p:nvGrpSpPr>
          <p:grpSpPr>
            <a:xfrm>
              <a:off x="395536" y="4998660"/>
              <a:ext cx="8208912" cy="1634696"/>
              <a:chOff x="395536" y="4998660"/>
              <a:chExt cx="8208912" cy="1634696"/>
            </a:xfrm>
          </p:grpSpPr>
          <p:grpSp>
            <p:nvGrpSpPr>
              <p:cNvPr id="20" name="Group 15"/>
              <p:cNvGrpSpPr/>
              <p:nvPr/>
            </p:nvGrpSpPr>
            <p:grpSpPr>
              <a:xfrm>
                <a:off x="395536" y="5481228"/>
                <a:ext cx="8208912" cy="1152128"/>
                <a:chOff x="395536" y="5517232"/>
                <a:chExt cx="8208912" cy="1152128"/>
              </a:xfrm>
            </p:grpSpPr>
            <p:sp>
              <p:nvSpPr>
                <p:cNvPr id="9" name="Rounded Rectangle 8"/>
                <p:cNvSpPr/>
                <p:nvPr/>
              </p:nvSpPr>
              <p:spPr>
                <a:xfrm>
                  <a:off x="395536" y="5517232"/>
                  <a:ext cx="4032448" cy="1152128"/>
                </a:xfrm>
                <a:prstGeom prst="roundRect">
                  <a:avLst/>
                </a:prstGeom>
                <a:solidFill>
                  <a:srgbClr val="00B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smtClean="0">
                      <a:solidFill>
                        <a:schemeClr val="bg1"/>
                      </a:solidFill>
                    </a:rPr>
                    <a:t>6. How to ensure that the recommendations are endorsed and listen to?</a:t>
                  </a:r>
                  <a:endParaRPr lang="fr-FR" sz="2400" b="1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" name="Rounded Rectangle 9"/>
                <p:cNvSpPr/>
                <p:nvPr/>
              </p:nvSpPr>
              <p:spPr>
                <a:xfrm>
                  <a:off x="4572000" y="5517232"/>
                  <a:ext cx="4032448" cy="1152128"/>
                </a:xfrm>
                <a:prstGeom prst="round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400" b="1" dirty="0" smtClean="0">
                      <a:solidFill>
                        <a:schemeClr val="accent3">
                          <a:lumMod val="50000"/>
                        </a:schemeClr>
                      </a:solidFill>
                    </a:rPr>
                    <a:t>7. How to advocate for the SPF as a whole or specific recommendations? (ROR…)</a:t>
                  </a:r>
                  <a:endParaRPr lang="fr-FR" sz="2400" b="1" dirty="0">
                    <a:solidFill>
                      <a:schemeClr val="accent3">
                        <a:lumMod val="50000"/>
                      </a:schemeClr>
                    </a:solidFill>
                  </a:endParaRPr>
                </a:p>
              </p:txBody>
            </p:sp>
          </p:grpSp>
          <p:sp>
            <p:nvSpPr>
              <p:cNvPr id="25" name="Down Arrow 24"/>
              <p:cNvSpPr/>
              <p:nvPr/>
            </p:nvSpPr>
            <p:spPr>
              <a:xfrm>
                <a:off x="2225539" y="4998660"/>
                <a:ext cx="648072" cy="446564"/>
              </a:xfrm>
              <a:prstGeom prst="down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66646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30783"/>
            <a:ext cx="9144000" cy="1470025"/>
          </a:xfrm>
        </p:spPr>
        <p:txBody>
          <a:bodyPr>
            <a:normAutofit/>
          </a:bodyPr>
          <a:lstStyle/>
          <a:p>
            <a:r>
              <a:rPr lang="en-IN" b="1" dirty="0" smtClean="0">
                <a:solidFill>
                  <a:schemeClr val="tx2">
                    <a:lumMod val="75000"/>
                  </a:schemeClr>
                </a:solidFill>
              </a:rPr>
              <a:t>From Step 1</a:t>
            </a:r>
            <a:r>
              <a:rPr lang="en-IN" b="1" dirty="0" smtClean="0">
                <a:solidFill>
                  <a:srgbClr val="FF0000"/>
                </a:solidFill>
              </a:rPr>
              <a:t> to Step 2</a:t>
            </a:r>
            <a:br>
              <a:rPr lang="en-IN" b="1" dirty="0" smtClean="0">
                <a:solidFill>
                  <a:srgbClr val="FF0000"/>
                </a:solidFill>
              </a:rPr>
            </a:br>
            <a:endParaRPr lang="en-IN" sz="3600" b="1" dirty="0">
              <a:solidFill>
                <a:srgbClr val="002060"/>
              </a:solidFill>
            </a:endParaRPr>
          </a:p>
        </p:txBody>
      </p:sp>
      <p:sp>
        <p:nvSpPr>
          <p:cNvPr id="25" name="Text Box 41"/>
          <p:cNvSpPr txBox="1">
            <a:spLocks noChangeArrowheads="1"/>
          </p:cNvSpPr>
          <p:nvPr/>
        </p:nvSpPr>
        <p:spPr bwMode="auto">
          <a:xfrm>
            <a:off x="5076155" y="1043805"/>
            <a:ext cx="367230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000066"/>
                </a:solidFill>
                <a:latin typeface="+mj-lt"/>
                <a:ea typeface="ＭＳ Ｐゴシック" charset="0"/>
              </a:rPr>
              <a:t>2 Types of recommendations!</a:t>
            </a:r>
            <a:endParaRPr lang="en-GB" sz="3200" b="1" dirty="0">
              <a:solidFill>
                <a:srgbClr val="000066"/>
              </a:solidFill>
              <a:latin typeface="+mj-lt"/>
              <a:ea typeface="ＭＳ Ｐゴシック" charset="0"/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16" y="1084921"/>
            <a:ext cx="4247225" cy="2102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4227789" y="1330740"/>
            <a:ext cx="4520675" cy="5554644"/>
            <a:chOff x="4227789" y="1330740"/>
            <a:chExt cx="4520675" cy="5554644"/>
          </a:xfrm>
        </p:grpSpPr>
        <p:sp>
          <p:nvSpPr>
            <p:cNvPr id="26" name="Text Box 44"/>
            <p:cNvSpPr txBox="1">
              <a:spLocks noChangeArrowheads="1"/>
            </p:cNvSpPr>
            <p:nvPr/>
          </p:nvSpPr>
          <p:spPr bwMode="auto">
            <a:xfrm>
              <a:off x="4227789" y="3269883"/>
              <a:ext cx="4520675" cy="2031325"/>
            </a:xfrm>
            <a:prstGeom prst="rect">
              <a:avLst/>
            </a:prstGeom>
            <a:noFill/>
            <a:ln w="38100">
              <a:solidFill>
                <a:srgbClr val="3366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GB" sz="1800" b="1" dirty="0">
                  <a:latin typeface="+mn-lt"/>
                  <a:ea typeface="+mn-ea"/>
                </a:rPr>
                <a:t>Type 2: Structural reforms of the social security </a:t>
              </a:r>
              <a:r>
                <a:rPr lang="en-GB" sz="1800" b="1" dirty="0" smtClean="0">
                  <a:latin typeface="+mn-lt"/>
                  <a:ea typeface="+mn-ea"/>
                </a:rPr>
                <a:t>system, improve operations</a:t>
              </a:r>
              <a:endParaRPr lang="fr-FR" sz="1800" b="1" dirty="0">
                <a:latin typeface="+mn-lt"/>
                <a:ea typeface="+mn-ea"/>
              </a:endParaRPr>
            </a:p>
            <a:p>
              <a:pPr algn="ctr" eaLnBrk="1" hangingPunct="1">
                <a:defRPr/>
              </a:pPr>
              <a:r>
                <a:rPr lang="en-US" sz="1800" dirty="0">
                  <a:solidFill>
                    <a:srgbClr val="000066"/>
                  </a:solidFill>
                  <a:latin typeface="+mj-lt"/>
                  <a:ea typeface="ＭＳ Ｐゴシック" charset="0"/>
                </a:rPr>
                <a:t>Introduce a social insurance scheme, conduct a tax reform, improve the quality of health or education, improve management of existing schemes, review targeting &amp; registration mechanisms, …</a:t>
              </a:r>
              <a:endParaRPr lang="en-GB" sz="1800" dirty="0">
                <a:solidFill>
                  <a:srgbClr val="000066"/>
                </a:solidFill>
                <a:latin typeface="+mj-lt"/>
                <a:ea typeface="ＭＳ Ｐゴシック" charset="0"/>
              </a:endParaRPr>
            </a:p>
          </p:txBody>
        </p:sp>
        <p:pic>
          <p:nvPicPr>
            <p:cNvPr id="31" name="Image 4" descr="Screen Shot 2011-11-01 at 12.33.04 PM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2766" y="5876363"/>
              <a:ext cx="1432346" cy="1009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Text Box 49"/>
            <p:cNvSpPr txBox="1">
              <a:spLocks noChangeArrowheads="1"/>
            </p:cNvSpPr>
            <p:nvPr/>
          </p:nvSpPr>
          <p:spPr bwMode="auto">
            <a:xfrm>
              <a:off x="4932040" y="5292699"/>
              <a:ext cx="3173799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b="1" dirty="0" smtClean="0">
                  <a:solidFill>
                    <a:srgbClr val="000066"/>
                  </a:solidFill>
                  <a:latin typeface="+mj-lt"/>
                  <a:ea typeface="ＭＳ Ｐゴシック" charset="0"/>
                </a:rPr>
                <a:t>We need to conduct complementary studies</a:t>
              </a:r>
              <a:endParaRPr lang="en-GB" b="1" dirty="0">
                <a:solidFill>
                  <a:srgbClr val="000066"/>
                </a:solidFill>
                <a:latin typeface="+mj-lt"/>
                <a:ea typeface="ＭＳ Ｐゴシック" charset="0"/>
              </a:endParaRPr>
            </a:p>
          </p:txBody>
        </p:sp>
        <p:sp>
          <p:nvSpPr>
            <p:cNvPr id="34" name="Notched Right Arrow 33"/>
            <p:cNvSpPr/>
            <p:nvPr/>
          </p:nvSpPr>
          <p:spPr>
            <a:xfrm rot="3353233">
              <a:off x="3976987" y="1819679"/>
              <a:ext cx="2058420" cy="1080542"/>
            </a:xfrm>
            <a:prstGeom prst="notch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4677" y="1305679"/>
            <a:ext cx="3516051" cy="5354368"/>
            <a:chOff x="394677" y="1305679"/>
            <a:chExt cx="3516051" cy="5354368"/>
          </a:xfrm>
        </p:grpSpPr>
        <p:grpSp>
          <p:nvGrpSpPr>
            <p:cNvPr id="27" name="Group 55"/>
            <p:cNvGrpSpPr>
              <a:grpSpLocks/>
            </p:cNvGrpSpPr>
            <p:nvPr/>
          </p:nvGrpSpPr>
          <p:grpSpPr bwMode="auto">
            <a:xfrm>
              <a:off x="621241" y="4371410"/>
              <a:ext cx="2942647" cy="2288637"/>
              <a:chOff x="-386" y="2445"/>
              <a:chExt cx="1712" cy="1247"/>
            </a:xfrm>
          </p:grpSpPr>
          <p:pic>
            <p:nvPicPr>
              <p:cNvPr id="28" name="Picture 6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84" y="2749"/>
                <a:ext cx="1551" cy="9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" name="Text Box 49"/>
              <p:cNvSpPr txBox="1">
                <a:spLocks noChangeArrowheads="1"/>
              </p:cNvSpPr>
              <p:nvPr/>
            </p:nvSpPr>
            <p:spPr bwMode="auto">
              <a:xfrm>
                <a:off x="-386" y="2445"/>
                <a:ext cx="1712" cy="2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r">
                  <a:defRPr/>
                </a:pPr>
                <a:r>
                  <a:rPr lang="en-US" b="1" dirty="0" smtClean="0">
                    <a:solidFill>
                      <a:srgbClr val="000066"/>
                    </a:solidFill>
                    <a:latin typeface="+mj-lt"/>
                    <a:ea typeface="ＭＳ Ｐゴシック" charset="0"/>
                  </a:rPr>
                  <a:t>We can use the RAP </a:t>
                </a:r>
                <a:r>
                  <a:rPr lang="en-US" b="1" dirty="0">
                    <a:solidFill>
                      <a:srgbClr val="000066"/>
                    </a:solidFill>
                    <a:latin typeface="+mj-lt"/>
                    <a:ea typeface="ＭＳ Ｐゴシック" charset="0"/>
                  </a:rPr>
                  <a:t>Protocol</a:t>
                </a:r>
                <a:endParaRPr lang="en-GB" b="1" dirty="0">
                  <a:solidFill>
                    <a:srgbClr val="000066"/>
                  </a:solidFill>
                  <a:latin typeface="+mj-lt"/>
                  <a:ea typeface="ＭＳ Ｐゴシック" charset="0"/>
                </a:endParaRPr>
              </a:p>
            </p:txBody>
          </p:sp>
        </p:grpSp>
        <p:sp>
          <p:nvSpPr>
            <p:cNvPr id="30" name="Text Box 58"/>
            <p:cNvSpPr txBox="1">
              <a:spLocks noChangeArrowheads="1"/>
            </p:cNvSpPr>
            <p:nvPr/>
          </p:nvSpPr>
          <p:spPr bwMode="auto">
            <a:xfrm>
              <a:off x="394677" y="3267155"/>
              <a:ext cx="3456656" cy="710707"/>
            </a:xfrm>
            <a:prstGeom prst="rect">
              <a:avLst/>
            </a:prstGeom>
            <a:noFill/>
            <a:ln w="38100">
              <a:solidFill>
                <a:srgbClr val="00CC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15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en-GB" b="1" dirty="0"/>
                <a:t>Type 1 - Adapted or additional provisions to complete  the SPF</a:t>
              </a:r>
              <a:endParaRPr lang="fr-FR" b="1" dirty="0">
                <a:ea typeface="Calibri"/>
                <a:cs typeface="Times New Roman"/>
              </a:endParaRPr>
            </a:p>
          </p:txBody>
        </p:sp>
        <p:sp>
          <p:nvSpPr>
            <p:cNvPr id="35" name="Notched Right Arrow 34"/>
            <p:cNvSpPr/>
            <p:nvPr/>
          </p:nvSpPr>
          <p:spPr>
            <a:xfrm rot="7520948">
              <a:off x="2341247" y="1794618"/>
              <a:ext cx="2058420" cy="1080542"/>
            </a:xfrm>
            <a:prstGeom prst="notchedRightArrow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40747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1263197"/>
              </p:ext>
            </p:extLst>
          </p:nvPr>
        </p:nvGraphicFramePr>
        <p:xfrm>
          <a:off x="107504" y="833964"/>
          <a:ext cx="8928992" cy="5958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7332"/>
                <a:gridCol w="3869685"/>
                <a:gridCol w="3711975"/>
              </a:tblGrid>
              <a:tr h="5431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>
                          <a:effectLst/>
                        </a:rPr>
                        <a:t>Type 1 - Adapted or additional </a:t>
                      </a:r>
                      <a:r>
                        <a:rPr lang="en-GB" sz="2000" dirty="0" smtClean="0">
                          <a:effectLst/>
                        </a:rPr>
                        <a:t>provisions </a:t>
                      </a:r>
                      <a:r>
                        <a:rPr lang="en-GB" sz="2000" dirty="0">
                          <a:effectLst/>
                        </a:rPr>
                        <a:t>to complete </a:t>
                      </a:r>
                      <a:r>
                        <a:rPr lang="en-GB" sz="2000" dirty="0" smtClean="0">
                          <a:effectLst/>
                        </a:rPr>
                        <a:t> the SPF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2000" dirty="0">
                          <a:effectLst/>
                        </a:rPr>
                        <a:t>Type 2: Structural reforms of the social security system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 anchor="ctr"/>
                </a:tc>
              </a:tr>
              <a:tr h="36207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Health</a:t>
                      </a:r>
                      <a:endParaRPr lang="fr-F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N/A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Unified and sustainable health insurance system</a:t>
                      </a:r>
                      <a:endParaRPr lang="fr-F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</a:tr>
              <a:tr h="36207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Children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Child allowance 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Child care service, quality of the education system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</a:tr>
              <a:tr h="10862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Working age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Maternity </a:t>
                      </a:r>
                      <a:r>
                        <a:rPr lang="en-GB" sz="2000" dirty="0" smtClean="0">
                          <a:effectLst/>
                        </a:rPr>
                        <a:t>benefit,</a:t>
                      </a:r>
                      <a:r>
                        <a:rPr lang="en-GB" sz="2000" baseline="0" dirty="0" smtClean="0">
                          <a:effectLst/>
                        </a:rPr>
                        <a:t> </a:t>
                      </a:r>
                      <a:r>
                        <a:rPr lang="en-GB" sz="2000" dirty="0" smtClean="0">
                          <a:effectLst/>
                        </a:rPr>
                        <a:t>Sickness benefit, Skills </a:t>
                      </a:r>
                      <a:r>
                        <a:rPr lang="en-GB" sz="2000" dirty="0">
                          <a:effectLst/>
                        </a:rPr>
                        <a:t>development and apprenticeship for informal economy </a:t>
                      </a:r>
                      <a:r>
                        <a:rPr lang="en-GB" sz="2000" dirty="0" smtClean="0">
                          <a:effectLst/>
                        </a:rPr>
                        <a:t>workers</a:t>
                      </a:r>
                      <a:endParaRPr lang="fr-FR" sz="2000" dirty="0">
                        <a:effectLst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Improve the vocational training system, introduce linkages between </a:t>
                      </a:r>
                      <a:r>
                        <a:rPr lang="en-GB" sz="2000" dirty="0" smtClean="0">
                          <a:effectLst/>
                        </a:rPr>
                        <a:t>SP and </a:t>
                      </a:r>
                      <a:r>
                        <a:rPr lang="en-GB" sz="2000" dirty="0">
                          <a:effectLst/>
                        </a:rPr>
                        <a:t>employment measures </a:t>
                      </a:r>
                      <a:r>
                        <a:rPr lang="en-GB" sz="2000" dirty="0" smtClean="0">
                          <a:effectLst/>
                        </a:rPr>
                        <a:t>(</a:t>
                      </a:r>
                      <a:r>
                        <a:rPr lang="en-GB" sz="2000" dirty="0" smtClean="0">
                          <a:effectLst/>
                          <a:sym typeface="Wingdings" pitchFamily="2" charset="2"/>
                        </a:rPr>
                        <a:t> employability)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</a:tr>
              <a:tr h="36207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Disabled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</a:rPr>
                        <a:t>Adjust </a:t>
                      </a:r>
                      <a:r>
                        <a:rPr lang="en-GB" sz="2000" dirty="0">
                          <a:effectLst/>
                        </a:rPr>
                        <a:t>level of benefits of the non-contributory disability allowance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</a:rPr>
                        <a:t>Long term care system</a:t>
                      </a:r>
                      <a:endParaRPr lang="fr-FR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</a:tr>
              <a:tr h="5431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Elderly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effectLst/>
                        </a:rPr>
                        <a:t>Adjust </a:t>
                      </a:r>
                      <a:r>
                        <a:rPr lang="en-GB" sz="2000" dirty="0">
                          <a:effectLst/>
                        </a:rPr>
                        <a:t>level of benefits of the non-contributory old age allowance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Long term care system</a:t>
                      </a:r>
                      <a:endParaRPr lang="fr-FR" sz="20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Coherent and </a:t>
                      </a:r>
                      <a:r>
                        <a:rPr lang="en-GB" sz="2000" dirty="0" smtClean="0">
                          <a:effectLst/>
                        </a:rPr>
                        <a:t>sustainable </a:t>
                      </a:r>
                      <a:r>
                        <a:rPr lang="en-GB" sz="2000" dirty="0">
                          <a:effectLst/>
                        </a:rPr>
                        <a:t>old age pension system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</a:tr>
              <a:tr h="36207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</a:rPr>
                        <a:t> </a:t>
                      </a:r>
                      <a:endParaRPr lang="fr-FR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sym typeface="Wingdings"/>
                        </a:rPr>
                        <a:t></a:t>
                      </a:r>
                      <a:endParaRPr lang="fr-FR" sz="2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</a:rPr>
                        <a:t>Costing (RAP)</a:t>
                      </a:r>
                      <a:endParaRPr lang="fr-FR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sym typeface="Wingdings"/>
                        </a:rPr>
                        <a:t></a:t>
                      </a:r>
                      <a:endParaRPr lang="fr-FR" sz="2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</a:rPr>
                        <a:t>More comprehensive studies</a:t>
                      </a:r>
                      <a:endParaRPr lang="fr-FR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01" marR="64401" marT="0" marB="0"/>
                </a:tc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0" y="-99392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b="1" dirty="0" smtClean="0">
                <a:solidFill>
                  <a:schemeClr val="tx2">
                    <a:lumMod val="75000"/>
                  </a:schemeClr>
                </a:solidFill>
              </a:rPr>
              <a:t>From Step 1</a:t>
            </a:r>
            <a:r>
              <a:rPr lang="en-IN" b="1" dirty="0" smtClean="0">
                <a:solidFill>
                  <a:srgbClr val="FF0000"/>
                </a:solidFill>
              </a:rPr>
              <a:t> to Step 2 (Thailand)</a:t>
            </a:r>
            <a:br>
              <a:rPr lang="en-IN" b="1" dirty="0" smtClean="0">
                <a:solidFill>
                  <a:srgbClr val="FF0000"/>
                </a:solidFill>
              </a:rPr>
            </a:br>
            <a:endParaRPr lang="en-IN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29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610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Which recommendations can we cost</a:t>
            </a:r>
            <a:r>
              <a:rPr lang="en-US" b="1" dirty="0" smtClean="0"/>
              <a:t>?</a:t>
            </a:r>
            <a:br>
              <a:rPr lang="en-US" b="1" dirty="0" smtClean="0"/>
            </a:br>
            <a:r>
              <a:rPr lang="en-US" dirty="0" smtClean="0"/>
              <a:t>Examples from Cambodia’s matrix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600200"/>
            <a:ext cx="6934200" cy="4525963"/>
          </a:xfrm>
        </p:spPr>
        <p:txBody>
          <a:bodyPr>
            <a:normAutofit/>
          </a:bodyPr>
          <a:lstStyle/>
          <a:p>
            <a:r>
              <a:rPr lang="en-US" dirty="0"/>
              <a:t>Expansion of HEFs (for the poor) </a:t>
            </a:r>
            <a:endParaRPr lang="en-US" dirty="0" smtClean="0"/>
          </a:p>
          <a:p>
            <a:r>
              <a:rPr lang="en-US" dirty="0" smtClean="0"/>
              <a:t>Design and implementation of the social health insurance scheme for formal sector workers under NSSF</a:t>
            </a:r>
          </a:p>
          <a:p>
            <a:r>
              <a:rPr lang="en-US" dirty="0" smtClean="0"/>
              <a:t>Improve the quality and availability of health care services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6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610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Which recommendations can we cost</a:t>
            </a:r>
            <a:r>
              <a:rPr lang="en-US" b="1" dirty="0" smtClean="0"/>
              <a:t>?</a:t>
            </a:r>
            <a:br>
              <a:rPr lang="en-US" b="1" dirty="0" smtClean="0"/>
            </a:br>
            <a:r>
              <a:rPr lang="en-US" dirty="0" smtClean="0"/>
              <a:t>Examples from Cambodia’s matrix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600200"/>
            <a:ext cx="6934200" cy="4525963"/>
          </a:xfrm>
        </p:spPr>
        <p:txBody>
          <a:bodyPr>
            <a:normAutofit/>
          </a:bodyPr>
          <a:lstStyle/>
          <a:p>
            <a:r>
              <a:rPr lang="en-US" dirty="0"/>
              <a:t>Expansion of HEFs (for the poor) </a:t>
            </a:r>
            <a:endParaRPr lang="en-US" dirty="0" smtClean="0"/>
          </a:p>
          <a:p>
            <a:r>
              <a:rPr lang="en-US" dirty="0" smtClean="0"/>
              <a:t>Design and implementation of the social health insurance scheme for formal sector workers under NSSF</a:t>
            </a:r>
          </a:p>
          <a:p>
            <a:r>
              <a:rPr lang="en-US" dirty="0" smtClean="0"/>
              <a:t>Improve the quality and availability of health care services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14400" y="1524000"/>
            <a:ext cx="9108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7200" b="1" dirty="0" smtClean="0">
                <a:solidFill>
                  <a:srgbClr val="00B050"/>
                </a:solidFill>
                <a:sym typeface="Wingdings"/>
              </a:rPr>
              <a:t></a:t>
            </a:r>
            <a:endParaRPr lang="fr-FR" sz="7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52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610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Which recommendations can we cost</a:t>
            </a:r>
            <a:r>
              <a:rPr lang="en-US" b="1" dirty="0" smtClean="0"/>
              <a:t>?</a:t>
            </a:r>
            <a:br>
              <a:rPr lang="en-US" b="1" dirty="0" smtClean="0"/>
            </a:br>
            <a:r>
              <a:rPr lang="en-US" dirty="0" smtClean="0"/>
              <a:t>Examples from Cambodia’s matrix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600200"/>
            <a:ext cx="69342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Cash </a:t>
            </a:r>
            <a:r>
              <a:rPr lang="en-US" dirty="0"/>
              <a:t>transfers promoting education and reducing child </a:t>
            </a:r>
            <a:r>
              <a:rPr lang="en-US" dirty="0" err="1"/>
              <a:t>labour</a:t>
            </a:r>
            <a:endParaRPr lang="en-US" dirty="0"/>
          </a:p>
          <a:p>
            <a:r>
              <a:rPr lang="en-US" dirty="0" smtClean="0"/>
              <a:t>Expansion </a:t>
            </a:r>
            <a:r>
              <a:rPr lang="en-US" dirty="0"/>
              <a:t>of Scholarships and school feeding </a:t>
            </a:r>
            <a:r>
              <a:rPr lang="en-US" dirty="0" err="1"/>
              <a:t>programmes</a:t>
            </a:r>
            <a:r>
              <a:rPr lang="en-US" dirty="0"/>
              <a:t> to poor areas</a:t>
            </a:r>
          </a:p>
          <a:p>
            <a:r>
              <a:rPr lang="en-US" dirty="0" smtClean="0"/>
              <a:t>Improve </a:t>
            </a:r>
            <a:r>
              <a:rPr lang="en-US" dirty="0"/>
              <a:t>quality of education</a:t>
            </a:r>
          </a:p>
        </p:txBody>
      </p:sp>
    </p:spTree>
    <p:extLst>
      <p:ext uri="{BB962C8B-B14F-4D97-AF65-F5344CB8AC3E}">
        <p14:creationId xmlns:p14="http://schemas.microsoft.com/office/powerpoint/2010/main" val="2344816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610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Which recommendations can we cost</a:t>
            </a:r>
            <a:r>
              <a:rPr lang="en-US" b="1" dirty="0" smtClean="0"/>
              <a:t>?</a:t>
            </a:r>
            <a:br>
              <a:rPr lang="en-US" b="1" dirty="0" smtClean="0"/>
            </a:br>
            <a:r>
              <a:rPr lang="en-US" dirty="0"/>
              <a:t>Examples from Cambodia’s matrix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600200"/>
            <a:ext cx="69342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Cash </a:t>
            </a:r>
            <a:r>
              <a:rPr lang="en-US" dirty="0"/>
              <a:t>transfers promoting education and reducing child </a:t>
            </a:r>
            <a:r>
              <a:rPr lang="en-US" dirty="0" err="1"/>
              <a:t>labour</a:t>
            </a:r>
            <a:endParaRPr lang="en-US" dirty="0"/>
          </a:p>
          <a:p>
            <a:r>
              <a:rPr lang="en-US" dirty="0" smtClean="0"/>
              <a:t>Expansion </a:t>
            </a:r>
            <a:r>
              <a:rPr lang="en-US" dirty="0"/>
              <a:t>of Scholarships and school feeding </a:t>
            </a:r>
            <a:r>
              <a:rPr lang="en-US" dirty="0" err="1"/>
              <a:t>programmes</a:t>
            </a:r>
            <a:r>
              <a:rPr lang="en-US" dirty="0"/>
              <a:t> to poor areas</a:t>
            </a:r>
          </a:p>
          <a:p>
            <a:r>
              <a:rPr lang="en-US" dirty="0" smtClean="0"/>
              <a:t>Improve </a:t>
            </a:r>
            <a:r>
              <a:rPr lang="en-US" dirty="0"/>
              <a:t>quality of education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524000"/>
            <a:ext cx="9108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7200" b="1" dirty="0" smtClean="0">
                <a:solidFill>
                  <a:srgbClr val="00B050"/>
                </a:solidFill>
                <a:sym typeface="Wingdings"/>
              </a:rPr>
              <a:t></a:t>
            </a:r>
            <a:endParaRPr lang="fr-FR" sz="7200" b="1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400" y="2590800"/>
            <a:ext cx="9108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7200" b="1" dirty="0" smtClean="0">
                <a:solidFill>
                  <a:srgbClr val="00B050"/>
                </a:solidFill>
                <a:sym typeface="Wingdings"/>
              </a:rPr>
              <a:t></a:t>
            </a:r>
            <a:endParaRPr lang="fr-FR" sz="7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15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Which recommendations can we cost</a:t>
            </a:r>
            <a:r>
              <a:rPr lang="en-US" b="1" dirty="0" smtClean="0"/>
              <a:t>?</a:t>
            </a:r>
            <a:br>
              <a:rPr lang="en-US" b="1" dirty="0" smtClean="0"/>
            </a:br>
            <a:r>
              <a:rPr lang="en-US" dirty="0"/>
              <a:t>Examples from Cambodia’s matrix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600200"/>
            <a:ext cx="6934200" cy="4525963"/>
          </a:xfrm>
        </p:spPr>
        <p:txBody>
          <a:bodyPr/>
          <a:lstStyle/>
          <a:p>
            <a:r>
              <a:rPr lang="en-US" dirty="0"/>
              <a:t>Develop the </a:t>
            </a:r>
            <a:r>
              <a:rPr lang="en-US" dirty="0" err="1"/>
              <a:t>labour</a:t>
            </a:r>
            <a:r>
              <a:rPr lang="en-US" dirty="0"/>
              <a:t> market information system</a:t>
            </a:r>
          </a:p>
          <a:p>
            <a:r>
              <a:rPr lang="en-US" dirty="0"/>
              <a:t>National </a:t>
            </a:r>
            <a:r>
              <a:rPr lang="en-US" dirty="0" err="1"/>
              <a:t>labour-intensive</a:t>
            </a:r>
            <a:r>
              <a:rPr lang="en-US" dirty="0"/>
              <a:t> </a:t>
            </a:r>
            <a:r>
              <a:rPr lang="en-US" dirty="0" smtClean="0"/>
              <a:t>Public Works </a:t>
            </a:r>
            <a:r>
              <a:rPr lang="en-US" dirty="0" err="1" smtClean="0"/>
              <a:t>Programmes</a:t>
            </a:r>
            <a:endParaRPr lang="en-US" dirty="0"/>
          </a:p>
          <a:p>
            <a:r>
              <a:rPr lang="en-US" dirty="0"/>
              <a:t>Food for work and cash for work schemes</a:t>
            </a:r>
          </a:p>
          <a:p>
            <a:r>
              <a:rPr lang="en-US" dirty="0"/>
              <a:t>Adapted TVET </a:t>
            </a:r>
            <a:r>
              <a:rPr lang="en-US" dirty="0" err="1"/>
              <a:t>programme</a:t>
            </a:r>
            <a:r>
              <a:rPr lang="en-US" dirty="0"/>
              <a:t> particularly for informal economy/rural workers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4913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Which recommendations can we cost</a:t>
            </a:r>
            <a:r>
              <a:rPr lang="en-US" b="1" dirty="0" smtClean="0"/>
              <a:t>?</a:t>
            </a:r>
            <a:br>
              <a:rPr lang="en-US" b="1" dirty="0" smtClean="0"/>
            </a:br>
            <a:r>
              <a:rPr lang="en-US" dirty="0"/>
              <a:t>Examples from Cambodia’s matrix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600200"/>
            <a:ext cx="6934200" cy="4525963"/>
          </a:xfrm>
        </p:spPr>
        <p:txBody>
          <a:bodyPr/>
          <a:lstStyle/>
          <a:p>
            <a:r>
              <a:rPr lang="en-US" dirty="0"/>
              <a:t>Develop the </a:t>
            </a:r>
            <a:r>
              <a:rPr lang="en-US" dirty="0" err="1"/>
              <a:t>labour</a:t>
            </a:r>
            <a:r>
              <a:rPr lang="en-US" dirty="0"/>
              <a:t> market information system</a:t>
            </a:r>
          </a:p>
          <a:p>
            <a:r>
              <a:rPr lang="en-US" dirty="0"/>
              <a:t>National </a:t>
            </a:r>
            <a:r>
              <a:rPr lang="en-US" dirty="0" err="1"/>
              <a:t>labour-intensive</a:t>
            </a:r>
            <a:r>
              <a:rPr lang="en-US" dirty="0"/>
              <a:t> </a:t>
            </a:r>
            <a:r>
              <a:rPr lang="en-US" dirty="0" smtClean="0"/>
              <a:t>Public Works </a:t>
            </a:r>
            <a:r>
              <a:rPr lang="en-US" dirty="0" err="1" smtClean="0"/>
              <a:t>Programmes</a:t>
            </a:r>
            <a:endParaRPr lang="en-US" dirty="0"/>
          </a:p>
          <a:p>
            <a:r>
              <a:rPr lang="en-US" dirty="0"/>
              <a:t>Food for work and cash for work schemes</a:t>
            </a:r>
          </a:p>
          <a:p>
            <a:r>
              <a:rPr lang="en-US" dirty="0"/>
              <a:t>Adapted TVET </a:t>
            </a:r>
            <a:r>
              <a:rPr lang="en-US" dirty="0" err="1"/>
              <a:t>programme</a:t>
            </a:r>
            <a:r>
              <a:rPr lang="en-US" dirty="0"/>
              <a:t> particularly for informal economy/rural workers</a:t>
            </a:r>
            <a:endParaRPr lang="fr-FR" dirty="0"/>
          </a:p>
        </p:txBody>
      </p:sp>
      <p:sp>
        <p:nvSpPr>
          <p:cNvPr id="5" name="TextBox 4"/>
          <p:cNvSpPr txBox="1"/>
          <p:nvPr/>
        </p:nvSpPr>
        <p:spPr>
          <a:xfrm>
            <a:off x="994173" y="2533471"/>
            <a:ext cx="9108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7200" b="1" dirty="0" smtClean="0">
                <a:solidFill>
                  <a:srgbClr val="00B050"/>
                </a:solidFill>
                <a:sym typeface="Wingdings"/>
              </a:rPr>
              <a:t></a:t>
            </a:r>
            <a:endParaRPr lang="fr-FR" sz="7200" b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4173" y="3600271"/>
            <a:ext cx="9108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7200" b="1" dirty="0" smtClean="0">
                <a:solidFill>
                  <a:srgbClr val="00B050"/>
                </a:solidFill>
                <a:sym typeface="Wingdings"/>
              </a:rPr>
              <a:t></a:t>
            </a:r>
            <a:endParaRPr lang="fr-FR" sz="7200" b="1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4173" y="4743271"/>
            <a:ext cx="9108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7200" b="1" dirty="0" smtClean="0">
                <a:solidFill>
                  <a:srgbClr val="00B050"/>
                </a:solidFill>
                <a:sym typeface="Wingdings"/>
              </a:rPr>
              <a:t></a:t>
            </a:r>
            <a:endParaRPr lang="fr-FR" sz="7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96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How do we transform a recommendation into a “scenario”?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scenario is specific in terms of:</a:t>
            </a:r>
            <a:endParaRPr lang="fr-FR" dirty="0" smtClean="0"/>
          </a:p>
          <a:p>
            <a:pPr lvl="1"/>
            <a:r>
              <a:rPr lang="en-US" dirty="0" smtClean="0"/>
              <a:t>The total number of eligible persons (defined in terms of level of vulnerability, place of residence, type of occupation, age group, and so on)</a:t>
            </a:r>
          </a:p>
          <a:p>
            <a:pPr lvl="1"/>
            <a:r>
              <a:rPr lang="en-US" dirty="0" smtClean="0"/>
              <a:t>The percentage of the population which will effectively be covered</a:t>
            </a:r>
          </a:p>
          <a:p>
            <a:pPr lvl="1"/>
            <a:r>
              <a:rPr lang="en-US" dirty="0" smtClean="0"/>
              <a:t>The per capita cost (annual cost per person) of the social protection provision</a:t>
            </a:r>
          </a:p>
          <a:p>
            <a:pPr lvl="1"/>
            <a:r>
              <a:rPr lang="en-US" dirty="0" smtClean="0"/>
              <a:t>The administrative costs</a:t>
            </a:r>
          </a:p>
        </p:txBody>
      </p:sp>
    </p:spTree>
    <p:extLst>
      <p:ext uri="{BB962C8B-B14F-4D97-AF65-F5344CB8AC3E}">
        <p14:creationId xmlns:p14="http://schemas.microsoft.com/office/powerpoint/2010/main" val="231486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Example 1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352800" cy="4525963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US" b="1" dirty="0" smtClean="0"/>
              <a:t>Recommendation</a:t>
            </a:r>
            <a:endParaRPr lang="fr-FR" b="1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33900" y="1600200"/>
            <a:ext cx="4076700" cy="452596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b="1" dirty="0" smtClean="0"/>
              <a:t>Scenario</a:t>
            </a:r>
            <a:endParaRPr lang="fr-FR" b="1" dirty="0"/>
          </a:p>
        </p:txBody>
      </p:sp>
      <p:cxnSp>
        <p:nvCxnSpPr>
          <p:cNvPr id="6" name="Straight Arrow Connector 5"/>
          <p:cNvCxnSpPr>
            <a:stCxn id="3" idx="3"/>
            <a:endCxn id="4" idx="1"/>
          </p:cNvCxnSpPr>
          <p:nvPr/>
        </p:nvCxnSpPr>
        <p:spPr>
          <a:xfrm>
            <a:off x="3810000" y="3863182"/>
            <a:ext cx="72390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62000" y="2438400"/>
            <a:ext cx="2667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“Expansion </a:t>
            </a:r>
            <a:r>
              <a:rPr lang="en-US" sz="2800" dirty="0"/>
              <a:t>of Scholarships </a:t>
            </a:r>
            <a:r>
              <a:rPr lang="en-US" sz="2800" dirty="0" smtClean="0"/>
              <a:t>to </a:t>
            </a:r>
            <a:r>
              <a:rPr lang="en-US" sz="2800" dirty="0"/>
              <a:t>poor </a:t>
            </a:r>
            <a:r>
              <a:rPr lang="en-US" sz="2800" dirty="0" smtClean="0"/>
              <a:t>areas”</a:t>
            </a:r>
            <a:endParaRPr 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4648200" y="2438400"/>
            <a:ext cx="3810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/>
              <a:t>Scholarship of 5 </a:t>
            </a:r>
            <a:r>
              <a:rPr lang="en-US" sz="2800" dirty="0" smtClean="0"/>
              <a:t>USD/month/child</a:t>
            </a:r>
            <a:endParaRPr lang="en-US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/>
              <a:t>For 100% of children in poor areas from age 6 to 15 years </a:t>
            </a:r>
            <a:r>
              <a:rPr lang="en-US" sz="2800" dirty="0" smtClean="0"/>
              <a:t>old</a:t>
            </a:r>
            <a:endParaRPr lang="en-US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/>
              <a:t>Admin cost 5%</a:t>
            </a:r>
          </a:p>
        </p:txBody>
      </p:sp>
    </p:spTree>
    <p:extLst>
      <p:ext uri="{BB962C8B-B14F-4D97-AF65-F5344CB8AC3E}">
        <p14:creationId xmlns:p14="http://schemas.microsoft.com/office/powerpoint/2010/main" val="51280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Example 2</a:t>
            </a:r>
            <a:endParaRPr lang="fr-F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352800" cy="4525963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US" b="1" dirty="0" smtClean="0"/>
              <a:t>Recommendation</a:t>
            </a:r>
            <a:endParaRPr lang="fr-FR" b="1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33900" y="1600200"/>
            <a:ext cx="4076700" cy="452596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b="1" dirty="0" smtClean="0"/>
              <a:t>Scenario</a:t>
            </a:r>
            <a:endParaRPr lang="fr-FR" b="1" dirty="0"/>
          </a:p>
        </p:txBody>
      </p:sp>
      <p:cxnSp>
        <p:nvCxnSpPr>
          <p:cNvPr id="6" name="Straight Arrow Connector 5"/>
          <p:cNvCxnSpPr>
            <a:stCxn id="3" idx="3"/>
            <a:endCxn id="4" idx="1"/>
          </p:cNvCxnSpPr>
          <p:nvPr/>
        </p:nvCxnSpPr>
        <p:spPr>
          <a:xfrm>
            <a:off x="3810000" y="3863182"/>
            <a:ext cx="72390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62000" y="2154704"/>
            <a:ext cx="2667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“Adapted </a:t>
            </a:r>
            <a:r>
              <a:rPr lang="en-US" sz="2800" dirty="0"/>
              <a:t>TVET </a:t>
            </a:r>
            <a:r>
              <a:rPr lang="en-US" sz="2800" dirty="0" err="1"/>
              <a:t>programme</a:t>
            </a:r>
            <a:r>
              <a:rPr lang="en-US" sz="2800" dirty="0"/>
              <a:t> particularly for informal economy/rural </a:t>
            </a:r>
            <a:r>
              <a:rPr lang="en-US" sz="2800" dirty="0" smtClean="0"/>
              <a:t>workers”</a:t>
            </a:r>
            <a:endParaRPr lang="fr-FR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4648200" y="2133600"/>
            <a:ext cx="3962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/>
              <a:t>Training cost of 5USD/person/day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/>
              <a:t>Allowance at 60% of poverty line/day of training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/>
              <a:t>10% of informal economy workers targeted/year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/>
              <a:t>Admin cost 5%</a:t>
            </a:r>
          </a:p>
        </p:txBody>
      </p:sp>
    </p:spTree>
    <p:extLst>
      <p:ext uri="{BB962C8B-B14F-4D97-AF65-F5344CB8AC3E}">
        <p14:creationId xmlns:p14="http://schemas.microsoft.com/office/powerpoint/2010/main" val="323209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Exercise</a:t>
            </a:r>
            <a:endParaRPr lang="fr-FR" b="1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733800" cy="2362199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US" b="1" dirty="0" smtClean="0"/>
              <a:t>Group 1</a:t>
            </a:r>
            <a:endParaRPr lang="fr-FR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00600" y="1600200"/>
            <a:ext cx="3733800" cy="23622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b="1" dirty="0" smtClean="0"/>
              <a:t>Group 2</a:t>
            </a:r>
            <a:endParaRPr lang="fr-FR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4191000"/>
            <a:ext cx="3733800" cy="23622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b="1" dirty="0" smtClean="0"/>
              <a:t>Group 3</a:t>
            </a:r>
            <a:endParaRPr lang="fr-FR" b="1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00600" y="4191000"/>
            <a:ext cx="3733800" cy="23622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b="1" dirty="0" smtClean="0"/>
              <a:t>Group 4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126205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3109</TotalTime>
  <Words>683</Words>
  <Application>Microsoft Office PowerPoint</Application>
  <PresentationFormat>On-screen Show (4:3)</PresentationFormat>
  <Paragraphs>101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Designing policy options Conversion of Recommendations into Scenarios</vt:lpstr>
      <vt:lpstr>ABND process</vt:lpstr>
      <vt:lpstr>From Step 1 to Step 2 </vt:lpstr>
      <vt:lpstr>PowerPoint Presentation</vt:lpstr>
      <vt:lpstr>Which recommendations can we cost? Examples from Cambodia’s matrix</vt:lpstr>
      <vt:lpstr>Which recommendations can we cost? Examples from Cambodia’s matrix</vt:lpstr>
      <vt:lpstr>Which recommendations can we cost? Examples from Cambodia’s matrix</vt:lpstr>
      <vt:lpstr>Which recommendations can we cost? Examples from Cambodia’s matrix</vt:lpstr>
      <vt:lpstr>Which recommendations can we cost? Examples from Cambodia’s matrix</vt:lpstr>
      <vt:lpstr>Which recommendations can we cost? Examples from Cambodia’s matrix</vt:lpstr>
      <vt:lpstr>How do we transform a recommendation into a “scenario”?</vt:lpstr>
      <vt:lpstr>Example 1</vt:lpstr>
      <vt:lpstr>Example 2</vt:lpstr>
      <vt:lpstr>Exercise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Sinta</dc:creator>
  <cp:lastModifiedBy>schmittv</cp:lastModifiedBy>
  <cp:revision>21</cp:revision>
  <dcterms:created xsi:type="dcterms:W3CDTF">2012-10-08T06:24:54Z</dcterms:created>
  <dcterms:modified xsi:type="dcterms:W3CDTF">2012-11-13T00:12:16Z</dcterms:modified>
</cp:coreProperties>
</file>