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90" r:id="rId1"/>
  </p:sldMasterIdLst>
  <p:sldIdLst>
    <p:sldId id="257" r:id="rId2"/>
    <p:sldId id="263" r:id="rId3"/>
    <p:sldId id="272" r:id="rId4"/>
    <p:sldId id="271" r:id="rId5"/>
    <p:sldId id="267" r:id="rId6"/>
    <p:sldId id="269" r:id="rId7"/>
    <p:sldId id="270" r:id="rId8"/>
    <p:sldId id="273" r:id="rId9"/>
  </p:sldIdLst>
  <p:sldSz cx="12192000" cy="6858000"/>
  <p:notesSz cx="6858000" cy="9144000"/>
  <p:custDataLst>
    <p:tags r:id="rId1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661" autoAdjust="0"/>
    <p:restoredTop sz="94674"/>
  </p:normalViewPr>
  <p:slideViewPr>
    <p:cSldViewPr snapToGrid="0" snapToObjects="1">
      <p:cViewPr varScale="1">
        <p:scale>
          <a:sx n="71" d="100"/>
          <a:sy n="71" d="100"/>
        </p:scale>
        <p:origin x="34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44E94114-7644-0547-A88B-7F1B5B38A5B2}" type="datetimeFigureOut">
              <a:rPr lang="en-US" smtClean="0"/>
              <a:pPr/>
              <a:t>1/11/2019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DC03F6DF-98B3-0B41-A86F-1DFAAE8E61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104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44E94114-7644-0547-A88B-7F1B5B38A5B2}" type="datetimeFigureOut">
              <a:rPr lang="en-US" smtClean="0"/>
              <a:pPr/>
              <a:t>1/11/2019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DC03F6DF-98B3-0B41-A86F-1DFAAE8E61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997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44E94114-7644-0547-A88B-7F1B5B38A5B2}" type="datetimeFigureOut">
              <a:rPr lang="en-US" smtClean="0"/>
              <a:pPr/>
              <a:t>1/11/2019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DC03F6DF-98B3-0B41-A86F-1DFAAE8E61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031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682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558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825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791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806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497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895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5205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370127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362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6994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7090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0041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132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94114-7644-0547-A88B-7F1B5B38A5B2}" type="datetimeFigureOut">
              <a:rPr lang="en-US" smtClean="0"/>
              <a:t>1/11/2019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0895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91" r:id="rId1"/>
    <p:sldLayoutId id="2147483992" r:id="rId2"/>
    <p:sldLayoutId id="2147483993" r:id="rId3"/>
    <p:sldLayoutId id="2147483994" r:id="rId4"/>
    <p:sldLayoutId id="2147483995" r:id="rId5"/>
    <p:sldLayoutId id="2147483996" r:id="rId6"/>
    <p:sldLayoutId id="2147483997" r:id="rId7"/>
    <p:sldLayoutId id="2147483998" r:id="rId8"/>
    <p:sldLayoutId id="2147483999" r:id="rId9"/>
    <p:sldLayoutId id="2147484000" r:id="rId10"/>
    <p:sldLayoutId id="2147484001" r:id="rId11"/>
    <p:sldLayoutId id="2147484002" r:id="rId12"/>
    <p:sldLayoutId id="2147484003" r:id="rId13"/>
    <p:sldLayoutId id="2147484004" r:id="rId14"/>
    <p:sldLayoutId id="2147484005" r:id="rId15"/>
    <p:sldLayoutId id="2147484006" r:id="rId16"/>
    <p:sldLayoutId id="214748400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2252543" y="1543985"/>
            <a:ext cx="7929817" cy="47368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800" b="1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GB" sz="4800" b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</a:p>
          <a:p>
            <a:r>
              <a:rPr lang="en-GB" sz="4800" b="1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r>
              <a:rPr lang="en-GB" sz="4800" b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800" b="1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GB" sz="4800" b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800" b="1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GB" sz="4800" b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800" b="1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GB" sz="4800" b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QH</a:t>
            </a:r>
          </a:p>
          <a:p>
            <a:r>
              <a:rPr lang="en-GB" sz="4800" b="1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GB" sz="4800" b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800" b="1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GB" sz="4800" b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800" b="1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GB" sz="4800" b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800" b="1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thai</a:t>
            </a:r>
            <a:r>
              <a:rPr lang="en-GB" sz="4800" b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800" b="1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endParaRPr lang="en-GB" sz="4800" b="1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4800" b="1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57334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2095499" y="490596"/>
            <a:ext cx="10096501" cy="9646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 cần thiết</a:t>
            </a:r>
            <a:endParaRPr lang="en-GB" sz="44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947580" y="1601583"/>
            <a:ext cx="10096501" cy="429850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en-GB" sz="4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Hiện nay phụ nữ sinh con ở khu vực không có quan hệ lao động không được hưởng chế độ thai sản</a:t>
            </a:r>
            <a:endParaRPr lang="en-GB" sz="4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4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Chế độ thai sản hiện tại chỉ bao phủ khoảng 28% lực lượng lao động trong độ tuổi</a:t>
            </a:r>
          </a:p>
          <a:p>
            <a:pPr algn="just"/>
            <a:r>
              <a:rPr lang="en-GB" sz="4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Ảnh hưởng đến sức khỏe bà mẹ và trẻ em, tác động xấu đến lực lượng lao động trong tương lai</a:t>
            </a:r>
            <a:endParaRPr lang="en-GB" sz="4400" b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86825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2095499" y="490596"/>
            <a:ext cx="10096501" cy="9646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 cần thiết</a:t>
            </a:r>
            <a:endParaRPr lang="en-GB" sz="44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947580" y="1601583"/>
            <a:ext cx="10096501" cy="429850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en-GB" sz="4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Người dân có nhu cầu được hưởng chế độ thai sản</a:t>
            </a:r>
          </a:p>
          <a:p>
            <a:pPr algn="just"/>
            <a:endParaRPr lang="en-GB" sz="4400" b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4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GB" sz="4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Vì vậy, cần có chế độ thai sản đa tầng để mọi phụ nữ sinh con đều được hưởng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90975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2095499" y="490596"/>
            <a:ext cx="10096501" cy="96462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Kịch</a:t>
            </a:r>
            <a:r>
              <a:rPr lang="en-GB" sz="4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b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GB" sz="4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b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GB" sz="4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b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sách</a:t>
            </a:r>
            <a:r>
              <a:rPr lang="en-GB" sz="44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GB" sz="4400" b="1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GB" sz="44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b="1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GB" sz="44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b="1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thai</a:t>
            </a:r>
            <a:r>
              <a:rPr lang="en-GB" sz="44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b="1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GB" sz="44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b="1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GB" sz="44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b="1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endParaRPr lang="en-GB" sz="44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2095498" y="1607615"/>
            <a:ext cx="10096501" cy="429850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GB" sz="4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en-GB" sz="4400" b="1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GB" sz="4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b="1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GB" sz="4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b="1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GB" sz="4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b="1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GB" sz="4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b="1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GB" sz="4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b="1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GB" sz="4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NSNN </a:t>
            </a:r>
            <a:r>
              <a:rPr lang="en-GB" sz="4400" b="1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GB" sz="4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b="1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GB" sz="4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b="1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GB" sz="4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b="1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GB" sz="4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b="1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GB" sz="4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b="1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GB" sz="4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400" b="1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GB" sz="4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góp</a:t>
            </a:r>
          </a:p>
          <a:p>
            <a:r>
              <a:rPr lang="en-GB" sz="4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 2: Có đóng góp</a:t>
            </a:r>
            <a:endParaRPr lang="en-GB" sz="4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899369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548625" y="371475"/>
            <a:ext cx="10096501" cy="9144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 1</a:t>
            </a:r>
            <a:endParaRPr lang="en-GB" sz="44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41DEA80-47B6-CE49-91C1-4A21D0CCC79D}"/>
              </a:ext>
            </a:extLst>
          </p:cNvPr>
          <p:cNvSpPr txBox="1">
            <a:spLocks/>
          </p:cNvSpPr>
          <p:nvPr/>
        </p:nvSpPr>
        <p:spPr>
          <a:xfrm>
            <a:off x="1548625" y="1428749"/>
            <a:ext cx="10643375" cy="542925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32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Đối </a:t>
            </a:r>
            <a:r>
              <a:rPr lang="en-GB" sz="3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tượng: Phụ nữ trong hộ nghèo, phụ nữ thuộc dân tộc thiểu số</a:t>
            </a:r>
          </a:p>
          <a:p>
            <a:r>
              <a:rPr lang="en-GB" sz="32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Mức hưởng: Theo chuẩn hộ nghèo ở khu vực nông thôn</a:t>
            </a:r>
          </a:p>
          <a:p>
            <a:r>
              <a:rPr lang="en-GB" sz="32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Thời gian hưởng: 6 tuần trước khi sinh con và 8 tuần sau khi sinh con</a:t>
            </a:r>
          </a:p>
          <a:p>
            <a:r>
              <a:rPr lang="en-GB" sz="32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Tổng mức hưởng: Hiện nay là 2,5 triệu đồng</a:t>
            </a:r>
          </a:p>
          <a:p>
            <a:pPr marL="457200" indent="-457200">
              <a:buFontTx/>
              <a:buChar char="-"/>
            </a:pPr>
            <a:endParaRPr lang="en-GB" sz="3200" b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Char char="-"/>
            </a:pPr>
            <a:endParaRPr lang="en-GB" sz="3200" b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098778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548625" y="371475"/>
            <a:ext cx="10096501" cy="9144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 2</a:t>
            </a:r>
            <a:endParaRPr lang="en-GB" sz="44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5479542"/>
              </p:ext>
            </p:extLst>
          </p:nvPr>
        </p:nvGraphicFramePr>
        <p:xfrm>
          <a:off x="641931" y="1147754"/>
          <a:ext cx="10783047" cy="4465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6422"/>
                <a:gridCol w="3133165"/>
                <a:gridCol w="533346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5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Đối</a:t>
                      </a:r>
                      <a:r>
                        <a:rPr lang="en-US" sz="2500" b="1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tượng: Người lao động</a:t>
                      </a:r>
                      <a:endParaRPr lang="en-US" sz="25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5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Có</a:t>
                      </a:r>
                      <a:r>
                        <a:rPr lang="en-US" sz="2500" b="1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quan hệ lao động</a:t>
                      </a:r>
                      <a:endParaRPr lang="en-US" sz="25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5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Không</a:t>
                      </a:r>
                      <a:r>
                        <a:rPr lang="en-US" sz="2500" b="1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có quan hệ lao động</a:t>
                      </a:r>
                      <a:endParaRPr lang="en-US" sz="25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5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Mức</a:t>
                      </a:r>
                      <a:r>
                        <a:rPr lang="en-US" sz="2500" b="1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đóng</a:t>
                      </a:r>
                      <a:endParaRPr lang="en-US" sz="25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5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Theo quy định</a:t>
                      </a:r>
                      <a:r>
                        <a:rPr lang="en-US" sz="2500" b="1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hiện hành</a:t>
                      </a:r>
                      <a:endParaRPr lang="en-US" sz="25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500" b="1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Tự đóng: Mức đóng = 3% nền đóng</a:t>
                      </a:r>
                    </a:p>
                    <a:p>
                      <a:r>
                        <a:rPr lang="en-US" sz="2500" b="1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Nền đóng tối thiểu = mức chuẩn nghèo nông thôn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5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Mức</a:t>
                      </a:r>
                      <a:r>
                        <a:rPr lang="en-US" sz="2500" b="1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hưởng</a:t>
                      </a:r>
                      <a:endParaRPr lang="en-US" sz="25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5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Theo quy</a:t>
                      </a:r>
                      <a:r>
                        <a:rPr lang="en-US" sz="2500" b="1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định hiện hành</a:t>
                      </a:r>
                      <a:endParaRPr lang="en-US" sz="25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5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Mức</a:t>
                      </a:r>
                      <a:r>
                        <a:rPr lang="en-US" sz="2500" b="1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hưởng tối thiểu là theo chuẩn hộ nghèo khu vực nông thông trong </a:t>
                      </a:r>
                      <a:r>
                        <a:rPr lang="en-GB" sz="2500" b="1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tuần trước khi sinh con và 8 tuần sau khi sinh con</a:t>
                      </a:r>
                    </a:p>
                    <a:p>
                      <a:r>
                        <a:rPr lang="en-US" sz="25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Mức</a:t>
                      </a:r>
                      <a:r>
                        <a:rPr lang="en-US" sz="2500" b="1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hưởng cao hơn được xác định theo mức đóng cao hơn</a:t>
                      </a:r>
                      <a:endParaRPr lang="en-US" sz="25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283473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548625" y="371475"/>
            <a:ext cx="10096501" cy="9144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Quản lý chế độ thai sản</a:t>
            </a:r>
            <a:endParaRPr lang="en-GB" sz="44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41DEA80-47B6-CE49-91C1-4A21D0CCC79D}"/>
              </a:ext>
            </a:extLst>
          </p:cNvPr>
          <p:cNvSpPr txBox="1">
            <a:spLocks/>
          </p:cNvSpPr>
          <p:nvPr/>
        </p:nvSpPr>
        <p:spPr>
          <a:xfrm>
            <a:off x="1548625" y="1428749"/>
            <a:ext cx="10643375" cy="542925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32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Cơ quan quản lý nhà nước: Bộ LĐTBXH</a:t>
            </a:r>
          </a:p>
          <a:p>
            <a:r>
              <a:rPr lang="en-GB" sz="32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Cơ quan thực hiện: BHXH Việt Nam</a:t>
            </a:r>
          </a:p>
          <a:p>
            <a:endParaRPr lang="en-GB" sz="3200" b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Char char="-"/>
            </a:pPr>
            <a:endParaRPr lang="en-GB" sz="3200" b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Char char="-"/>
            </a:pPr>
            <a:endParaRPr lang="en-GB" sz="3200" b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429435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548625" y="371475"/>
            <a:ext cx="10096501" cy="9144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Dự báo tác động của chính sách</a:t>
            </a:r>
            <a:endParaRPr lang="en-GB" sz="44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41DEA80-47B6-CE49-91C1-4A21D0CCC79D}"/>
              </a:ext>
            </a:extLst>
          </p:cNvPr>
          <p:cNvSpPr txBox="1">
            <a:spLocks/>
          </p:cNvSpPr>
          <p:nvPr/>
        </p:nvSpPr>
        <p:spPr>
          <a:xfrm>
            <a:off x="1548625" y="1428749"/>
            <a:ext cx="10643375" cy="542925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32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Ảnh hưởng đến chi tiêu hiện tại của hộ gia đình đối với đối tượng không có quan hệ lao động</a:t>
            </a:r>
          </a:p>
          <a:p>
            <a:r>
              <a:rPr lang="en-GB" sz="32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Bảo đảm sức khỏe của bà mẹ và trẻ em, nâng cao chất lượng lực lượng lao động trong tương lai</a:t>
            </a:r>
          </a:p>
          <a:p>
            <a:r>
              <a:rPr lang="en-GB" sz="32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Chia sẻ trách nhiệm xã hội giữa các bên liên quan</a:t>
            </a:r>
          </a:p>
          <a:p>
            <a:r>
              <a:rPr lang="en-GB" sz="32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Ngân sách nhà nước cần bổ sung để hỗ trợ tầng 1 bên cạnh chế độ đã có sẵn (dành cho phụ nữ nghèo dân tộc thiểu số)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9913106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PPT_DBNAME" val="bc3aef3e-fe7f-4323-bdb8-c0b7b182d7c4.mdb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DATAPERCENTBASE" val="crParticipant"/>
  <p:tag name="ARS_CHARTPARA_NUMBERDEC" val="0"/>
  <p:tag name="ARS_CHARTPARA_PERCENTDEC" val="1"/>
  <p:tag name="ARS_CHARTPARA_SHOW3D" val="0"/>
  <p:tag name="ARS_CHARTPOINTWIDTH" val="0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DATAPERCENTBASE" val="crParticipant"/>
  <p:tag name="ARS_CHARTPARA_NUMBERDEC" val="0"/>
  <p:tag name="ARS_CHARTPARA_PERCENTDEC" val="1"/>
  <p:tag name="ARS_CHARTPARA_SHOW3D" val="0"/>
  <p:tag name="ARS_CHARTPOINTWIDTH" val="0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DATAPERCENTBASE" val="crParticipant"/>
  <p:tag name="ARS_CHARTPARA_NUMBERDEC" val="0"/>
  <p:tag name="ARS_CHARTPARA_PERCENTDEC" val="1"/>
  <p:tag name="ARS_CHARTPARA_SHOW3D" val="0"/>
  <p:tag name="ARS_CHARTPOINTWIDTH" val="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DATAPERCENTBASE" val="crParticipant"/>
  <p:tag name="ARS_CHARTPARA_NUMBERDEC" val="0"/>
  <p:tag name="ARS_CHARTPARA_PERCENTDEC" val="1"/>
  <p:tag name="ARS_CHARTPARA_SHOW3D" val="0"/>
  <p:tag name="ARS_CHARTPOINTWIDTH" val="0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DATAPERCENTBASE" val="crParticipant"/>
  <p:tag name="ARS_CHARTPARA_NUMBERDEC" val="0"/>
  <p:tag name="ARS_CHARTPARA_PERCENTDEC" val="1"/>
  <p:tag name="ARS_CHARTPARA_SHOW3D" val="0"/>
  <p:tag name="ARS_CHARTPOINTWIDTH" val="0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DATAPERCENTBASE" val="crParticipant"/>
  <p:tag name="ARS_CHARTPARA_NUMBERDEC" val="0"/>
  <p:tag name="ARS_CHARTPARA_PERCENTDEC" val="1"/>
  <p:tag name="ARS_CHARTPARA_SHOW3D" val="0"/>
  <p:tag name="ARS_CHARTPOINTWIDTH" val="0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DATAPERCENTBASE" val="crParticipant"/>
  <p:tag name="ARS_CHARTPARA_NUMBERDEC" val="0"/>
  <p:tag name="ARS_CHARTPARA_PERCENTDEC" val="1"/>
  <p:tag name="ARS_CHARTPARA_SHOW3D" val="0"/>
  <p:tag name="ARS_CHARTPOINTWIDTH" val="0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DATAPERCENTBASE" val="crParticipant"/>
  <p:tag name="ARS_CHARTPARA_NUMBERDEC" val="0"/>
  <p:tag name="ARS_CHARTPARA_PERCENTDEC" val="1"/>
  <p:tag name="ARS_CHARTPARA_SHOW3D" val="0"/>
  <p:tag name="ARS_CHARTPOINTWIDTH" val="0.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{6DD0CA16-662D-8A49-B9C5-B0C75C2139C0}tf10001122</Template>
  <TotalTime>195</TotalTime>
  <Words>426</Words>
  <Application>Microsoft Office PowerPoint</Application>
  <PresentationFormat>Widescreen</PresentationFormat>
  <Paragraphs>40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Times New Roman</vt:lpstr>
      <vt:lpstr>Trebuchet MS</vt:lpstr>
      <vt:lpstr>Tw Cen MT</vt:lpstr>
      <vt:lpstr>Wingdings</vt:lpstr>
      <vt:lpstr>Circuit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Loveleen</dc:creator>
  <cp:lastModifiedBy>Kishou Arima</cp:lastModifiedBy>
  <cp:revision>22</cp:revision>
  <dcterms:created xsi:type="dcterms:W3CDTF">2018-12-25T14:07:18Z</dcterms:created>
  <dcterms:modified xsi:type="dcterms:W3CDTF">2019-01-11T09:23:37Z</dcterms:modified>
</cp:coreProperties>
</file>