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72" r:id="rId4"/>
    <p:sldId id="265" r:id="rId5"/>
    <p:sldId id="266" r:id="rId6"/>
    <p:sldId id="267" r:id="rId7"/>
    <p:sldId id="268" r:id="rId8"/>
    <p:sldId id="269" r:id="rId9"/>
    <p:sldId id="270" r:id="rId10"/>
    <p:sldId id="260" r:id="rId11"/>
    <p:sldId id="273" r:id="rId12"/>
    <p:sldId id="263" r:id="rId13"/>
    <p:sldId id="262" r:id="rId14"/>
    <p:sldId id="284" r:id="rId15"/>
    <p:sldId id="274" r:id="rId16"/>
    <p:sldId id="275" r:id="rId17"/>
    <p:sldId id="276" r:id="rId18"/>
    <p:sldId id="278" r:id="rId19"/>
    <p:sldId id="280" r:id="rId20"/>
    <p:sldId id="282" r:id="rId21"/>
    <p:sldId id="281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CC66"/>
    <a:srgbClr val="FBDC6B"/>
    <a:srgbClr val="FF6600"/>
    <a:srgbClr val="663300"/>
    <a:srgbClr val="66FF66"/>
    <a:srgbClr val="FF33CC"/>
    <a:srgbClr val="FFCCFF"/>
    <a:srgbClr val="FFFF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2E6507-0735-496A-9481-D970BDC57BB6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9CFB2-B253-423F-A262-05F2521F590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99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7880DC-B52F-442E-96DA-E958211F69B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083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9B20F6-15C7-45A5-BFB3-333FC9C45CE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221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454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643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530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895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36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956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472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498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488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950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102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F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F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80153-6CE0-4624-8BAF-8AA2989CD5ED}" type="datetimeFigureOut">
              <a:rPr lang="fr-FR" smtClean="0"/>
              <a:t>29/03/2012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78EA6-B77F-4DCC-B0B4-F82D74921EE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7677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Next steps: ILO’s activities in Cambodia on social protection</a:t>
            </a:r>
            <a:endParaRPr lang="fr-F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Valerie Schmitt &amp; Diane </a:t>
            </a:r>
            <a:r>
              <a:rPr lang="en-US" dirty="0" err="1" smtClean="0"/>
              <a:t>Taieb</a:t>
            </a:r>
            <a:endParaRPr lang="en-US" dirty="0" smtClean="0"/>
          </a:p>
          <a:p>
            <a:r>
              <a:rPr lang="en-US" dirty="0" smtClean="0"/>
              <a:t>DWT Bangkok</a:t>
            </a:r>
          </a:p>
          <a:p>
            <a:r>
              <a:rPr lang="en-US" dirty="0" smtClean="0"/>
              <a:t>29 March 2012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11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3144"/>
            <a:ext cx="4362450" cy="61722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60032" y="1268760"/>
            <a:ext cx="410445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Area of intervention 1:</a:t>
            </a:r>
          </a:p>
          <a:p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to the implementation of the NSPS through the establishment of the PEOPLE service and the PWP component</a:t>
            </a:r>
            <a:endParaRPr lang="fr-F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5931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Support to the implementation </a:t>
            </a:r>
            <a:br>
              <a:rPr lang="en-US" dirty="0" smtClean="0"/>
            </a:br>
            <a:r>
              <a:rPr lang="en-US" dirty="0" smtClean="0"/>
              <a:t>of the NSPS</a:t>
            </a:r>
            <a:endParaRPr lang="fr-FR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pSp>
        <p:nvGrpSpPr>
          <p:cNvPr id="6" name="Group 5"/>
          <p:cNvGrpSpPr/>
          <p:nvPr/>
        </p:nvGrpSpPr>
        <p:grpSpPr>
          <a:xfrm>
            <a:off x="755576" y="1196752"/>
            <a:ext cx="7776864" cy="5184576"/>
            <a:chOff x="755576" y="1196752"/>
            <a:chExt cx="7776864" cy="5184576"/>
          </a:xfrm>
        </p:grpSpPr>
        <p:pic>
          <p:nvPicPr>
            <p:cNvPr id="2049" name="Picture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576" y="1196752"/>
              <a:ext cx="7594703" cy="51845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Oval 4"/>
            <p:cNvSpPr/>
            <p:nvPr/>
          </p:nvSpPr>
          <p:spPr>
            <a:xfrm>
              <a:off x="3059832" y="3789040"/>
              <a:ext cx="1944216" cy="1296144"/>
            </a:xfrm>
            <a:prstGeom prst="ellipse">
              <a:avLst/>
            </a:prstGeom>
            <a:noFill/>
            <a:ln w="762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Oval 6"/>
            <p:cNvSpPr/>
            <p:nvPr/>
          </p:nvSpPr>
          <p:spPr>
            <a:xfrm>
              <a:off x="5004047" y="4149080"/>
              <a:ext cx="3528393" cy="1080120"/>
            </a:xfrm>
            <a:prstGeom prst="ellipse">
              <a:avLst/>
            </a:prstGeom>
            <a:noFill/>
            <a:ln w="762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87857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132856"/>
            <a:ext cx="217317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91760"/>
            <a:ext cx="2152115" cy="1735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al Callout 4"/>
          <p:cNvSpPr/>
          <p:nvPr/>
        </p:nvSpPr>
        <p:spPr>
          <a:xfrm>
            <a:off x="2987824" y="764704"/>
            <a:ext cx="6048672" cy="2628292"/>
          </a:xfrm>
          <a:prstGeom prst="wedgeEllipseCallout">
            <a:avLst>
              <a:gd name="adj1" fmla="val -58246"/>
              <a:gd name="adj2" fmla="val 51399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FFFF99"/>
                </a:solidFill>
              </a:rPr>
              <a:t>The </a:t>
            </a:r>
            <a:r>
              <a:rPr lang="en-US" sz="2400" b="1" dirty="0" smtClean="0">
                <a:solidFill>
                  <a:srgbClr val="FFFF99"/>
                </a:solidFill>
              </a:rPr>
              <a:t>line ministries conduct their own programs, they don’t exchange information, they don’t try to find synergies leading to inefficiencies</a:t>
            </a:r>
            <a:r>
              <a:rPr lang="en-US" sz="2000" b="1" dirty="0" smtClean="0">
                <a:solidFill>
                  <a:srgbClr val="FFFF99"/>
                </a:solidFill>
              </a:rPr>
              <a:t>.</a:t>
            </a:r>
            <a:endParaRPr lang="fr-FR" sz="2000" b="1" dirty="0">
              <a:solidFill>
                <a:srgbClr val="FFFF99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5108216" y="3356992"/>
            <a:ext cx="4032448" cy="1692188"/>
          </a:xfrm>
          <a:prstGeom prst="wedgeEllipseCallout">
            <a:avLst>
              <a:gd name="adj1" fmla="val -61854"/>
              <a:gd name="adj2" fmla="val -17469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FF99"/>
                </a:solidFill>
              </a:rPr>
              <a:t>This mechanism could be established at policy level but also at implementation level.</a:t>
            </a:r>
            <a:endParaRPr lang="fr-FR" sz="2000" b="1" dirty="0">
              <a:solidFill>
                <a:srgbClr val="FFFF99"/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1763688" y="4149080"/>
            <a:ext cx="3888432" cy="1966539"/>
          </a:xfrm>
          <a:prstGeom prst="wedgeEllipseCallout">
            <a:avLst>
              <a:gd name="adj1" fmla="val -48759"/>
              <a:gd name="adj2" fmla="val -678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FFFF99"/>
                </a:solidFill>
              </a:rPr>
              <a:t>In order to implement the </a:t>
            </a:r>
            <a:r>
              <a:rPr lang="en-US" sz="2000" b="1" dirty="0" smtClean="0">
                <a:solidFill>
                  <a:srgbClr val="FFFF99"/>
                </a:solidFill>
              </a:rPr>
              <a:t>NSPS we need </a:t>
            </a:r>
            <a:r>
              <a:rPr lang="en-US" sz="2000" b="1" dirty="0">
                <a:solidFill>
                  <a:srgbClr val="FFFF99"/>
                </a:solidFill>
              </a:rPr>
              <a:t>a mechanism to coordinate between all line </a:t>
            </a:r>
            <a:r>
              <a:rPr lang="en-US" sz="2000" b="1" dirty="0" smtClean="0">
                <a:solidFill>
                  <a:srgbClr val="FFFF99"/>
                </a:solidFill>
              </a:rPr>
              <a:t>ministries.</a:t>
            </a:r>
            <a:endParaRPr lang="fr-FR" sz="2000" b="1" dirty="0">
              <a:solidFill>
                <a:srgbClr val="FFFF9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59832" y="6043935"/>
            <a:ext cx="60346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  <a:t>&gt;&gt; Need for coordination</a:t>
            </a:r>
            <a:endParaRPr lang="fr-FR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02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142" y="2420888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66" y="2132856"/>
            <a:ext cx="2173176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val Callout 8"/>
          <p:cNvSpPr/>
          <p:nvPr/>
        </p:nvSpPr>
        <p:spPr>
          <a:xfrm>
            <a:off x="2627784" y="260648"/>
            <a:ext cx="4716016" cy="2088232"/>
          </a:xfrm>
          <a:prstGeom prst="wedgeEllipseCallout">
            <a:avLst>
              <a:gd name="adj1" fmla="val -58246"/>
              <a:gd name="adj2" fmla="val 51399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FF99"/>
                </a:solidFill>
              </a:rPr>
              <a:t>Today we don’t know how many persons are covered, who receives what… the policy makers are playing </a:t>
            </a:r>
            <a:r>
              <a:rPr lang="fr-FR" sz="2400" b="1" dirty="0" err="1" smtClean="0">
                <a:solidFill>
                  <a:srgbClr val="FFFF99"/>
                </a:solidFill>
              </a:rPr>
              <a:t>blind</a:t>
            </a:r>
            <a:r>
              <a:rPr lang="fr-FR" sz="2400" b="1" dirty="0" smtClean="0">
                <a:solidFill>
                  <a:srgbClr val="FFFF99"/>
                </a:solidFill>
              </a:rPr>
              <a:t> </a:t>
            </a:r>
            <a:r>
              <a:rPr lang="fr-FR" sz="2400" b="1" dirty="0">
                <a:solidFill>
                  <a:srgbClr val="FFFF99"/>
                </a:solidFill>
              </a:rPr>
              <a:t>man's </a:t>
            </a:r>
            <a:r>
              <a:rPr lang="fr-FR" sz="2400" b="1" dirty="0" err="1" smtClean="0">
                <a:solidFill>
                  <a:srgbClr val="FFFF99"/>
                </a:solidFill>
              </a:rPr>
              <a:t>buff</a:t>
            </a:r>
            <a:endParaRPr lang="fr-FR" sz="2400" b="1" dirty="0">
              <a:solidFill>
                <a:srgbClr val="FFFF99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1763688" y="4149080"/>
            <a:ext cx="4032448" cy="1966539"/>
          </a:xfrm>
          <a:prstGeom prst="wedgeEllipseCallout">
            <a:avLst>
              <a:gd name="adj1" fmla="val -48759"/>
              <a:gd name="adj2" fmla="val -6789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99"/>
                </a:solidFill>
              </a:rPr>
              <a:t>We would need </a:t>
            </a:r>
            <a:r>
              <a:rPr lang="en-US" b="1" dirty="0" smtClean="0">
                <a:solidFill>
                  <a:srgbClr val="FFFF99"/>
                </a:solidFill>
              </a:rPr>
              <a:t>a </a:t>
            </a:r>
            <a:r>
              <a:rPr lang="en-US" sz="2400" b="1" dirty="0" smtClean="0">
                <a:solidFill>
                  <a:srgbClr val="FFFF99"/>
                </a:solidFill>
              </a:rPr>
              <a:t>unified </a:t>
            </a:r>
            <a:r>
              <a:rPr lang="en-US" sz="2400" b="1" dirty="0">
                <a:solidFill>
                  <a:srgbClr val="FFFF99"/>
                </a:solidFill>
              </a:rPr>
              <a:t>database </a:t>
            </a:r>
            <a:r>
              <a:rPr lang="en-US" b="1" dirty="0">
                <a:solidFill>
                  <a:srgbClr val="FFFF99"/>
                </a:solidFill>
              </a:rPr>
              <a:t>to be able to monitor the extension of social security and assess the impact on poverty</a:t>
            </a:r>
            <a:endParaRPr lang="fr-FR" b="1" dirty="0">
              <a:solidFill>
                <a:srgbClr val="FFFF99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504" y="6043935"/>
            <a:ext cx="90388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  <a:t>&gt;&gt; Need for unified D.B. &amp; monitoring</a:t>
            </a:r>
            <a:endParaRPr lang="fr-FR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19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44341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763688" y="6043935"/>
            <a:ext cx="72932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  <a:t>&gt;&gt; Need for case management</a:t>
            </a:r>
            <a:endParaRPr lang="fr-FR" sz="4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1403648" y="548680"/>
            <a:ext cx="2888704" cy="2088232"/>
          </a:xfrm>
          <a:prstGeom prst="wedgeEllipseCallout">
            <a:avLst>
              <a:gd name="adj1" fmla="val -58440"/>
              <a:gd name="adj2" fmla="val 57199"/>
            </a:avLst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FF99"/>
                </a:solidFill>
              </a:rPr>
              <a:t>Among the beneficiaries the needs can be different</a:t>
            </a:r>
            <a:endParaRPr lang="fr-FR" sz="2400" b="1" dirty="0">
              <a:solidFill>
                <a:srgbClr val="FFFF99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924944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Callout 7"/>
          <p:cNvSpPr/>
          <p:nvPr/>
        </p:nvSpPr>
        <p:spPr>
          <a:xfrm>
            <a:off x="4932040" y="3871444"/>
            <a:ext cx="2888704" cy="2088232"/>
          </a:xfrm>
          <a:prstGeom prst="wedgeEllipseCallout">
            <a:avLst>
              <a:gd name="adj1" fmla="val -61193"/>
              <a:gd name="adj2" fmla="val -39262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FF99"/>
                </a:solidFill>
              </a:rPr>
              <a:t>It is important to adapt the services to the needs of the beneficiaries</a:t>
            </a:r>
            <a:endParaRPr lang="fr-FR" sz="2400" b="1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64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25" y="2492896"/>
            <a:ext cx="3677227" cy="2342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val Callout 5"/>
          <p:cNvSpPr/>
          <p:nvPr/>
        </p:nvSpPr>
        <p:spPr>
          <a:xfrm>
            <a:off x="2987824" y="123295"/>
            <a:ext cx="5040560" cy="2369601"/>
          </a:xfrm>
          <a:prstGeom prst="wedgeEllipseCallout">
            <a:avLst>
              <a:gd name="adj1" fmla="val -36142"/>
              <a:gd name="adj2" fmla="val 61112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FF99"/>
                </a:solidFill>
              </a:rPr>
              <a:t>There are many barriers to the access to social services: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FFFF99"/>
                </a:solidFill>
              </a:rPr>
              <a:t>Lack of information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b="1" dirty="0" smtClean="0">
                <a:solidFill>
                  <a:srgbClr val="FFFF99"/>
                </a:solidFill>
              </a:rPr>
              <a:t>Living in remote areas</a:t>
            </a:r>
          </a:p>
          <a:p>
            <a:pPr marL="342900" indent="-342900">
              <a:buFont typeface="Arial" charset="0"/>
              <a:buChar char="•"/>
            </a:pPr>
            <a:r>
              <a:rPr lang="en-US" sz="2000" b="1" dirty="0" smtClean="0">
                <a:solidFill>
                  <a:srgbClr val="FFFF99"/>
                </a:solidFill>
              </a:rPr>
              <a:t>Don’t have an ID card… </a:t>
            </a:r>
            <a:endParaRPr lang="fr-FR" sz="2400" b="1" dirty="0">
              <a:solidFill>
                <a:srgbClr val="FFFF9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26325" y="4925486"/>
            <a:ext cx="663816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  <a:t>&gt;&gt; Need to facilitate access </a:t>
            </a:r>
            <a:b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  <a:t>and increase outreach</a:t>
            </a:r>
            <a:br>
              <a:rPr lang="en-US" sz="4400" b="1" dirty="0" smtClean="0">
                <a:solidFill>
                  <a:schemeClr val="tx2">
                    <a:lumMod val="50000"/>
                  </a:schemeClr>
                </a:solidFill>
              </a:rPr>
            </a:b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</a:rPr>
              <a:t>(mobile teams, communication, adapted services)</a:t>
            </a:r>
            <a:endParaRPr lang="fr-FR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903292"/>
            <a:ext cx="2579369" cy="193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812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77" y="4166134"/>
            <a:ext cx="2724150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003" y="1844824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179565"/>
            <a:ext cx="2619375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489" y="2244874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Callout 7"/>
          <p:cNvSpPr/>
          <p:nvPr/>
        </p:nvSpPr>
        <p:spPr>
          <a:xfrm>
            <a:off x="2627784" y="281369"/>
            <a:ext cx="6048672" cy="2088232"/>
          </a:xfrm>
          <a:prstGeom prst="wedgeEllipseCallout">
            <a:avLst>
              <a:gd name="adj1" fmla="val -40786"/>
              <a:gd name="adj2" fmla="val 66200"/>
            </a:avLst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rgbClr val="FFFF99"/>
                </a:solidFill>
              </a:rPr>
              <a:t>In </a:t>
            </a:r>
            <a:r>
              <a:rPr lang="en-US" sz="2000" b="1" dirty="0">
                <a:solidFill>
                  <a:srgbClr val="FFFF99"/>
                </a:solidFill>
              </a:rPr>
              <a:t>order to successfully fight against the multiple dimensions of </a:t>
            </a:r>
            <a:r>
              <a:rPr lang="en-US" sz="2000" b="1" dirty="0" smtClean="0">
                <a:solidFill>
                  <a:srgbClr val="FFFF99"/>
                </a:solidFill>
              </a:rPr>
              <a:t>poverty, we need to provide a </a:t>
            </a:r>
            <a:r>
              <a:rPr lang="en-US" sz="2400" b="1" dirty="0" smtClean="0">
                <a:solidFill>
                  <a:srgbClr val="FFFF99"/>
                </a:solidFill>
              </a:rPr>
              <a:t>combination of social and employment services</a:t>
            </a:r>
            <a:r>
              <a:rPr lang="en-US" sz="2000" b="1" dirty="0" smtClean="0">
                <a:solidFill>
                  <a:srgbClr val="FFFF99"/>
                </a:solidFill>
              </a:rPr>
              <a:t> to vulnerable families</a:t>
            </a:r>
            <a:endParaRPr lang="fr-FR" sz="2400" b="1" dirty="0">
              <a:solidFill>
                <a:srgbClr val="FFFF99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49646" y="5949280"/>
            <a:ext cx="901413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200" b="1" dirty="0" smtClean="0">
                <a:solidFill>
                  <a:schemeClr val="tx2">
                    <a:lumMod val="50000"/>
                  </a:schemeClr>
                </a:solidFill>
              </a:rPr>
              <a:t>&gt;&gt; Need for combined benefit packages</a:t>
            </a:r>
            <a:endParaRPr lang="fr-FR" sz="42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11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296" y="3261891"/>
            <a:ext cx="3810000" cy="254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57414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503" y="5971927"/>
            <a:ext cx="90159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000" b="1" dirty="0" smtClean="0">
                <a:solidFill>
                  <a:schemeClr val="tx2">
                    <a:lumMod val="50000"/>
                  </a:schemeClr>
                </a:solidFill>
              </a:rPr>
              <a:t>&gt;&gt; Need to empower local administration</a:t>
            </a:r>
            <a:endParaRPr lang="fr-FR" sz="40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7" name="Oval Callout 6"/>
          <p:cNvSpPr/>
          <p:nvPr/>
        </p:nvSpPr>
        <p:spPr>
          <a:xfrm>
            <a:off x="1547664" y="764703"/>
            <a:ext cx="3816424" cy="2376265"/>
          </a:xfrm>
          <a:prstGeom prst="wedgeEllipseCallout">
            <a:avLst>
              <a:gd name="adj1" fmla="val -40786"/>
              <a:gd name="adj2" fmla="val 6620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fr-FR" sz="2000" b="1" dirty="0" err="1">
                <a:solidFill>
                  <a:srgbClr val="FFFF99"/>
                </a:solidFill>
              </a:rPr>
              <a:t>Need</a:t>
            </a:r>
            <a:r>
              <a:rPr lang="fr-FR" sz="2000" b="1" dirty="0">
                <a:solidFill>
                  <a:srgbClr val="FFFF99"/>
                </a:solidFill>
              </a:rPr>
              <a:t> to </a:t>
            </a:r>
            <a:r>
              <a:rPr lang="fr-FR" sz="2000" b="1" dirty="0" err="1">
                <a:solidFill>
                  <a:srgbClr val="FFFF99"/>
                </a:solidFill>
              </a:rPr>
              <a:t>involve</a:t>
            </a:r>
            <a:r>
              <a:rPr lang="fr-FR" sz="2000" b="1" dirty="0">
                <a:solidFill>
                  <a:srgbClr val="FFFF99"/>
                </a:solidFill>
              </a:rPr>
              <a:t> the </a:t>
            </a:r>
            <a:r>
              <a:rPr lang="fr-FR" sz="2000" b="1" dirty="0" err="1">
                <a:solidFill>
                  <a:srgbClr val="FFFF99"/>
                </a:solidFill>
              </a:rPr>
              <a:t>subnational</a:t>
            </a:r>
            <a:r>
              <a:rPr lang="fr-FR" sz="2000" b="1" dirty="0">
                <a:solidFill>
                  <a:srgbClr val="FFFF99"/>
                </a:solidFill>
              </a:rPr>
              <a:t> </a:t>
            </a:r>
            <a:r>
              <a:rPr lang="fr-FR" sz="2000" b="1" dirty="0" err="1">
                <a:solidFill>
                  <a:srgbClr val="FFFF99"/>
                </a:solidFill>
              </a:rPr>
              <a:t>level</a:t>
            </a:r>
            <a:r>
              <a:rPr lang="fr-FR" sz="2000" b="1" dirty="0">
                <a:solidFill>
                  <a:srgbClr val="FFFF99"/>
                </a:solidFill>
              </a:rPr>
              <a:t> (</a:t>
            </a:r>
            <a:r>
              <a:rPr lang="fr-FR" sz="2000" b="1" dirty="0">
                <a:solidFill>
                  <a:srgbClr val="FFFF99"/>
                </a:solidFill>
              </a:rPr>
              <a:t>local administration) </a:t>
            </a:r>
            <a:r>
              <a:rPr lang="fr-FR" sz="2000" b="1" dirty="0">
                <a:solidFill>
                  <a:srgbClr val="FFFF99"/>
                </a:solidFill>
              </a:rPr>
              <a:t>in the </a:t>
            </a:r>
            <a:r>
              <a:rPr lang="fr-FR" sz="2000" b="1" dirty="0" err="1">
                <a:solidFill>
                  <a:srgbClr val="FFFF99"/>
                </a:solidFill>
              </a:rPr>
              <a:t>implementation</a:t>
            </a:r>
            <a:r>
              <a:rPr lang="fr-FR" sz="2000" b="1" dirty="0">
                <a:solidFill>
                  <a:srgbClr val="FFFF99"/>
                </a:solidFill>
              </a:rPr>
              <a:t> of the national social protection </a:t>
            </a:r>
            <a:r>
              <a:rPr lang="fr-FR" sz="2000" b="1" dirty="0" err="1">
                <a:solidFill>
                  <a:srgbClr val="FFFF99"/>
                </a:solidFill>
              </a:rPr>
              <a:t>strategy</a:t>
            </a:r>
            <a:endParaRPr lang="fr-FR" sz="2000" b="1" dirty="0">
              <a:solidFill>
                <a:srgbClr val="FFFF99"/>
              </a:solidFill>
            </a:endParaRPr>
          </a:p>
        </p:txBody>
      </p:sp>
      <p:sp>
        <p:nvSpPr>
          <p:cNvPr id="8" name="Oval Callout 7"/>
          <p:cNvSpPr/>
          <p:nvPr/>
        </p:nvSpPr>
        <p:spPr>
          <a:xfrm>
            <a:off x="5076131" y="1340768"/>
            <a:ext cx="3752800" cy="2436093"/>
          </a:xfrm>
          <a:prstGeom prst="wedgeEllipseCallout">
            <a:avLst>
              <a:gd name="adj1" fmla="val -40786"/>
              <a:gd name="adj2" fmla="val 66200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000" b="1" dirty="0" err="1">
                <a:solidFill>
                  <a:srgbClr val="FFFF99"/>
                </a:solidFill>
              </a:rPr>
              <a:t>Increasing</a:t>
            </a:r>
            <a:r>
              <a:rPr lang="fr-FR" sz="2000" b="1" dirty="0">
                <a:solidFill>
                  <a:srgbClr val="FFFF99"/>
                </a:solidFill>
              </a:rPr>
              <a:t> </a:t>
            </a:r>
            <a:r>
              <a:rPr lang="fr-FR" sz="2000" b="1" dirty="0">
                <a:solidFill>
                  <a:srgbClr val="FFFF99"/>
                </a:solidFill>
              </a:rPr>
              <a:t>coordination </a:t>
            </a:r>
            <a:r>
              <a:rPr lang="fr-FR" sz="2000" b="1" dirty="0" err="1">
                <a:solidFill>
                  <a:srgbClr val="FFFF99"/>
                </a:solidFill>
              </a:rPr>
              <a:t>between</a:t>
            </a:r>
            <a:r>
              <a:rPr lang="fr-FR" sz="2000" b="1" dirty="0">
                <a:solidFill>
                  <a:srgbClr val="FFFF99"/>
                </a:solidFill>
              </a:rPr>
              <a:t> the </a:t>
            </a:r>
            <a:r>
              <a:rPr lang="fr-FR" sz="2000" b="1" dirty="0" err="1">
                <a:solidFill>
                  <a:srgbClr val="FFFF99"/>
                </a:solidFill>
              </a:rPr>
              <a:t>sub</a:t>
            </a:r>
            <a:r>
              <a:rPr lang="fr-FR" sz="2000" b="1" dirty="0">
                <a:solidFill>
                  <a:srgbClr val="FFFF99"/>
                </a:solidFill>
              </a:rPr>
              <a:t>-national and the central </a:t>
            </a:r>
            <a:r>
              <a:rPr lang="fr-FR" sz="2000" b="1" dirty="0" err="1">
                <a:solidFill>
                  <a:srgbClr val="FFFF99"/>
                </a:solidFill>
              </a:rPr>
              <a:t>level</a:t>
            </a:r>
            <a:r>
              <a:rPr lang="fr-FR" sz="2000" b="1" dirty="0">
                <a:solidFill>
                  <a:srgbClr val="FFFF99"/>
                </a:solidFill>
              </a:rPr>
              <a:t> by </a:t>
            </a:r>
            <a:r>
              <a:rPr lang="fr-FR" sz="2000" b="1" dirty="0" err="1">
                <a:solidFill>
                  <a:srgbClr val="FFFF99"/>
                </a:solidFill>
              </a:rPr>
              <a:t>establishing</a:t>
            </a:r>
            <a:r>
              <a:rPr lang="fr-FR" sz="2000" b="1" dirty="0">
                <a:solidFill>
                  <a:srgbClr val="FFFF99"/>
                </a:solidFill>
              </a:rPr>
              <a:t> a </a:t>
            </a:r>
            <a:r>
              <a:rPr lang="fr-FR" sz="2000" b="1" dirty="0" err="1">
                <a:solidFill>
                  <a:srgbClr val="FFFF99"/>
                </a:solidFill>
              </a:rPr>
              <a:t>reporting</a:t>
            </a:r>
            <a:r>
              <a:rPr lang="fr-FR" sz="2000" b="1" dirty="0">
                <a:solidFill>
                  <a:srgbClr val="FFFF99"/>
                </a:solidFill>
              </a:rPr>
              <a:t> </a:t>
            </a:r>
            <a:r>
              <a:rPr lang="fr-FR" sz="2000" b="1" dirty="0" err="1">
                <a:solidFill>
                  <a:srgbClr val="FFFF99"/>
                </a:solidFill>
              </a:rPr>
              <a:t>mechanism</a:t>
            </a:r>
            <a:endParaRPr lang="fr-FR" sz="2000" b="1" dirty="0">
              <a:solidFill>
                <a:srgbClr val="FFFF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399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4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7582" y="6237312"/>
            <a:ext cx="150462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8" name="Group 117"/>
          <p:cNvGrpSpPr/>
          <p:nvPr/>
        </p:nvGrpSpPr>
        <p:grpSpPr>
          <a:xfrm>
            <a:off x="899594" y="4374396"/>
            <a:ext cx="6964652" cy="1862916"/>
            <a:chOff x="899594" y="4374396"/>
            <a:chExt cx="6964652" cy="1862916"/>
          </a:xfrm>
        </p:grpSpPr>
        <p:sp>
          <p:nvSpPr>
            <p:cNvPr id="29" name="Rectangle 28"/>
            <p:cNvSpPr/>
            <p:nvPr/>
          </p:nvSpPr>
          <p:spPr>
            <a:xfrm>
              <a:off x="2771800" y="5433832"/>
              <a:ext cx="1656184" cy="803480"/>
            </a:xfrm>
            <a:prstGeom prst="rect">
              <a:avLst/>
            </a:prstGeom>
            <a:solidFill>
              <a:srgbClr val="FFFF99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b="1" dirty="0" smtClean="0">
                  <a:solidFill>
                    <a:schemeClr val="bg1">
                      <a:lumMod val="50000"/>
                    </a:schemeClr>
                  </a:solidFill>
                </a:rPr>
                <a:t>PEOPLE service</a:t>
              </a:r>
              <a:endParaRPr lang="fr-FR" sz="2400" dirty="0"/>
            </a:p>
          </p:txBody>
        </p:sp>
        <p:sp>
          <p:nvSpPr>
            <p:cNvPr id="30" name="Isosceles Triangle 29"/>
            <p:cNvSpPr/>
            <p:nvPr/>
          </p:nvSpPr>
          <p:spPr>
            <a:xfrm>
              <a:off x="2627784" y="4929776"/>
              <a:ext cx="1944216" cy="504056"/>
            </a:xfrm>
            <a:prstGeom prst="triangle">
              <a:avLst/>
            </a:prstGeom>
            <a:solidFill>
              <a:srgbClr val="FF99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cxnSp>
          <p:nvCxnSpPr>
            <p:cNvPr id="33" name="Elbow Connector 32"/>
            <p:cNvCxnSpPr>
              <a:stCxn id="29" idx="1"/>
              <a:endCxn id="17" idx="2"/>
            </p:cNvCxnSpPr>
            <p:nvPr/>
          </p:nvCxnSpPr>
          <p:spPr>
            <a:xfrm rot="10800000">
              <a:off x="899594" y="4797884"/>
              <a:ext cx="1872207" cy="1037688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Elbow Connector 34"/>
            <p:cNvCxnSpPr>
              <a:stCxn id="29" idx="3"/>
              <a:endCxn id="22" idx="2"/>
            </p:cNvCxnSpPr>
            <p:nvPr/>
          </p:nvCxnSpPr>
          <p:spPr>
            <a:xfrm flipH="1" flipV="1">
              <a:off x="4159887" y="4374396"/>
              <a:ext cx="268097" cy="1461176"/>
            </a:xfrm>
            <a:prstGeom prst="bentConnector4">
              <a:avLst>
                <a:gd name="adj1" fmla="val -85268"/>
                <a:gd name="adj2" fmla="val 63747"/>
              </a:avLst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Elbow Connector 38"/>
            <p:cNvCxnSpPr>
              <a:stCxn id="29" idx="3"/>
              <a:endCxn id="23" idx="2"/>
            </p:cNvCxnSpPr>
            <p:nvPr/>
          </p:nvCxnSpPr>
          <p:spPr>
            <a:xfrm flipV="1">
              <a:off x="4427984" y="4374396"/>
              <a:ext cx="501657" cy="1461176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Elbow Connector 42"/>
            <p:cNvCxnSpPr>
              <a:stCxn id="29" idx="3"/>
              <a:endCxn id="25" idx="2"/>
            </p:cNvCxnSpPr>
            <p:nvPr/>
          </p:nvCxnSpPr>
          <p:spPr>
            <a:xfrm flipV="1">
              <a:off x="4427984" y="4375128"/>
              <a:ext cx="2306793" cy="146044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Elbow Connector 44"/>
            <p:cNvCxnSpPr>
              <a:stCxn id="29" idx="3"/>
              <a:endCxn id="26" idx="2"/>
            </p:cNvCxnSpPr>
            <p:nvPr/>
          </p:nvCxnSpPr>
          <p:spPr>
            <a:xfrm flipV="1">
              <a:off x="4427984" y="4375128"/>
              <a:ext cx="3436262" cy="146044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Elbow Connector 46"/>
            <p:cNvCxnSpPr>
              <a:stCxn id="29" idx="1"/>
              <a:endCxn id="20" idx="2"/>
            </p:cNvCxnSpPr>
            <p:nvPr/>
          </p:nvCxnSpPr>
          <p:spPr>
            <a:xfrm rot="10800000">
              <a:off x="2616038" y="4797884"/>
              <a:ext cx="155762" cy="1037688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Elbow Connector 48"/>
            <p:cNvCxnSpPr>
              <a:stCxn id="29" idx="3"/>
              <a:endCxn id="24" idx="2"/>
            </p:cNvCxnSpPr>
            <p:nvPr/>
          </p:nvCxnSpPr>
          <p:spPr>
            <a:xfrm flipV="1">
              <a:off x="4427984" y="4375128"/>
              <a:ext cx="1484997" cy="1460444"/>
            </a:xfrm>
            <a:prstGeom prst="bentConnector2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Box 61"/>
          <p:cNvSpPr txBox="1"/>
          <p:nvPr/>
        </p:nvSpPr>
        <p:spPr>
          <a:xfrm>
            <a:off x="38235" y="6052646"/>
            <a:ext cx="18941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Commune/district</a:t>
            </a:r>
            <a:endParaRPr lang="fr-FR" dirty="0"/>
          </a:p>
        </p:txBody>
      </p:sp>
      <p:sp>
        <p:nvSpPr>
          <p:cNvPr id="63" name="TextBox 62"/>
          <p:cNvSpPr txBox="1"/>
          <p:nvPr/>
        </p:nvSpPr>
        <p:spPr>
          <a:xfrm>
            <a:off x="38235" y="1115452"/>
            <a:ext cx="1469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National level</a:t>
            </a:r>
            <a:endParaRPr lang="fr-FR" dirty="0"/>
          </a:p>
        </p:txBody>
      </p:sp>
      <p:grpSp>
        <p:nvGrpSpPr>
          <p:cNvPr id="99" name="Group 98"/>
          <p:cNvGrpSpPr/>
          <p:nvPr/>
        </p:nvGrpSpPr>
        <p:grpSpPr>
          <a:xfrm>
            <a:off x="179512" y="116632"/>
            <a:ext cx="8424936" cy="5004556"/>
            <a:chOff x="179512" y="116632"/>
            <a:chExt cx="8424936" cy="5004556"/>
          </a:xfrm>
        </p:grpSpPr>
        <p:sp>
          <p:nvSpPr>
            <p:cNvPr id="4" name="TextBox 3"/>
            <p:cNvSpPr txBox="1"/>
            <p:nvPr/>
          </p:nvSpPr>
          <p:spPr>
            <a:xfrm>
              <a:off x="525668" y="116632"/>
              <a:ext cx="828560" cy="369332"/>
            </a:xfrm>
            <a:prstGeom prst="rect">
              <a:avLst/>
            </a:prstGeom>
            <a:solidFill>
              <a:srgbClr val="3399FF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MoLVT</a:t>
              </a:r>
              <a:endParaRPr lang="fr-FR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308100" y="116632"/>
              <a:ext cx="615874" cy="369332"/>
            </a:xfrm>
            <a:prstGeom prst="rect">
              <a:avLst/>
            </a:prstGeom>
            <a:solidFill>
              <a:srgbClr val="FF66FF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MoE</a:t>
              </a:r>
              <a:endParaRPr lang="fr-FR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243832" y="116632"/>
              <a:ext cx="647934" cy="369332"/>
            </a:xfrm>
            <a:prstGeom prst="rect">
              <a:avLst/>
            </a:prstGeom>
            <a:solidFill>
              <a:srgbClr val="00FF00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MoH</a:t>
              </a:r>
              <a:endParaRPr lang="fr-FR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5884928" y="116632"/>
              <a:ext cx="740844" cy="369332"/>
            </a:xfrm>
            <a:prstGeom prst="rect">
              <a:avLst/>
            </a:prstGeom>
            <a:solidFill>
              <a:srgbClr val="9966FF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MoSA</a:t>
              </a:r>
              <a:endParaRPr lang="fr-FR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24043" y="116632"/>
              <a:ext cx="1480405" cy="369332"/>
            </a:xfrm>
            <a:prstGeom prst="rect">
              <a:avLst/>
            </a:prstGeom>
            <a:solidFill>
              <a:srgbClr val="FF9933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MoRuralDevlt</a:t>
              </a:r>
              <a:endParaRPr lang="fr-FR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91381" y="4428552"/>
              <a:ext cx="1216423" cy="369332"/>
            </a:xfrm>
            <a:prstGeom prst="rect">
              <a:avLst/>
            </a:prstGeom>
            <a:solidFill>
              <a:srgbClr val="3399FF"/>
            </a:solidFill>
            <a:ln>
              <a:solidFill>
                <a:srgbClr val="0070C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JobCenters</a:t>
              </a:r>
              <a:endParaRPr lang="fr-FR" dirty="0"/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179512" y="4005796"/>
              <a:ext cx="1440160" cy="369332"/>
              <a:chOff x="179512" y="4509120"/>
              <a:chExt cx="1440160" cy="369332"/>
            </a:xfrm>
          </p:grpSpPr>
          <p:sp>
            <p:nvSpPr>
              <p:cNvPr id="16" name="TextBox 15"/>
              <p:cNvSpPr txBox="1"/>
              <p:nvPr/>
            </p:nvSpPr>
            <p:spPr>
              <a:xfrm>
                <a:off x="179512" y="4509120"/>
                <a:ext cx="652743" cy="369332"/>
              </a:xfrm>
              <a:prstGeom prst="rect">
                <a:avLst/>
              </a:prstGeom>
              <a:solidFill>
                <a:srgbClr val="3399FF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TVET</a:t>
                </a:r>
                <a:endParaRPr lang="fr-FR" dirty="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968532" y="4509120"/>
                <a:ext cx="651140" cy="369332"/>
              </a:xfrm>
              <a:prstGeom prst="rect">
                <a:avLst/>
              </a:prstGeom>
              <a:solidFill>
                <a:srgbClr val="3399FF"/>
              </a:solidFill>
              <a:ln>
                <a:solidFill>
                  <a:schemeClr val="accent1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NSSF</a:t>
                </a:r>
                <a:endParaRPr lang="fr-FR" dirty="0"/>
              </a:p>
            </p:txBody>
          </p:sp>
        </p:grpSp>
        <p:sp>
          <p:nvSpPr>
            <p:cNvPr id="19" name="TextBox 18"/>
            <p:cNvSpPr txBox="1"/>
            <p:nvPr/>
          </p:nvSpPr>
          <p:spPr>
            <a:xfrm>
              <a:off x="1942777" y="4005796"/>
              <a:ext cx="1346522" cy="369332"/>
            </a:xfrm>
            <a:prstGeom prst="rect">
              <a:avLst/>
            </a:prstGeom>
            <a:solidFill>
              <a:srgbClr val="FF66FF"/>
            </a:solidFill>
            <a:ln>
              <a:solidFill>
                <a:srgbClr val="0070C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Scholarships</a:t>
              </a:r>
              <a:endParaRPr lang="fr-FR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35696" y="4428552"/>
              <a:ext cx="1560684" cy="369332"/>
            </a:xfrm>
            <a:prstGeom prst="rect">
              <a:avLst/>
            </a:prstGeom>
            <a:solidFill>
              <a:srgbClr val="FF66FF"/>
            </a:solidFill>
            <a:ln>
              <a:solidFill>
                <a:srgbClr val="0070C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School feeding</a:t>
              </a:r>
              <a:endParaRPr lang="fr-FR" dirty="0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843518" y="4005064"/>
              <a:ext cx="1448562" cy="369332"/>
              <a:chOff x="3651231" y="4508388"/>
              <a:chExt cx="1448562" cy="369332"/>
            </a:xfrm>
          </p:grpSpPr>
          <p:sp>
            <p:nvSpPr>
              <p:cNvPr id="22" name="TextBox 21"/>
              <p:cNvSpPr txBox="1"/>
              <p:nvPr/>
            </p:nvSpPr>
            <p:spPr>
              <a:xfrm>
                <a:off x="3651231" y="4508388"/>
                <a:ext cx="632737" cy="369332"/>
              </a:xfrm>
              <a:prstGeom prst="rect">
                <a:avLst/>
              </a:prstGeom>
              <a:solidFill>
                <a:srgbClr val="00FF00"/>
              </a:solidFill>
              <a:ln>
                <a:solidFill>
                  <a:srgbClr val="0070C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HEFs</a:t>
                </a:r>
                <a:endParaRPr lang="fr-FR" dirty="0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374915" y="4508388"/>
                <a:ext cx="724878" cy="369332"/>
              </a:xfrm>
              <a:prstGeom prst="rect">
                <a:avLst/>
              </a:prstGeom>
              <a:solidFill>
                <a:srgbClr val="00FF00"/>
              </a:solidFill>
              <a:ln>
                <a:solidFill>
                  <a:srgbClr val="0070C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CBHIs</a:t>
                </a:r>
                <a:endParaRPr lang="fr-FR" dirty="0"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5490429" y="4005796"/>
              <a:ext cx="1529843" cy="369332"/>
              <a:chOff x="4971427" y="4509120"/>
              <a:chExt cx="1529843" cy="369332"/>
            </a:xfrm>
          </p:grpSpPr>
          <p:sp>
            <p:nvSpPr>
              <p:cNvPr id="24" name="TextBox 23"/>
              <p:cNvSpPr txBox="1"/>
              <p:nvPr/>
            </p:nvSpPr>
            <p:spPr>
              <a:xfrm>
                <a:off x="4971427" y="4509120"/>
                <a:ext cx="845103" cy="369332"/>
              </a:xfrm>
              <a:prstGeom prst="rect">
                <a:avLst/>
              </a:prstGeom>
              <a:solidFill>
                <a:srgbClr val="9966FF"/>
              </a:solidFill>
              <a:ln>
                <a:solidFill>
                  <a:srgbClr val="0070C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NSSF-C</a:t>
                </a:r>
                <a:endParaRPr lang="fr-FR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5930280" y="4509120"/>
                <a:ext cx="570990" cy="369332"/>
              </a:xfrm>
              <a:prstGeom prst="rect">
                <a:avLst/>
              </a:prstGeom>
              <a:solidFill>
                <a:srgbClr val="9966FF"/>
              </a:solidFill>
              <a:ln>
                <a:solidFill>
                  <a:srgbClr val="0070C0"/>
                </a:solidFill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dirty="0" smtClean="0"/>
                  <a:t>NFV</a:t>
                </a:r>
                <a:endParaRPr lang="fr-FR" dirty="0"/>
              </a:p>
            </p:txBody>
          </p:sp>
        </p:grpSp>
        <p:sp>
          <p:nvSpPr>
            <p:cNvPr id="26" name="TextBox 25"/>
            <p:cNvSpPr txBox="1"/>
            <p:nvPr/>
          </p:nvSpPr>
          <p:spPr>
            <a:xfrm>
              <a:off x="7550698" y="4005796"/>
              <a:ext cx="627095" cy="369332"/>
            </a:xfrm>
            <a:prstGeom prst="rect">
              <a:avLst/>
            </a:prstGeom>
            <a:solidFill>
              <a:srgbClr val="FF9933"/>
            </a:solidFill>
            <a:ln>
              <a:solidFill>
                <a:srgbClr val="0070C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PWP</a:t>
              </a:r>
              <a:endParaRPr lang="fr-FR" dirty="0"/>
            </a:p>
          </p:txBody>
        </p:sp>
        <p:sp>
          <p:nvSpPr>
            <p:cNvPr id="50" name="Down Arrow 49"/>
            <p:cNvSpPr/>
            <p:nvPr/>
          </p:nvSpPr>
          <p:spPr>
            <a:xfrm>
              <a:off x="505883" y="485964"/>
              <a:ext cx="788219" cy="3519100"/>
            </a:xfrm>
            <a:prstGeom prst="downArrow">
              <a:avLst/>
            </a:prstGeom>
            <a:solidFill>
              <a:srgbClr val="3399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" name="Down Arrow 50"/>
            <p:cNvSpPr/>
            <p:nvPr/>
          </p:nvSpPr>
          <p:spPr>
            <a:xfrm>
              <a:off x="2199605" y="485964"/>
              <a:ext cx="788219" cy="3509808"/>
            </a:xfrm>
            <a:prstGeom prst="downArrow">
              <a:avLst/>
            </a:prstGeom>
            <a:solidFill>
              <a:srgbClr val="FF66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" name="Down Arrow 51"/>
            <p:cNvSpPr/>
            <p:nvPr/>
          </p:nvSpPr>
          <p:spPr>
            <a:xfrm>
              <a:off x="4215829" y="485964"/>
              <a:ext cx="788219" cy="3509808"/>
            </a:xfrm>
            <a:prstGeom prst="downArrow">
              <a:avLst/>
            </a:prstGeom>
            <a:solidFill>
              <a:srgbClr val="00FF0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Down Arrow 52"/>
            <p:cNvSpPr/>
            <p:nvPr/>
          </p:nvSpPr>
          <p:spPr>
            <a:xfrm>
              <a:off x="5872013" y="485964"/>
              <a:ext cx="788219" cy="3509808"/>
            </a:xfrm>
            <a:prstGeom prst="downArrow">
              <a:avLst/>
            </a:prstGeom>
            <a:solidFill>
              <a:srgbClr val="9933F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Down Arrow 53"/>
            <p:cNvSpPr/>
            <p:nvPr/>
          </p:nvSpPr>
          <p:spPr>
            <a:xfrm>
              <a:off x="7452320" y="485964"/>
              <a:ext cx="788219" cy="3509808"/>
            </a:xfrm>
            <a:prstGeom prst="downArrow">
              <a:avLst/>
            </a:prstGeom>
            <a:solidFill>
              <a:srgbClr val="FF9933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4" name="Can 63"/>
            <p:cNvSpPr/>
            <p:nvPr/>
          </p:nvSpPr>
          <p:spPr>
            <a:xfrm>
              <a:off x="979847" y="4853322"/>
              <a:ext cx="225284" cy="252028"/>
            </a:xfrm>
            <a:prstGeom prst="can">
              <a:avLst/>
            </a:prstGeom>
            <a:solidFill>
              <a:srgbClr val="3399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5" name="Can 64"/>
            <p:cNvSpPr/>
            <p:nvPr/>
          </p:nvSpPr>
          <p:spPr>
            <a:xfrm>
              <a:off x="2699792" y="4869160"/>
              <a:ext cx="225284" cy="252028"/>
            </a:xfrm>
            <a:prstGeom prst="can">
              <a:avLst/>
            </a:prstGeom>
            <a:solidFill>
              <a:srgbClr val="FF66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6" name="Can 65"/>
            <p:cNvSpPr/>
            <p:nvPr/>
          </p:nvSpPr>
          <p:spPr>
            <a:xfrm>
              <a:off x="4418724" y="4437112"/>
              <a:ext cx="225284" cy="252028"/>
            </a:xfrm>
            <a:prstGeom prst="can">
              <a:avLst/>
            </a:prstGeom>
            <a:solidFill>
              <a:srgbClr val="00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7" name="Can 66"/>
            <p:cNvSpPr/>
            <p:nvPr/>
          </p:nvSpPr>
          <p:spPr>
            <a:xfrm>
              <a:off x="6218924" y="4437112"/>
              <a:ext cx="225284" cy="252028"/>
            </a:xfrm>
            <a:prstGeom prst="can">
              <a:avLst/>
            </a:prstGeom>
            <a:solidFill>
              <a:srgbClr val="9933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8" name="Can 67"/>
            <p:cNvSpPr/>
            <p:nvPr/>
          </p:nvSpPr>
          <p:spPr>
            <a:xfrm>
              <a:off x="7956376" y="4437112"/>
              <a:ext cx="225284" cy="252028"/>
            </a:xfrm>
            <a:prstGeom prst="can">
              <a:avLst/>
            </a:prstGeom>
            <a:solidFill>
              <a:srgbClr val="FF99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116" name="Group 115"/>
          <p:cNvGrpSpPr/>
          <p:nvPr/>
        </p:nvGrpSpPr>
        <p:grpSpPr>
          <a:xfrm>
            <a:off x="3599892" y="2411596"/>
            <a:ext cx="4284476" cy="945396"/>
            <a:chOff x="3599892" y="2411596"/>
            <a:chExt cx="4284476" cy="945396"/>
          </a:xfrm>
        </p:grpSpPr>
        <p:sp>
          <p:nvSpPr>
            <p:cNvPr id="14" name="TextBox 13"/>
            <p:cNvSpPr txBox="1"/>
            <p:nvPr/>
          </p:nvSpPr>
          <p:spPr>
            <a:xfrm>
              <a:off x="4454874" y="2710661"/>
              <a:ext cx="342949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/>
                <a:t>Defines indicators &amp; guidelines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/>
                <a:t>Analyses the data from DB</a:t>
              </a:r>
              <a:endParaRPr lang="fr-FR" dirty="0"/>
            </a:p>
          </p:txBody>
        </p:sp>
        <p:cxnSp>
          <p:nvCxnSpPr>
            <p:cNvPr id="61" name="Straight Arrow Connector 60"/>
            <p:cNvCxnSpPr>
              <a:stCxn id="12" idx="1"/>
              <a:endCxn id="10" idx="4"/>
            </p:cNvCxnSpPr>
            <p:nvPr/>
          </p:nvCxnSpPr>
          <p:spPr>
            <a:xfrm flipH="1" flipV="1">
              <a:off x="3599892" y="2420888"/>
              <a:ext cx="1" cy="360040"/>
            </a:xfrm>
            <a:prstGeom prst="straightConnector1">
              <a:avLst/>
            </a:prstGeom>
            <a:ln w="38100">
              <a:solidFill>
                <a:srgbClr val="FF99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TextBox 71"/>
            <p:cNvSpPr txBox="1"/>
            <p:nvPr/>
          </p:nvSpPr>
          <p:spPr>
            <a:xfrm>
              <a:off x="4026823" y="2411596"/>
              <a:ext cx="1274708" cy="369332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CARD-SPCU</a:t>
              </a:r>
              <a:endParaRPr lang="fr-FR" dirty="0"/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291381" y="332656"/>
            <a:ext cx="8457084" cy="2088232"/>
            <a:chOff x="291381" y="332656"/>
            <a:chExt cx="8457084" cy="2088232"/>
          </a:xfrm>
        </p:grpSpPr>
        <p:sp>
          <p:nvSpPr>
            <p:cNvPr id="10" name="Oval 9"/>
            <p:cNvSpPr/>
            <p:nvPr/>
          </p:nvSpPr>
          <p:spPr>
            <a:xfrm>
              <a:off x="2483768" y="980728"/>
              <a:ext cx="2232248" cy="144016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smtClean="0"/>
                <a:t>Coordination board, chaired by CARD-SPCU</a:t>
              </a:r>
              <a:endParaRPr lang="fr-FR" b="1" dirty="0"/>
            </a:p>
          </p:txBody>
        </p:sp>
        <p:sp>
          <p:nvSpPr>
            <p:cNvPr id="69" name="Right Brace 68"/>
            <p:cNvSpPr/>
            <p:nvPr/>
          </p:nvSpPr>
          <p:spPr>
            <a:xfrm rot="5400000">
              <a:off x="4233346" y="-3609309"/>
              <a:ext cx="573153" cy="8457084"/>
            </a:xfrm>
            <a:prstGeom prst="rightBrace">
              <a:avLst>
                <a:gd name="adj1" fmla="val 8333"/>
                <a:gd name="adj2" fmla="val 60965"/>
              </a:avLst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454874" y="1168703"/>
              <a:ext cx="342949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en-US" dirty="0"/>
                <a:t>Coordinates policies</a:t>
              </a:r>
              <a:endParaRPr lang="fr-FR" dirty="0"/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/>
                <a:t>Supervises SP/</a:t>
              </a:r>
              <a:r>
                <a:rPr lang="en-US" dirty="0" err="1" smtClean="0"/>
                <a:t>Empl</a:t>
              </a:r>
              <a:r>
                <a:rPr lang="en-US" dirty="0" smtClean="0"/>
                <a:t>. Schemes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/>
                <a:t>Monitors NSPS (based on DB)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/>
                <a:t>Manages grievances</a:t>
              </a: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4352202" y="1191635"/>
            <a:ext cx="4756302" cy="5610233"/>
            <a:chOff x="4352202" y="1191635"/>
            <a:chExt cx="4756302" cy="5610233"/>
          </a:xfrm>
        </p:grpSpPr>
        <p:sp>
          <p:nvSpPr>
            <p:cNvPr id="88" name="Rounded Rectangle 87"/>
            <p:cNvSpPr/>
            <p:nvPr/>
          </p:nvSpPr>
          <p:spPr>
            <a:xfrm>
              <a:off x="7524328" y="5496748"/>
              <a:ext cx="1584176" cy="1244620"/>
            </a:xfrm>
            <a:prstGeom prst="roundRect">
              <a:avLst/>
            </a:prstGeom>
            <a:solidFill>
              <a:srgbClr val="CC9900"/>
            </a:solidFill>
            <a:ln>
              <a:solidFill>
                <a:srgbClr val="CC66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Local governance &amp; appeals committee</a:t>
              </a:r>
              <a:endParaRPr lang="fr-FR" dirty="0"/>
            </a:p>
          </p:txBody>
        </p:sp>
        <p:cxnSp>
          <p:nvCxnSpPr>
            <p:cNvPr id="90" name="Elbow Connector 89"/>
            <p:cNvCxnSpPr>
              <a:stCxn id="31" idx="3"/>
              <a:endCxn id="88" idx="1"/>
            </p:cNvCxnSpPr>
            <p:nvPr/>
          </p:nvCxnSpPr>
          <p:spPr>
            <a:xfrm flipV="1">
              <a:off x="4352202" y="6119058"/>
              <a:ext cx="3172126" cy="442290"/>
            </a:xfrm>
            <a:prstGeom prst="bentConnector3">
              <a:avLst/>
            </a:prstGeom>
            <a:ln w="38100">
              <a:solidFill>
                <a:srgbClr val="66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Elbow Connector 90"/>
            <p:cNvCxnSpPr>
              <a:endCxn id="10" idx="7"/>
            </p:cNvCxnSpPr>
            <p:nvPr/>
          </p:nvCxnSpPr>
          <p:spPr>
            <a:xfrm rot="16200000" flipV="1">
              <a:off x="4323899" y="1256848"/>
              <a:ext cx="4305113" cy="4174687"/>
            </a:xfrm>
            <a:prstGeom prst="bentConnector3">
              <a:avLst>
                <a:gd name="adj1" fmla="val 110209"/>
              </a:avLst>
            </a:prstGeom>
            <a:ln w="38100">
              <a:solidFill>
                <a:srgbClr val="6633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TextBox 95"/>
            <p:cNvSpPr txBox="1"/>
            <p:nvPr/>
          </p:nvSpPr>
          <p:spPr>
            <a:xfrm>
              <a:off x="6154289" y="6155537"/>
              <a:ext cx="15860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Grievance resolution</a:t>
              </a:r>
              <a:endParaRPr lang="fr-FR" dirty="0"/>
            </a:p>
          </p:txBody>
        </p:sp>
        <p:sp>
          <p:nvSpPr>
            <p:cNvPr id="97" name="TextBox 96"/>
            <p:cNvSpPr txBox="1"/>
            <p:nvPr/>
          </p:nvSpPr>
          <p:spPr>
            <a:xfrm rot="5400000">
              <a:off x="8058798" y="3498263"/>
              <a:ext cx="158606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smtClean="0"/>
                <a:t>Reporting</a:t>
              </a:r>
              <a:endParaRPr lang="fr-FR" dirty="0"/>
            </a:p>
          </p:txBody>
        </p:sp>
      </p:grpSp>
      <p:grpSp>
        <p:nvGrpSpPr>
          <p:cNvPr id="115" name="Group 114"/>
          <p:cNvGrpSpPr/>
          <p:nvPr/>
        </p:nvGrpSpPr>
        <p:grpSpPr>
          <a:xfrm>
            <a:off x="1363254" y="2708920"/>
            <a:ext cx="3055470" cy="2286254"/>
            <a:chOff x="1363254" y="2708920"/>
            <a:chExt cx="3055470" cy="2286254"/>
          </a:xfrm>
        </p:grpSpPr>
        <p:sp>
          <p:nvSpPr>
            <p:cNvPr id="12" name="Can 11"/>
            <p:cNvSpPr/>
            <p:nvPr/>
          </p:nvSpPr>
          <p:spPr>
            <a:xfrm>
              <a:off x="2985890" y="2780928"/>
              <a:ext cx="1228005" cy="648072"/>
            </a:xfrm>
            <a:prstGeom prst="can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NSPS DB</a:t>
              </a:r>
              <a:endParaRPr lang="fr-FR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2411760" y="2708920"/>
              <a:ext cx="679994" cy="369332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accent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en-US" dirty="0" err="1" smtClean="0"/>
                <a:t>MoPI</a:t>
              </a:r>
              <a:endParaRPr lang="fr-FR" dirty="0"/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363254" y="3059668"/>
              <a:ext cx="1768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/>
                <a:t>Manages DB</a:t>
              </a:r>
              <a:endParaRPr lang="fr-FR" dirty="0"/>
            </a:p>
          </p:txBody>
        </p:sp>
        <p:cxnSp>
          <p:nvCxnSpPr>
            <p:cNvPr id="76" name="Elbow Connector 75"/>
            <p:cNvCxnSpPr>
              <a:stCxn id="65" idx="4"/>
            </p:cNvCxnSpPr>
            <p:nvPr/>
          </p:nvCxnSpPr>
          <p:spPr>
            <a:xfrm flipV="1">
              <a:off x="2925076" y="3429000"/>
              <a:ext cx="471304" cy="1566174"/>
            </a:xfrm>
            <a:prstGeom prst="bentConnector2">
              <a:avLst/>
            </a:prstGeom>
            <a:ln>
              <a:solidFill>
                <a:srgbClr val="FF99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Elbow Connector 85"/>
            <p:cNvCxnSpPr>
              <a:stCxn id="66" idx="2"/>
            </p:cNvCxnSpPr>
            <p:nvPr/>
          </p:nvCxnSpPr>
          <p:spPr>
            <a:xfrm rot="10800000">
              <a:off x="3779912" y="3429000"/>
              <a:ext cx="638812" cy="1134126"/>
            </a:xfrm>
            <a:prstGeom prst="bentConnector2">
              <a:avLst/>
            </a:prstGeom>
            <a:ln>
              <a:solidFill>
                <a:srgbClr val="FF993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Elbow Connector 109"/>
            <p:cNvCxnSpPr>
              <a:stCxn id="12" idx="3"/>
              <a:endCxn id="30" idx="0"/>
            </p:cNvCxnSpPr>
            <p:nvPr/>
          </p:nvCxnSpPr>
          <p:spPr>
            <a:xfrm rot="5400000">
              <a:off x="2849505" y="4179388"/>
              <a:ext cx="1500776" cy="1"/>
            </a:xfrm>
            <a:prstGeom prst="bentConnector3">
              <a:avLst/>
            </a:prstGeom>
            <a:ln w="38100">
              <a:solidFill>
                <a:srgbClr val="FF9933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0" name="Group 69"/>
          <p:cNvGrpSpPr/>
          <p:nvPr/>
        </p:nvGrpSpPr>
        <p:grpSpPr>
          <a:xfrm>
            <a:off x="2208875" y="587490"/>
            <a:ext cx="5341823" cy="4306059"/>
            <a:chOff x="1123627" y="930672"/>
            <a:chExt cx="2877071" cy="2401292"/>
          </a:xfrm>
        </p:grpSpPr>
        <p:pic>
          <p:nvPicPr>
            <p:cNvPr id="75" name="Picture 2" descr="http://savoie.familles-a-energie-positive.fr/public/upload/Photos/post-it-note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14" t="6419" r="17365" b="18183"/>
            <a:stretch/>
          </p:blipFill>
          <p:spPr bwMode="auto">
            <a:xfrm>
              <a:off x="1123627" y="930672"/>
              <a:ext cx="2877071" cy="24012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TextBox 76"/>
            <p:cNvSpPr txBox="1"/>
            <p:nvPr/>
          </p:nvSpPr>
          <p:spPr>
            <a:xfrm rot="21430620">
              <a:off x="1464942" y="1504857"/>
              <a:ext cx="2160240" cy="1252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  <a:latin typeface="Arial Rounded MT Bold" pitchFamily="34" charset="0"/>
                </a:rPr>
                <a:t>LINKAGES EMPLOYMENT/ SOCIAL PROTECTION AT INSTITUTIONAL LEVEL</a:t>
              </a:r>
              <a:endParaRPr lang="fr-FR" sz="2800" b="1" dirty="0">
                <a:solidFill>
                  <a:srgbClr val="FF0000"/>
                </a:solidFill>
                <a:latin typeface="Arial Rounded MT Bold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78985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Single entry point to SP and Employment services</a:t>
            </a:r>
            <a:endParaRPr lang="fr-F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613512" cy="4507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2208875" y="1628800"/>
            <a:ext cx="5341823" cy="4306059"/>
            <a:chOff x="1123627" y="930672"/>
            <a:chExt cx="2877071" cy="2401292"/>
          </a:xfrm>
        </p:grpSpPr>
        <p:pic>
          <p:nvPicPr>
            <p:cNvPr id="5" name="Picture 2" descr="http://savoie.familles-a-energie-positive.fr/public/upload/Photos/post-it-note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14" t="6419" r="17365" b="18183"/>
            <a:stretch/>
          </p:blipFill>
          <p:spPr bwMode="auto">
            <a:xfrm>
              <a:off x="1123627" y="930672"/>
              <a:ext cx="2877071" cy="24012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Box 5"/>
            <p:cNvSpPr txBox="1"/>
            <p:nvPr/>
          </p:nvSpPr>
          <p:spPr>
            <a:xfrm rot="21430620">
              <a:off x="1464942" y="1624999"/>
              <a:ext cx="2160240" cy="10126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  <a:latin typeface="Arial Rounded MT Bold" pitchFamily="34" charset="0"/>
                </a:rPr>
                <a:t>LINKAGES EMPLOYMENT/ SOCIAL PROTECTION AT DELIVERY LEVEL</a:t>
              </a:r>
              <a:endParaRPr lang="fr-FR" sz="2800" b="1" dirty="0">
                <a:solidFill>
                  <a:srgbClr val="FF0000"/>
                </a:solidFill>
                <a:latin typeface="Arial Rounded MT Bold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5069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1582804" y="2468795"/>
            <a:ext cx="7455228" cy="3899752"/>
            <a:chOff x="1582804" y="2468795"/>
            <a:chExt cx="7455228" cy="3899752"/>
          </a:xfrm>
        </p:grpSpPr>
        <p:sp>
          <p:nvSpPr>
            <p:cNvPr id="56" name="Rounded Rectangle 55"/>
            <p:cNvSpPr/>
            <p:nvPr/>
          </p:nvSpPr>
          <p:spPr>
            <a:xfrm>
              <a:off x="1582804" y="5449174"/>
              <a:ext cx="2503883" cy="626963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5400089" y="5943092"/>
              <a:ext cx="1800969" cy="425455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3267021" y="2468795"/>
              <a:ext cx="2673132" cy="600165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8316416" y="3678858"/>
              <a:ext cx="721616" cy="427051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5364088" y="5445217"/>
            <a:ext cx="36739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Access to land security </a:t>
            </a:r>
            <a:endParaRPr lang="en-GB" dirty="0" smtClean="0"/>
          </a:p>
          <a:p>
            <a:r>
              <a:rPr lang="en-GB" dirty="0" smtClean="0"/>
              <a:t>Access to machines</a:t>
            </a:r>
          </a:p>
          <a:p>
            <a:r>
              <a:rPr lang="en-GB" dirty="0" smtClean="0"/>
              <a:t>-- </a:t>
            </a:r>
            <a:r>
              <a:rPr lang="en-GB" dirty="0" err="1" smtClean="0"/>
              <a:t>Akleda</a:t>
            </a:r>
            <a:r>
              <a:rPr lang="en-GB" dirty="0" smtClean="0"/>
              <a:t> loans?</a:t>
            </a:r>
            <a:endParaRPr lang="fr-FR" dirty="0"/>
          </a:p>
        </p:txBody>
      </p:sp>
      <p:sp>
        <p:nvSpPr>
          <p:cNvPr id="24" name="TextBox 23"/>
          <p:cNvSpPr txBox="1"/>
          <p:nvPr/>
        </p:nvSpPr>
        <p:spPr>
          <a:xfrm>
            <a:off x="3218672" y="1868631"/>
            <a:ext cx="2865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Linkages with local markets such as hotels, schools (through the school feeding program)</a:t>
            </a:r>
            <a:endParaRPr lang="fr-FR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Combined benefit packages for each growth diamond</a:t>
            </a:r>
            <a:endParaRPr lang="fr-FR" dirty="0"/>
          </a:p>
        </p:txBody>
      </p:sp>
      <p:sp>
        <p:nvSpPr>
          <p:cNvPr id="4" name="Regular Pentagon 3"/>
          <p:cNvSpPr/>
          <p:nvPr/>
        </p:nvSpPr>
        <p:spPr>
          <a:xfrm>
            <a:off x="3131840" y="2780928"/>
            <a:ext cx="3024336" cy="2664296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6" name="Straight Connector 5"/>
          <p:cNvCxnSpPr>
            <a:stCxn id="4" idx="5"/>
          </p:cNvCxnSpPr>
          <p:nvPr/>
        </p:nvCxnSpPr>
        <p:spPr>
          <a:xfrm flipH="1">
            <a:off x="4644008" y="3798596"/>
            <a:ext cx="1512165" cy="42249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>
            <a:endCxn id="4" idx="0"/>
          </p:cNvCxnSpPr>
          <p:nvPr/>
        </p:nvCxnSpPr>
        <p:spPr>
          <a:xfrm flipV="1">
            <a:off x="4644008" y="2780928"/>
            <a:ext cx="0" cy="144016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>
            <a:stCxn id="4" idx="4"/>
          </p:cNvCxnSpPr>
          <p:nvPr/>
        </p:nvCxnSpPr>
        <p:spPr>
          <a:xfrm flipH="1" flipV="1">
            <a:off x="4644008" y="4221088"/>
            <a:ext cx="934569" cy="122412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4" idx="2"/>
          </p:cNvCxnSpPr>
          <p:nvPr/>
        </p:nvCxnSpPr>
        <p:spPr>
          <a:xfrm flipV="1">
            <a:off x="3709439" y="4221088"/>
            <a:ext cx="934569" cy="122412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4" idx="1"/>
          </p:cNvCxnSpPr>
          <p:nvPr/>
        </p:nvCxnSpPr>
        <p:spPr>
          <a:xfrm>
            <a:off x="3131843" y="3798596"/>
            <a:ext cx="1512165" cy="42249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156176" y="3430741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Development of irrigation infrastructure through PWPs</a:t>
            </a:r>
            <a:endParaRPr lang="fr-FR" dirty="0"/>
          </a:p>
        </p:txBody>
      </p:sp>
      <p:sp>
        <p:nvSpPr>
          <p:cNvPr id="22" name="TextBox 21"/>
          <p:cNvSpPr txBox="1"/>
          <p:nvPr/>
        </p:nvSpPr>
        <p:spPr>
          <a:xfrm>
            <a:off x="35496" y="3297758"/>
            <a:ext cx="32315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Income </a:t>
            </a:r>
            <a:r>
              <a:rPr lang="en-GB" dirty="0"/>
              <a:t>security </a:t>
            </a:r>
            <a:r>
              <a:rPr lang="en-GB" dirty="0" smtClean="0"/>
              <a:t>mechanism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/>
              <a:t>A Rice Bank would Buy/Store/Sell production to smooth the income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GB" dirty="0" smtClean="0"/>
              <a:t>Tax exemption / exports</a:t>
            </a:r>
            <a:endParaRPr lang="fr-FR" dirty="0"/>
          </a:p>
        </p:txBody>
      </p:sp>
      <p:sp>
        <p:nvSpPr>
          <p:cNvPr id="23" name="TextBox 22"/>
          <p:cNvSpPr txBox="1"/>
          <p:nvPr/>
        </p:nvSpPr>
        <p:spPr>
          <a:xfrm>
            <a:off x="1619672" y="5429806"/>
            <a:ext cx="23661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Skills development (technical, marketing…)</a:t>
            </a:r>
            <a:endParaRPr lang="fr-FR" dirty="0"/>
          </a:p>
        </p:txBody>
      </p:sp>
      <p:cxnSp>
        <p:nvCxnSpPr>
          <p:cNvPr id="30" name="Straight Connector 29"/>
          <p:cNvCxnSpPr/>
          <p:nvPr/>
        </p:nvCxnSpPr>
        <p:spPr>
          <a:xfrm flipH="1">
            <a:off x="4644008" y="4000286"/>
            <a:ext cx="756081" cy="21124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Oval 31"/>
          <p:cNvSpPr/>
          <p:nvPr/>
        </p:nvSpPr>
        <p:spPr>
          <a:xfrm>
            <a:off x="5220072" y="3933056"/>
            <a:ext cx="214489" cy="2112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4" name="Straight Connector 33"/>
          <p:cNvCxnSpPr/>
          <p:nvPr/>
        </p:nvCxnSpPr>
        <p:spPr>
          <a:xfrm flipH="1" flipV="1">
            <a:off x="4644009" y="4221089"/>
            <a:ext cx="378039" cy="5040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4914803" y="4621906"/>
            <a:ext cx="214489" cy="2112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38" name="Straight Connector 37"/>
          <p:cNvCxnSpPr/>
          <p:nvPr/>
        </p:nvCxnSpPr>
        <p:spPr>
          <a:xfrm flipV="1">
            <a:off x="4176723" y="4221096"/>
            <a:ext cx="465750" cy="61205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Oval 39"/>
          <p:cNvSpPr/>
          <p:nvPr/>
        </p:nvSpPr>
        <p:spPr>
          <a:xfrm>
            <a:off x="4086687" y="4727529"/>
            <a:ext cx="214489" cy="2112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42" name="Straight Connector 41"/>
          <p:cNvCxnSpPr/>
          <p:nvPr/>
        </p:nvCxnSpPr>
        <p:spPr>
          <a:xfrm>
            <a:off x="4139952" y="4077072"/>
            <a:ext cx="495232" cy="14879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4067124" y="3981429"/>
            <a:ext cx="214489" cy="2112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45" name="Straight Connector 44"/>
          <p:cNvCxnSpPr/>
          <p:nvPr/>
        </p:nvCxnSpPr>
        <p:spPr>
          <a:xfrm flipV="1">
            <a:off x="4644008" y="3933056"/>
            <a:ext cx="7412" cy="28803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Oval 49"/>
          <p:cNvSpPr/>
          <p:nvPr/>
        </p:nvSpPr>
        <p:spPr>
          <a:xfrm>
            <a:off x="4544175" y="3798736"/>
            <a:ext cx="214489" cy="21124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73" name="Group 72"/>
          <p:cNvGrpSpPr/>
          <p:nvPr/>
        </p:nvGrpSpPr>
        <p:grpSpPr>
          <a:xfrm>
            <a:off x="4086687" y="1124744"/>
            <a:ext cx="5021817" cy="4818348"/>
            <a:chOff x="4086687" y="1124744"/>
            <a:chExt cx="5021817" cy="4818348"/>
          </a:xfrm>
        </p:grpSpPr>
        <p:grpSp>
          <p:nvGrpSpPr>
            <p:cNvPr id="61" name="Group 60"/>
            <p:cNvGrpSpPr/>
            <p:nvPr/>
          </p:nvGrpSpPr>
          <p:grpSpPr>
            <a:xfrm>
              <a:off x="7128792" y="1124744"/>
              <a:ext cx="1979712" cy="2160240"/>
              <a:chOff x="7021546" y="1283189"/>
              <a:chExt cx="1979712" cy="2160240"/>
            </a:xfrm>
          </p:grpSpPr>
          <p:sp>
            <p:nvSpPr>
              <p:cNvPr id="58" name="Rectangle 57"/>
              <p:cNvSpPr/>
              <p:nvPr/>
            </p:nvSpPr>
            <p:spPr>
              <a:xfrm>
                <a:off x="7201058" y="1787245"/>
                <a:ext cx="1656184" cy="803480"/>
              </a:xfrm>
              <a:prstGeom prst="rect">
                <a:avLst/>
              </a:prstGeom>
              <a:solidFill>
                <a:srgbClr val="FFFF99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b="1" dirty="0" smtClean="0">
                    <a:solidFill>
                      <a:schemeClr val="bg1">
                        <a:lumMod val="50000"/>
                      </a:schemeClr>
                    </a:solidFill>
                  </a:rPr>
                  <a:t>PEOPLE service</a:t>
                </a:r>
                <a:endParaRPr lang="fr-FR" sz="2400" dirty="0"/>
              </a:p>
            </p:txBody>
          </p:sp>
          <p:sp>
            <p:nvSpPr>
              <p:cNvPr id="59" name="Isosceles Triangle 58"/>
              <p:cNvSpPr/>
              <p:nvPr/>
            </p:nvSpPr>
            <p:spPr>
              <a:xfrm>
                <a:off x="7057042" y="1283189"/>
                <a:ext cx="1944216" cy="504056"/>
              </a:xfrm>
              <a:prstGeom prst="triangle">
                <a:avLst/>
              </a:prstGeom>
              <a:solidFill>
                <a:srgbClr val="FF99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pic>
            <p:nvPicPr>
              <p:cNvPr id="60" name="Picture 47"/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21546" y="2590725"/>
                <a:ext cx="1979712" cy="85270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64" name="Straight Arrow Connector 63"/>
            <p:cNvCxnSpPr>
              <a:stCxn id="58" idx="1"/>
            </p:cNvCxnSpPr>
            <p:nvPr/>
          </p:nvCxnSpPr>
          <p:spPr>
            <a:xfrm flipH="1">
              <a:off x="5940153" y="2030540"/>
              <a:ext cx="1368151" cy="738337"/>
            </a:xfrm>
            <a:prstGeom prst="straightConnector1">
              <a:avLst/>
            </a:prstGeom>
            <a:ln w="57150">
              <a:solidFill>
                <a:srgbClr val="FF33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Arrow Connector 64"/>
            <p:cNvCxnSpPr/>
            <p:nvPr/>
          </p:nvCxnSpPr>
          <p:spPr>
            <a:xfrm>
              <a:off x="8677224" y="2276872"/>
              <a:ext cx="0" cy="1477034"/>
            </a:xfrm>
            <a:prstGeom prst="straightConnector1">
              <a:avLst/>
            </a:prstGeom>
            <a:ln w="57150">
              <a:solidFill>
                <a:srgbClr val="FF33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Arrow Connector 67"/>
            <p:cNvCxnSpPr>
              <a:endCxn id="56" idx="3"/>
            </p:cNvCxnSpPr>
            <p:nvPr/>
          </p:nvCxnSpPr>
          <p:spPr>
            <a:xfrm flipH="1">
              <a:off x="4086687" y="2182940"/>
              <a:ext cx="3374018" cy="3579716"/>
            </a:xfrm>
            <a:prstGeom prst="straightConnector1">
              <a:avLst/>
            </a:prstGeom>
            <a:ln w="57150">
              <a:solidFill>
                <a:srgbClr val="FF33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Arrow Connector 69"/>
            <p:cNvCxnSpPr/>
            <p:nvPr/>
          </p:nvCxnSpPr>
          <p:spPr>
            <a:xfrm flipH="1">
              <a:off x="6300573" y="2399708"/>
              <a:ext cx="1403775" cy="3543384"/>
            </a:xfrm>
            <a:prstGeom prst="straightConnector1">
              <a:avLst/>
            </a:prstGeom>
            <a:ln w="57150">
              <a:solidFill>
                <a:srgbClr val="FF33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5" name="TextBox 74"/>
          <p:cNvSpPr txBox="1"/>
          <p:nvPr/>
        </p:nvSpPr>
        <p:spPr>
          <a:xfrm>
            <a:off x="149050" y="1683965"/>
            <a:ext cx="2752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Example of rice production</a:t>
            </a:r>
            <a:endParaRPr lang="fr-FR" b="1" dirty="0"/>
          </a:p>
        </p:txBody>
      </p:sp>
      <p:grpSp>
        <p:nvGrpSpPr>
          <p:cNvPr id="76" name="Group 75"/>
          <p:cNvGrpSpPr/>
          <p:nvPr/>
        </p:nvGrpSpPr>
        <p:grpSpPr>
          <a:xfrm>
            <a:off x="2208875" y="1628800"/>
            <a:ext cx="5341823" cy="4306059"/>
            <a:chOff x="1123627" y="930672"/>
            <a:chExt cx="2877071" cy="2401292"/>
          </a:xfrm>
        </p:grpSpPr>
        <p:pic>
          <p:nvPicPr>
            <p:cNvPr id="77" name="Picture 2" descr="http://savoie.familles-a-energie-positive.fr/public/upload/Photos/post-it-note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514" t="6419" r="17365" b="18183"/>
            <a:stretch/>
          </p:blipFill>
          <p:spPr bwMode="auto">
            <a:xfrm>
              <a:off x="1123627" y="930672"/>
              <a:ext cx="2877071" cy="24012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8" name="TextBox 77"/>
            <p:cNvSpPr txBox="1"/>
            <p:nvPr/>
          </p:nvSpPr>
          <p:spPr>
            <a:xfrm rot="21430620">
              <a:off x="1464942" y="1384714"/>
              <a:ext cx="2160240" cy="1493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b="1" dirty="0" smtClean="0">
                  <a:solidFill>
                    <a:srgbClr val="FF0000"/>
                  </a:solidFill>
                  <a:latin typeface="Arial Rounded MT Bold" pitchFamily="34" charset="0"/>
                </a:rPr>
                <a:t>LINKAGES EMPLOYMENT/ SOCIAL PROTECTION THROUGH COMBINED BENEFIT PACKAGES</a:t>
              </a:r>
              <a:endParaRPr lang="fr-FR" sz="2800" b="1" dirty="0">
                <a:solidFill>
                  <a:srgbClr val="FF0000"/>
                </a:solidFill>
                <a:latin typeface="Arial Rounded MT Bold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97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 – PEOPLE service</a:t>
            </a:r>
            <a:endParaRPr lang="fr-FR" dirty="0"/>
          </a:p>
        </p:txBody>
      </p:sp>
      <p:sp>
        <p:nvSpPr>
          <p:cNvPr id="5" name="Right Arrow 4"/>
          <p:cNvSpPr/>
          <p:nvPr/>
        </p:nvSpPr>
        <p:spPr>
          <a:xfrm>
            <a:off x="0" y="1988840"/>
            <a:ext cx="9144000" cy="15841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6" name="Group 45"/>
          <p:cNvGrpSpPr/>
          <p:nvPr/>
        </p:nvGrpSpPr>
        <p:grpSpPr>
          <a:xfrm>
            <a:off x="5724128" y="2492896"/>
            <a:ext cx="1584175" cy="2319358"/>
            <a:chOff x="5724128" y="2492896"/>
            <a:chExt cx="1584175" cy="2319358"/>
          </a:xfrm>
        </p:grpSpPr>
        <p:sp>
          <p:nvSpPr>
            <p:cNvPr id="10" name="Oval 9"/>
            <p:cNvSpPr/>
            <p:nvPr/>
          </p:nvSpPr>
          <p:spPr>
            <a:xfrm>
              <a:off x="6192179" y="2492896"/>
              <a:ext cx="648072" cy="576064"/>
            </a:xfrm>
            <a:prstGeom prst="ellipse">
              <a:avLst/>
            </a:prstGeom>
            <a:solidFill>
              <a:srgbClr val="FF33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24128" y="3334926"/>
              <a:ext cx="1584175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South-South missions to finalize design</a:t>
              </a:r>
            </a:p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&amp; Business Plan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7128142" y="1987923"/>
            <a:ext cx="1188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SEPT. 2012</a:t>
            </a:r>
            <a:endParaRPr lang="fr-FR" dirty="0"/>
          </a:p>
        </p:txBody>
      </p:sp>
      <p:sp>
        <p:nvSpPr>
          <p:cNvPr id="19" name="TextBox 18"/>
          <p:cNvSpPr txBox="1"/>
          <p:nvPr/>
        </p:nvSpPr>
        <p:spPr>
          <a:xfrm>
            <a:off x="0" y="1988840"/>
            <a:ext cx="1170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NOV. 2011</a:t>
            </a:r>
            <a:endParaRPr lang="fr-FR" dirty="0"/>
          </a:p>
        </p:txBody>
      </p:sp>
      <p:grpSp>
        <p:nvGrpSpPr>
          <p:cNvPr id="42" name="Group 41"/>
          <p:cNvGrpSpPr/>
          <p:nvPr/>
        </p:nvGrpSpPr>
        <p:grpSpPr>
          <a:xfrm>
            <a:off x="3989" y="2492896"/>
            <a:ext cx="1656183" cy="1765360"/>
            <a:chOff x="3989" y="2492896"/>
            <a:chExt cx="1656183" cy="1765360"/>
          </a:xfrm>
        </p:grpSpPr>
        <p:sp>
          <p:nvSpPr>
            <p:cNvPr id="6" name="Oval 5"/>
            <p:cNvSpPr/>
            <p:nvPr/>
          </p:nvSpPr>
          <p:spPr>
            <a:xfrm>
              <a:off x="508044" y="2492896"/>
              <a:ext cx="648072" cy="576064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989" y="3334926"/>
              <a:ext cx="1656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Assessment at local level SP/ Employment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832080" y="3118902"/>
              <a:ext cx="0" cy="216024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oup 42"/>
          <p:cNvGrpSpPr/>
          <p:nvPr/>
        </p:nvGrpSpPr>
        <p:grpSpPr>
          <a:xfrm>
            <a:off x="1331642" y="2492896"/>
            <a:ext cx="1656183" cy="2996461"/>
            <a:chOff x="1331642" y="2492896"/>
            <a:chExt cx="1656183" cy="2996461"/>
          </a:xfrm>
        </p:grpSpPr>
        <p:sp>
          <p:nvSpPr>
            <p:cNvPr id="7" name="Oval 6"/>
            <p:cNvSpPr/>
            <p:nvPr/>
          </p:nvSpPr>
          <p:spPr>
            <a:xfrm>
              <a:off x="1763688" y="2492896"/>
              <a:ext cx="648072" cy="576064"/>
            </a:xfrm>
            <a:prstGeom prst="ellipse">
              <a:avLst/>
            </a:prstGeom>
            <a:solidFill>
              <a:srgbClr val="FBDC6B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31642" y="4012029"/>
              <a:ext cx="1656183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Inventory of SWS in Brazil, Chile, India, Pakistan, South Africa…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2087724" y="3068960"/>
              <a:ext cx="0" cy="1004630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Group 43"/>
          <p:cNvGrpSpPr/>
          <p:nvPr/>
        </p:nvGrpSpPr>
        <p:grpSpPr>
          <a:xfrm>
            <a:off x="2740293" y="2492896"/>
            <a:ext cx="1512167" cy="1488361"/>
            <a:chOff x="2740293" y="2492896"/>
            <a:chExt cx="1512167" cy="1488361"/>
          </a:xfrm>
        </p:grpSpPr>
        <p:sp>
          <p:nvSpPr>
            <p:cNvPr id="8" name="Oval 7"/>
            <p:cNvSpPr/>
            <p:nvPr/>
          </p:nvSpPr>
          <p:spPr>
            <a:xfrm>
              <a:off x="3172340" y="2492896"/>
              <a:ext cx="648072" cy="576064"/>
            </a:xfrm>
            <a:prstGeom prst="ellipse">
              <a:avLst/>
            </a:prstGeom>
            <a:solidFill>
              <a:srgbClr val="FF9933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740293" y="3334926"/>
              <a:ext cx="15121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Selection of pilot districts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9" name="Straight Connector 28"/>
            <p:cNvCxnSpPr>
              <a:stCxn id="8" idx="4"/>
              <a:endCxn id="14" idx="0"/>
            </p:cNvCxnSpPr>
            <p:nvPr/>
          </p:nvCxnSpPr>
          <p:spPr>
            <a:xfrm>
              <a:off x="3496376" y="3068960"/>
              <a:ext cx="1" cy="265966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Group 44"/>
          <p:cNvGrpSpPr/>
          <p:nvPr/>
        </p:nvGrpSpPr>
        <p:grpSpPr>
          <a:xfrm>
            <a:off x="4036437" y="2492896"/>
            <a:ext cx="1800200" cy="4104456"/>
            <a:chOff x="4036437" y="2492896"/>
            <a:chExt cx="1800200" cy="4104456"/>
          </a:xfrm>
        </p:grpSpPr>
        <p:sp>
          <p:nvSpPr>
            <p:cNvPr id="9" name="Oval 8"/>
            <p:cNvSpPr/>
            <p:nvPr/>
          </p:nvSpPr>
          <p:spPr>
            <a:xfrm>
              <a:off x="4612501" y="2492896"/>
              <a:ext cx="648072" cy="576064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036437" y="4012029"/>
              <a:ext cx="1800200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Design of the people service in SR (organization, partnerships, procedures and tools, services </a:t>
              </a:r>
              <a:r>
                <a:rPr lang="en-US" b="1" dirty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provided, integrated packages</a:t>
              </a:r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)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32" name="Straight Connector 31"/>
            <p:cNvCxnSpPr/>
            <p:nvPr/>
          </p:nvCxnSpPr>
          <p:spPr>
            <a:xfrm>
              <a:off x="4936537" y="3068960"/>
              <a:ext cx="0" cy="1004630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>
            <a:stCxn id="10" idx="4"/>
            <a:endCxn id="16" idx="0"/>
          </p:cNvCxnSpPr>
          <p:nvPr/>
        </p:nvCxnSpPr>
        <p:spPr>
          <a:xfrm>
            <a:off x="6516215" y="3068960"/>
            <a:ext cx="1" cy="265966"/>
          </a:xfrm>
          <a:prstGeom prst="line">
            <a:avLst/>
          </a:prstGeom>
          <a:ln w="38100">
            <a:solidFill>
              <a:srgbClr val="FF33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Group 46"/>
          <p:cNvGrpSpPr/>
          <p:nvPr/>
        </p:nvGrpSpPr>
        <p:grpSpPr>
          <a:xfrm>
            <a:off x="7164288" y="2492896"/>
            <a:ext cx="1691679" cy="2442463"/>
            <a:chOff x="7164288" y="2492896"/>
            <a:chExt cx="1691679" cy="2442463"/>
          </a:xfrm>
        </p:grpSpPr>
        <p:sp>
          <p:nvSpPr>
            <p:cNvPr id="11" name="Oval 10"/>
            <p:cNvSpPr/>
            <p:nvPr/>
          </p:nvSpPr>
          <p:spPr>
            <a:xfrm>
              <a:off x="7686091" y="2492896"/>
              <a:ext cx="648072" cy="5760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64288" y="4012029"/>
              <a:ext cx="169167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Implemen-tation</a:t>
              </a:r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 of the PEOPLE service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36" name="Straight Connector 35"/>
            <p:cNvCxnSpPr>
              <a:stCxn id="11" idx="4"/>
              <a:endCxn id="17" idx="0"/>
            </p:cNvCxnSpPr>
            <p:nvPr/>
          </p:nvCxnSpPr>
          <p:spPr>
            <a:xfrm>
              <a:off x="8010127" y="3068960"/>
              <a:ext cx="1" cy="943069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Down Arrow 39"/>
          <p:cNvSpPr/>
          <p:nvPr/>
        </p:nvSpPr>
        <p:spPr>
          <a:xfrm>
            <a:off x="3923928" y="1988840"/>
            <a:ext cx="576064" cy="464323"/>
          </a:xfrm>
          <a:prstGeom prst="downArrow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TextBox 40"/>
          <p:cNvSpPr txBox="1"/>
          <p:nvPr/>
        </p:nvSpPr>
        <p:spPr>
          <a:xfrm>
            <a:off x="3347864" y="1556792"/>
            <a:ext cx="1740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We are here</a:t>
            </a:r>
            <a:endParaRPr lang="fr-F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3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 - Public works programs</a:t>
            </a:r>
            <a:endParaRPr lang="fr-FR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412776"/>
            <a:ext cx="1610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Objectives:</a:t>
            </a:r>
            <a:endParaRPr lang="fr-FR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025840" y="1412776"/>
            <a:ext cx="62257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Provide income security to working age people </a:t>
            </a:r>
          </a:p>
          <a:p>
            <a:r>
              <a:rPr lang="en-US" sz="2400" b="1" dirty="0" smtClean="0"/>
              <a:t>(cash or food)</a:t>
            </a:r>
            <a:endParaRPr lang="fr-FR" sz="2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018665" y="2276872"/>
            <a:ext cx="69458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Build infrastructures (roads, irrigation, …) that will contribute to the growth diamonds</a:t>
            </a:r>
            <a:endParaRPr lang="fr-FR" sz="2400" b="1" dirty="0"/>
          </a:p>
        </p:txBody>
      </p:sp>
      <p:sp>
        <p:nvSpPr>
          <p:cNvPr id="8" name="Right Arrow 7"/>
          <p:cNvSpPr/>
          <p:nvPr/>
        </p:nvSpPr>
        <p:spPr>
          <a:xfrm>
            <a:off x="51515" y="3573016"/>
            <a:ext cx="9092485" cy="15841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TextBox 11"/>
          <p:cNvSpPr txBox="1"/>
          <p:nvPr/>
        </p:nvSpPr>
        <p:spPr>
          <a:xfrm>
            <a:off x="5868144" y="3572099"/>
            <a:ext cx="1170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NOV. 2012</a:t>
            </a:r>
            <a:endParaRPr lang="fr-FR" dirty="0"/>
          </a:p>
        </p:txBody>
      </p:sp>
      <p:sp>
        <p:nvSpPr>
          <p:cNvPr id="18" name="Down Arrow 17"/>
          <p:cNvSpPr/>
          <p:nvPr/>
        </p:nvSpPr>
        <p:spPr>
          <a:xfrm>
            <a:off x="2627784" y="3573016"/>
            <a:ext cx="576064" cy="464323"/>
          </a:xfrm>
          <a:prstGeom prst="downArrow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TextBox 18"/>
          <p:cNvSpPr txBox="1"/>
          <p:nvPr/>
        </p:nvSpPr>
        <p:spPr>
          <a:xfrm>
            <a:off x="2051720" y="3140968"/>
            <a:ext cx="17409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We are here</a:t>
            </a:r>
            <a:endParaRPr lang="fr-FR" sz="2400" b="1" dirty="0">
              <a:solidFill>
                <a:srgbClr val="FF0000"/>
              </a:solidFill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051721" y="4077072"/>
            <a:ext cx="1656183" cy="1765360"/>
            <a:chOff x="2051721" y="4077072"/>
            <a:chExt cx="1656183" cy="1765360"/>
          </a:xfrm>
        </p:grpSpPr>
        <p:sp>
          <p:nvSpPr>
            <p:cNvPr id="15" name="Oval 14"/>
            <p:cNvSpPr/>
            <p:nvPr/>
          </p:nvSpPr>
          <p:spPr>
            <a:xfrm>
              <a:off x="2267744" y="4077072"/>
              <a:ext cx="648072" cy="576064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051721" y="4919102"/>
              <a:ext cx="1656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Design of the PWP program CARD/ILO/WFP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2879812" y="4703078"/>
              <a:ext cx="0" cy="216024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Oval 20"/>
            <p:cNvSpPr/>
            <p:nvPr/>
          </p:nvSpPr>
          <p:spPr>
            <a:xfrm>
              <a:off x="2572544" y="4077072"/>
              <a:ext cx="648072" cy="576064"/>
            </a:xfrm>
            <a:prstGeom prst="ellipse">
              <a:avLst/>
            </a:prstGeom>
            <a:solidFill>
              <a:srgbClr val="FBDC6B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Oval 21"/>
            <p:cNvSpPr/>
            <p:nvPr/>
          </p:nvSpPr>
          <p:spPr>
            <a:xfrm>
              <a:off x="2915816" y="4077072"/>
              <a:ext cx="648072" cy="576064"/>
            </a:xfrm>
            <a:prstGeom prst="ellipse">
              <a:avLst/>
            </a:prstGeom>
            <a:solidFill>
              <a:srgbClr val="FFCC6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5496" y="3572099"/>
            <a:ext cx="11702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NOV. 2011</a:t>
            </a:r>
            <a:endParaRPr lang="fr-FR" dirty="0"/>
          </a:p>
        </p:txBody>
      </p:sp>
      <p:sp>
        <p:nvSpPr>
          <p:cNvPr id="25" name="TextBox 24"/>
          <p:cNvSpPr txBox="1"/>
          <p:nvPr/>
        </p:nvSpPr>
        <p:spPr>
          <a:xfrm>
            <a:off x="251520" y="606367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The PEOPLE service would register the workers of the PWP under health care, adapted skills development programs, and so on…</a:t>
            </a:r>
            <a:endParaRPr lang="fr-FR" sz="2400" b="1" dirty="0"/>
          </a:p>
        </p:txBody>
      </p:sp>
      <p:grpSp>
        <p:nvGrpSpPr>
          <p:cNvPr id="29" name="Group 28"/>
          <p:cNvGrpSpPr/>
          <p:nvPr/>
        </p:nvGrpSpPr>
        <p:grpSpPr>
          <a:xfrm>
            <a:off x="5679149" y="4077072"/>
            <a:ext cx="1584175" cy="1765360"/>
            <a:chOff x="5679149" y="4077072"/>
            <a:chExt cx="1584175" cy="1765360"/>
          </a:xfrm>
        </p:grpSpPr>
        <p:sp>
          <p:nvSpPr>
            <p:cNvPr id="10" name="Oval 9"/>
            <p:cNvSpPr/>
            <p:nvPr/>
          </p:nvSpPr>
          <p:spPr>
            <a:xfrm>
              <a:off x="5940152" y="4077072"/>
              <a:ext cx="648072" cy="576064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679149" y="4919102"/>
              <a:ext cx="15841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Pilot program in </a:t>
              </a:r>
              <a:r>
                <a:rPr lang="en-US" b="1" dirty="0" err="1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Siem</a:t>
              </a:r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 Reap province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6471237" y="4725144"/>
              <a:ext cx="0" cy="216024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Oval 25"/>
            <p:cNvSpPr/>
            <p:nvPr/>
          </p:nvSpPr>
          <p:spPr>
            <a:xfrm>
              <a:off x="6183205" y="4077072"/>
              <a:ext cx="648072" cy="576064"/>
            </a:xfrm>
            <a:prstGeom prst="ellipse">
              <a:avLst/>
            </a:prstGeom>
            <a:solidFill>
              <a:srgbClr val="FF33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7" name="Oval 26"/>
            <p:cNvSpPr/>
            <p:nvPr/>
          </p:nvSpPr>
          <p:spPr>
            <a:xfrm>
              <a:off x="6471237" y="4077072"/>
              <a:ext cx="648072" cy="5760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83801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60032" y="1268760"/>
            <a:ext cx="4104456" cy="255454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Area of intervention 2:</a:t>
            </a:r>
          </a:p>
          <a:p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Support to the design and establishment of the Health Insurance Scheme of the NSSF</a:t>
            </a:r>
            <a:endParaRPr lang="fr-FR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0" y="277631"/>
            <a:ext cx="4644008" cy="6210300"/>
            <a:chOff x="0" y="277631"/>
            <a:chExt cx="4644008" cy="6210300"/>
          </a:xfrm>
        </p:grpSpPr>
        <p:pic>
          <p:nvPicPr>
            <p:cNvPr id="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414" y="277631"/>
              <a:ext cx="4362450" cy="621030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4800000"/>
              </a:lightRig>
            </a:scene3d>
            <a:sp3d prstMaterial="matte">
              <a:bevelT w="127000" h="63500"/>
            </a:sp3d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3" name="Straight Connector 2"/>
            <p:cNvCxnSpPr/>
            <p:nvPr/>
          </p:nvCxnSpPr>
          <p:spPr>
            <a:xfrm>
              <a:off x="0" y="277631"/>
              <a:ext cx="4644008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7954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Support needed for the design and implementation of NSSF-Health</a:t>
            </a:r>
            <a:endParaRPr lang="fr-FR" dirty="0"/>
          </a:p>
        </p:txBody>
      </p:sp>
      <p:sp>
        <p:nvSpPr>
          <p:cNvPr id="4" name="Regular Pentagon 3"/>
          <p:cNvSpPr/>
          <p:nvPr/>
        </p:nvSpPr>
        <p:spPr>
          <a:xfrm>
            <a:off x="395536" y="1700808"/>
            <a:ext cx="1728192" cy="136815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NSSF</a:t>
            </a:r>
            <a:endParaRPr lang="fr-FR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595130" y="1844824"/>
            <a:ext cx="626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Design and development of the IT system including Finger prints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95130" y="2768319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Finalization of the benefit package / costing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95130" y="3876645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Accreditation of Health Care providers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95130" y="4430808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Sub decrees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95130" y="4984971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Operations’ guide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95130" y="5539134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Training, training, training…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95130" y="3322482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Buy in of workers and employers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95130" y="6093296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</a:rPr>
              <a:t>Registration of insured/enterprises</a:t>
            </a:r>
            <a:endParaRPr lang="fr-FR" sz="2400" b="1" dirty="0">
              <a:solidFill>
                <a:schemeClr val="accent1"/>
              </a:solidFill>
            </a:endParaRPr>
          </a:p>
        </p:txBody>
      </p:sp>
      <p:sp>
        <p:nvSpPr>
          <p:cNvPr id="16" name="Regular Pentagon 15"/>
          <p:cNvSpPr/>
          <p:nvPr/>
        </p:nvSpPr>
        <p:spPr>
          <a:xfrm>
            <a:off x="395536" y="5157192"/>
            <a:ext cx="1728192" cy="136815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NSSF</a:t>
            </a:r>
          </a:p>
          <a:p>
            <a:pPr algn="ctr"/>
            <a:r>
              <a:rPr lang="en-US" sz="2400" b="1" dirty="0" smtClean="0">
                <a:solidFill>
                  <a:srgbClr val="66FF66"/>
                </a:solidFill>
              </a:rPr>
              <a:t>Health</a:t>
            </a:r>
            <a:endParaRPr lang="fr-FR" sz="2400" b="1" dirty="0">
              <a:solidFill>
                <a:srgbClr val="66FF66"/>
              </a:solidFill>
            </a:endParaRPr>
          </a:p>
        </p:txBody>
      </p:sp>
      <p:cxnSp>
        <p:nvCxnSpPr>
          <p:cNvPr id="17" name="Straight Arrow Connector 16"/>
          <p:cNvCxnSpPr>
            <a:stCxn id="4" idx="3"/>
            <a:endCxn id="16" idx="0"/>
          </p:cNvCxnSpPr>
          <p:nvPr/>
        </p:nvCxnSpPr>
        <p:spPr>
          <a:xfrm>
            <a:off x="1259632" y="3068960"/>
            <a:ext cx="0" cy="20882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179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 – NSSF Health</a:t>
            </a:r>
            <a:endParaRPr lang="fr-FR" dirty="0"/>
          </a:p>
        </p:txBody>
      </p:sp>
      <p:sp>
        <p:nvSpPr>
          <p:cNvPr id="5" name="Right Arrow 4"/>
          <p:cNvSpPr/>
          <p:nvPr/>
        </p:nvSpPr>
        <p:spPr>
          <a:xfrm>
            <a:off x="0" y="1988840"/>
            <a:ext cx="9144000" cy="15841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6" name="Group 45"/>
          <p:cNvGrpSpPr/>
          <p:nvPr/>
        </p:nvGrpSpPr>
        <p:grpSpPr>
          <a:xfrm>
            <a:off x="5724128" y="2492896"/>
            <a:ext cx="1584175" cy="1765360"/>
            <a:chOff x="5724128" y="2492896"/>
            <a:chExt cx="1584175" cy="1765360"/>
          </a:xfrm>
        </p:grpSpPr>
        <p:sp>
          <p:nvSpPr>
            <p:cNvPr id="10" name="Oval 9"/>
            <p:cNvSpPr/>
            <p:nvPr/>
          </p:nvSpPr>
          <p:spPr>
            <a:xfrm>
              <a:off x="6192179" y="2492896"/>
              <a:ext cx="648072" cy="576064"/>
            </a:xfrm>
            <a:prstGeom prst="ellipse">
              <a:avLst/>
            </a:prstGeom>
            <a:solidFill>
              <a:srgbClr val="FF33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5724128" y="3334926"/>
              <a:ext cx="158417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Operations guide &amp; Training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6948264" y="1987923"/>
            <a:ext cx="1426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MARCH 2013</a:t>
            </a:r>
            <a:endParaRPr lang="fr-FR" dirty="0"/>
          </a:p>
        </p:txBody>
      </p:sp>
      <p:sp>
        <p:nvSpPr>
          <p:cNvPr id="19" name="TextBox 18"/>
          <p:cNvSpPr txBox="1"/>
          <p:nvPr/>
        </p:nvSpPr>
        <p:spPr>
          <a:xfrm>
            <a:off x="0" y="1988840"/>
            <a:ext cx="12955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APRIL. 2012</a:t>
            </a:r>
            <a:endParaRPr lang="fr-FR" dirty="0"/>
          </a:p>
        </p:txBody>
      </p:sp>
      <p:grpSp>
        <p:nvGrpSpPr>
          <p:cNvPr id="42" name="Group 41"/>
          <p:cNvGrpSpPr/>
          <p:nvPr/>
        </p:nvGrpSpPr>
        <p:grpSpPr>
          <a:xfrm>
            <a:off x="3989" y="2492896"/>
            <a:ext cx="1656183" cy="1765360"/>
            <a:chOff x="3989" y="2492896"/>
            <a:chExt cx="1656183" cy="1765360"/>
          </a:xfrm>
        </p:grpSpPr>
        <p:sp>
          <p:nvSpPr>
            <p:cNvPr id="6" name="Oval 5"/>
            <p:cNvSpPr/>
            <p:nvPr/>
          </p:nvSpPr>
          <p:spPr>
            <a:xfrm>
              <a:off x="508044" y="2492896"/>
              <a:ext cx="648072" cy="576064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989" y="3334926"/>
              <a:ext cx="165618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South-South mission to specify IT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832080" y="3118902"/>
              <a:ext cx="0" cy="216024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Group 42"/>
          <p:cNvGrpSpPr/>
          <p:nvPr/>
        </p:nvGrpSpPr>
        <p:grpSpPr>
          <a:xfrm>
            <a:off x="1331642" y="2492896"/>
            <a:ext cx="1656183" cy="3273459"/>
            <a:chOff x="1331642" y="2492896"/>
            <a:chExt cx="1656183" cy="3273459"/>
          </a:xfrm>
        </p:grpSpPr>
        <p:sp>
          <p:nvSpPr>
            <p:cNvPr id="7" name="Oval 6"/>
            <p:cNvSpPr/>
            <p:nvPr/>
          </p:nvSpPr>
          <p:spPr>
            <a:xfrm>
              <a:off x="1763688" y="2492896"/>
              <a:ext cx="648072" cy="576064"/>
            </a:xfrm>
            <a:prstGeom prst="ellipse">
              <a:avLst/>
            </a:prstGeom>
            <a:solidFill>
              <a:srgbClr val="FBDC6B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331642" y="4012029"/>
              <a:ext cx="1656183" cy="17543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Finalization of the benefit package and buy in of workers and employers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24" name="Straight Connector 23"/>
            <p:cNvCxnSpPr/>
            <p:nvPr/>
          </p:nvCxnSpPr>
          <p:spPr>
            <a:xfrm>
              <a:off x="2087724" y="3068960"/>
              <a:ext cx="0" cy="1004630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Oval 7"/>
          <p:cNvSpPr/>
          <p:nvPr/>
        </p:nvSpPr>
        <p:spPr>
          <a:xfrm>
            <a:off x="2843808" y="2492896"/>
            <a:ext cx="648072" cy="576064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740293" y="3334926"/>
            <a:ext cx="15121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IT system development</a:t>
            </a:r>
            <a:endParaRPr lang="fr-FR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9" name="Straight Connector 28"/>
          <p:cNvCxnSpPr>
            <a:stCxn id="34" idx="4"/>
            <a:endCxn id="14" idx="0"/>
          </p:cNvCxnSpPr>
          <p:nvPr/>
        </p:nvCxnSpPr>
        <p:spPr>
          <a:xfrm>
            <a:off x="3496376" y="3068960"/>
            <a:ext cx="1" cy="265966"/>
          </a:xfrm>
          <a:prstGeom prst="line">
            <a:avLst/>
          </a:prstGeom>
          <a:ln w="38100">
            <a:solidFill>
              <a:srgbClr val="FF33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4612501" y="2492896"/>
            <a:ext cx="648072" cy="576064"/>
          </a:xfrm>
          <a:prstGeom prst="ellipse">
            <a:avLst/>
          </a:prstGeom>
          <a:solidFill>
            <a:srgbClr val="FF66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TextBox 14"/>
          <p:cNvSpPr txBox="1"/>
          <p:nvPr/>
        </p:nvSpPr>
        <p:spPr>
          <a:xfrm>
            <a:off x="4036437" y="4012029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Accreditation of health care providers</a:t>
            </a:r>
            <a:endParaRPr lang="fr-FR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>
            <a:off x="4936537" y="3068960"/>
            <a:ext cx="0" cy="1004630"/>
          </a:xfrm>
          <a:prstGeom prst="line">
            <a:avLst/>
          </a:prstGeom>
          <a:ln w="38100">
            <a:solidFill>
              <a:srgbClr val="FF33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0" idx="4"/>
            <a:endCxn id="16" idx="0"/>
          </p:cNvCxnSpPr>
          <p:nvPr/>
        </p:nvCxnSpPr>
        <p:spPr>
          <a:xfrm>
            <a:off x="6516215" y="3068960"/>
            <a:ext cx="1" cy="265966"/>
          </a:xfrm>
          <a:prstGeom prst="line">
            <a:avLst/>
          </a:prstGeom>
          <a:ln w="38100">
            <a:solidFill>
              <a:srgbClr val="FF33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Group 46"/>
          <p:cNvGrpSpPr/>
          <p:nvPr/>
        </p:nvGrpSpPr>
        <p:grpSpPr>
          <a:xfrm>
            <a:off x="7164288" y="2492896"/>
            <a:ext cx="1691679" cy="2165464"/>
            <a:chOff x="7164288" y="2492896"/>
            <a:chExt cx="1691679" cy="2165464"/>
          </a:xfrm>
        </p:grpSpPr>
        <p:sp>
          <p:nvSpPr>
            <p:cNvPr id="11" name="Oval 10"/>
            <p:cNvSpPr/>
            <p:nvPr/>
          </p:nvSpPr>
          <p:spPr>
            <a:xfrm>
              <a:off x="7686091" y="2492896"/>
              <a:ext cx="648072" cy="576064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  <a:reflection blurRad="6350" stA="52000" endA="300" endPos="35000" dir="5400000" sy="-100000" algn="bl" rotWithShape="0"/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164288" y="4012029"/>
              <a:ext cx="16916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>
                  <a:solidFill>
                    <a:schemeClr val="tx2">
                      <a:lumMod val="60000"/>
                      <a:lumOff val="40000"/>
                    </a:schemeClr>
                  </a:solidFill>
                </a:rPr>
                <a:t>Registration of insured persons</a:t>
              </a:r>
              <a:endParaRPr lang="fr-FR" b="1" dirty="0">
                <a:solidFill>
                  <a:schemeClr val="tx2">
                    <a:lumMod val="60000"/>
                    <a:lumOff val="40000"/>
                  </a:schemeClr>
                </a:solidFill>
              </a:endParaRPr>
            </a:p>
          </p:txBody>
        </p:sp>
        <p:cxnSp>
          <p:nvCxnSpPr>
            <p:cNvPr id="36" name="Straight Connector 35"/>
            <p:cNvCxnSpPr>
              <a:stCxn id="11" idx="4"/>
              <a:endCxn id="17" idx="0"/>
            </p:cNvCxnSpPr>
            <p:nvPr/>
          </p:nvCxnSpPr>
          <p:spPr>
            <a:xfrm>
              <a:off x="8010127" y="3068960"/>
              <a:ext cx="1" cy="943069"/>
            </a:xfrm>
            <a:prstGeom prst="line">
              <a:avLst/>
            </a:prstGeom>
            <a:ln w="38100">
              <a:solidFill>
                <a:srgbClr val="FF33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Oval 33"/>
          <p:cNvSpPr/>
          <p:nvPr/>
        </p:nvSpPr>
        <p:spPr>
          <a:xfrm>
            <a:off x="3172340" y="2492896"/>
            <a:ext cx="648072" cy="576064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Oval 34"/>
          <p:cNvSpPr/>
          <p:nvPr/>
        </p:nvSpPr>
        <p:spPr>
          <a:xfrm>
            <a:off x="3491880" y="2492896"/>
            <a:ext cx="648072" cy="576064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2000" endA="300" endPos="3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86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Synergies on the IT</a:t>
            </a:r>
            <a:endParaRPr lang="fr-FR" dirty="0"/>
          </a:p>
        </p:txBody>
      </p:sp>
      <p:pic>
        <p:nvPicPr>
          <p:cNvPr id="7" name="Picture 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486" y="6021288"/>
            <a:ext cx="150462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1907704" y="3501008"/>
            <a:ext cx="1656184" cy="803480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PEOPLE service</a:t>
            </a:r>
            <a:endParaRPr lang="fr-FR" sz="2400" dirty="0"/>
          </a:p>
        </p:txBody>
      </p:sp>
      <p:sp>
        <p:nvSpPr>
          <p:cNvPr id="9" name="Isosceles Triangle 8"/>
          <p:cNvSpPr/>
          <p:nvPr/>
        </p:nvSpPr>
        <p:spPr>
          <a:xfrm>
            <a:off x="1763688" y="2996952"/>
            <a:ext cx="1944216" cy="504056"/>
          </a:xfrm>
          <a:prstGeom prst="triangle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gular Pentagon 9"/>
          <p:cNvSpPr/>
          <p:nvPr/>
        </p:nvSpPr>
        <p:spPr>
          <a:xfrm>
            <a:off x="5292080" y="3008344"/>
            <a:ext cx="1728192" cy="136815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NSSF</a:t>
            </a:r>
          </a:p>
          <a:p>
            <a:pPr algn="ctr"/>
            <a:r>
              <a:rPr lang="en-US" sz="2400" b="1" dirty="0" smtClean="0">
                <a:solidFill>
                  <a:srgbClr val="66FF66"/>
                </a:solidFill>
              </a:rPr>
              <a:t>Health</a:t>
            </a:r>
            <a:endParaRPr lang="fr-FR" sz="2400" b="1" dirty="0">
              <a:solidFill>
                <a:srgbClr val="66FF66"/>
              </a:solidFill>
            </a:endParaRPr>
          </a:p>
        </p:txBody>
      </p:sp>
      <p:sp>
        <p:nvSpPr>
          <p:cNvPr id="11" name="Can 10"/>
          <p:cNvSpPr/>
          <p:nvPr/>
        </p:nvSpPr>
        <p:spPr>
          <a:xfrm>
            <a:off x="2121793" y="1988840"/>
            <a:ext cx="1228005" cy="6480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NSPS DB</a:t>
            </a:r>
            <a:endParaRPr lang="fr-FR" dirty="0"/>
          </a:p>
        </p:txBody>
      </p:sp>
      <p:sp>
        <p:nvSpPr>
          <p:cNvPr id="12" name="Can 11"/>
          <p:cNvSpPr/>
          <p:nvPr/>
        </p:nvSpPr>
        <p:spPr>
          <a:xfrm>
            <a:off x="5542173" y="1988840"/>
            <a:ext cx="1228005" cy="64807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NSSF DB</a:t>
            </a:r>
            <a:endParaRPr lang="fr-FR" dirty="0"/>
          </a:p>
        </p:txBody>
      </p:sp>
      <p:sp>
        <p:nvSpPr>
          <p:cNvPr id="13" name="Rounded Rectangle 12"/>
          <p:cNvSpPr/>
          <p:nvPr/>
        </p:nvSpPr>
        <p:spPr>
          <a:xfrm>
            <a:off x="3131840" y="1628800"/>
            <a:ext cx="2592288" cy="1224136"/>
          </a:xfrm>
          <a:prstGeom prst="roundRect">
            <a:avLst/>
          </a:prstGeom>
          <a:solidFill>
            <a:srgbClr val="66FF66">
              <a:alpha val="2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3289548" y="1628800"/>
            <a:ext cx="227145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en-US" b="1" dirty="0" smtClean="0"/>
              <a:t>Same ID number</a:t>
            </a:r>
          </a:p>
          <a:p>
            <a:pPr marL="285750" indent="-285750">
              <a:buFont typeface="Wingdings" pitchFamily="2" charset="2"/>
              <a:buChar char="ü"/>
            </a:pPr>
            <a:r>
              <a:rPr lang="en-US" dirty="0" smtClean="0"/>
              <a:t>Similar cards</a:t>
            </a:r>
          </a:p>
          <a:p>
            <a:r>
              <a:rPr lang="en-US" dirty="0" smtClean="0">
                <a:sym typeface="Wingdings"/>
              </a:rPr>
              <a:t>  </a:t>
            </a:r>
            <a:r>
              <a:rPr lang="en-US" dirty="0" smtClean="0"/>
              <a:t>Similar information</a:t>
            </a:r>
          </a:p>
          <a:p>
            <a:r>
              <a:rPr lang="en-US" dirty="0" smtClean="0">
                <a:sym typeface="Wingdings"/>
              </a:rPr>
              <a:t>  </a:t>
            </a:r>
            <a:r>
              <a:rPr lang="en-US" dirty="0" smtClean="0"/>
              <a:t>Same technology</a:t>
            </a:r>
            <a:endParaRPr lang="fr-FR" dirty="0"/>
          </a:p>
        </p:txBody>
      </p:sp>
      <p:pic>
        <p:nvPicPr>
          <p:cNvPr id="15" name="Picture 4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3866" y="6021288"/>
            <a:ext cx="1504620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Straight Arrow Connector 16"/>
          <p:cNvCxnSpPr>
            <a:stCxn id="7" idx="0"/>
            <a:endCxn id="8" idx="2"/>
          </p:cNvCxnSpPr>
          <p:nvPr/>
        </p:nvCxnSpPr>
        <p:spPr>
          <a:xfrm flipV="1">
            <a:off x="2735796" y="4304488"/>
            <a:ext cx="0" cy="17168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15" idx="0"/>
            <a:endCxn id="10" idx="3"/>
          </p:cNvCxnSpPr>
          <p:nvPr/>
        </p:nvCxnSpPr>
        <p:spPr>
          <a:xfrm flipV="1">
            <a:off x="6156176" y="4376496"/>
            <a:ext cx="0" cy="164479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58985" y="4875726"/>
            <a:ext cx="1809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Registration form</a:t>
            </a:r>
          </a:p>
          <a:p>
            <a:r>
              <a:rPr lang="en-US" dirty="0" smtClean="0"/>
              <a:t>Finger prints</a:t>
            </a:r>
            <a:endParaRPr lang="fr-FR" dirty="0"/>
          </a:p>
        </p:txBody>
      </p:sp>
      <p:sp>
        <p:nvSpPr>
          <p:cNvPr id="21" name="TextBox 20"/>
          <p:cNvSpPr txBox="1"/>
          <p:nvPr/>
        </p:nvSpPr>
        <p:spPr>
          <a:xfrm>
            <a:off x="6723034" y="4942909"/>
            <a:ext cx="1809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Registration form</a:t>
            </a:r>
          </a:p>
          <a:p>
            <a:r>
              <a:rPr lang="en-US" dirty="0" smtClean="0"/>
              <a:t>Finger prints</a:t>
            </a:r>
            <a:endParaRPr lang="fr-FR" dirty="0"/>
          </a:p>
        </p:txBody>
      </p:sp>
      <p:sp>
        <p:nvSpPr>
          <p:cNvPr id="22" name="TextBox 21"/>
          <p:cNvSpPr txBox="1"/>
          <p:nvPr/>
        </p:nvSpPr>
        <p:spPr>
          <a:xfrm>
            <a:off x="5648289" y="4697268"/>
            <a:ext cx="1083951" cy="110799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6600" dirty="0" smtClean="0">
                <a:solidFill>
                  <a:srgbClr val="00B050"/>
                </a:solidFill>
                <a:sym typeface="Webdings"/>
              </a:rPr>
              <a:t></a:t>
            </a:r>
            <a:endParaRPr lang="fr-FR" sz="6600" dirty="0">
              <a:solidFill>
                <a:srgbClr val="00B050"/>
              </a:solidFill>
            </a:endParaRPr>
          </a:p>
        </p:txBody>
      </p:sp>
      <p:cxnSp>
        <p:nvCxnSpPr>
          <p:cNvPr id="25" name="Curved Connector 24"/>
          <p:cNvCxnSpPr>
            <a:stCxn id="7" idx="0"/>
            <a:endCxn id="10" idx="1"/>
          </p:cNvCxnSpPr>
          <p:nvPr/>
        </p:nvCxnSpPr>
        <p:spPr>
          <a:xfrm rot="5400000" flipH="1" flipV="1">
            <a:off x="2768760" y="3497966"/>
            <a:ext cx="2490358" cy="2556286"/>
          </a:xfrm>
          <a:prstGeom prst="curvedConnector2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 rot="19587549">
            <a:off x="3356235" y="4105989"/>
            <a:ext cx="1602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Registration of </a:t>
            </a:r>
            <a:br>
              <a:rPr lang="en-US" dirty="0" smtClean="0"/>
            </a:br>
            <a:r>
              <a:rPr lang="en-US" dirty="0" smtClean="0"/>
              <a:t>dependents</a:t>
            </a:r>
          </a:p>
        </p:txBody>
      </p:sp>
    </p:spTree>
    <p:extLst>
      <p:ext uri="{BB962C8B-B14F-4D97-AF65-F5344CB8AC3E}">
        <p14:creationId xmlns:p14="http://schemas.microsoft.com/office/powerpoint/2010/main" val="200481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Synergies on registration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2864294" y="4797152"/>
            <a:ext cx="1656184" cy="803480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PEOPLE service</a:t>
            </a:r>
            <a:endParaRPr lang="fr-FR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1818261" y="3268500"/>
            <a:ext cx="108395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6600" dirty="0" smtClean="0">
                <a:solidFill>
                  <a:srgbClr val="00B050"/>
                </a:solidFill>
                <a:sym typeface="Webdings"/>
              </a:rPr>
              <a:t></a:t>
            </a:r>
            <a:endParaRPr lang="fr-FR" sz="6600" dirty="0">
              <a:solidFill>
                <a:srgbClr val="00B05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64493" y="4402490"/>
            <a:ext cx="27158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ym typeface="Wingdings"/>
              </a:rPr>
              <a:t> </a:t>
            </a:r>
            <a:r>
              <a:rPr lang="en-US" dirty="0" smtClean="0"/>
              <a:t>Identification of small enterprises at decentralized level</a:t>
            </a:r>
            <a:endParaRPr lang="fr-FR" dirty="0"/>
          </a:p>
        </p:txBody>
      </p:sp>
      <p:sp>
        <p:nvSpPr>
          <p:cNvPr id="10" name="Regular Pentagon 9"/>
          <p:cNvSpPr/>
          <p:nvPr/>
        </p:nvSpPr>
        <p:spPr>
          <a:xfrm>
            <a:off x="5508104" y="1624992"/>
            <a:ext cx="1728192" cy="136815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NSSF</a:t>
            </a:r>
          </a:p>
          <a:p>
            <a:pPr algn="ctr"/>
            <a:r>
              <a:rPr lang="en-US" sz="2400" b="1" dirty="0" smtClean="0">
                <a:solidFill>
                  <a:srgbClr val="66FF66"/>
                </a:solidFill>
              </a:rPr>
              <a:t>Health</a:t>
            </a:r>
            <a:endParaRPr lang="fr-FR" sz="2400" b="1" dirty="0">
              <a:solidFill>
                <a:srgbClr val="66FF66"/>
              </a:solidFill>
            </a:endParaRPr>
          </a:p>
        </p:txBody>
      </p:sp>
      <p:cxnSp>
        <p:nvCxnSpPr>
          <p:cNvPr id="12" name="Curved Connector 11"/>
          <p:cNvCxnSpPr>
            <a:stCxn id="6" idx="2"/>
            <a:endCxn id="10" idx="1"/>
          </p:cNvCxnSpPr>
          <p:nvPr/>
        </p:nvCxnSpPr>
        <p:spPr>
          <a:xfrm rot="5400000" flipH="1" flipV="1">
            <a:off x="2819712" y="1688102"/>
            <a:ext cx="2228918" cy="3147869"/>
          </a:xfrm>
          <a:prstGeom prst="curvedConnector4">
            <a:avLst>
              <a:gd name="adj1" fmla="val -10256"/>
              <a:gd name="adj2" fmla="val 58609"/>
            </a:avLst>
          </a:prstGeom>
          <a:ln w="3810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664493" y="5391497"/>
            <a:ext cx="27158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ym typeface="Wingdings"/>
              </a:rPr>
              <a:t> </a:t>
            </a:r>
            <a:r>
              <a:rPr lang="en-US" dirty="0" smtClean="0"/>
              <a:t>Support to registration of enterprise and employees to NSSF</a:t>
            </a:r>
            <a:endParaRPr lang="fr-FR" dirty="0"/>
          </a:p>
        </p:txBody>
      </p:sp>
      <p:sp>
        <p:nvSpPr>
          <p:cNvPr id="5" name="Isosceles Triangle 4"/>
          <p:cNvSpPr/>
          <p:nvPr/>
        </p:nvSpPr>
        <p:spPr>
          <a:xfrm>
            <a:off x="2720278" y="4293096"/>
            <a:ext cx="1944216" cy="504056"/>
          </a:xfrm>
          <a:prstGeom prst="triangle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21" name="Straight Connector 20"/>
          <p:cNvCxnSpPr/>
          <p:nvPr/>
        </p:nvCxnSpPr>
        <p:spPr>
          <a:xfrm flipV="1">
            <a:off x="395536" y="3262036"/>
            <a:ext cx="8424936" cy="6464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48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Synergies on access to services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809836" y="4365104"/>
            <a:ext cx="1656184" cy="864096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PEOPLE service</a:t>
            </a:r>
            <a:endParaRPr lang="fr-FR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Isosceles Triangle 4"/>
          <p:cNvSpPr/>
          <p:nvPr/>
        </p:nvSpPr>
        <p:spPr>
          <a:xfrm>
            <a:off x="665820" y="3861048"/>
            <a:ext cx="1944216" cy="504056"/>
          </a:xfrm>
          <a:prstGeom prst="triangle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Picture 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72" y="5168584"/>
            <a:ext cx="1979712" cy="85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83768" y="2505670"/>
            <a:ext cx="24482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Rehabilitation centers</a:t>
            </a:r>
          </a:p>
          <a:p>
            <a:r>
              <a:rPr lang="en-US" dirty="0" smtClean="0"/>
              <a:t>Skills development for people with disabilities</a:t>
            </a:r>
            <a:endParaRPr lang="fr-FR" dirty="0"/>
          </a:p>
        </p:txBody>
      </p:sp>
      <p:sp>
        <p:nvSpPr>
          <p:cNvPr id="8" name="Rectangle 7"/>
          <p:cNvSpPr/>
          <p:nvPr/>
        </p:nvSpPr>
        <p:spPr>
          <a:xfrm>
            <a:off x="809836" y="2519921"/>
            <a:ext cx="1656184" cy="864096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Centers</a:t>
            </a:r>
          </a:p>
        </p:txBody>
      </p:sp>
      <p:sp>
        <p:nvSpPr>
          <p:cNvPr id="9" name="Isosceles Triangle 8"/>
          <p:cNvSpPr/>
          <p:nvPr/>
        </p:nvSpPr>
        <p:spPr>
          <a:xfrm>
            <a:off x="665820" y="2015865"/>
            <a:ext cx="1944216" cy="504056"/>
          </a:xfrm>
          <a:prstGeom prst="triangl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gular Pentagon 9"/>
          <p:cNvSpPr/>
          <p:nvPr/>
        </p:nvSpPr>
        <p:spPr>
          <a:xfrm>
            <a:off x="5508104" y="1624992"/>
            <a:ext cx="1728192" cy="136815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NSSF</a:t>
            </a:r>
          </a:p>
        </p:txBody>
      </p:sp>
      <p:cxnSp>
        <p:nvCxnSpPr>
          <p:cNvPr id="15" name="Straight Arrow Connector 14"/>
          <p:cNvCxnSpPr>
            <a:stCxn id="5" idx="0"/>
            <a:endCxn id="8" idx="2"/>
          </p:cNvCxnSpPr>
          <p:nvPr/>
        </p:nvCxnSpPr>
        <p:spPr>
          <a:xfrm flipV="1">
            <a:off x="1637928" y="3384017"/>
            <a:ext cx="0" cy="477031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urved Connector 16"/>
          <p:cNvCxnSpPr>
            <a:stCxn id="9" idx="0"/>
            <a:endCxn id="10" idx="1"/>
          </p:cNvCxnSpPr>
          <p:nvPr/>
        </p:nvCxnSpPr>
        <p:spPr>
          <a:xfrm rot="16200000" flipH="1">
            <a:off x="3507160" y="146632"/>
            <a:ext cx="131713" cy="3870178"/>
          </a:xfrm>
          <a:prstGeom prst="curvedConnector4">
            <a:avLst>
              <a:gd name="adj1" fmla="val -173559"/>
              <a:gd name="adj2" fmla="val 62559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47864" y="1201072"/>
            <a:ext cx="1083951" cy="1107996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6600" dirty="0" smtClean="0">
                <a:solidFill>
                  <a:srgbClr val="00B050"/>
                </a:solidFill>
                <a:sym typeface="Webdings"/>
              </a:rPr>
              <a:t></a:t>
            </a:r>
            <a:endParaRPr lang="fr-FR" sz="6600" dirty="0">
              <a:solidFill>
                <a:srgbClr val="00B05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36907" y="1440326"/>
            <a:ext cx="1546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Back to work</a:t>
            </a:r>
            <a:endParaRPr lang="fr-FR" dirty="0"/>
          </a:p>
        </p:txBody>
      </p:sp>
      <p:sp>
        <p:nvSpPr>
          <p:cNvPr id="19" name="TextBox 18"/>
          <p:cNvSpPr txBox="1"/>
          <p:nvPr/>
        </p:nvSpPr>
        <p:spPr>
          <a:xfrm>
            <a:off x="4283968" y="1716858"/>
            <a:ext cx="15462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Contributions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0493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Synergies on problems resolution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467544" y="5013176"/>
            <a:ext cx="1656184" cy="864096"/>
          </a:xfrm>
          <a:prstGeom prst="rect">
            <a:avLst/>
          </a:prstGeom>
          <a:solidFill>
            <a:srgbClr val="FFFF99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chemeClr val="bg1">
                    <a:lumMod val="50000"/>
                  </a:schemeClr>
                </a:solidFill>
              </a:rPr>
              <a:t>PEOPLE service</a:t>
            </a:r>
            <a:endParaRPr lang="fr-FR" sz="24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Isosceles Triangle 13"/>
          <p:cNvSpPr/>
          <p:nvPr/>
        </p:nvSpPr>
        <p:spPr>
          <a:xfrm>
            <a:off x="323528" y="4509120"/>
            <a:ext cx="1944216" cy="504056"/>
          </a:xfrm>
          <a:prstGeom prst="triangle">
            <a:avLst/>
          </a:prstGeom>
          <a:solidFill>
            <a:srgbClr val="FF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282" y="4293096"/>
            <a:ext cx="2828886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6156894" y="4939493"/>
            <a:ext cx="2880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representatives </a:t>
            </a:r>
            <a:r>
              <a:rPr lang="en-US" dirty="0" smtClean="0"/>
              <a:t>of local administration, beneficiaries, employers</a:t>
            </a:r>
          </a:p>
        </p:txBody>
      </p:sp>
      <p:pic>
        <p:nvPicPr>
          <p:cNvPr id="18" name="Picture 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5816656"/>
            <a:ext cx="1979712" cy="852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9" name="Straight Arrow Connector 18"/>
          <p:cNvCxnSpPr>
            <a:stCxn id="18" idx="3"/>
          </p:cNvCxnSpPr>
          <p:nvPr/>
        </p:nvCxnSpPr>
        <p:spPr>
          <a:xfrm flipV="1">
            <a:off x="2267744" y="5816656"/>
            <a:ext cx="1139938" cy="42635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689505" y="607471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Appeals mechanism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553601" y="3203684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Governor of district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V="1">
            <a:off x="4669725" y="3573016"/>
            <a:ext cx="0" cy="677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673853" y="382969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Reporting</a:t>
            </a: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902265"/>
            <a:ext cx="1568428" cy="1174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5" name="Curved Connector 24"/>
          <p:cNvCxnSpPr>
            <a:endCxn id="24" idx="3"/>
          </p:cNvCxnSpPr>
          <p:nvPr/>
        </p:nvCxnSpPr>
        <p:spPr>
          <a:xfrm rot="10800000">
            <a:off x="2107980" y="3489670"/>
            <a:ext cx="1299702" cy="1271479"/>
          </a:xfrm>
          <a:prstGeom prst="curvedConnector3">
            <a:avLst/>
          </a:prstGeom>
          <a:ln w="57150">
            <a:solidFill>
              <a:schemeClr val="accent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urved Connector 25"/>
          <p:cNvCxnSpPr>
            <a:endCxn id="13" idx="3"/>
          </p:cNvCxnSpPr>
          <p:nvPr/>
        </p:nvCxnSpPr>
        <p:spPr>
          <a:xfrm rot="10800000" flipV="1">
            <a:off x="2123728" y="5237586"/>
            <a:ext cx="1283954" cy="207638"/>
          </a:xfrm>
          <a:prstGeom prst="curvedConnector3">
            <a:avLst/>
          </a:prstGeom>
          <a:ln w="57150">
            <a:solidFill>
              <a:schemeClr val="accent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395536" y="4142435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Resolution of problems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156176" y="4250215"/>
            <a:ext cx="2304256" cy="622310"/>
          </a:xfrm>
          <a:prstGeom prst="roundRect">
            <a:avLst/>
          </a:prstGeom>
          <a:solidFill>
            <a:srgbClr val="CC9900"/>
          </a:solidFill>
          <a:ln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Local governance &amp; appeals committee</a:t>
            </a:r>
            <a:endParaRPr lang="fr-FR" dirty="0"/>
          </a:p>
        </p:txBody>
      </p:sp>
      <p:sp>
        <p:nvSpPr>
          <p:cNvPr id="29" name="Oval 28"/>
          <p:cNvSpPr/>
          <p:nvPr/>
        </p:nvSpPr>
        <p:spPr>
          <a:xfrm>
            <a:off x="3553601" y="1340768"/>
            <a:ext cx="2232248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/>
              <a:t>Coordination board, chaired by CARD-SPCU</a:t>
            </a:r>
            <a:endParaRPr lang="fr-FR" b="1" dirty="0"/>
          </a:p>
        </p:txBody>
      </p:sp>
      <p:cxnSp>
        <p:nvCxnSpPr>
          <p:cNvPr id="30" name="Straight Arrow Connector 29"/>
          <p:cNvCxnSpPr>
            <a:endCxn id="29" idx="4"/>
          </p:cNvCxnSpPr>
          <p:nvPr/>
        </p:nvCxnSpPr>
        <p:spPr>
          <a:xfrm flipV="1">
            <a:off x="4669725" y="2780928"/>
            <a:ext cx="0" cy="461176"/>
          </a:xfrm>
          <a:prstGeom prst="straightConnector1">
            <a:avLst/>
          </a:prstGeom>
          <a:ln w="571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V="1">
            <a:off x="4669725" y="3573016"/>
            <a:ext cx="0" cy="677199"/>
          </a:xfrm>
          <a:prstGeom prst="straightConnector1">
            <a:avLst/>
          </a:prstGeom>
          <a:ln w="571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gular Pentagon 32"/>
          <p:cNvSpPr/>
          <p:nvPr/>
        </p:nvSpPr>
        <p:spPr>
          <a:xfrm>
            <a:off x="6012160" y="1484784"/>
            <a:ext cx="1728192" cy="1368152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NSSF</a:t>
            </a:r>
          </a:p>
          <a:p>
            <a:pPr algn="ctr"/>
            <a:r>
              <a:rPr lang="en-US" sz="2400" b="1" dirty="0" smtClean="0">
                <a:solidFill>
                  <a:srgbClr val="66FF66"/>
                </a:solidFill>
              </a:rPr>
              <a:t>Health</a:t>
            </a:r>
            <a:endParaRPr lang="fr-FR" sz="2400" b="1" dirty="0">
              <a:solidFill>
                <a:srgbClr val="66FF66"/>
              </a:solidFill>
            </a:endParaRPr>
          </a:p>
        </p:txBody>
      </p:sp>
      <p:cxnSp>
        <p:nvCxnSpPr>
          <p:cNvPr id="35" name="Elbow Connector 34"/>
          <p:cNvCxnSpPr>
            <a:stCxn id="21" idx="3"/>
            <a:endCxn id="33" idx="3"/>
          </p:cNvCxnSpPr>
          <p:nvPr/>
        </p:nvCxnSpPr>
        <p:spPr>
          <a:xfrm flipV="1">
            <a:off x="5785849" y="2852936"/>
            <a:ext cx="1090407" cy="535414"/>
          </a:xfrm>
          <a:prstGeom prst="bentConnector2">
            <a:avLst/>
          </a:prstGeom>
          <a:ln w="57150">
            <a:solidFill>
              <a:srgbClr val="66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186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841</Words>
  <Application>Microsoft Office PowerPoint</Application>
  <PresentationFormat>On-screen Show (4:3)</PresentationFormat>
  <Paragraphs>165</Paragraphs>
  <Slides>21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Next steps: ILO’s activities in Cambodia on social protection</vt:lpstr>
      <vt:lpstr>PowerPoint Presentation</vt:lpstr>
      <vt:lpstr>Support to the implementation  of the NSPS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Single entry point to SP and Employment services</vt:lpstr>
      <vt:lpstr>Combined benefit packages for each growth diamond</vt:lpstr>
      <vt:lpstr>Timeline – PEOPLE service</vt:lpstr>
      <vt:lpstr>Timeline - Public works programs</vt:lpstr>
      <vt:lpstr>PowerPoint Presentation</vt:lpstr>
      <vt:lpstr>Support needed for the design and implementation of NSSF-Health</vt:lpstr>
      <vt:lpstr>Timeline – NSSF Health</vt:lpstr>
      <vt:lpstr>Synergies on the IT</vt:lpstr>
      <vt:lpstr>Synergies on registration</vt:lpstr>
      <vt:lpstr>Synergies on access to services</vt:lpstr>
      <vt:lpstr>Synergies on problems resolution</vt:lpstr>
    </vt:vector>
  </TitlesOfParts>
  <Company>ILO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Next steps: ILO’s activities in Cambodia on social protection</dc:title>
  <dc:creator>schmittv</dc:creator>
  <cp:lastModifiedBy>schmittv</cp:lastModifiedBy>
  <cp:revision>35</cp:revision>
  <dcterms:created xsi:type="dcterms:W3CDTF">2012-03-29T02:38:28Z</dcterms:created>
  <dcterms:modified xsi:type="dcterms:W3CDTF">2012-03-29T07:21:47Z</dcterms:modified>
</cp:coreProperties>
</file>