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304" r:id="rId3"/>
    <p:sldId id="343" r:id="rId4"/>
    <p:sldId id="318" r:id="rId5"/>
    <p:sldId id="327" r:id="rId6"/>
    <p:sldId id="326" r:id="rId7"/>
    <p:sldId id="306" r:id="rId8"/>
    <p:sldId id="335" r:id="rId9"/>
    <p:sldId id="355" r:id="rId10"/>
    <p:sldId id="351" r:id="rId11"/>
    <p:sldId id="352" r:id="rId12"/>
    <p:sldId id="356" r:id="rId13"/>
    <p:sldId id="357" r:id="rId14"/>
    <p:sldId id="358" r:id="rId15"/>
    <p:sldId id="364" r:id="rId16"/>
    <p:sldId id="354" r:id="rId17"/>
    <p:sldId id="362" r:id="rId18"/>
    <p:sldId id="360" r:id="rId19"/>
    <p:sldId id="363" r:id="rId20"/>
    <p:sldId id="353" r:id="rId21"/>
    <p:sldId id="346" r:id="rId22"/>
    <p:sldId id="361" r:id="rId23"/>
    <p:sldId id="345" r:id="rId24"/>
    <p:sldId id="293" r:id="rId25"/>
  </p:sldIdLst>
  <p:sldSz cx="9906000" cy="6858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clrMode="bw" scaleToFitPaper="1" frameSlides="1"/>
  <p:clrMru>
    <a:srgbClr val="B8D9DD"/>
    <a:srgbClr val="BDDBD6"/>
    <a:srgbClr val="F8F3DD"/>
    <a:srgbClr val="FFFAEC"/>
    <a:srgbClr val="FDF8D9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9011" autoAdjust="0"/>
    <p:restoredTop sz="94660"/>
  </p:normalViewPr>
  <p:slideViewPr>
    <p:cSldViewPr snapToObjects="1">
      <p:cViewPr>
        <p:scale>
          <a:sx n="90" d="100"/>
          <a:sy n="90" d="100"/>
        </p:scale>
        <p:origin x="-24" y="52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2692B3-9880-F840-84F7-A8BAD95A74B7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56E86-8873-084B-B6B6-62F762E76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6139190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749347-E691-7F44-ABF1-D5B1061F49D2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F75048-DDD5-EC4D-9E94-CF12E5A3FA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77920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805DD-006B-E744-BE60-AEC03E48B977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4F3E1-70B4-F346-8929-D8AAAE177193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50328-EDB9-804F-AC86-7388A49BCAE3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0CA0-C891-2442-A91A-E72F5135B243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E59F-202E-724F-AC94-BEE682B64E53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E4C-8E6D-954D-9ED1-E01A6021803B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21F31-CBDC-AC48-B3FC-871A1EF5D8D7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85464-3927-7946-85ED-EAFEEE0AE6E4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5592C-D6F5-7740-84FA-D851028A7904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D1D2C-13EB-E142-A1D8-C76D2D6A7267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48102-E62F-2944-9D2A-ED79CAE01F9C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1DBA9-B0D7-854B-828A-0145635C166C}" type="datetime1">
              <a:rPr lang="en-US" smtClean="0"/>
              <a:pPr/>
              <a:t>31/01/2012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43D39-6A84-9041-A02C-5B73576FF8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310" y="1144764"/>
            <a:ext cx="8953500" cy="2131836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Social Protection Expenditure and Performance Review (SPER)</a:t>
            </a:r>
            <a:endParaRPr lang="en-US" sz="6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07302" y="5257800"/>
            <a:ext cx="6934200" cy="99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2400" i="1" dirty="0" smtClean="0"/>
              <a:t>Jean-Claude </a:t>
            </a:r>
            <a:r>
              <a:rPr lang="en-US" sz="2400" i="1" dirty="0" err="1" smtClean="0"/>
              <a:t>Hennicot</a:t>
            </a:r>
            <a:endParaRPr lang="en-US" sz="2400" i="1" dirty="0" smtClean="0"/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Consulting Actuary</a:t>
            </a:r>
          </a:p>
        </p:txBody>
      </p:sp>
      <p:pic>
        <p:nvPicPr>
          <p:cNvPr id="7" name="Picture 6" descr="logo_il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8600" y="5181600"/>
            <a:ext cx="1937794" cy="1524000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179550" y="3352800"/>
            <a:ext cx="9601200" cy="11969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5400" b="1" i="1" dirty="0" smtClean="0"/>
              <a:t>Findings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5400" y="417776"/>
            <a:ext cx="9601200" cy="9538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5400" b="1" i="1" dirty="0" smtClean="0">
                <a:solidFill>
                  <a:schemeClr val="bg1">
                    <a:lumMod val="50000"/>
                  </a:schemeClr>
                </a:solidFill>
              </a:rPr>
              <a:t>CAMBODIA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-76200"/>
            <a:ext cx="9982200" cy="2209800"/>
          </a:xfrm>
        </p:spPr>
        <p:txBody>
          <a:bodyPr>
            <a:normAutofit/>
          </a:bodyPr>
          <a:lstStyle/>
          <a:p>
            <a:pPr marL="514350" indent="-514350">
              <a:lnSpc>
                <a:spcPct val="90000"/>
              </a:lnSpc>
            </a:pP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Social Protection </a:t>
            </a:r>
            <a:r>
              <a:rPr lang="en-US" sz="4900" b="1" dirty="0" smtClean="0">
                <a:solidFill>
                  <a:schemeClr val="bg1">
                    <a:lumMod val="50000"/>
                  </a:schemeClr>
                </a:solidFill>
              </a:rPr>
              <a:t>Expenditure </a:t>
            </a:r>
            <a:br>
              <a:rPr lang="en-US" sz="49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4900" b="1" dirty="0" smtClean="0">
                <a:solidFill>
                  <a:schemeClr val="bg1">
                    <a:lumMod val="50000"/>
                  </a:schemeClr>
                </a:solidFill>
              </a:rPr>
              <a:t>and Performance Review </a:t>
            </a: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(SPER)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286000"/>
            <a:ext cx="8382000" cy="4191000"/>
          </a:xfrm>
        </p:spPr>
        <p:txBody>
          <a:bodyPr>
            <a:noAutofit/>
          </a:bodyPr>
          <a:lstStyle/>
          <a:p>
            <a:pPr marL="0" indent="0">
              <a:buSzPct val="70000"/>
              <a:buNone/>
            </a:pPr>
            <a:r>
              <a:rPr lang="en-US" u="sng" dirty="0" smtClean="0">
                <a:latin typeface="+mj-lt"/>
                <a:cs typeface="Times New Roman"/>
              </a:rPr>
              <a:t>Background and objectives:</a:t>
            </a:r>
          </a:p>
          <a:p>
            <a:pPr marL="457200" indent="-457200">
              <a:lnSpc>
                <a:spcPct val="90000"/>
              </a:lnSpc>
              <a:spcBef>
                <a:spcPts val="2664"/>
              </a:spcBef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SP Diagnostic Tool developed by ILO</a:t>
            </a:r>
          </a:p>
          <a:p>
            <a:pPr marL="457200" lvl="1" indent="0">
              <a:lnSpc>
                <a:spcPct val="90000"/>
              </a:lnSpc>
              <a:buSzPct val="70000"/>
              <a:buNone/>
            </a:pPr>
            <a:r>
              <a:rPr lang="en-US" sz="3200" dirty="0" smtClean="0">
                <a:latin typeface="+mj-lt"/>
                <a:ea typeface="Wingdings"/>
                <a:cs typeface="Times New Roman"/>
                <a:sym typeface="Wingdings"/>
              </a:rPr>
              <a:t> </a:t>
            </a:r>
            <a:r>
              <a:rPr lang="en-US" sz="3200" dirty="0" smtClean="0">
                <a:latin typeface="+mj-lt"/>
                <a:cs typeface="Times New Roman"/>
              </a:rPr>
              <a:t>Comprehensive overview and </a:t>
            </a:r>
            <a:r>
              <a:rPr lang="en-US" sz="3200" dirty="0">
                <a:latin typeface="+mj-lt"/>
                <a:cs typeface="Times New Roman"/>
              </a:rPr>
              <a:t>a</a:t>
            </a:r>
            <a:r>
              <a:rPr lang="en-US" sz="3200" dirty="0" smtClean="0">
                <a:latin typeface="+mj-lt"/>
                <a:cs typeface="Times New Roman"/>
              </a:rPr>
              <a:t>ssessment of a country’s Social Protection system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Helps to identify coverage gaps and to highlight critical policy issues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Improve knowledge base for policy making </a:t>
            </a:r>
          </a:p>
        </p:txBody>
      </p:sp>
    </p:spTree>
    <p:extLst>
      <p:ext uri="{BB962C8B-B14F-4D97-AF65-F5344CB8AC3E}">
        <p14:creationId xmlns="" xmlns:p14="http://schemas.microsoft.com/office/powerpoint/2010/main" val="79859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-76200"/>
            <a:ext cx="9982200" cy="1524000"/>
          </a:xfrm>
        </p:spPr>
        <p:txBody>
          <a:bodyPr>
            <a:normAutofit/>
          </a:bodyPr>
          <a:lstStyle/>
          <a:p>
            <a:pPr marL="514350" indent="-514350">
              <a:lnSpc>
                <a:spcPct val="90000"/>
              </a:lnSpc>
            </a:pPr>
            <a:r>
              <a:rPr lang="en-US" sz="6600" b="1" dirty="0" smtClean="0">
                <a:solidFill>
                  <a:schemeClr val="bg1">
                    <a:lumMod val="50000"/>
                  </a:schemeClr>
                </a:solidFill>
              </a:rPr>
              <a:t>SPER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2578"/>
            <a:ext cx="8763000" cy="5257800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SzPct val="70000"/>
              <a:buNone/>
            </a:pPr>
            <a:r>
              <a:rPr lang="en-US" dirty="0" smtClean="0">
                <a:latin typeface="+mj-lt"/>
                <a:cs typeface="Times New Roman"/>
              </a:rPr>
              <a:t>Comprises the following parts:</a:t>
            </a:r>
          </a:p>
          <a:p>
            <a:pPr marL="438912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Review of </a:t>
            </a:r>
            <a:r>
              <a:rPr lang="en-US" u="sng" dirty="0" smtClean="0">
                <a:latin typeface="+mj-lt"/>
                <a:cs typeface="Times New Roman"/>
              </a:rPr>
              <a:t>country setting</a:t>
            </a:r>
            <a:endParaRPr lang="en-US" dirty="0">
              <a:latin typeface="+mj-lt"/>
              <a:cs typeface="Times New Roman"/>
            </a:endParaRPr>
          </a:p>
          <a:p>
            <a:pPr marL="758952" lvl="1" indent="-274320">
              <a:lnSpc>
                <a:spcPct val="90000"/>
              </a:lnSpc>
              <a:buSzPct val="70000"/>
              <a:buFont typeface="Arial"/>
              <a:buChar char="•"/>
            </a:pPr>
            <a:r>
              <a:rPr lang="en-US" sz="3200" dirty="0" smtClean="0">
                <a:latin typeface="+mj-lt"/>
                <a:cs typeface="Times New Roman"/>
              </a:rPr>
              <a:t>Demography, economy, and </a:t>
            </a:r>
            <a:r>
              <a:rPr lang="en-US" sz="3200" dirty="0" err="1" smtClean="0">
                <a:latin typeface="+mj-lt"/>
                <a:cs typeface="Times New Roman"/>
              </a:rPr>
              <a:t>labour</a:t>
            </a:r>
            <a:r>
              <a:rPr lang="en-US" sz="3200" dirty="0" smtClean="0">
                <a:latin typeface="+mj-lt"/>
                <a:cs typeface="Times New Roman"/>
              </a:rPr>
              <a:t> market </a:t>
            </a:r>
          </a:p>
          <a:p>
            <a:pPr marL="758952" lvl="1" indent="-274320">
              <a:lnSpc>
                <a:spcPct val="90000"/>
              </a:lnSpc>
              <a:buSzPct val="70000"/>
              <a:buFont typeface="Arial"/>
              <a:buChar char="•"/>
            </a:pPr>
            <a:r>
              <a:rPr lang="en-US" sz="3200" dirty="0" smtClean="0">
                <a:latin typeface="+mj-lt"/>
                <a:cs typeface="Times New Roman"/>
              </a:rPr>
              <a:t>Social indicators (e.g., poverty, fertility)</a:t>
            </a:r>
            <a:endParaRPr lang="en-US" sz="3600" dirty="0" smtClean="0">
              <a:latin typeface="+mj-lt"/>
              <a:cs typeface="Times New Roman"/>
            </a:endParaRP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Overview of </a:t>
            </a:r>
            <a:r>
              <a:rPr lang="en-US" u="sng" dirty="0" smtClean="0">
                <a:latin typeface="+mj-lt"/>
                <a:cs typeface="Times New Roman"/>
              </a:rPr>
              <a:t>SP system</a:t>
            </a:r>
            <a:r>
              <a:rPr lang="en-US" dirty="0" smtClean="0">
                <a:latin typeface="+mj-lt"/>
                <a:cs typeface="Times New Roman"/>
              </a:rPr>
              <a:t>: schemes, benefits,  benefit levels, and governance 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Assessment of </a:t>
            </a:r>
            <a:r>
              <a:rPr lang="en-US" u="sng" dirty="0" smtClean="0">
                <a:latin typeface="+mj-lt"/>
                <a:cs typeface="Times New Roman"/>
              </a:rPr>
              <a:t>SP Financing</a:t>
            </a:r>
            <a:r>
              <a:rPr lang="en-US" dirty="0" smtClean="0">
                <a:latin typeface="+mj-lt"/>
                <a:cs typeface="Times New Roman"/>
              </a:rPr>
              <a:t>: </a:t>
            </a:r>
            <a:r>
              <a:rPr lang="en-US" dirty="0" smtClean="0">
                <a:latin typeface="+mj-lt"/>
                <a:cs typeface="Times New Roman"/>
                <a:sym typeface="Wingdings"/>
              </a:rPr>
              <a:t>Expenditure and funding source </a:t>
            </a:r>
            <a:r>
              <a:rPr lang="en-US" dirty="0" smtClean="0">
                <a:latin typeface="+mj-lt"/>
                <a:cs typeface="Times New Roman"/>
              </a:rPr>
              <a:t>(</a:t>
            </a:r>
            <a:r>
              <a:rPr lang="en-US" dirty="0" smtClean="0">
                <a:latin typeface="+mj-lt"/>
                <a:cs typeface="Times New Roman"/>
                <a:sym typeface="Wingdings"/>
              </a:rPr>
              <a:t> Social Budget)</a:t>
            </a:r>
            <a:r>
              <a:rPr lang="en-US" dirty="0" smtClean="0">
                <a:latin typeface="+mj-lt"/>
                <a:cs typeface="Times New Roman"/>
              </a:rPr>
              <a:t> </a:t>
            </a:r>
          </a:p>
          <a:p>
            <a:pPr marL="457200" indent="-457200">
              <a:lnSpc>
                <a:spcPct val="90000"/>
              </a:lnSpc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Assessment of </a:t>
            </a:r>
            <a:r>
              <a:rPr lang="en-US" u="sng" dirty="0" smtClean="0">
                <a:latin typeface="+mj-lt"/>
                <a:cs typeface="Times New Roman"/>
              </a:rPr>
              <a:t>Coverage </a:t>
            </a:r>
            <a:r>
              <a:rPr lang="en-US" dirty="0" smtClean="0">
                <a:latin typeface="+mj-lt"/>
                <a:cs typeface="Times New Roman"/>
              </a:rPr>
              <a:t>and gaps </a:t>
            </a:r>
          </a:p>
          <a:p>
            <a:pPr marL="457200" indent="-457200">
              <a:lnSpc>
                <a:spcPct val="90000"/>
              </a:lnSpc>
              <a:buSzPct val="70000"/>
              <a:buNone/>
            </a:pPr>
            <a:r>
              <a:rPr lang="en-US" dirty="0">
                <a:latin typeface="+mj-lt"/>
                <a:cs typeface="Times New Roman"/>
              </a:rPr>
              <a:t>	</a:t>
            </a:r>
            <a:r>
              <a:rPr lang="en-US" dirty="0" smtClean="0">
                <a:latin typeface="+mj-lt"/>
                <a:cs typeface="Times New Roman"/>
                <a:sym typeface="Wingdings"/>
              </a:rPr>
              <a:t> ‘Performance’ of system</a:t>
            </a:r>
            <a:endParaRPr lang="en-US" dirty="0" smtClean="0">
              <a:latin typeface="+mj-lt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879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49578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Challenges in Cambodia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92578"/>
            <a:ext cx="7639050" cy="5257800"/>
          </a:xfrm>
        </p:spPr>
        <p:txBody>
          <a:bodyPr>
            <a:normAutofit/>
          </a:bodyPr>
          <a:lstStyle/>
          <a:p>
            <a:pPr indent="-438912"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Availability of data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+mj-lt"/>
                <a:cs typeface="Times New Roman"/>
              </a:rPr>
              <a:t>Many different actors 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+mj-lt"/>
                <a:cs typeface="Times New Roman"/>
              </a:rPr>
              <a:t>No centralized database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+mj-lt"/>
                <a:cs typeface="Times New Roman"/>
              </a:rPr>
              <a:t>No standardized financial reporting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+mj-lt"/>
                <a:cs typeface="Times New Roman"/>
              </a:rPr>
              <a:t>Limited data for off-budget </a:t>
            </a:r>
            <a:r>
              <a:rPr lang="en-US" dirty="0" err="1" smtClean="0">
                <a:latin typeface="+mj-lt"/>
                <a:cs typeface="Times New Roman"/>
              </a:rPr>
              <a:t>programmes</a:t>
            </a:r>
            <a:r>
              <a:rPr lang="en-US" dirty="0" smtClean="0">
                <a:latin typeface="+mj-lt"/>
                <a:cs typeface="Times New Roman"/>
              </a:rPr>
              <a:t/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(mainly ODA and NGO-funded schemes)</a:t>
            </a:r>
          </a:p>
          <a:p>
            <a:pPr indent="-438912">
              <a:spcBef>
                <a:spcPts val="1968"/>
              </a:spcBef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New Schemes / Provisions 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+mj-lt"/>
                <a:cs typeface="Times New Roman"/>
              </a:rPr>
              <a:t>Policy formulation still ongoing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(NSSF, NSSFC, NFV, NSPS, est.)</a:t>
            </a:r>
          </a:p>
          <a:p>
            <a:pPr lvl="1">
              <a:buSzPct val="80000"/>
              <a:buFont typeface="Wingdings" charset="2"/>
              <a:buChar char="§"/>
            </a:pPr>
            <a:r>
              <a:rPr lang="en-US" dirty="0" smtClean="0">
                <a:latin typeface="+mj-lt"/>
                <a:cs typeface="Times New Roman"/>
              </a:rPr>
              <a:t>Timeframes for Implementation? </a:t>
            </a:r>
          </a:p>
        </p:txBody>
      </p:sp>
    </p:spTree>
    <p:extLst>
      <p:ext uri="{BB962C8B-B14F-4D97-AF65-F5344CB8AC3E}">
        <p14:creationId xmlns="" xmlns:p14="http://schemas.microsoft.com/office/powerpoint/2010/main" val="371561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-1524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Demography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6400" y="6324600"/>
            <a:ext cx="6207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Source: NIS, Population Census 2008</a:t>
            </a:r>
            <a:endParaRPr lang="en-US" i="1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/>
          <a:srcRect l="-10287" r="-10287"/>
          <a:stretch>
            <a:fillRect/>
          </a:stretch>
        </p:blipFill>
        <p:spPr>
          <a:xfrm>
            <a:off x="76200" y="990600"/>
            <a:ext cx="9677400" cy="5334000"/>
          </a:xfrm>
        </p:spPr>
      </p:pic>
    </p:spTree>
    <p:extLst>
      <p:ext uri="{BB962C8B-B14F-4D97-AF65-F5344CB8AC3E}">
        <p14:creationId xmlns="" xmlns:p14="http://schemas.microsoft.com/office/powerpoint/2010/main" val="186471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917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</a:rPr>
              <a:t>Labour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 Market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10287" r="-10287"/>
          <a:stretch>
            <a:fillRect/>
          </a:stretch>
        </p:blipFill>
        <p:spPr>
          <a:xfrm>
            <a:off x="-160161" y="1295400"/>
            <a:ext cx="10239706" cy="5198256"/>
          </a:xfrm>
        </p:spPr>
      </p:pic>
    </p:spTree>
    <p:extLst>
      <p:ext uri="{BB962C8B-B14F-4D97-AF65-F5344CB8AC3E}">
        <p14:creationId xmlns="" xmlns:p14="http://schemas.microsoft.com/office/powerpoint/2010/main" val="134061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Employment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50" y="1143000"/>
            <a:ext cx="8890000" cy="54171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816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739" y="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Employment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10204" r="-10204"/>
          <a:stretch>
            <a:fillRect/>
          </a:stretch>
        </p:blipFill>
        <p:spPr>
          <a:xfrm>
            <a:off x="-381000" y="1143000"/>
            <a:ext cx="10657201" cy="5410200"/>
          </a:xfrm>
        </p:spPr>
      </p:pic>
    </p:spTree>
    <p:extLst>
      <p:ext uri="{BB962C8B-B14F-4D97-AF65-F5344CB8AC3E}">
        <p14:creationId xmlns="" xmlns:p14="http://schemas.microsoft.com/office/powerpoint/2010/main" val="192103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762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Population and employment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154" r="4169"/>
          <a:stretch/>
        </p:blipFill>
        <p:spPr>
          <a:xfrm>
            <a:off x="987552" y="1143000"/>
            <a:ext cx="7991856" cy="53949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4579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1524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Social Protection Coverage Map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679" t="-1" r="11302" b="6240"/>
          <a:stretch/>
        </p:blipFill>
        <p:spPr>
          <a:xfrm>
            <a:off x="762000" y="1600200"/>
            <a:ext cx="8572500" cy="47124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5528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286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Current State of Social Protection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557867"/>
            <a:ext cx="8014758" cy="4690533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dirty="0" smtClean="0">
                <a:latin typeface="+mj-lt"/>
                <a:cs typeface="Times New Roman"/>
              </a:rPr>
              <a:t>Public sector workers: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Mostly covered by NSSFC and NFV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+mj-lt"/>
                <a:cs typeface="Times New Roman"/>
              </a:rPr>
              <a:t>Private employees: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err="1" smtClean="0">
                <a:latin typeface="+mj-lt"/>
                <a:cs typeface="Times New Roman"/>
              </a:rPr>
              <a:t>Labour</a:t>
            </a:r>
            <a:r>
              <a:rPr lang="en-US" dirty="0" smtClean="0">
                <a:latin typeface="+mj-lt"/>
                <a:cs typeface="Times New Roman"/>
              </a:rPr>
              <a:t> law provisions and NSSF (work injury) </a:t>
            </a:r>
            <a:endParaRPr lang="en-US" dirty="0">
              <a:latin typeface="+mj-lt"/>
              <a:cs typeface="Times New Roman"/>
            </a:endParaRPr>
          </a:p>
          <a:p>
            <a:pPr>
              <a:spcAft>
                <a:spcPts val="600"/>
              </a:spcAft>
            </a:pPr>
            <a:r>
              <a:rPr lang="en-US" dirty="0" smtClean="0">
                <a:latin typeface="+mj-lt"/>
                <a:cs typeface="Times New Roman"/>
              </a:rPr>
              <a:t>Own-account workers (informal economy):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Only CBHI so far but low coverage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+mj-lt"/>
                <a:cs typeface="Times New Roman"/>
              </a:rPr>
              <a:t>The poor and vulnerable: 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Mainly health care (HEFs) and child benefits</a:t>
            </a:r>
          </a:p>
        </p:txBody>
      </p:sp>
    </p:spTree>
    <p:extLst>
      <p:ext uri="{BB962C8B-B14F-4D97-AF65-F5344CB8AC3E}">
        <p14:creationId xmlns="" xmlns:p14="http://schemas.microsoft.com/office/powerpoint/2010/main" val="80234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28600"/>
            <a:ext cx="8915400" cy="1143000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The National Social Security Fund</a:t>
            </a:r>
            <a:b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for Civil Servants (NSSFC)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557867"/>
            <a:ext cx="8445500" cy="4690533"/>
          </a:xfrm>
        </p:spPr>
        <p:txBody>
          <a:bodyPr>
            <a:noAutofit/>
          </a:bodyPr>
          <a:lstStyle/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Established 2009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Autonomous scheme (</a:t>
            </a:r>
            <a:r>
              <a:rPr lang="en-US" dirty="0" err="1" smtClean="0">
                <a:latin typeface="+mj-lt"/>
                <a:cs typeface="Times New Roman"/>
              </a:rPr>
              <a:t>MoSVY</a:t>
            </a:r>
            <a:r>
              <a:rPr lang="en-US" dirty="0" smtClean="0">
                <a:latin typeface="+mj-lt"/>
                <a:cs typeface="Times New Roman"/>
              </a:rPr>
              <a:t> </a:t>
            </a:r>
            <a:r>
              <a:rPr lang="en-US" dirty="0" smtClean="0">
                <a:cs typeface="Times New Roman"/>
              </a:rPr>
              <a:t>supervision)</a:t>
            </a:r>
            <a:endParaRPr lang="en-US" dirty="0" smtClean="0">
              <a:latin typeface="+mj-lt"/>
              <a:cs typeface="Times New Roman"/>
            </a:endParaRP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Administration of social security benefits for civil servants and their family dependents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>
                <a:cs typeface="Times New Roman"/>
              </a:rPr>
              <a:t>To become social insurance fund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Annual expenditure: ~  23 million US$ (2009)</a:t>
            </a:r>
            <a:endParaRPr lang="en-US" dirty="0">
              <a:latin typeface="+mj-lt"/>
              <a:cs typeface="Times New Roman"/>
            </a:endParaRP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Beneficiaries: 67,500 pensioners and 4,500 cash benefits (2009)</a:t>
            </a:r>
          </a:p>
          <a:p>
            <a:pPr marL="0" indent="0">
              <a:spcAft>
                <a:spcPts val="600"/>
              </a:spcAft>
              <a:buNone/>
            </a:pPr>
            <a:endParaRPr lang="en-US" dirty="0" smtClean="0">
              <a:latin typeface="+mj-lt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425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28600"/>
            <a:ext cx="8915400" cy="1143000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The National Fund</a:t>
            </a:r>
            <a:b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for Veterans (NFV)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828800"/>
            <a:ext cx="8458200" cy="4690533"/>
          </a:xfrm>
        </p:spPr>
        <p:txBody>
          <a:bodyPr>
            <a:noAutofit/>
          </a:bodyPr>
          <a:lstStyle/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Established 2010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To become autonomous (</a:t>
            </a:r>
            <a:r>
              <a:rPr lang="en-US" dirty="0" err="1" smtClean="0">
                <a:latin typeface="+mj-lt"/>
                <a:cs typeface="Times New Roman"/>
              </a:rPr>
              <a:t>MoSVY</a:t>
            </a:r>
            <a:r>
              <a:rPr lang="en-US" dirty="0" smtClean="0">
                <a:latin typeface="+mj-lt"/>
                <a:cs typeface="Times New Roman"/>
              </a:rPr>
              <a:t> supervision)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Administration of social security benefits for war veterans, armed forces and the police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Plan to introduce contributions </a:t>
            </a:r>
            <a:endParaRPr lang="en-US" dirty="0">
              <a:latin typeface="+mj-lt"/>
              <a:cs typeface="Times New Roman"/>
            </a:endParaRP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Expenditure: ~ 19 million US$ (2010)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Beneficiaries: 199,000 pensioners (2010)</a:t>
            </a:r>
          </a:p>
        </p:txBody>
      </p:sp>
    </p:spTree>
    <p:extLst>
      <p:ext uri="{BB962C8B-B14F-4D97-AF65-F5344CB8AC3E}">
        <p14:creationId xmlns="" xmlns:p14="http://schemas.microsoft.com/office/powerpoint/2010/main" val="420517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233" y="381000"/>
            <a:ext cx="8915400" cy="1143000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The National Social Security Fund</a:t>
            </a:r>
            <a:b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for private sector workers (NSSF)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752600"/>
            <a:ext cx="8014758" cy="4080933"/>
          </a:xfrm>
        </p:spPr>
        <p:txBody>
          <a:bodyPr>
            <a:noAutofit/>
          </a:bodyPr>
          <a:lstStyle/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Established 2008 by Royal Decree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(</a:t>
            </a:r>
            <a:r>
              <a:rPr lang="en-US" dirty="0" smtClean="0">
                <a:latin typeface="+mj-lt"/>
                <a:cs typeface="Times New Roman"/>
                <a:sym typeface="Wingdings"/>
              </a:rPr>
              <a:t> </a:t>
            </a:r>
            <a:r>
              <a:rPr lang="en-US" dirty="0">
                <a:cs typeface="Times New Roman"/>
              </a:rPr>
              <a:t>Social Security Law, </a:t>
            </a:r>
            <a:r>
              <a:rPr lang="en-US" dirty="0" smtClean="0">
                <a:cs typeface="Times New Roman"/>
              </a:rPr>
              <a:t>2002)</a:t>
            </a:r>
            <a:endParaRPr lang="en-US" dirty="0" smtClean="0">
              <a:latin typeface="+mj-lt"/>
              <a:cs typeface="Times New Roman"/>
            </a:endParaRP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Autonomous body under </a:t>
            </a:r>
            <a:r>
              <a:rPr lang="en-US" dirty="0" err="1" smtClean="0">
                <a:latin typeface="+mj-lt"/>
                <a:cs typeface="Times New Roman"/>
              </a:rPr>
              <a:t>MoLVT</a:t>
            </a:r>
            <a:r>
              <a:rPr lang="en-US" dirty="0" smtClean="0">
                <a:latin typeface="+mj-lt"/>
                <a:cs typeface="Times New Roman"/>
              </a:rPr>
              <a:t> supervision 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(Tripartite board of directors) 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Work Injury branch implemented in 2008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(Expenditure ~ 0.6 million US$ in 2010)</a:t>
            </a:r>
            <a:endParaRPr lang="en-US" dirty="0">
              <a:latin typeface="+mj-lt"/>
              <a:cs typeface="Times New Roman"/>
            </a:endParaRP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Social Health Insurance planned for 2012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Pension branch planned for 2015</a:t>
            </a:r>
          </a:p>
        </p:txBody>
      </p:sp>
    </p:spTree>
    <p:extLst>
      <p:ext uri="{BB962C8B-B14F-4D97-AF65-F5344CB8AC3E}">
        <p14:creationId xmlns="" xmlns:p14="http://schemas.microsoft.com/office/powerpoint/2010/main" val="257377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233" y="533400"/>
            <a:ext cx="8915400" cy="1143000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en-US" sz="4800" b="1" dirty="0" err="1" smtClean="0">
                <a:solidFill>
                  <a:schemeClr val="bg1">
                    <a:lumMod val="50000"/>
                  </a:schemeClr>
                </a:solidFill>
              </a:rPr>
              <a:t>Labour</a:t>
            </a:r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 Law provisions</a:t>
            </a:r>
            <a:b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for private sector workers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2057400"/>
            <a:ext cx="8014758" cy="4080933"/>
          </a:xfrm>
        </p:spPr>
        <p:txBody>
          <a:bodyPr>
            <a:noAutofit/>
          </a:bodyPr>
          <a:lstStyle/>
          <a:p>
            <a:pPr marL="450850" indent="-450850">
              <a:spcBef>
                <a:spcPts val="168"/>
              </a:spcBef>
              <a:spcAft>
                <a:spcPts val="3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Paid sick leave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(</a:t>
            </a:r>
            <a:r>
              <a:rPr lang="en-US" dirty="0" smtClean="0">
                <a:latin typeface="+mj-lt"/>
                <a:cs typeface="Times New Roman"/>
                <a:sym typeface="Wingdings"/>
              </a:rPr>
              <a:t> company regulations)</a:t>
            </a:r>
            <a:endParaRPr lang="en-US" dirty="0" smtClean="0">
              <a:latin typeface="+mj-lt"/>
              <a:cs typeface="Times New Roman"/>
            </a:endParaRPr>
          </a:p>
          <a:p>
            <a:pPr marL="450850" indent="-450850">
              <a:spcBef>
                <a:spcPts val="168"/>
              </a:spcBef>
              <a:spcAft>
                <a:spcPts val="3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Paid maternity leave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  <a:sym typeface="Wingdings"/>
              </a:rPr>
              <a:t> 90 days at 50% of salary</a:t>
            </a:r>
            <a:r>
              <a:rPr lang="en-US" dirty="0" smtClean="0">
                <a:latin typeface="+mj-lt"/>
                <a:cs typeface="Times New Roman"/>
              </a:rPr>
              <a:t> </a:t>
            </a:r>
          </a:p>
          <a:p>
            <a:pPr marL="450850" indent="-450850">
              <a:spcBef>
                <a:spcPts val="168"/>
              </a:spcBef>
              <a:spcAft>
                <a:spcPts val="3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Severance Pay (‘dismissal allowance’)</a:t>
            </a:r>
          </a:p>
          <a:p>
            <a:pPr marL="450850" indent="-450850">
              <a:spcBef>
                <a:spcPts val="168"/>
              </a:spcBef>
              <a:spcAft>
                <a:spcPts val="3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Minimum wage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(Garment sector only so far)</a:t>
            </a:r>
          </a:p>
          <a:p>
            <a:pPr marL="450850" indent="-450850">
              <a:spcBef>
                <a:spcPts val="168"/>
              </a:spcBef>
              <a:spcAft>
                <a:spcPts val="300"/>
              </a:spcAft>
              <a:buSzPct val="8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</a:rPr>
              <a:t>Employment Injury </a:t>
            </a:r>
            <a:r>
              <a:rPr lang="en-US" dirty="0" smtClean="0">
                <a:latin typeface="+mj-lt"/>
                <a:cs typeface="Times New Roman"/>
                <a:sym typeface="Wingdings"/>
              </a:rPr>
              <a:t> employer liability</a:t>
            </a:r>
            <a:endParaRPr lang="en-US" dirty="0">
              <a:latin typeface="+mj-lt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867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Social Assistance and Safety Nets</a:t>
            </a:r>
          </a:p>
        </p:txBody>
      </p:sp>
      <p:sp>
        <p:nvSpPr>
          <p:cNvPr id="4" name="Rectangle 3"/>
          <p:cNvSpPr/>
          <p:nvPr/>
        </p:nvSpPr>
        <p:spPr>
          <a:xfrm>
            <a:off x="762000" y="1066800"/>
            <a:ext cx="8534400" cy="5370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u="sng" dirty="0" smtClean="0">
                <a:latin typeface="+mj-lt"/>
                <a:cs typeface="Times New Roman"/>
              </a:rPr>
              <a:t>Main </a:t>
            </a:r>
            <a:r>
              <a:rPr lang="en-US" sz="2800" u="sng" dirty="0" err="1" smtClean="0">
                <a:latin typeface="+mj-lt"/>
                <a:cs typeface="Times New Roman"/>
              </a:rPr>
              <a:t>programmes</a:t>
            </a:r>
            <a:r>
              <a:rPr lang="en-US" sz="2800" u="sng" dirty="0" smtClean="0">
                <a:latin typeface="+mj-lt"/>
                <a:cs typeface="Times New Roman"/>
              </a:rPr>
              <a:t>:</a:t>
            </a:r>
          </a:p>
          <a:p>
            <a:pPr marL="457200" indent="-45720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2800" dirty="0" err="1" smtClean="0">
                <a:latin typeface="+mj-lt"/>
                <a:cs typeface="Times New Roman"/>
              </a:rPr>
              <a:t>MoSVY</a:t>
            </a:r>
            <a:r>
              <a:rPr lang="en-US" sz="2800" dirty="0" smtClean="0">
                <a:latin typeface="+mj-lt"/>
                <a:cs typeface="Times New Roman"/>
              </a:rPr>
              <a:t> social </a:t>
            </a:r>
            <a:r>
              <a:rPr lang="en-US" sz="2800" dirty="0">
                <a:latin typeface="+mj-lt"/>
                <a:cs typeface="Times New Roman"/>
              </a:rPr>
              <a:t>w</a:t>
            </a:r>
            <a:r>
              <a:rPr lang="en-US" sz="2800" dirty="0" smtClean="0">
                <a:latin typeface="+mj-lt"/>
                <a:cs typeface="Times New Roman"/>
              </a:rPr>
              <a:t>elfare </a:t>
            </a:r>
            <a:r>
              <a:rPr lang="en-US" sz="2800" dirty="0">
                <a:latin typeface="+mj-lt"/>
                <a:cs typeface="Times New Roman"/>
              </a:rPr>
              <a:t>s</a:t>
            </a:r>
            <a:r>
              <a:rPr lang="en-US" sz="2800" dirty="0" smtClean="0">
                <a:latin typeface="+mj-lt"/>
                <a:cs typeface="Times New Roman"/>
              </a:rPr>
              <a:t>ervices (for Orphans, Disabled, Elderly, Poor, Disaster victims)</a:t>
            </a:r>
            <a:endParaRPr lang="en-US" sz="2800" dirty="0">
              <a:latin typeface="+mj-lt"/>
              <a:cs typeface="Times New Roman"/>
            </a:endParaRPr>
          </a:p>
          <a:p>
            <a:pPr marL="457200" indent="-45720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2800" dirty="0" smtClean="0">
                <a:latin typeface="+mj-lt"/>
                <a:cs typeface="Times New Roman"/>
              </a:rPr>
              <a:t>Emergency Relief Aid (NCDM coordination)</a:t>
            </a:r>
          </a:p>
          <a:p>
            <a:pPr marL="457200" indent="-45720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2800" dirty="0" err="1" smtClean="0">
                <a:latin typeface="+mj-lt"/>
                <a:cs typeface="Times New Roman"/>
              </a:rPr>
              <a:t>MoEYS</a:t>
            </a:r>
            <a:r>
              <a:rPr lang="en-US" sz="2800" dirty="0" smtClean="0">
                <a:latin typeface="+mj-lt"/>
                <a:cs typeface="Times New Roman"/>
              </a:rPr>
              <a:t> social welfare </a:t>
            </a:r>
            <a:r>
              <a:rPr lang="en-US" sz="2800" dirty="0" err="1" smtClean="0">
                <a:latin typeface="+mj-lt"/>
                <a:cs typeface="Times New Roman"/>
              </a:rPr>
              <a:t>programmes</a:t>
            </a:r>
            <a:r>
              <a:rPr lang="en-US" sz="2800" dirty="0" smtClean="0">
                <a:latin typeface="+mj-lt"/>
                <a:cs typeface="Times New Roman"/>
              </a:rPr>
              <a:t/>
            </a:r>
            <a:br>
              <a:rPr lang="en-US" sz="2800" dirty="0" smtClean="0">
                <a:latin typeface="+mj-lt"/>
                <a:cs typeface="Times New Roman"/>
              </a:rPr>
            </a:br>
            <a:r>
              <a:rPr lang="en-US" sz="2800" dirty="0" smtClean="0">
                <a:latin typeface="+mj-lt"/>
                <a:cs typeface="Times New Roman"/>
              </a:rPr>
              <a:t>- Scholarship </a:t>
            </a:r>
            <a:r>
              <a:rPr lang="en-US" sz="2800" dirty="0" err="1" smtClean="0">
                <a:latin typeface="+mj-lt"/>
                <a:cs typeface="Times New Roman"/>
              </a:rPr>
              <a:t>programme</a:t>
            </a:r>
            <a:r>
              <a:rPr lang="en-US" sz="2800" dirty="0" smtClean="0">
                <a:latin typeface="+mj-lt"/>
                <a:cs typeface="Times New Roman"/>
              </a:rPr>
              <a:t> for poor students</a:t>
            </a:r>
            <a:br>
              <a:rPr lang="en-US" sz="2800" dirty="0" smtClean="0">
                <a:latin typeface="+mj-lt"/>
                <a:cs typeface="Times New Roman"/>
              </a:rPr>
            </a:br>
            <a:r>
              <a:rPr lang="en-US" sz="2800" dirty="0" smtClean="0">
                <a:latin typeface="+mj-lt"/>
                <a:cs typeface="Times New Roman"/>
              </a:rPr>
              <a:t>- School Feeding </a:t>
            </a:r>
            <a:r>
              <a:rPr lang="en-US" sz="2800" dirty="0" err="1" smtClean="0">
                <a:latin typeface="+mj-lt"/>
                <a:cs typeface="Times New Roman"/>
              </a:rPr>
              <a:t>programme</a:t>
            </a:r>
            <a:r>
              <a:rPr lang="en-US" sz="2800" dirty="0" smtClean="0">
                <a:latin typeface="+mj-lt"/>
                <a:cs typeface="Times New Roman"/>
              </a:rPr>
              <a:t> (WFP)</a:t>
            </a:r>
          </a:p>
          <a:p>
            <a:pPr marL="457200" indent="-45720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2800" dirty="0" smtClean="0">
                <a:latin typeface="+mj-lt"/>
                <a:cs typeface="Times New Roman"/>
              </a:rPr>
              <a:t>MOH fee waiver provisions for the poor</a:t>
            </a:r>
          </a:p>
          <a:p>
            <a:pPr marL="457200" indent="-45720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2800" dirty="0" smtClean="0">
                <a:latin typeface="+mj-lt"/>
                <a:cs typeface="Times New Roman"/>
              </a:rPr>
              <a:t>Health Equity Funds</a:t>
            </a:r>
          </a:p>
          <a:p>
            <a:pPr marL="457200" indent="-45720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2800" dirty="0" smtClean="0">
                <a:latin typeface="+mj-lt"/>
                <a:cs typeface="Times New Roman"/>
              </a:rPr>
              <a:t>Public Works </a:t>
            </a:r>
            <a:r>
              <a:rPr lang="en-US" sz="2800" dirty="0" err="1" smtClean="0">
                <a:latin typeface="+mj-lt"/>
                <a:cs typeface="Times New Roman"/>
              </a:rPr>
              <a:t>Programmes</a:t>
            </a:r>
            <a:endParaRPr lang="en-US" sz="2800" dirty="0">
              <a:latin typeface="+mj-lt"/>
              <a:cs typeface="Times New Roman"/>
            </a:endParaRPr>
          </a:p>
          <a:p>
            <a:pPr marL="457200" indent="-45720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2800" dirty="0" smtClean="0">
                <a:latin typeface="+mj-lt"/>
                <a:cs typeface="Times New Roman"/>
              </a:rPr>
              <a:t>Vocational Training (TVET)</a:t>
            </a:r>
            <a:endParaRPr lang="en-US" sz="2800" dirty="0">
              <a:latin typeface="+mj-lt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772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Health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442" y="1143000"/>
            <a:ext cx="8548158" cy="5562600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u="sng" dirty="0" smtClean="0">
                <a:latin typeface="+mj-lt"/>
                <a:cs typeface="Times New Roman"/>
              </a:rPr>
              <a:t>Main Observations: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>
                <a:latin typeface="+mj-lt"/>
                <a:cs typeface="Times New Roman"/>
              </a:rPr>
              <a:t>High maternal and child mortality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  <a:sym typeface="Wingdings"/>
              </a:rPr>
              <a:t> economic cost substantial</a:t>
            </a:r>
            <a:endParaRPr lang="en-US" dirty="0" smtClean="0">
              <a:latin typeface="+mj-lt"/>
              <a:cs typeface="Times New Roman"/>
            </a:endParaRPr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>
                <a:latin typeface="+mj-lt"/>
                <a:cs typeface="Times New Roman"/>
              </a:rPr>
              <a:t>High level of OOP expenditure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>
                <a:latin typeface="+mj-lt"/>
                <a:cs typeface="Times New Roman"/>
              </a:rPr>
              <a:t>Limited quality of care at public health facilities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>
                <a:latin typeface="+mj-lt"/>
                <a:cs typeface="Times New Roman"/>
              </a:rPr>
              <a:t>Private providers largely unregulated</a:t>
            </a:r>
            <a:endParaRPr lang="en-US" dirty="0">
              <a:latin typeface="+mj-lt"/>
              <a:cs typeface="Times New Roman"/>
            </a:endParaRPr>
          </a:p>
          <a:p>
            <a:pPr>
              <a:spcAft>
                <a:spcPts val="600"/>
              </a:spcAft>
              <a:buFontTx/>
              <a:buChar char="-"/>
            </a:pPr>
            <a:r>
              <a:rPr lang="en-US" dirty="0" smtClean="0">
                <a:latin typeface="+mj-lt"/>
                <a:cs typeface="Times New Roman"/>
              </a:rPr>
              <a:t>Total Health Expenditure: 860 million US$</a:t>
            </a:r>
            <a:br>
              <a:rPr lang="en-US" dirty="0" smtClean="0">
                <a:latin typeface="+mj-lt"/>
                <a:cs typeface="Times New Roman"/>
              </a:rPr>
            </a:br>
            <a:r>
              <a:rPr lang="en-US" dirty="0" smtClean="0">
                <a:latin typeface="+mj-lt"/>
                <a:cs typeface="Times New Roman"/>
              </a:rPr>
              <a:t>(~ 7% of GDP or about 62$/capita/year)</a:t>
            </a:r>
          </a:p>
        </p:txBody>
      </p:sp>
    </p:spTree>
    <p:extLst>
      <p:ext uri="{BB962C8B-B14F-4D97-AF65-F5344CB8AC3E}">
        <p14:creationId xmlns="" xmlns:p14="http://schemas.microsoft.com/office/powerpoint/2010/main" val="184504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Health Financing in Cambodia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442" y="1143000"/>
            <a:ext cx="8014758" cy="685800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sz="3600" dirty="0" smtClean="0">
                <a:latin typeface="+mj-lt"/>
                <a:cs typeface="Times New Roman"/>
              </a:rPr>
              <a:t>Health Expenditure by source</a:t>
            </a:r>
            <a:r>
              <a:rPr lang="en-US" sz="3600" dirty="0">
                <a:latin typeface="+mj-lt"/>
                <a:cs typeface="Times New Roman"/>
              </a:rPr>
              <a:t>:</a:t>
            </a:r>
            <a:endParaRPr lang="en-US" sz="4400" dirty="0" smtClean="0">
              <a:latin typeface="+mj-lt"/>
              <a:cs typeface="Times New Roman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204875"/>
            <a:ext cx="8737600" cy="53483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7913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Social Health Protection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8267" y="1275644"/>
            <a:ext cx="8014758" cy="4744156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sz="3600" u="sng" dirty="0" smtClean="0">
                <a:latin typeface="+mj-lt"/>
                <a:cs typeface="Times New Roman"/>
              </a:rPr>
              <a:t>Main objectives: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3600" dirty="0" smtClean="0">
                <a:latin typeface="+mj-lt"/>
                <a:cs typeface="Times New Roman"/>
              </a:rPr>
              <a:t>Ensure access to care for the poor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3600" dirty="0" smtClean="0">
                <a:latin typeface="+mj-lt"/>
                <a:cs typeface="Times New Roman"/>
              </a:rPr>
              <a:t>Protect non-poor against catastrophic health expenditures</a:t>
            </a:r>
            <a:br>
              <a:rPr lang="en-US" sz="3600" dirty="0" smtClean="0">
                <a:latin typeface="+mj-lt"/>
                <a:cs typeface="Times New Roman"/>
              </a:rPr>
            </a:br>
            <a:r>
              <a:rPr lang="en-US" sz="3600" dirty="0" smtClean="0">
                <a:latin typeface="+mj-lt"/>
                <a:cs typeface="Times New Roman"/>
                <a:sym typeface="Wingdings"/>
              </a:rPr>
              <a:t> </a:t>
            </a:r>
            <a:r>
              <a:rPr lang="en-US" sz="3600" dirty="0">
                <a:latin typeface="+mj-lt"/>
                <a:cs typeface="Times New Roman"/>
                <a:sym typeface="Wingdings"/>
              </a:rPr>
              <a:t>R</a:t>
            </a:r>
            <a:r>
              <a:rPr lang="en-US" sz="3600" dirty="0" smtClean="0">
                <a:latin typeface="+mj-lt"/>
                <a:cs typeface="Times New Roman"/>
              </a:rPr>
              <a:t>isk pooling (health insurance) </a:t>
            </a:r>
          </a:p>
          <a:p>
            <a:pPr marL="450850" indent="-450850">
              <a:spcAft>
                <a:spcPts val="600"/>
              </a:spcAft>
              <a:buSzPct val="80000"/>
              <a:buFont typeface="Wingdings" charset="2"/>
              <a:buChar char="Ø"/>
            </a:pPr>
            <a:r>
              <a:rPr lang="en-US" sz="3600" dirty="0" smtClean="0">
                <a:latin typeface="+mj-lt"/>
                <a:cs typeface="Times New Roman"/>
              </a:rPr>
              <a:t>Improve quality of care</a:t>
            </a:r>
            <a:br>
              <a:rPr lang="en-US" sz="3600" dirty="0" smtClean="0">
                <a:latin typeface="+mj-lt"/>
                <a:cs typeface="Times New Roman"/>
              </a:rPr>
            </a:br>
            <a:r>
              <a:rPr lang="en-US" sz="3600" dirty="0" smtClean="0">
                <a:latin typeface="+mj-lt"/>
                <a:cs typeface="Times New Roman"/>
                <a:sym typeface="Wingdings"/>
              </a:rPr>
              <a:t> Incentivize service delivery</a:t>
            </a:r>
            <a:r>
              <a:rPr lang="en-US" sz="3600" dirty="0" smtClean="0">
                <a:latin typeface="+mj-lt"/>
                <a:cs typeface="Times New Roman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201360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76200"/>
            <a:ext cx="8915400" cy="1143000"/>
          </a:xfrm>
        </p:spPr>
        <p:txBody>
          <a:bodyPr>
            <a:normAutofit/>
          </a:bodyPr>
          <a:lstStyle/>
          <a:p>
            <a:pPr marL="514350" indent="-514350"/>
            <a:r>
              <a:rPr lang="en-US" sz="4800" b="1" dirty="0" smtClean="0">
                <a:solidFill>
                  <a:schemeClr val="bg1">
                    <a:lumMod val="50000"/>
                  </a:schemeClr>
                </a:solidFill>
              </a:rPr>
              <a:t>Policy Development Framework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167" y="1416756"/>
            <a:ext cx="9072033" cy="5060244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sz="2800" dirty="0" smtClean="0">
                <a:latin typeface="Times New Roman"/>
                <a:cs typeface="Times New Roman"/>
              </a:rPr>
              <a:t>Outlined in several strategic policy documents:</a:t>
            </a:r>
            <a:r>
              <a:rPr lang="en-US" sz="3600" dirty="0" smtClean="0">
                <a:latin typeface="Times New Roman"/>
                <a:cs typeface="Times New Roman"/>
              </a:rPr>
              <a:t> </a:t>
            </a:r>
            <a:endParaRPr lang="en-US" sz="2800" dirty="0" smtClean="0">
              <a:latin typeface="Times New Roman"/>
              <a:cs typeface="Times New Roman"/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latin typeface="Times New Roman"/>
                <a:cs typeface="Times New Roman"/>
              </a:rPr>
              <a:t>Rectangular Strategy, phase II</a:t>
            </a:r>
          </a:p>
          <a:p>
            <a:pPr>
              <a:spcAft>
                <a:spcPts val="600"/>
              </a:spcAft>
            </a:pPr>
            <a:r>
              <a:rPr lang="en-US" sz="2800" dirty="0" smtClean="0">
                <a:latin typeface="Times New Roman"/>
                <a:cs typeface="Times New Roman"/>
              </a:rPr>
              <a:t>National Strategic Development Plan, update 2009 – 2013</a:t>
            </a:r>
          </a:p>
          <a:p>
            <a:pPr>
              <a:spcAft>
                <a:spcPts val="600"/>
              </a:spcAft>
            </a:pPr>
            <a:r>
              <a:rPr lang="en-US" sz="2800" dirty="0" smtClean="0">
                <a:latin typeface="Times New Roman"/>
                <a:cs typeface="Times New Roman"/>
              </a:rPr>
              <a:t>Strategic Framework for Health Financing (2008 – 2015)</a:t>
            </a:r>
            <a:endParaRPr lang="en-US" sz="2800" dirty="0">
              <a:latin typeface="Times New Roman"/>
              <a:cs typeface="Times New Roman"/>
            </a:endParaRPr>
          </a:p>
          <a:p>
            <a:pPr>
              <a:spcAft>
                <a:spcPts val="600"/>
              </a:spcAft>
            </a:pPr>
            <a:r>
              <a:rPr lang="en-US" sz="2800" dirty="0" smtClean="0">
                <a:latin typeface="Times New Roman"/>
                <a:cs typeface="Times New Roman"/>
              </a:rPr>
              <a:t>Financial Sector Development Plan (2011)</a:t>
            </a:r>
          </a:p>
          <a:p>
            <a:pPr>
              <a:spcAft>
                <a:spcPts val="600"/>
              </a:spcAft>
            </a:pPr>
            <a:r>
              <a:rPr lang="en-US" sz="2800" dirty="0" smtClean="0">
                <a:latin typeface="Times New Roman"/>
                <a:cs typeface="Times New Roman"/>
              </a:rPr>
              <a:t>National Social Protection Strategy for the Poor and Vulnerable (2011)</a:t>
            </a:r>
          </a:p>
        </p:txBody>
      </p:sp>
    </p:spTree>
    <p:extLst>
      <p:ext uri="{BB962C8B-B14F-4D97-AF65-F5344CB8AC3E}">
        <p14:creationId xmlns="" xmlns:p14="http://schemas.microsoft.com/office/powerpoint/2010/main" val="349538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1524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Policy Directions in Social Protection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09888"/>
            <a:ext cx="8534400" cy="5195711"/>
          </a:xfrm>
        </p:spPr>
        <p:txBody>
          <a:bodyPr>
            <a:normAutofit fontScale="92500" lnSpcReduction="20000"/>
          </a:bodyPr>
          <a:lstStyle/>
          <a:p>
            <a:pPr>
              <a:buSzPct val="70000"/>
              <a:buFont typeface="Wingdings" charset="2"/>
              <a:buChar char="Ø"/>
            </a:pPr>
            <a:r>
              <a:rPr lang="en-US" sz="3000" dirty="0" smtClean="0">
                <a:latin typeface="+mj-lt"/>
                <a:cs typeface="Times New Roman"/>
              </a:rPr>
              <a:t>Extension of SP for the poor and vulnerable</a:t>
            </a:r>
          </a:p>
          <a:p>
            <a:pPr marL="365760" indent="0">
              <a:lnSpc>
                <a:spcPts val="4200"/>
              </a:lnSpc>
              <a:spcBef>
                <a:spcPts val="768"/>
              </a:spcBef>
              <a:buSzPct val="70000"/>
              <a:buNone/>
            </a:pPr>
            <a:r>
              <a:rPr lang="en-US" sz="3000" dirty="0" smtClean="0">
                <a:latin typeface="+mj-lt"/>
                <a:ea typeface="Wingdings"/>
                <a:cs typeface="Wingdings"/>
                <a:sym typeface="Wingdings"/>
              </a:rPr>
              <a:t></a:t>
            </a:r>
            <a:r>
              <a:rPr lang="en-US" sz="3000" dirty="0" smtClean="0">
                <a:latin typeface="+mj-lt"/>
                <a:cs typeface="Times New Roman"/>
                <a:sym typeface="Wingdings"/>
              </a:rPr>
              <a:t> National Social Protection Strategy (2011)</a:t>
            </a:r>
            <a:r>
              <a:rPr lang="en-US" sz="3000" dirty="0">
                <a:latin typeface="+mj-lt"/>
                <a:cs typeface="Times New Roman"/>
              </a:rPr>
              <a:t/>
            </a:r>
            <a:br>
              <a:rPr lang="en-US" sz="3000" dirty="0">
                <a:latin typeface="+mj-lt"/>
                <a:cs typeface="Times New Roman"/>
              </a:rPr>
            </a:br>
            <a:r>
              <a:rPr lang="en-US" sz="3000" dirty="0" smtClean="0">
                <a:latin typeface="+mj-lt"/>
                <a:cs typeface="Times New Roman"/>
              </a:rPr>
              <a:t>- Extension of HEFs and CBDHI</a:t>
            </a:r>
            <a:br>
              <a:rPr lang="en-US" sz="3000" dirty="0" smtClean="0">
                <a:latin typeface="+mj-lt"/>
                <a:cs typeface="Times New Roman"/>
              </a:rPr>
            </a:br>
            <a:r>
              <a:rPr lang="en-US" sz="3000" dirty="0" smtClean="0">
                <a:latin typeface="+mj-lt"/>
                <a:cs typeface="Times New Roman"/>
              </a:rPr>
              <a:t>- Cash transfers (Children, Elderly, Disabled)</a:t>
            </a:r>
            <a:br>
              <a:rPr lang="en-US" sz="3000" dirty="0" smtClean="0">
                <a:latin typeface="+mj-lt"/>
                <a:cs typeface="Times New Roman"/>
              </a:rPr>
            </a:br>
            <a:r>
              <a:rPr lang="en-US" sz="3000" dirty="0" smtClean="0">
                <a:latin typeface="+mj-lt"/>
                <a:cs typeface="Times New Roman"/>
              </a:rPr>
              <a:t>- Public Works </a:t>
            </a:r>
            <a:r>
              <a:rPr lang="en-US" sz="3000" dirty="0" err="1" smtClean="0">
                <a:latin typeface="+mj-lt"/>
                <a:cs typeface="Times New Roman"/>
              </a:rPr>
              <a:t>Programmes</a:t>
            </a:r>
            <a:r>
              <a:rPr lang="en-US" sz="3000" dirty="0" smtClean="0">
                <a:latin typeface="+mj-lt"/>
                <a:cs typeface="Times New Roman"/>
              </a:rPr>
              <a:t/>
            </a:r>
            <a:br>
              <a:rPr lang="en-US" sz="3000" dirty="0" smtClean="0">
                <a:latin typeface="+mj-lt"/>
                <a:cs typeface="Times New Roman"/>
              </a:rPr>
            </a:br>
            <a:r>
              <a:rPr lang="en-US" sz="3000" dirty="0" smtClean="0">
                <a:latin typeface="+mj-lt"/>
                <a:cs typeface="Times New Roman"/>
              </a:rPr>
              <a:t>- Vocational Training</a:t>
            </a:r>
          </a:p>
          <a:p>
            <a:pPr>
              <a:lnSpc>
                <a:spcPct val="150000"/>
              </a:lnSpc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sz="3000" dirty="0" smtClean="0">
                <a:latin typeface="+mj-lt"/>
                <a:cs typeface="Times New Roman"/>
              </a:rPr>
              <a:t>Extension of Social Security for formal sector workers </a:t>
            </a:r>
            <a:br>
              <a:rPr lang="en-US" sz="3000" dirty="0" smtClean="0">
                <a:latin typeface="+mj-lt"/>
                <a:cs typeface="Times New Roman"/>
              </a:rPr>
            </a:br>
            <a:r>
              <a:rPr lang="en-US" sz="3000" dirty="0" smtClean="0">
                <a:latin typeface="+mj-lt"/>
                <a:cs typeface="Times New Roman"/>
              </a:rPr>
              <a:t>- Social Health Insurance (NSSF, NSSFC)</a:t>
            </a:r>
            <a:br>
              <a:rPr lang="en-US" sz="3000" dirty="0" smtClean="0">
                <a:latin typeface="+mj-lt"/>
                <a:cs typeface="Times New Roman"/>
              </a:rPr>
            </a:br>
            <a:r>
              <a:rPr lang="en-US" sz="3000" dirty="0" smtClean="0">
                <a:latin typeface="+mj-lt"/>
                <a:cs typeface="Times New Roman"/>
              </a:rPr>
              <a:t>- Pensions (NSSF)</a:t>
            </a:r>
          </a:p>
          <a:p>
            <a:pPr marL="438912" indent="-438912">
              <a:buSzPct val="70000"/>
              <a:buFont typeface="Wingdings" charset="2"/>
              <a:buChar char="Ø"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399616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Critical Issues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524000"/>
            <a:ext cx="7410449" cy="4724400"/>
          </a:xfrm>
        </p:spPr>
        <p:txBody>
          <a:bodyPr>
            <a:normAutofit/>
          </a:bodyPr>
          <a:lstStyle/>
          <a:p>
            <a:pPr marL="438912" indent="-438912"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  <a:sym typeface="Wingdings"/>
              </a:rPr>
              <a:t>Financing for Social Protection</a:t>
            </a:r>
            <a:br>
              <a:rPr lang="en-US" dirty="0" smtClean="0">
                <a:latin typeface="+mj-lt"/>
                <a:cs typeface="Times New Roman"/>
                <a:sym typeface="Wingdings"/>
              </a:rPr>
            </a:br>
            <a:r>
              <a:rPr lang="en-US" dirty="0" smtClean="0">
                <a:latin typeface="+mj-lt"/>
                <a:cs typeface="Times New Roman"/>
                <a:sym typeface="Wingdings"/>
              </a:rPr>
              <a:t> ODA funding &amp; national budget</a:t>
            </a:r>
            <a:br>
              <a:rPr lang="en-US" dirty="0" smtClean="0">
                <a:latin typeface="+mj-lt"/>
                <a:cs typeface="Times New Roman"/>
                <a:sym typeface="Wingdings"/>
              </a:rPr>
            </a:br>
            <a:r>
              <a:rPr lang="en-US" dirty="0">
                <a:latin typeface="+mj-lt"/>
                <a:cs typeface="Times New Roman"/>
                <a:sym typeface="Wingdings"/>
              </a:rPr>
              <a:t> Fiscal </a:t>
            </a:r>
            <a:r>
              <a:rPr lang="en-US" dirty="0" smtClean="0">
                <a:latin typeface="+mj-lt"/>
                <a:cs typeface="Times New Roman"/>
                <a:sym typeface="Wingdings"/>
              </a:rPr>
              <a:t>Space</a:t>
            </a:r>
          </a:p>
          <a:p>
            <a:pPr marL="438912" indent="-438912"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  <a:sym typeface="Wingdings"/>
              </a:rPr>
              <a:t>Policy formulation</a:t>
            </a:r>
            <a:br>
              <a:rPr lang="en-US" dirty="0" smtClean="0">
                <a:latin typeface="+mj-lt"/>
                <a:cs typeface="Times New Roman"/>
                <a:sym typeface="Wingdings"/>
              </a:rPr>
            </a:br>
            <a:r>
              <a:rPr lang="en-US" dirty="0" smtClean="0">
                <a:latin typeface="+mj-lt"/>
                <a:cs typeface="Times New Roman"/>
                <a:sym typeface="Wingdings"/>
              </a:rPr>
              <a:t> choice and design of </a:t>
            </a:r>
            <a:r>
              <a:rPr lang="en-US" dirty="0" err="1" smtClean="0">
                <a:latin typeface="+mj-lt"/>
                <a:cs typeface="Times New Roman"/>
                <a:sym typeface="Wingdings"/>
              </a:rPr>
              <a:t>programmes</a:t>
            </a:r>
            <a:endParaRPr lang="en-US" dirty="0" smtClean="0">
              <a:latin typeface="+mj-lt"/>
              <a:cs typeface="Times New Roman"/>
              <a:sym typeface="Wingdings"/>
            </a:endParaRPr>
          </a:p>
          <a:p>
            <a:pPr marL="438912" indent="-438912"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  <a:sym typeface="Wingdings"/>
              </a:rPr>
              <a:t>Institutional framework</a:t>
            </a:r>
          </a:p>
          <a:p>
            <a:pPr marL="438912" indent="-438912">
              <a:spcBef>
                <a:spcPts val="1368"/>
              </a:spcBef>
              <a:buSzPct val="70000"/>
              <a:buFont typeface="Wingdings" charset="2"/>
              <a:buChar char="Ø"/>
            </a:pPr>
            <a:r>
              <a:rPr lang="en-US" dirty="0" smtClean="0">
                <a:latin typeface="+mj-lt"/>
                <a:cs typeface="Times New Roman"/>
                <a:sym typeface="Wingdings"/>
              </a:rPr>
              <a:t>Implementation arrangements</a:t>
            </a:r>
            <a:br>
              <a:rPr lang="en-US" dirty="0" smtClean="0">
                <a:latin typeface="+mj-lt"/>
                <a:cs typeface="Times New Roman"/>
                <a:sym typeface="Wingdings"/>
              </a:rPr>
            </a:br>
            <a:r>
              <a:rPr lang="en-US" dirty="0" smtClean="0">
                <a:latin typeface="+mj-lt"/>
                <a:cs typeface="Times New Roman"/>
                <a:sym typeface="Wingdings"/>
              </a:rPr>
              <a:t> optimize benefit delivery</a:t>
            </a:r>
          </a:p>
        </p:txBody>
      </p:sp>
    </p:spTree>
    <p:extLst>
      <p:ext uri="{BB962C8B-B14F-4D97-AF65-F5344CB8AC3E}">
        <p14:creationId xmlns="" xmlns:p14="http://schemas.microsoft.com/office/powerpoint/2010/main" val="15271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76200"/>
            <a:ext cx="8915400" cy="1143000"/>
          </a:xfrm>
        </p:spPr>
        <p:txBody>
          <a:bodyPr/>
          <a:lstStyle/>
          <a:p>
            <a:pPr marL="514350" indent="-514350"/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534400" cy="4267200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+mj-lt"/>
                <a:cs typeface="Times New Roman"/>
              </a:rPr>
              <a:t>Continue efforts to implement SP strategies:</a:t>
            </a:r>
            <a:br>
              <a:rPr lang="en-US" sz="2800" dirty="0" smtClean="0">
                <a:latin typeface="+mj-lt"/>
                <a:cs typeface="Times New Roman"/>
              </a:rPr>
            </a:br>
            <a:r>
              <a:rPr lang="en-US" sz="2800" dirty="0" smtClean="0">
                <a:latin typeface="+mj-lt"/>
                <a:cs typeface="Times New Roman"/>
                <a:sym typeface="Wingdings"/>
              </a:rPr>
              <a:t> National Health Financing Strategy, 2008 - 2015</a:t>
            </a:r>
            <a:br>
              <a:rPr lang="en-US" sz="2800" dirty="0" smtClean="0">
                <a:latin typeface="+mj-lt"/>
                <a:cs typeface="Times New Roman"/>
                <a:sym typeface="Wingdings"/>
              </a:rPr>
            </a:br>
            <a:r>
              <a:rPr lang="en-US" sz="2800" dirty="0" smtClean="0">
                <a:latin typeface="+mj-lt"/>
                <a:cs typeface="Times New Roman"/>
                <a:sym typeface="Wingdings"/>
              </a:rPr>
              <a:t> National Social Protection Strategy (NSPS) </a:t>
            </a:r>
            <a:endParaRPr lang="en-US" sz="2800" dirty="0" smtClean="0">
              <a:latin typeface="+mj-lt"/>
              <a:cs typeface="Times New Roman"/>
            </a:endParaRPr>
          </a:p>
          <a:p>
            <a:r>
              <a:rPr lang="en-US" sz="2800" dirty="0" smtClean="0">
                <a:latin typeface="+mj-lt"/>
                <a:cs typeface="Times New Roman"/>
              </a:rPr>
              <a:t>Continue development of institutionalized arrangements and </a:t>
            </a:r>
            <a:r>
              <a:rPr lang="en-US" sz="2800" dirty="0" err="1" smtClean="0">
                <a:latin typeface="+mj-lt"/>
                <a:cs typeface="Times New Roman"/>
              </a:rPr>
              <a:t>programmes</a:t>
            </a:r>
            <a:r>
              <a:rPr lang="en-US" sz="2800" dirty="0" smtClean="0">
                <a:latin typeface="+mj-lt"/>
                <a:cs typeface="Times New Roman"/>
              </a:rPr>
              <a:t/>
            </a:r>
            <a:br>
              <a:rPr lang="en-US" sz="2800" dirty="0" smtClean="0">
                <a:latin typeface="+mj-lt"/>
                <a:cs typeface="Times New Roman"/>
              </a:rPr>
            </a:br>
            <a:r>
              <a:rPr lang="en-US" sz="2800" dirty="0" smtClean="0">
                <a:latin typeface="+mj-lt"/>
                <a:cs typeface="Times New Roman"/>
                <a:sym typeface="Wingdings"/>
              </a:rPr>
              <a:t> Shift from ODA-funded projects to national systems</a:t>
            </a:r>
            <a:r>
              <a:rPr lang="en-US" sz="2800" dirty="0" smtClean="0">
                <a:latin typeface="+mj-lt"/>
                <a:cs typeface="Times New Roman"/>
              </a:rPr>
              <a:t/>
            </a:r>
            <a:br>
              <a:rPr lang="en-US" sz="2800" dirty="0" smtClean="0">
                <a:latin typeface="+mj-lt"/>
                <a:cs typeface="Times New Roman"/>
              </a:rPr>
            </a:br>
            <a:r>
              <a:rPr lang="en-US" sz="2800" dirty="0" smtClean="0">
                <a:latin typeface="+mj-lt"/>
                <a:cs typeface="Times New Roman"/>
                <a:sym typeface="Wingdings"/>
              </a:rPr>
              <a:t> Allocate </a:t>
            </a:r>
            <a:r>
              <a:rPr lang="en-US" sz="2800" dirty="0">
                <a:latin typeface="+mj-lt"/>
                <a:cs typeface="Times New Roman"/>
                <a:sym typeface="Wingdings"/>
              </a:rPr>
              <a:t>f</a:t>
            </a:r>
            <a:r>
              <a:rPr lang="en-US" sz="2800" dirty="0" smtClean="0">
                <a:latin typeface="+mj-lt"/>
                <a:cs typeface="Times New Roman"/>
                <a:sym typeface="Wingdings"/>
              </a:rPr>
              <a:t>unding through national budget</a:t>
            </a:r>
          </a:p>
          <a:p>
            <a:r>
              <a:rPr lang="en-US" sz="2800" dirty="0" smtClean="0">
                <a:latin typeface="+mj-lt"/>
                <a:cs typeface="Times New Roman"/>
                <a:sym typeface="Wingdings"/>
              </a:rPr>
              <a:t>Consider universal cash transfer schemes</a:t>
            </a:r>
            <a:endParaRPr lang="en-US" sz="2800" dirty="0" smtClean="0">
              <a:latin typeface="+mj-lt"/>
              <a:cs typeface="Times New Roman"/>
            </a:endParaRPr>
          </a:p>
          <a:p>
            <a:r>
              <a:rPr lang="en-US" sz="2800" dirty="0" smtClean="0">
                <a:latin typeface="+mj-lt"/>
                <a:cs typeface="Times New Roman"/>
              </a:rPr>
              <a:t>Strengthening of SP institutions</a:t>
            </a:r>
            <a:br>
              <a:rPr lang="en-US" sz="2800" dirty="0" smtClean="0">
                <a:latin typeface="+mj-lt"/>
                <a:cs typeface="Times New Roman"/>
              </a:rPr>
            </a:br>
            <a:r>
              <a:rPr lang="en-US" sz="2800" dirty="0" smtClean="0">
                <a:latin typeface="+mj-lt"/>
                <a:cs typeface="Times New Roman"/>
              </a:rPr>
              <a:t>(</a:t>
            </a:r>
            <a:r>
              <a:rPr lang="en-US" sz="2800" dirty="0" smtClean="0">
                <a:latin typeface="+mj-lt"/>
                <a:cs typeface="Times New Roman"/>
                <a:sym typeface="Wingdings"/>
              </a:rPr>
              <a:t> develop human and institutional </a:t>
            </a:r>
            <a:r>
              <a:rPr lang="en-US" sz="2800" dirty="0" smtClean="0">
                <a:latin typeface="+mj-lt"/>
                <a:cs typeface="Times New Roman"/>
              </a:rPr>
              <a:t>capacity)</a:t>
            </a:r>
          </a:p>
          <a:p>
            <a:r>
              <a:rPr lang="en-US" sz="2800" dirty="0" smtClean="0">
                <a:latin typeface="+mj-lt"/>
                <a:cs typeface="Times New Roman"/>
              </a:rPr>
              <a:t>Ensure policy coordination and coherence </a:t>
            </a:r>
          </a:p>
        </p:txBody>
      </p:sp>
    </p:spTree>
    <p:extLst>
      <p:ext uri="{BB962C8B-B14F-4D97-AF65-F5344CB8AC3E}">
        <p14:creationId xmlns="" xmlns:p14="http://schemas.microsoft.com/office/powerpoint/2010/main" val="234622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533400" y="1143000"/>
            <a:ext cx="8915400" cy="3962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514350" marR="0" lvl="0" indent="-514350" algn="ctr" defTabSz="4572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0" b="1" dirty="0" smtClean="0">
                <a:latin typeface="+mj-lt"/>
                <a:ea typeface="+mj-ea"/>
                <a:cs typeface="+mj-cs"/>
              </a:rPr>
              <a:t>Thank you</a:t>
            </a:r>
          </a:p>
          <a:p>
            <a:pPr marL="514350" marR="0" lvl="0" indent="-514350" algn="ctr" defTabSz="457200" rtl="0" eaLnBrk="1" fontAlgn="auto" latinLnBrk="0" hangingPunct="1">
              <a:lnSpc>
                <a:spcPct val="11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400" dirty="0" smtClean="0">
                <a:latin typeface="+mj-lt"/>
                <a:ea typeface="+mj-ea"/>
                <a:cs typeface="+mj-cs"/>
              </a:rPr>
              <a:t>Questions &amp; comments</a:t>
            </a:r>
          </a:p>
          <a:p>
            <a:pPr marL="514350" marR="0" lvl="0" indent="-514350" algn="ctr" defTabSz="457200" rtl="0" eaLnBrk="1" fontAlgn="auto" latinLnBrk="0" hangingPunct="1">
              <a:lnSpc>
                <a:spcPct val="110000"/>
              </a:lnSpc>
              <a:spcBef>
                <a:spcPts val="3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400" dirty="0" smtClean="0">
                <a:latin typeface="+mj-lt"/>
                <a:ea typeface="+mj-ea"/>
                <a:cs typeface="+mj-cs"/>
              </a:rPr>
              <a:t>are welcome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32219</TotalTime>
  <Words>448</Words>
  <Application>Microsoft Macintosh PowerPoint</Application>
  <PresentationFormat>A4 Paper (210x297 mm)</PresentationFormat>
  <Paragraphs>115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Social Protection Expenditure and Performance Review (SPER)</vt:lpstr>
      <vt:lpstr>Social Protection Expenditure  and Performance Review (SPER)</vt:lpstr>
      <vt:lpstr>SPER</vt:lpstr>
      <vt:lpstr>Challenges in Cambodia</vt:lpstr>
      <vt:lpstr>Demography</vt:lpstr>
      <vt:lpstr>Labour Market</vt:lpstr>
      <vt:lpstr>Employment</vt:lpstr>
      <vt:lpstr>Employment</vt:lpstr>
      <vt:lpstr>Population and employment</vt:lpstr>
      <vt:lpstr>Social Protection Coverage Map</vt:lpstr>
      <vt:lpstr>Current State of Social Protection</vt:lpstr>
      <vt:lpstr>The National Social Security Fund for Civil Servants (NSSFC)</vt:lpstr>
      <vt:lpstr>The National Fund for Veterans (NFV)</vt:lpstr>
      <vt:lpstr>The National Social Security Fund for private sector workers (NSSF)</vt:lpstr>
      <vt:lpstr>Labour Law provisions for private sector workers</vt:lpstr>
      <vt:lpstr>Social Assistance and Safety Nets</vt:lpstr>
      <vt:lpstr>Health Care</vt:lpstr>
      <vt:lpstr>Health Financing in Cambodia</vt:lpstr>
      <vt:lpstr>Social Health Protection</vt:lpstr>
      <vt:lpstr>Policy Development Framework</vt:lpstr>
      <vt:lpstr>Policy Directions in Social Protection</vt:lpstr>
      <vt:lpstr>Critical Issues  </vt:lpstr>
      <vt:lpstr>Recommendations</vt:lpstr>
      <vt:lpstr>Slide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Actuarial Review  of  The National Social Security Fund</dc:title>
  <dc:creator>Jean-Claude</dc:creator>
  <cp:lastModifiedBy>Malika Ok</cp:lastModifiedBy>
  <cp:revision>412</cp:revision>
  <cp:lastPrinted>2011-11-05T09:04:09Z</cp:lastPrinted>
  <dcterms:created xsi:type="dcterms:W3CDTF">2011-02-22T01:48:06Z</dcterms:created>
  <dcterms:modified xsi:type="dcterms:W3CDTF">2012-01-31T01:53:45Z</dcterms:modified>
</cp:coreProperties>
</file>