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5/29/2017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5/29/2017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5/29/2017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5/29/2017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5/29/2017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5/29/2017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5/29/2017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5/29/2017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50000"/>
              <a:lumOff val="5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5/29/2017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5/29/2017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5/29/2017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5/29/2017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20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8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6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4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4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4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4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4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4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t-PT" b="1" dirty="0"/>
              <a:t>CABO VERDE</a:t>
            </a:r>
            <a:r>
              <a:rPr lang="pt-PT" dirty="0"/>
              <a:t/>
            </a:r>
            <a:br>
              <a:rPr lang="pt-PT" dirty="0"/>
            </a:br>
            <a:r>
              <a:rPr lang="pt-PT" dirty="0" err="1" smtClean="0"/>
              <a:t>Plan</a:t>
            </a:r>
            <a:r>
              <a:rPr lang="pt-PT" dirty="0" smtClean="0"/>
              <a:t> </a:t>
            </a:r>
            <a:r>
              <a:rPr lang="pt-PT" dirty="0"/>
              <a:t>de mise </a:t>
            </a:r>
            <a:r>
              <a:rPr lang="pt-PT" err="1"/>
              <a:t>en</a:t>
            </a:r>
            <a:r>
              <a:rPr lang="pt-PT"/>
              <a:t> </a:t>
            </a:r>
            <a:r>
              <a:rPr lang="pt-PT" smtClean="0"/>
              <a:t>oeuvre </a:t>
            </a:r>
            <a:r>
              <a:rPr lang="pt-PT" dirty="0" err="1"/>
              <a:t>des</a:t>
            </a:r>
            <a:r>
              <a:rPr lang="pt-PT" dirty="0"/>
              <a:t> </a:t>
            </a:r>
            <a:r>
              <a:rPr lang="pt-PT" dirty="0" err="1"/>
              <a:t>socles</a:t>
            </a:r>
            <a:r>
              <a:rPr lang="pt-PT" dirty="0"/>
              <a:t> de </a:t>
            </a:r>
            <a:r>
              <a:rPr lang="pt-PT" dirty="0" err="1"/>
              <a:t>Protection</a:t>
            </a:r>
            <a:r>
              <a:rPr lang="pt-PT" dirty="0"/>
              <a:t> </a:t>
            </a:r>
            <a:r>
              <a:rPr lang="pt-PT" dirty="0" smtClean="0"/>
              <a:t>Social</a:t>
            </a:r>
            <a:endParaRPr lang="pt-PT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pt-PT" sz="3200" dirty="0"/>
              <a:t>ÉTAPE 3</a:t>
            </a:r>
          </a:p>
        </p:txBody>
      </p:sp>
    </p:spTree>
    <p:extLst>
      <p:ext uri="{BB962C8B-B14F-4D97-AF65-F5344CB8AC3E}">
        <p14:creationId xmlns:p14="http://schemas.microsoft.com/office/powerpoint/2010/main" val="35424731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2919" y="893825"/>
            <a:ext cx="2947482" cy="5042916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fr-FR" sz="2400" b="1" dirty="0" smtClean="0"/>
              <a:t>OBJECTIVE</a:t>
            </a:r>
            <a:r>
              <a:rPr lang="fr-FR" sz="2400" dirty="0"/>
              <a:t>: renforcement et extension du système de protection social (durabilité, extension de la couverture/ formalisation, </a:t>
            </a:r>
            <a:r>
              <a:rPr lang="fr-FR" sz="2400" dirty="0" err="1"/>
              <a:t>adequacy</a:t>
            </a:r>
            <a:r>
              <a:rPr lang="fr-FR" sz="2400" dirty="0"/>
              <a:t>)</a:t>
            </a:r>
            <a:br>
              <a:rPr lang="fr-FR" sz="2400" dirty="0"/>
            </a:br>
            <a:r>
              <a:rPr lang="fr-FR" sz="2400" dirty="0" smtClean="0"/>
              <a:t/>
            </a:r>
            <a:br>
              <a:rPr lang="fr-FR" sz="2400" dirty="0" smtClean="0"/>
            </a:br>
            <a:r>
              <a:rPr lang="fr-FR" sz="2000" dirty="0"/>
              <a:t/>
            </a:r>
            <a:br>
              <a:rPr lang="fr-FR" sz="2000" dirty="0"/>
            </a:br>
            <a:r>
              <a:rPr lang="fr-FR" sz="2200" i="1" dirty="0" smtClean="0"/>
              <a:t>BAS</a:t>
            </a:r>
            <a:r>
              <a:rPr lang="pt-PT" sz="2200" i="1" dirty="0" smtClean="0"/>
              <a:t>E</a:t>
            </a:r>
            <a:r>
              <a:rPr lang="pt-PT" sz="2200" i="1" dirty="0"/>
              <a:t>: PEDS/ Agenda </a:t>
            </a:r>
            <a:r>
              <a:rPr lang="pt-PT" sz="2200" i="1" dirty="0" smtClean="0"/>
              <a:t>2030</a:t>
            </a:r>
            <a:endParaRPr lang="pt-PT" sz="2200" i="1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666744" y="292608"/>
            <a:ext cx="7964424" cy="6345935"/>
          </a:xfrm>
        </p:spPr>
        <p:txBody>
          <a:bodyPr anchor="t">
            <a:normAutofit lnSpcReduction="10000"/>
          </a:bodyPr>
          <a:lstStyle/>
          <a:p>
            <a:pPr marL="0" indent="0">
              <a:buNone/>
            </a:pPr>
            <a:r>
              <a:rPr lang="fr-FR" sz="2400" b="1" dirty="0" smtClean="0"/>
              <a:t>DÉFIS MAJEURS</a:t>
            </a:r>
            <a:r>
              <a:rPr lang="fr-FR" sz="2400" dirty="0" smtClean="0"/>
              <a:t>:</a:t>
            </a:r>
          </a:p>
          <a:p>
            <a:pPr marL="514350" indent="-514350">
              <a:buAutoNum type="romanLcParenBoth"/>
            </a:pPr>
            <a:r>
              <a:rPr lang="fr-FR" sz="2400" dirty="0" smtClean="0"/>
              <a:t>Durabilité</a:t>
            </a:r>
          </a:p>
          <a:p>
            <a:pPr marL="514350" indent="-514350">
              <a:buFont typeface="Wingdings 2" pitchFamily="18" charset="2"/>
              <a:buAutoNum type="romanLcParenBoth"/>
            </a:pPr>
            <a:r>
              <a:rPr lang="fr-FR" sz="2400" dirty="0" smtClean="0"/>
              <a:t>Extension de la couverture à travers différents interventions soit au niveau contributive, soit non-contributive. Exemples: </a:t>
            </a:r>
            <a:r>
              <a:rPr lang="fr-FR" sz="2400" dirty="0"/>
              <a:t>Implémentation de deux nouveaux </a:t>
            </a:r>
            <a:r>
              <a:rPr lang="fr-FR" sz="2400" dirty="0" smtClean="0"/>
              <a:t>prestations – </a:t>
            </a:r>
            <a:r>
              <a:rPr lang="fr-FR" sz="2400" dirty="0"/>
              <a:t>l’Assurance Chômage (contributive); Revenu d’Inclusion (cash-</a:t>
            </a:r>
            <a:r>
              <a:rPr lang="fr-FR" sz="2400" dirty="0" err="1"/>
              <a:t>transfer</a:t>
            </a:r>
            <a:r>
              <a:rPr lang="fr-FR" sz="2400" dirty="0"/>
              <a:t> non contributive)</a:t>
            </a:r>
          </a:p>
          <a:p>
            <a:pPr marL="514350" indent="-514350">
              <a:buAutoNum type="romanLcParenBoth"/>
            </a:pPr>
            <a:r>
              <a:rPr lang="fr-FR" sz="2400" dirty="0" smtClean="0"/>
              <a:t>Développement/ Amélioration des systèmes d’information/technologiques. Ex: mise en place d’un Registre Unique</a:t>
            </a:r>
          </a:p>
          <a:p>
            <a:pPr marL="514350" indent="-514350">
              <a:buFont typeface="Wingdings 2" pitchFamily="18" charset="2"/>
              <a:buAutoNum type="romanLcParenBoth"/>
            </a:pPr>
            <a:r>
              <a:rPr lang="fr-FR" sz="2400" dirty="0" smtClean="0"/>
              <a:t>Révision </a:t>
            </a:r>
            <a:r>
              <a:rPr lang="fr-FR" sz="2400" dirty="0"/>
              <a:t>de la législation</a:t>
            </a:r>
          </a:p>
          <a:p>
            <a:pPr marL="514350" indent="-514350">
              <a:buAutoNum type="romanLcParenBoth"/>
            </a:pPr>
            <a:r>
              <a:rPr lang="fr-FR" sz="2400" dirty="0" smtClean="0"/>
              <a:t>Amélioration de la production des donnés statistiques et analyses</a:t>
            </a:r>
          </a:p>
          <a:p>
            <a:pPr marL="514350" indent="-514350">
              <a:buAutoNum type="romanLcParenBoth"/>
            </a:pPr>
            <a:r>
              <a:rPr lang="fr-FR" sz="2400" dirty="0" smtClean="0"/>
              <a:t>Financement</a:t>
            </a:r>
          </a:p>
          <a:p>
            <a:pPr marL="514350" indent="-514350">
              <a:buAutoNum type="romanLcParenBoth"/>
            </a:pPr>
            <a:r>
              <a:rPr lang="pt-PT" sz="2400" dirty="0" err="1" smtClean="0"/>
              <a:t>Recouvrement</a:t>
            </a:r>
            <a:r>
              <a:rPr lang="pt-PT" sz="2400" dirty="0" smtClean="0"/>
              <a:t> </a:t>
            </a:r>
            <a:r>
              <a:rPr lang="pt-PT" sz="2400" dirty="0"/>
              <a:t>de </a:t>
            </a:r>
            <a:r>
              <a:rPr lang="pt-PT" sz="2400" dirty="0" err="1"/>
              <a:t>créances</a:t>
            </a:r>
            <a:endParaRPr lang="pt-PT" sz="2400" dirty="0"/>
          </a:p>
        </p:txBody>
      </p:sp>
    </p:spTree>
    <p:extLst>
      <p:ext uri="{BB962C8B-B14F-4D97-AF65-F5344CB8AC3E}">
        <p14:creationId xmlns:p14="http://schemas.microsoft.com/office/powerpoint/2010/main" val="1009185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e Conteúdo 2"/>
          <p:cNvSpPr txBox="1">
            <a:spLocks/>
          </p:cNvSpPr>
          <p:nvPr/>
        </p:nvSpPr>
        <p:spPr>
          <a:xfrm>
            <a:off x="8778240" y="1920240"/>
            <a:ext cx="3119460" cy="4736592"/>
          </a:xfrm>
          <a:prstGeom prst="rect">
            <a:avLst/>
          </a:prstGeom>
        </p:spPr>
        <p:txBody>
          <a:bodyPr anchor="t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20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8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6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endParaRPr lang="fr-FR" sz="2600" b="1" i="1" dirty="0" smtClean="0"/>
          </a:p>
          <a:p>
            <a:pPr marL="0" indent="0" algn="r">
              <a:buNone/>
            </a:pPr>
            <a:r>
              <a:rPr lang="fr-FR" sz="2600" b="1" i="1" dirty="0" smtClean="0"/>
              <a:t>SUD-SUD/ Triangulaire:</a:t>
            </a:r>
          </a:p>
          <a:p>
            <a:pPr algn="r"/>
            <a:r>
              <a:rPr lang="fr-FR" sz="2600" dirty="0" smtClean="0"/>
              <a:t>Bonnes pratiques d’Algérie et Uruguay</a:t>
            </a:r>
          </a:p>
          <a:p>
            <a:pPr algn="r"/>
            <a:r>
              <a:rPr lang="fr-FR" sz="2600" dirty="0" smtClean="0"/>
              <a:t>Portugal/ CPLP</a:t>
            </a:r>
          </a:p>
          <a:p>
            <a:pPr algn="r"/>
            <a:r>
              <a:rPr lang="fr-FR" sz="2600" dirty="0" smtClean="0"/>
              <a:t>Partage l’</a:t>
            </a:r>
            <a:r>
              <a:rPr lang="fr-FR" sz="2600" dirty="0" err="1" smtClean="0"/>
              <a:t>experience</a:t>
            </a:r>
            <a:r>
              <a:rPr lang="fr-FR" sz="2600" dirty="0" smtClean="0"/>
              <a:t> du pays avec d’autres pays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539421"/>
              </p:ext>
            </p:extLst>
          </p:nvPr>
        </p:nvGraphicFramePr>
        <p:xfrm>
          <a:off x="486664" y="316992"/>
          <a:ext cx="8511032" cy="6339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200"/>
                <a:gridCol w="4370832"/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 smtClean="0"/>
                        <a:t>ACTIVITÉS: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PT" sz="2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sz="2200" dirty="0" smtClean="0"/>
                        <a:t>Finaliser le Plan Stratégique INPS (aligné avec les ODD)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sz="2200" dirty="0" smtClean="0"/>
                        <a:t>Formations divers</a:t>
                      </a:r>
                      <a:r>
                        <a:rPr lang="pt-PT" sz="2200" dirty="0" smtClean="0"/>
                        <a:t>/</a:t>
                      </a:r>
                      <a:r>
                        <a:rPr lang="pt-PT" sz="2200" baseline="0" dirty="0" smtClean="0"/>
                        <a:t> </a:t>
                      </a:r>
                      <a:r>
                        <a:rPr lang="pt-PT" sz="2200" baseline="0" dirty="0" err="1" smtClean="0"/>
                        <a:t>Renforcement</a:t>
                      </a:r>
                      <a:r>
                        <a:rPr lang="pt-PT" sz="2200" baseline="0" dirty="0" smtClean="0"/>
                        <a:t> </a:t>
                      </a:r>
                      <a:r>
                        <a:rPr lang="pt-PT" sz="2200" baseline="0" dirty="0" err="1" smtClean="0"/>
                        <a:t>capacités</a:t>
                      </a:r>
                      <a:endParaRPr lang="fr-FR" sz="22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sz="2200" dirty="0" smtClean="0"/>
                        <a:t>Élaborer le Plan Stratégique MFIS (aligné avec les ODD)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sz="2200" dirty="0" smtClean="0"/>
                        <a:t>Plan de mise en œuvre pour le Revenu d’Inclusion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sz="2200" dirty="0" smtClean="0"/>
                        <a:t>Élaborer des Étude actuariels/ des Études de </a:t>
                      </a:r>
                      <a:r>
                        <a:rPr lang="fr-FR" sz="2200" dirty="0" err="1" smtClean="0"/>
                        <a:t>costing</a:t>
                      </a:r>
                      <a:r>
                        <a:rPr lang="fr-FR" sz="2200" dirty="0" smtClean="0"/>
                        <a:t> et évaluation financière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sz="2200" dirty="0" smtClean="0"/>
                        <a:t>Production des diplômes légaux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sz="2200" dirty="0" smtClean="0"/>
                        <a:t>Mise en place du Plan de Communication (INPS)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sz="2200" dirty="0" smtClean="0"/>
                        <a:t>Mise en place du Système de Soins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sz="2200" dirty="0" smtClean="0"/>
                        <a:t>Préparer le Plan de Communication (MFIS)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sz="2200" dirty="0" smtClean="0"/>
                        <a:t>Développement informatique du Registre Social (après les testes pilotes fait pour la partie de l’enregistrement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sz="2200" dirty="0" smtClean="0"/>
                        <a:t>Renforcement des capacités au niveau de la production et analyse des statistiques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pt-PT" sz="2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4881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2918" y="893825"/>
            <a:ext cx="3093785" cy="5042916"/>
          </a:xfrm>
        </p:spPr>
        <p:txBody>
          <a:bodyPr>
            <a:normAutofit fontScale="90000"/>
          </a:bodyPr>
          <a:lstStyle/>
          <a:p>
            <a:pPr>
              <a:spcAft>
                <a:spcPts val="1200"/>
              </a:spcAft>
            </a:pPr>
            <a:r>
              <a:rPr lang="fr-FR" sz="2200" b="1" dirty="0" smtClean="0"/>
              <a:t>Facteurs Clés de Succès</a:t>
            </a:r>
            <a:r>
              <a:rPr lang="pt-PT" sz="2200" b="1" dirty="0" smtClean="0"/>
              <a:t>:</a:t>
            </a:r>
            <a:r>
              <a:rPr lang="pt-PT" sz="2200" dirty="0" smtClean="0"/>
              <a:t/>
            </a:r>
            <a:br>
              <a:rPr lang="pt-PT" sz="2200" dirty="0" smtClean="0"/>
            </a:br>
            <a:r>
              <a:rPr lang="pt-PT" sz="2200" i="1" dirty="0" smtClean="0"/>
              <a:t/>
            </a:r>
            <a:br>
              <a:rPr lang="pt-PT" sz="2200" i="1" dirty="0" smtClean="0"/>
            </a:br>
            <a:r>
              <a:rPr lang="pt-PT" sz="2200" i="1" dirty="0" smtClean="0"/>
              <a:t>- </a:t>
            </a:r>
            <a:r>
              <a:rPr lang="fr-FR" sz="2200" i="1" dirty="0" smtClean="0"/>
              <a:t>Démocratie et institutionnalisation de la protection social et ses droits</a:t>
            </a:r>
            <a:br>
              <a:rPr lang="fr-FR" sz="2200" i="1" dirty="0" smtClean="0"/>
            </a:br>
            <a:r>
              <a:rPr lang="fr-FR" sz="2200" i="1" dirty="0" smtClean="0"/>
              <a:t/>
            </a:r>
            <a:br>
              <a:rPr lang="fr-FR" sz="2200" i="1" dirty="0" smtClean="0"/>
            </a:br>
            <a:r>
              <a:rPr lang="pt-PT" sz="2200" i="1" dirty="0" smtClean="0"/>
              <a:t>- A</a:t>
            </a:r>
            <a:r>
              <a:rPr lang="fr-FR" sz="2200" i="1" dirty="0" err="1" smtClean="0"/>
              <a:t>ssurer</a:t>
            </a:r>
            <a:r>
              <a:rPr lang="fr-FR" sz="2200" i="1" dirty="0" smtClean="0"/>
              <a:t> </a:t>
            </a:r>
            <a:r>
              <a:rPr lang="fr-FR" sz="2200" i="1" dirty="0"/>
              <a:t>la coordination continue entre les </a:t>
            </a:r>
            <a:r>
              <a:rPr lang="fr-FR" sz="2200" i="1" dirty="0" smtClean="0"/>
              <a:t>institutions contributif et </a:t>
            </a:r>
            <a:r>
              <a:rPr lang="fr-FR" sz="2200" i="1" dirty="0"/>
              <a:t>non contributif</a:t>
            </a:r>
            <a:r>
              <a:rPr lang="pt-BR" sz="2200" i="1" dirty="0" smtClean="0"/>
              <a:t/>
            </a:r>
            <a:br>
              <a:rPr lang="pt-BR" sz="2200" i="1" dirty="0" smtClean="0"/>
            </a:br>
            <a:r>
              <a:rPr lang="pt-BR" sz="2200" i="1" dirty="0" smtClean="0"/>
              <a:t/>
            </a:r>
            <a:br>
              <a:rPr lang="pt-BR" sz="2200" i="1" dirty="0" smtClean="0"/>
            </a:br>
            <a:r>
              <a:rPr lang="pt-BR" sz="2200" i="1" dirty="0" smtClean="0"/>
              <a:t>- Travail avec les ONG;</a:t>
            </a:r>
            <a:br>
              <a:rPr lang="pt-BR" sz="2200" i="1" dirty="0" smtClean="0"/>
            </a:br>
            <a:r>
              <a:rPr lang="pt-BR" sz="2200" i="1" dirty="0" smtClean="0"/>
              <a:t/>
            </a:r>
            <a:br>
              <a:rPr lang="pt-BR" sz="2200" i="1" dirty="0" smtClean="0"/>
            </a:br>
            <a:r>
              <a:rPr lang="pt-BR" sz="2200" i="1" dirty="0" smtClean="0"/>
              <a:t>- Assurer le suivi et évaluation des activités;</a:t>
            </a:r>
            <a:br>
              <a:rPr lang="pt-BR" sz="2200" i="1" dirty="0" smtClean="0"/>
            </a:br>
            <a:r>
              <a:rPr lang="pt-BR" sz="2200" i="1" dirty="0"/>
              <a:t/>
            </a:r>
            <a:br>
              <a:rPr lang="pt-BR" sz="2200" i="1" dirty="0"/>
            </a:br>
            <a:r>
              <a:rPr lang="pt-BR" sz="2200" i="1" dirty="0" smtClean="0"/>
              <a:t>- Nécessitér de procedures pour le controle et fiscalization</a:t>
            </a:r>
            <a:r>
              <a:rPr lang="pt-PT" sz="2200" i="1" dirty="0"/>
              <a:t/>
            </a:r>
            <a:br>
              <a:rPr lang="pt-PT" sz="2200" i="1" dirty="0"/>
            </a:br>
            <a:endParaRPr lang="pt-PT" sz="2200" i="1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666744" y="704089"/>
            <a:ext cx="7964424" cy="5321808"/>
          </a:xfrm>
        </p:spPr>
        <p:txBody>
          <a:bodyPr anchor="t">
            <a:normAutofit fontScale="92500" lnSpcReduction="20000"/>
          </a:bodyPr>
          <a:lstStyle/>
          <a:p>
            <a:pPr marL="0" indent="0">
              <a:buNone/>
            </a:pPr>
            <a:r>
              <a:rPr lang="fr-FR" sz="2400" b="1" dirty="0" smtClean="0"/>
              <a:t>PARTENAIRES:</a:t>
            </a:r>
          </a:p>
          <a:p>
            <a:pPr>
              <a:buFontTx/>
              <a:buChar char="-"/>
            </a:pPr>
            <a:r>
              <a:rPr lang="fr-FR" sz="2400" dirty="0" smtClean="0"/>
              <a:t>Ministère de la Santé et Sécurité Social/ INPS</a:t>
            </a:r>
          </a:p>
          <a:p>
            <a:pPr>
              <a:buFontTx/>
              <a:buChar char="-"/>
            </a:pPr>
            <a:r>
              <a:rPr lang="fr-FR" sz="2400" dirty="0" smtClean="0"/>
              <a:t>Ministère de la Famille et Inclusion Social (y inclus CNPS)</a:t>
            </a:r>
          </a:p>
          <a:p>
            <a:pPr>
              <a:buFontTx/>
              <a:buChar char="-"/>
            </a:pPr>
            <a:r>
              <a:rPr lang="fr-FR" sz="2400" dirty="0" smtClean="0"/>
              <a:t>Organisations d’employeurs</a:t>
            </a:r>
          </a:p>
          <a:p>
            <a:pPr>
              <a:buFontTx/>
              <a:buChar char="-"/>
            </a:pPr>
            <a:r>
              <a:rPr lang="fr-FR" sz="2400" dirty="0" smtClean="0"/>
              <a:t>Organisations de travailleurs</a:t>
            </a:r>
          </a:p>
          <a:p>
            <a:pPr>
              <a:buFontTx/>
              <a:buChar char="-"/>
            </a:pPr>
            <a:r>
              <a:rPr lang="fr-FR" sz="2400" dirty="0" smtClean="0"/>
              <a:t>Agences des Nations Unies (BIT, UNDP, UNICEF, ONUFEMMES)</a:t>
            </a:r>
          </a:p>
          <a:p>
            <a:pPr>
              <a:buFontTx/>
              <a:buChar char="-"/>
            </a:pPr>
            <a:r>
              <a:rPr lang="fr-FR" sz="2400" dirty="0" smtClean="0"/>
              <a:t>Coopération Bilatéral (Portugal)</a:t>
            </a:r>
          </a:p>
          <a:p>
            <a:pPr marL="0" indent="0">
              <a:buNone/>
            </a:pPr>
            <a:endParaRPr lang="fr-FR" sz="2400" dirty="0" smtClean="0"/>
          </a:p>
          <a:p>
            <a:pPr marL="0" indent="0">
              <a:buNone/>
            </a:pPr>
            <a:r>
              <a:rPr lang="fr-FR" sz="2400" b="1" dirty="0" smtClean="0"/>
              <a:t>COUTS/ BUDGET/ MOBILISATION DE RESSOURCES:</a:t>
            </a:r>
          </a:p>
          <a:p>
            <a:pPr>
              <a:buFontTx/>
              <a:buChar char="-"/>
            </a:pPr>
            <a:r>
              <a:rPr lang="fr-FR" sz="2400" dirty="0" smtClean="0"/>
              <a:t>Ressources du Budget de l’état</a:t>
            </a:r>
          </a:p>
          <a:p>
            <a:pPr>
              <a:buFontTx/>
              <a:buChar char="-"/>
            </a:pPr>
            <a:r>
              <a:rPr lang="fr-FR" sz="2400" dirty="0" smtClean="0"/>
              <a:t>Contributions/Cotisations</a:t>
            </a:r>
          </a:p>
          <a:p>
            <a:pPr>
              <a:buFontTx/>
              <a:buChar char="-"/>
            </a:pPr>
            <a:r>
              <a:rPr lang="fr-FR" sz="2400" dirty="0" smtClean="0"/>
              <a:t>Projet de Coopération Technique</a:t>
            </a:r>
          </a:p>
          <a:p>
            <a:pPr>
              <a:buFontTx/>
              <a:buChar char="-"/>
            </a:pPr>
            <a:r>
              <a:rPr lang="fr-FR" sz="2400" dirty="0" smtClean="0"/>
              <a:t>Ressources à mobiliser – réfléchir à nouvelles idées</a:t>
            </a:r>
          </a:p>
          <a:p>
            <a:pPr marL="0" indent="0">
              <a:buNone/>
            </a:pPr>
            <a:endParaRPr lang="fr-FR" sz="2400" dirty="0" smtClean="0"/>
          </a:p>
          <a:p>
            <a:pPr>
              <a:buFontTx/>
              <a:buChar char="-"/>
            </a:pPr>
            <a:endParaRPr lang="fr-FR" sz="2400" dirty="0" smtClean="0"/>
          </a:p>
          <a:p>
            <a:pPr marL="0" indent="0">
              <a:buNone/>
            </a:pP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52155290"/>
      </p:ext>
    </p:extLst>
  </p:cSld>
  <p:clrMapOvr>
    <a:masterClrMapping/>
  </p:clrMapOvr>
</p:sld>
</file>

<file path=ppt/theme/theme1.xml><?xml version="1.0" encoding="utf-8"?>
<a:theme xmlns:a="http://schemas.openxmlformats.org/drawingml/2006/main" name="Moldura">
  <a:themeElements>
    <a:clrScheme name="Frame">
      <a:dk1>
        <a:sysClr val="windowText" lastClr="000000"/>
      </a:dk1>
      <a:lt1>
        <a:sysClr val="window" lastClr="FFFFFF"/>
      </a:lt1>
      <a:dk2>
        <a:srgbClr val="4A3F38"/>
      </a:dk2>
      <a:lt2>
        <a:srgbClr val="EEEDCB"/>
      </a:lt2>
      <a:accent1>
        <a:srgbClr val="818E9F"/>
      </a:accent1>
      <a:accent2>
        <a:srgbClr val="D26400"/>
      </a:accent2>
      <a:accent3>
        <a:srgbClr val="C3BA45"/>
      </a:accent3>
      <a:accent4>
        <a:srgbClr val="8A8552"/>
      </a:accent4>
      <a:accent5>
        <a:srgbClr val="F3B843"/>
      </a:accent5>
      <a:accent6>
        <a:srgbClr val="786C71"/>
      </a:accent6>
      <a:hlink>
        <a:srgbClr val="46A7CA"/>
      </a:hlink>
      <a:folHlink>
        <a:srgbClr val="B2B2B2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9935E573-C197-41A8-BCA1-5D5F62C560B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Moldura</Template>
  <TotalTime>89</TotalTime>
  <Words>301</Words>
  <Application>Microsoft Office PowerPoint</Application>
  <PresentationFormat>Widescreen</PresentationFormat>
  <Paragraphs>43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Corbel</vt:lpstr>
      <vt:lpstr>Wingdings 2</vt:lpstr>
      <vt:lpstr>Moldura</vt:lpstr>
      <vt:lpstr>CABO VERDE Plan de mise en oeuvre des socles de Protection Social</vt:lpstr>
      <vt:lpstr>OBJECTIVE: renforcement et extension du système de protection social (durabilité, extension de la couverture/ formalisation, adequacy)   BASE: PEDS/ Agenda 2030</vt:lpstr>
      <vt:lpstr>PowerPoint Presentation</vt:lpstr>
      <vt:lpstr>Facteurs Clés de Succès:  - Démocratie et institutionnalisation de la protection social et ses droits  - Assurer la coordination continue entre les institutions contributif et non contributif  - Travail avec les ONG;  - Assurer le suivi et évaluation des activités;  - Nécessitér de procedures pour le controle et fiscalization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joana henriques</dc:creator>
  <cp:lastModifiedBy>Baronetti, Sandrine</cp:lastModifiedBy>
  <cp:revision>14</cp:revision>
  <dcterms:created xsi:type="dcterms:W3CDTF">2017-05-25T15:14:59Z</dcterms:created>
  <dcterms:modified xsi:type="dcterms:W3CDTF">2017-05-29T10:24:17Z</dcterms:modified>
</cp:coreProperties>
</file>