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harts/chart13.xml" ContentType="application/vnd.openxmlformats-officedocument.drawingml.char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charts/chart7.xml" ContentType="application/vnd.openxmlformats-officedocument.drawingml.chart+xml"/>
  <Override PartName="/ppt/notesSlides/notesSlide9.xml" ContentType="application/vnd.openxmlformats-officedocument.presentationml.notesSlide+xml"/>
  <Override PartName="/ppt/diagrams/layout3.xml" ContentType="application/vnd.openxmlformats-officedocument.drawingml.diagramLayout+xml"/>
  <Override PartName="/ppt/charts/chart3.xml" ContentType="application/vnd.openxmlformats-officedocument.drawingml.chart+xml"/>
  <Override PartName="/ppt/charts/chart5.xml" ContentType="application/vnd.openxmlformats-officedocument.drawingml.char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charts/chart8.xml" ContentType="application/vnd.openxmlformats-officedocument.drawingml.chart+xml"/>
  <Override PartName="/ppt/charts/chart12.xml" ContentType="application/vnd.openxmlformats-officedocument.drawingml.chart+xml"/>
  <Override PartName="/ppt/slideLayouts/slideLayout10.xml" ContentType="application/vnd.openxmlformats-officedocument.presentationml.slideLayout+xml"/>
  <Default Extension="vml" ContentType="application/vnd.openxmlformats-officedocument.vmlDrawing"/>
  <Override PartName="/ppt/charts/chart6.xml" ContentType="application/vnd.openxmlformats-officedocument.drawingml.chart+xml"/>
  <Override PartName="/ppt/charts/chart10.xml" ContentType="application/vnd.openxmlformats-officedocument.drawingml.chart+xml"/>
  <Override PartName="/ppt/notesSlides/notesSlide8.xml" ContentType="application/vnd.openxmlformats-officedocument.presentationml.notesSlide+xml"/>
  <Override PartName="/ppt/diagrams/layout2.xml" ContentType="application/vnd.openxmlformats-officedocument.drawingml.diagramLayout+xml"/>
  <Override PartName="/ppt/charts/chart4.xml" ContentType="application/vnd.openxmlformats-officedocument.drawingml.chart+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1"/>
  </p:notesMasterIdLst>
  <p:sldIdLst>
    <p:sldId id="256" r:id="rId2"/>
    <p:sldId id="257" r:id="rId3"/>
    <p:sldId id="258" r:id="rId4"/>
    <p:sldId id="273" r:id="rId5"/>
    <p:sldId id="259" r:id="rId6"/>
    <p:sldId id="262" r:id="rId7"/>
    <p:sldId id="265" r:id="rId8"/>
    <p:sldId id="264" r:id="rId9"/>
    <p:sldId id="263" r:id="rId10"/>
    <p:sldId id="266" r:id="rId11"/>
    <p:sldId id="267" r:id="rId12"/>
    <p:sldId id="268" r:id="rId13"/>
    <p:sldId id="269" r:id="rId14"/>
    <p:sldId id="270" r:id="rId15"/>
    <p:sldId id="271" r:id="rId16"/>
    <p:sldId id="272" r:id="rId17"/>
    <p:sldId id="283" r:id="rId18"/>
    <p:sldId id="274" r:id="rId19"/>
    <p:sldId id="275" r:id="rId20"/>
    <p:sldId id="282" r:id="rId21"/>
    <p:sldId id="276" r:id="rId22"/>
    <p:sldId id="277" r:id="rId23"/>
    <p:sldId id="278" r:id="rId24"/>
    <p:sldId id="279" r:id="rId25"/>
    <p:sldId id="280" r:id="rId26"/>
    <p:sldId id="281" r:id="rId27"/>
    <p:sldId id="286" r:id="rId28"/>
    <p:sldId id="284" r:id="rId29"/>
    <p:sldId id="285" r:id="rId3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9" autoAdjust="0"/>
    <p:restoredTop sz="89480" autoAdjust="0"/>
  </p:normalViewPr>
  <p:slideViewPr>
    <p:cSldViewPr>
      <p:cViewPr>
        <p:scale>
          <a:sx n="50" d="100"/>
          <a:sy n="50" d="100"/>
        </p:scale>
        <p:origin x="-1086"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E:\Cambodia\CAM_dat.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E:\Cambodia\CAM_dat.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E:\Cambodia\CAM_dat.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E:\Cambodia\CAM_dat.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E:\Cambodia\CAM_dat.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E:\Cambodia\CAM_dat.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E:\Cambodia\CAM_dat.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E:\Cambodia\CAM_dat.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E:\Cambodia\CAM_dat.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E:\Cambodia\CAM_dat.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E:\Cambodia\Cambodia%202003.xls"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E:\Cambodia\Cambodia%202003.xls" TargetMode="External"/></Relationships>
</file>

<file path=ppt/charts/_rels/chart1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D:\Cambodia\CAM_da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5"/>
  <c:chart>
    <c:autoTitleDeleted val="1"/>
    <c:plotArea>
      <c:layout/>
      <c:barChart>
        <c:barDir val="col"/>
        <c:grouping val="clustered"/>
        <c:ser>
          <c:idx val="1"/>
          <c:order val="1"/>
          <c:tx>
            <c:strRef>
              <c:f>ECO!$B$29</c:f>
              <c:strCache>
                <c:ptCount val="1"/>
                <c:pt idx="0">
                  <c:v>Poverty rate</c:v>
                </c:pt>
              </c:strCache>
            </c:strRef>
          </c:tx>
          <c:cat>
            <c:numRef>
              <c:f>ECO!$G$1:$Z$1</c:f>
              <c:numCache>
                <c:formatCode>General</c:formatCode>
                <c:ptCount val="20"/>
                <c:pt idx="0">
                  <c:v>1994</c:v>
                </c:pt>
                <c:pt idx="1">
                  <c:v>1995</c:v>
                </c:pt>
                <c:pt idx="2">
                  <c:v>1996</c:v>
                </c:pt>
                <c:pt idx="3">
                  <c:v>1997</c:v>
                </c:pt>
                <c:pt idx="4">
                  <c:v>1998</c:v>
                </c:pt>
                <c:pt idx="5">
                  <c:v>1999</c:v>
                </c:pt>
                <c:pt idx="6">
                  <c:v>2000</c:v>
                </c:pt>
                <c:pt idx="7">
                  <c:v>2001</c:v>
                </c:pt>
                <c:pt idx="8">
                  <c:v>2002</c:v>
                </c:pt>
                <c:pt idx="9">
                  <c:v>2003</c:v>
                </c:pt>
                <c:pt idx="10">
                  <c:v>2004</c:v>
                </c:pt>
                <c:pt idx="11">
                  <c:v>2005</c:v>
                </c:pt>
                <c:pt idx="12">
                  <c:v>2006</c:v>
                </c:pt>
                <c:pt idx="13">
                  <c:v>2007</c:v>
                </c:pt>
                <c:pt idx="14">
                  <c:v>2008</c:v>
                </c:pt>
                <c:pt idx="15">
                  <c:v>2009</c:v>
                </c:pt>
                <c:pt idx="16">
                  <c:v>2010</c:v>
                </c:pt>
                <c:pt idx="17">
                  <c:v>2011</c:v>
                </c:pt>
                <c:pt idx="18">
                  <c:v>2012</c:v>
                </c:pt>
                <c:pt idx="19">
                  <c:v>2013</c:v>
                </c:pt>
              </c:numCache>
            </c:numRef>
          </c:cat>
          <c:val>
            <c:numRef>
              <c:f>ECO!$G$29:$Z$29</c:f>
              <c:numCache>
                <c:formatCode>General</c:formatCode>
                <c:ptCount val="20"/>
                <c:pt idx="0">
                  <c:v>39</c:v>
                </c:pt>
                <c:pt idx="3">
                  <c:v>36.1</c:v>
                </c:pt>
                <c:pt idx="10">
                  <c:v>34.700000000000003</c:v>
                </c:pt>
                <c:pt idx="13">
                  <c:v>30.1</c:v>
                </c:pt>
              </c:numCache>
            </c:numRef>
          </c:val>
        </c:ser>
        <c:axId val="52009984"/>
        <c:axId val="52008064"/>
      </c:barChart>
      <c:lineChart>
        <c:grouping val="standard"/>
        <c:ser>
          <c:idx val="0"/>
          <c:order val="0"/>
          <c:tx>
            <c:strRef>
              <c:f>ECO!$B$28</c:f>
              <c:strCache>
                <c:ptCount val="1"/>
                <c:pt idx="0">
                  <c:v>Real GDP growth</c:v>
                </c:pt>
              </c:strCache>
            </c:strRef>
          </c:tx>
          <c:marker>
            <c:symbol val="circle"/>
            <c:size val="5"/>
            <c:spPr>
              <a:solidFill>
                <a:srgbClr val="00B050"/>
              </a:solidFill>
            </c:spPr>
          </c:marker>
          <c:cat>
            <c:numRef>
              <c:f>ECO!$G$1:$Z$1</c:f>
              <c:numCache>
                <c:formatCode>General</c:formatCode>
                <c:ptCount val="20"/>
                <c:pt idx="0">
                  <c:v>1994</c:v>
                </c:pt>
                <c:pt idx="1">
                  <c:v>1995</c:v>
                </c:pt>
                <c:pt idx="2">
                  <c:v>1996</c:v>
                </c:pt>
                <c:pt idx="3">
                  <c:v>1997</c:v>
                </c:pt>
                <c:pt idx="4">
                  <c:v>1998</c:v>
                </c:pt>
                <c:pt idx="5">
                  <c:v>1999</c:v>
                </c:pt>
                <c:pt idx="6">
                  <c:v>2000</c:v>
                </c:pt>
                <c:pt idx="7">
                  <c:v>2001</c:v>
                </c:pt>
                <c:pt idx="8">
                  <c:v>2002</c:v>
                </c:pt>
                <c:pt idx="9">
                  <c:v>2003</c:v>
                </c:pt>
                <c:pt idx="10">
                  <c:v>2004</c:v>
                </c:pt>
                <c:pt idx="11">
                  <c:v>2005</c:v>
                </c:pt>
                <c:pt idx="12">
                  <c:v>2006</c:v>
                </c:pt>
                <c:pt idx="13">
                  <c:v>2007</c:v>
                </c:pt>
                <c:pt idx="14">
                  <c:v>2008</c:v>
                </c:pt>
                <c:pt idx="15">
                  <c:v>2009</c:v>
                </c:pt>
                <c:pt idx="16">
                  <c:v>2010</c:v>
                </c:pt>
                <c:pt idx="17">
                  <c:v>2011</c:v>
                </c:pt>
                <c:pt idx="18">
                  <c:v>2012</c:v>
                </c:pt>
                <c:pt idx="19">
                  <c:v>2013</c:v>
                </c:pt>
              </c:numCache>
            </c:numRef>
          </c:cat>
          <c:val>
            <c:numRef>
              <c:f>ECO!$G$28:$Z$28</c:f>
              <c:numCache>
                <c:formatCode>General</c:formatCode>
                <c:ptCount val="20"/>
                <c:pt idx="0">
                  <c:v>9.1</c:v>
                </c:pt>
                <c:pt idx="3">
                  <c:v>6.8</c:v>
                </c:pt>
                <c:pt idx="4">
                  <c:v>3.7</c:v>
                </c:pt>
                <c:pt idx="5">
                  <c:v>11.9</c:v>
                </c:pt>
                <c:pt idx="6">
                  <c:v>8.8000000000000007</c:v>
                </c:pt>
                <c:pt idx="7">
                  <c:v>8.1</c:v>
                </c:pt>
                <c:pt idx="8">
                  <c:v>6.6</c:v>
                </c:pt>
                <c:pt idx="9">
                  <c:v>8.5</c:v>
                </c:pt>
                <c:pt idx="10">
                  <c:v>10.3</c:v>
                </c:pt>
                <c:pt idx="11">
                  <c:v>13.3</c:v>
                </c:pt>
                <c:pt idx="12">
                  <c:v>10.8</c:v>
                </c:pt>
                <c:pt idx="13">
                  <c:v>10.200000000000001</c:v>
                </c:pt>
                <c:pt idx="14">
                  <c:v>6.7</c:v>
                </c:pt>
                <c:pt idx="15">
                  <c:v>0.1</c:v>
                </c:pt>
                <c:pt idx="16">
                  <c:v>5</c:v>
                </c:pt>
                <c:pt idx="17">
                  <c:v>6</c:v>
                </c:pt>
                <c:pt idx="18">
                  <c:v>6.5</c:v>
                </c:pt>
                <c:pt idx="19">
                  <c:v>6.5</c:v>
                </c:pt>
              </c:numCache>
            </c:numRef>
          </c:val>
        </c:ser>
        <c:marker val="1"/>
        <c:axId val="51999872"/>
        <c:axId val="52001792"/>
      </c:lineChart>
      <c:catAx>
        <c:axId val="51999872"/>
        <c:scaling>
          <c:orientation val="minMax"/>
        </c:scaling>
        <c:axPos val="b"/>
        <c:numFmt formatCode="General" sourceLinked="1"/>
        <c:tickLblPos val="nextTo"/>
        <c:txPr>
          <a:bodyPr/>
          <a:lstStyle/>
          <a:p>
            <a:pPr>
              <a:defRPr lang="en-GB"/>
            </a:pPr>
            <a:endParaRPr lang="en-US"/>
          </a:p>
        </c:txPr>
        <c:crossAx val="52001792"/>
        <c:crosses val="autoZero"/>
        <c:auto val="1"/>
        <c:lblAlgn val="ctr"/>
        <c:lblOffset val="100"/>
      </c:catAx>
      <c:valAx>
        <c:axId val="52001792"/>
        <c:scaling>
          <c:orientation val="minMax"/>
        </c:scaling>
        <c:axPos val="l"/>
        <c:majorGridlines/>
        <c:title>
          <c:tx>
            <c:rich>
              <a:bodyPr rot="-5400000" vert="horz"/>
              <a:lstStyle/>
              <a:p>
                <a:pPr>
                  <a:defRPr lang="en-GB"/>
                </a:pPr>
                <a:r>
                  <a:rPr lang="en-US"/>
                  <a:t>Real</a:t>
                </a:r>
                <a:r>
                  <a:rPr lang="en-US" baseline="0"/>
                  <a:t> GDP growth rate (%, MEF)</a:t>
                </a:r>
                <a:endParaRPr lang="en-US"/>
              </a:p>
            </c:rich>
          </c:tx>
          <c:layout/>
        </c:title>
        <c:numFmt formatCode="General" sourceLinked="1"/>
        <c:tickLblPos val="nextTo"/>
        <c:txPr>
          <a:bodyPr/>
          <a:lstStyle/>
          <a:p>
            <a:pPr>
              <a:defRPr lang="en-GB"/>
            </a:pPr>
            <a:endParaRPr lang="en-US"/>
          </a:p>
        </c:txPr>
        <c:crossAx val="51999872"/>
        <c:crosses val="autoZero"/>
        <c:crossBetween val="between"/>
      </c:valAx>
      <c:valAx>
        <c:axId val="52008064"/>
        <c:scaling>
          <c:orientation val="minMax"/>
        </c:scaling>
        <c:axPos val="r"/>
        <c:title>
          <c:tx>
            <c:rich>
              <a:bodyPr rot="-5400000" vert="horz"/>
              <a:lstStyle/>
              <a:p>
                <a:pPr>
                  <a:defRPr lang="en-GB"/>
                </a:pPr>
                <a:r>
                  <a:rPr lang="en-US"/>
                  <a:t>Poverty rate (%)</a:t>
                </a:r>
              </a:p>
            </c:rich>
          </c:tx>
          <c:layout/>
        </c:title>
        <c:numFmt formatCode="General" sourceLinked="1"/>
        <c:tickLblPos val="nextTo"/>
        <c:txPr>
          <a:bodyPr/>
          <a:lstStyle/>
          <a:p>
            <a:pPr>
              <a:defRPr lang="en-GB"/>
            </a:pPr>
            <a:endParaRPr lang="en-US"/>
          </a:p>
        </c:txPr>
        <c:crossAx val="52009984"/>
        <c:crosses val="max"/>
        <c:crossBetween val="between"/>
      </c:valAx>
      <c:catAx>
        <c:axId val="52009984"/>
        <c:scaling>
          <c:orientation val="minMax"/>
        </c:scaling>
        <c:delete val="1"/>
        <c:axPos val="b"/>
        <c:numFmt formatCode="General" sourceLinked="1"/>
        <c:tickLblPos val="none"/>
        <c:crossAx val="52008064"/>
        <c:crosses val="autoZero"/>
        <c:auto val="1"/>
        <c:lblAlgn val="ctr"/>
        <c:lblOffset val="100"/>
      </c:catAx>
    </c:plotArea>
    <c:legend>
      <c:legendPos val="b"/>
      <c:layout/>
      <c:txPr>
        <a:bodyPr/>
        <a:lstStyle/>
        <a:p>
          <a:pPr>
            <a:defRPr lang="en-GB"/>
          </a:pPr>
          <a:endParaRPr lang="en-US"/>
        </a:p>
      </c:txPr>
    </c:legend>
    <c:plotVisOnly val="1"/>
    <c:dispBlanksAs val="gap"/>
  </c:chart>
  <c:spPr>
    <a:ln>
      <a:noFill/>
    </a:ln>
  </c:spPr>
  <c:txPr>
    <a:bodyPr/>
    <a:lstStyle/>
    <a:p>
      <a:pPr>
        <a:defRPr sz="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3"/>
  <c:chart>
    <c:title>
      <c:tx>
        <c:rich>
          <a:bodyPr/>
          <a:lstStyle/>
          <a:p>
            <a:pPr>
              <a:defRPr lang="en-GB" sz="1000"/>
            </a:pPr>
            <a:r>
              <a:rPr lang="en-US" sz="1000"/>
              <a:t>1998, </a:t>
            </a:r>
            <a:r>
              <a:rPr lang="en-US" sz="1000" baseline="0"/>
              <a:t> real GDP composition (%)</a:t>
            </a:r>
            <a:endParaRPr lang="en-US" sz="1000"/>
          </a:p>
        </c:rich>
      </c:tx>
      <c:layout/>
      <c:overlay val="1"/>
    </c:title>
    <c:plotArea>
      <c:layout/>
      <c:pieChart>
        <c:varyColors val="1"/>
        <c:ser>
          <c:idx val="0"/>
          <c:order val="0"/>
          <c:explosion val="25"/>
          <c:dLbls>
            <c:spPr>
              <a:solidFill>
                <a:sysClr val="window" lastClr="FFFFFF">
                  <a:alpha val="80000"/>
                </a:sysClr>
              </a:solidFill>
            </c:spPr>
            <c:txPr>
              <a:bodyPr/>
              <a:lstStyle/>
              <a:p>
                <a:pPr>
                  <a:defRPr lang="en-GB"/>
                </a:pPr>
                <a:endParaRPr lang="en-US"/>
              </a:p>
            </c:txPr>
            <c:showVal val="1"/>
            <c:showLeaderLines val="1"/>
          </c:dLbls>
          <c:cat>
            <c:strRef>
              <c:f>SEC!$A$125:$A$127</c:f>
              <c:strCache>
                <c:ptCount val="3"/>
                <c:pt idx="0">
                  <c:v>Agriculture</c:v>
                </c:pt>
                <c:pt idx="1">
                  <c:v>Industry</c:v>
                </c:pt>
                <c:pt idx="2">
                  <c:v>Services</c:v>
                </c:pt>
              </c:strCache>
            </c:strRef>
          </c:cat>
          <c:val>
            <c:numRef>
              <c:f>SEC!$G$125:$G$127</c:f>
              <c:numCache>
                <c:formatCode>0.0</c:formatCode>
                <c:ptCount val="3"/>
                <c:pt idx="0">
                  <c:v>42.806780483156999</c:v>
                </c:pt>
                <c:pt idx="1">
                  <c:v>16.770175575362256</c:v>
                </c:pt>
                <c:pt idx="2">
                  <c:v>36.318201110446978</c:v>
                </c:pt>
              </c:numCache>
            </c:numRef>
          </c:val>
        </c:ser>
        <c:firstSliceAng val="0"/>
      </c:pieChart>
    </c:plotArea>
    <c:legend>
      <c:legendPos val="b"/>
      <c:layout/>
      <c:txPr>
        <a:bodyPr/>
        <a:lstStyle/>
        <a:p>
          <a:pPr>
            <a:defRPr lang="en-GB"/>
          </a:pPr>
          <a:endParaRPr lang="en-US"/>
        </a:p>
      </c:txPr>
    </c:legend>
    <c:plotVisOnly val="1"/>
  </c:chart>
  <c:spPr>
    <a:noFill/>
    <a:ln>
      <a:noFill/>
    </a:ln>
  </c:spPr>
  <c:txPr>
    <a:bodyPr/>
    <a:lstStyle/>
    <a:p>
      <a:pPr>
        <a:defRPr sz="800"/>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3"/>
  <c:chart>
    <c:title>
      <c:tx>
        <c:rich>
          <a:bodyPr/>
          <a:lstStyle/>
          <a:p>
            <a:pPr>
              <a:defRPr lang="en-GB" sz="1000"/>
            </a:pPr>
            <a:r>
              <a:rPr lang="en-US" sz="1000"/>
              <a:t>2008, </a:t>
            </a:r>
            <a:r>
              <a:rPr lang="en-US" sz="1000" baseline="0"/>
              <a:t> real GDP composition (%)</a:t>
            </a:r>
            <a:endParaRPr lang="en-US" sz="1000"/>
          </a:p>
        </c:rich>
      </c:tx>
      <c:layout/>
      <c:overlay val="1"/>
    </c:title>
    <c:plotArea>
      <c:layout/>
      <c:pieChart>
        <c:varyColors val="1"/>
        <c:ser>
          <c:idx val="0"/>
          <c:order val="0"/>
          <c:explosion val="25"/>
          <c:dLbls>
            <c:spPr>
              <a:solidFill>
                <a:sysClr val="window" lastClr="FFFFFF">
                  <a:alpha val="80000"/>
                </a:sysClr>
              </a:solidFill>
            </c:spPr>
            <c:txPr>
              <a:bodyPr/>
              <a:lstStyle/>
              <a:p>
                <a:pPr>
                  <a:defRPr lang="en-GB"/>
                </a:pPr>
                <a:endParaRPr lang="en-US"/>
              </a:p>
            </c:txPr>
            <c:showVal val="1"/>
            <c:showLeaderLines val="1"/>
          </c:dLbls>
          <c:cat>
            <c:strRef>
              <c:f>SEC!$A$125:$A$127</c:f>
              <c:strCache>
                <c:ptCount val="3"/>
                <c:pt idx="0">
                  <c:v>Agriculture</c:v>
                </c:pt>
                <c:pt idx="1">
                  <c:v>Industry</c:v>
                </c:pt>
                <c:pt idx="2">
                  <c:v>Services</c:v>
                </c:pt>
              </c:strCache>
            </c:strRef>
          </c:cat>
          <c:val>
            <c:numRef>
              <c:f>SEC!$Q$125:$Q$127</c:f>
              <c:numCache>
                <c:formatCode>0.0</c:formatCode>
                <c:ptCount val="3"/>
                <c:pt idx="0">
                  <c:v>26.454232975453223</c:v>
                </c:pt>
                <c:pt idx="1">
                  <c:v>27.451975437845743</c:v>
                </c:pt>
                <c:pt idx="2">
                  <c:v>39.129400738494361</c:v>
                </c:pt>
              </c:numCache>
            </c:numRef>
          </c:val>
        </c:ser>
        <c:firstSliceAng val="0"/>
      </c:pieChart>
    </c:plotArea>
    <c:legend>
      <c:legendPos val="b"/>
      <c:layout/>
      <c:txPr>
        <a:bodyPr/>
        <a:lstStyle/>
        <a:p>
          <a:pPr>
            <a:defRPr lang="en-GB"/>
          </a:pPr>
          <a:endParaRPr lang="en-US"/>
        </a:p>
      </c:txPr>
    </c:legend>
    <c:plotVisOnly val="1"/>
  </c:chart>
  <c:spPr>
    <a:ln>
      <a:noFill/>
    </a:ln>
  </c:spPr>
  <c:txPr>
    <a:bodyPr/>
    <a:lstStyle/>
    <a:p>
      <a:pPr>
        <a:defRPr sz="800"/>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style val="4"/>
  <c:chart>
    <c:title>
      <c:tx>
        <c:rich>
          <a:bodyPr/>
          <a:lstStyle/>
          <a:p>
            <a:pPr>
              <a:defRPr lang="en-GB" sz="1000"/>
            </a:pPr>
            <a:r>
              <a:rPr lang="en-US" sz="1000"/>
              <a:t>1998,  Employment shares (%)</a:t>
            </a:r>
          </a:p>
        </c:rich>
      </c:tx>
      <c:layout/>
      <c:overlay val="1"/>
    </c:title>
    <c:plotArea>
      <c:layout/>
      <c:pieChart>
        <c:varyColors val="1"/>
        <c:ser>
          <c:idx val="0"/>
          <c:order val="0"/>
          <c:tx>
            <c:strRef>
              <c:f>SEC!$G$133:$G$135</c:f>
              <c:strCache>
                <c:ptCount val="1"/>
                <c:pt idx="0">
                  <c:v>77.0 4.2 18.3</c:v>
                </c:pt>
              </c:strCache>
            </c:strRef>
          </c:tx>
          <c:explosion val="25"/>
          <c:dLbls>
            <c:spPr>
              <a:solidFill>
                <a:sysClr val="window" lastClr="FFFFFF">
                  <a:alpha val="80000"/>
                </a:sysClr>
              </a:solidFill>
            </c:spPr>
            <c:txPr>
              <a:bodyPr/>
              <a:lstStyle/>
              <a:p>
                <a:pPr>
                  <a:defRPr lang="en-GB"/>
                </a:pPr>
                <a:endParaRPr lang="en-US"/>
              </a:p>
            </c:txPr>
            <c:showVal val="1"/>
            <c:showLeaderLines val="1"/>
          </c:dLbls>
          <c:cat>
            <c:strRef>
              <c:f>SEC!$A$125:$A$127</c:f>
              <c:strCache>
                <c:ptCount val="3"/>
                <c:pt idx="0">
                  <c:v>Agriculture</c:v>
                </c:pt>
                <c:pt idx="1">
                  <c:v>Industry</c:v>
                </c:pt>
                <c:pt idx="2">
                  <c:v>Services</c:v>
                </c:pt>
              </c:strCache>
            </c:strRef>
          </c:cat>
          <c:val>
            <c:numRef>
              <c:f>SEC!$G$133:$G$135</c:f>
              <c:numCache>
                <c:formatCode>0.0</c:formatCode>
                <c:ptCount val="3"/>
                <c:pt idx="0">
                  <c:v>77.010709988168088</c:v>
                </c:pt>
                <c:pt idx="1">
                  <c:v>4.235183999624593</c:v>
                </c:pt>
                <c:pt idx="2">
                  <c:v>18.305168044834303</c:v>
                </c:pt>
              </c:numCache>
            </c:numRef>
          </c:val>
        </c:ser>
        <c:firstSliceAng val="0"/>
      </c:pieChart>
    </c:plotArea>
    <c:legend>
      <c:legendPos val="b"/>
      <c:layout/>
      <c:txPr>
        <a:bodyPr/>
        <a:lstStyle/>
        <a:p>
          <a:pPr>
            <a:defRPr lang="en-GB"/>
          </a:pPr>
          <a:endParaRPr lang="en-US"/>
        </a:p>
      </c:txPr>
    </c:legend>
    <c:plotVisOnly val="1"/>
  </c:chart>
  <c:spPr>
    <a:ln>
      <a:noFill/>
    </a:ln>
  </c:spPr>
  <c:txPr>
    <a:bodyPr/>
    <a:lstStyle/>
    <a:p>
      <a:pPr>
        <a:defRPr sz="800"/>
      </a:pPr>
      <a:endParaRPr lang="en-U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style val="4"/>
  <c:chart>
    <c:title>
      <c:tx>
        <c:rich>
          <a:bodyPr/>
          <a:lstStyle/>
          <a:p>
            <a:pPr>
              <a:defRPr lang="en-GB" sz="1000"/>
            </a:pPr>
            <a:r>
              <a:rPr lang="en-US" sz="1000"/>
              <a:t>2008,  Employment shares (%)</a:t>
            </a:r>
          </a:p>
        </c:rich>
      </c:tx>
      <c:layout/>
      <c:overlay val="1"/>
    </c:title>
    <c:plotArea>
      <c:layout/>
      <c:pieChart>
        <c:varyColors val="1"/>
        <c:ser>
          <c:idx val="0"/>
          <c:order val="0"/>
          <c:explosion val="25"/>
          <c:dLbls>
            <c:spPr>
              <a:solidFill>
                <a:sysClr val="window" lastClr="FFFFFF">
                  <a:alpha val="80000"/>
                </a:sysClr>
              </a:solidFill>
            </c:spPr>
            <c:txPr>
              <a:bodyPr/>
              <a:lstStyle/>
              <a:p>
                <a:pPr>
                  <a:defRPr lang="en-GB"/>
                </a:pPr>
                <a:endParaRPr lang="en-US"/>
              </a:p>
            </c:txPr>
            <c:showVal val="1"/>
            <c:showLeaderLines val="1"/>
          </c:dLbls>
          <c:cat>
            <c:strRef>
              <c:f>SEC!$A$125:$A$127</c:f>
              <c:strCache>
                <c:ptCount val="3"/>
                <c:pt idx="0">
                  <c:v>Agriculture</c:v>
                </c:pt>
                <c:pt idx="1">
                  <c:v>Industry</c:v>
                </c:pt>
                <c:pt idx="2">
                  <c:v>Services</c:v>
                </c:pt>
              </c:strCache>
            </c:strRef>
          </c:cat>
          <c:val>
            <c:numRef>
              <c:f>SEC!$Q$133:$Q$135</c:f>
              <c:numCache>
                <c:formatCode>0.0</c:formatCode>
                <c:ptCount val="3"/>
                <c:pt idx="0">
                  <c:v>72.134801832173736</c:v>
                </c:pt>
                <c:pt idx="1">
                  <c:v>8.5700290823110059</c:v>
                </c:pt>
                <c:pt idx="2">
                  <c:v>19.290009226354389</c:v>
                </c:pt>
              </c:numCache>
            </c:numRef>
          </c:val>
        </c:ser>
        <c:firstSliceAng val="0"/>
      </c:pieChart>
    </c:plotArea>
    <c:legend>
      <c:legendPos val="b"/>
      <c:layout/>
      <c:txPr>
        <a:bodyPr/>
        <a:lstStyle/>
        <a:p>
          <a:pPr>
            <a:defRPr lang="en-GB"/>
          </a:pPr>
          <a:endParaRPr lang="en-US"/>
        </a:p>
      </c:txPr>
    </c:legend>
    <c:plotVisOnly val="1"/>
  </c:chart>
  <c:spPr>
    <a:ln>
      <a:noFill/>
    </a:ln>
  </c:spPr>
  <c:txPr>
    <a:bodyPr/>
    <a:lstStyle/>
    <a:p>
      <a:pPr>
        <a:defRPr sz="800"/>
      </a:pPr>
      <a:endParaRPr lang="en-US"/>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style val="15"/>
  <c:chart>
    <c:title>
      <c:tx>
        <c:rich>
          <a:bodyPr/>
          <a:lstStyle/>
          <a:p>
            <a:pPr>
              <a:defRPr lang="en-GB"/>
            </a:pPr>
            <a:r>
              <a:rPr lang="fr-CH" dirty="0" err="1" smtClean="0"/>
              <a:t>Unemployment</a:t>
            </a:r>
            <a:r>
              <a:rPr lang="fr-CH" baseline="0" dirty="0" smtClean="0"/>
              <a:t> rates (%), 1998 and 2008</a:t>
            </a:r>
            <a:endParaRPr lang="en-GB" dirty="0"/>
          </a:p>
        </c:rich>
      </c:tx>
      <c:layout/>
    </c:title>
    <c:plotArea>
      <c:layout/>
      <c:barChart>
        <c:barDir val="col"/>
        <c:grouping val="clustered"/>
        <c:ser>
          <c:idx val="0"/>
          <c:order val="0"/>
          <c:tx>
            <c:strRef>
              <c:f>EMP!$W$187</c:f>
              <c:strCache>
                <c:ptCount val="1"/>
                <c:pt idx="0">
                  <c:v>1998</c:v>
                </c:pt>
              </c:strCache>
            </c:strRef>
          </c:tx>
          <c:dLbls>
            <c:txPr>
              <a:bodyPr/>
              <a:lstStyle/>
              <a:p>
                <a:pPr>
                  <a:defRPr lang="en-GB"/>
                </a:pPr>
                <a:endParaRPr lang="en-US"/>
              </a:p>
            </c:txPr>
            <c:showVal val="1"/>
          </c:dLbls>
          <c:cat>
            <c:strRef>
              <c:f>(EMP!$V$188:$V$190,EMP!$V$194:$V$196)</c:f>
              <c:strCache>
                <c:ptCount val="6"/>
                <c:pt idx="0">
                  <c:v>Both sexes</c:v>
                </c:pt>
                <c:pt idx="1">
                  <c:v>Both sexes: 15-24</c:v>
                </c:pt>
                <c:pt idx="2">
                  <c:v>Both sexes: 25+</c:v>
                </c:pt>
                <c:pt idx="3">
                  <c:v>Female</c:v>
                </c:pt>
                <c:pt idx="4">
                  <c:v>Female: 15-24</c:v>
                </c:pt>
                <c:pt idx="5">
                  <c:v>Female: 25+</c:v>
                </c:pt>
              </c:strCache>
            </c:strRef>
          </c:cat>
          <c:val>
            <c:numRef>
              <c:f>(EMP!$W$188:$W$190,EMP!$W$194:$W$196)</c:f>
              <c:numCache>
                <c:formatCode>0.0</c:formatCode>
                <c:ptCount val="6"/>
                <c:pt idx="0">
                  <c:v>5.2575211645325828</c:v>
                </c:pt>
                <c:pt idx="1">
                  <c:v>12.176679375503976</c:v>
                </c:pt>
                <c:pt idx="2">
                  <c:v>2.9289247902558051</c:v>
                </c:pt>
                <c:pt idx="3">
                  <c:v>5.8430277146387324</c:v>
                </c:pt>
                <c:pt idx="4">
                  <c:v>12.036923925962441</c:v>
                </c:pt>
                <c:pt idx="5">
                  <c:v>3.5735255474875429</c:v>
                </c:pt>
              </c:numCache>
            </c:numRef>
          </c:val>
        </c:ser>
        <c:ser>
          <c:idx val="4"/>
          <c:order val="1"/>
          <c:tx>
            <c:strRef>
              <c:f>EMP!$AA$187</c:f>
              <c:strCache>
                <c:ptCount val="1"/>
                <c:pt idx="0">
                  <c:v>2008</c:v>
                </c:pt>
              </c:strCache>
            </c:strRef>
          </c:tx>
          <c:dLbls>
            <c:txPr>
              <a:bodyPr/>
              <a:lstStyle/>
              <a:p>
                <a:pPr>
                  <a:defRPr lang="en-GB"/>
                </a:pPr>
                <a:endParaRPr lang="en-US"/>
              </a:p>
            </c:txPr>
            <c:showVal val="1"/>
          </c:dLbls>
          <c:cat>
            <c:strRef>
              <c:f>(EMP!$V$188:$V$190,EMP!$V$194:$V$196)</c:f>
              <c:strCache>
                <c:ptCount val="6"/>
                <c:pt idx="0">
                  <c:v>Both sexes</c:v>
                </c:pt>
                <c:pt idx="1">
                  <c:v>Both sexes: 15-24</c:v>
                </c:pt>
                <c:pt idx="2">
                  <c:v>Both sexes: 25+</c:v>
                </c:pt>
                <c:pt idx="3">
                  <c:v>Female</c:v>
                </c:pt>
                <c:pt idx="4">
                  <c:v>Female: 15-24</c:v>
                </c:pt>
                <c:pt idx="5">
                  <c:v>Female: 25+</c:v>
                </c:pt>
              </c:strCache>
            </c:strRef>
          </c:cat>
          <c:val>
            <c:numRef>
              <c:f>(EMP!$AA$188:$AA$190,EMP!$AA$194:$AA$196)</c:f>
              <c:numCache>
                <c:formatCode>0.0</c:formatCode>
                <c:ptCount val="6"/>
                <c:pt idx="0">
                  <c:v>1.6442484084857774</c:v>
                </c:pt>
                <c:pt idx="1">
                  <c:v>3.3294467618552024</c:v>
                </c:pt>
                <c:pt idx="2">
                  <c:v>1.0573082592939698</c:v>
                </c:pt>
                <c:pt idx="3">
                  <c:v>1.7938065138959938</c:v>
                </c:pt>
                <c:pt idx="4">
                  <c:v>3.2609413654892316</c:v>
                </c:pt>
                <c:pt idx="5">
                  <c:v>1.2683369476497148</c:v>
                </c:pt>
              </c:numCache>
            </c:numRef>
          </c:val>
        </c:ser>
        <c:axId val="53160576"/>
        <c:axId val="53199232"/>
      </c:barChart>
      <c:catAx>
        <c:axId val="53160576"/>
        <c:scaling>
          <c:orientation val="minMax"/>
        </c:scaling>
        <c:axPos val="b"/>
        <c:tickLblPos val="nextTo"/>
        <c:txPr>
          <a:bodyPr/>
          <a:lstStyle/>
          <a:p>
            <a:pPr>
              <a:defRPr lang="en-GB"/>
            </a:pPr>
            <a:endParaRPr lang="en-US"/>
          </a:p>
        </c:txPr>
        <c:crossAx val="53199232"/>
        <c:crosses val="autoZero"/>
        <c:auto val="1"/>
        <c:lblAlgn val="ctr"/>
        <c:lblOffset val="100"/>
      </c:catAx>
      <c:valAx>
        <c:axId val="53199232"/>
        <c:scaling>
          <c:orientation val="minMax"/>
        </c:scaling>
        <c:axPos val="l"/>
        <c:majorGridlines/>
        <c:numFmt formatCode="0.0" sourceLinked="1"/>
        <c:tickLblPos val="nextTo"/>
        <c:txPr>
          <a:bodyPr/>
          <a:lstStyle/>
          <a:p>
            <a:pPr>
              <a:defRPr lang="en-GB"/>
            </a:pPr>
            <a:endParaRPr lang="en-US"/>
          </a:p>
        </c:txPr>
        <c:crossAx val="53160576"/>
        <c:crosses val="autoZero"/>
        <c:crossBetween val="between"/>
      </c:valAx>
    </c:plotArea>
    <c:legend>
      <c:legendPos val="r"/>
      <c:layout/>
      <c:txPr>
        <a:bodyPr/>
        <a:lstStyle/>
        <a:p>
          <a:pPr>
            <a:defRPr lang="en-GB"/>
          </a:pPr>
          <a:endParaRPr lang="en-US"/>
        </a:p>
      </c:txPr>
    </c:legend>
    <c:plotVisOnly val="1"/>
  </c:chart>
  <c:spPr>
    <a:ln>
      <a:noFill/>
    </a:ln>
  </c:spPr>
  <c:txPr>
    <a:bodyPr/>
    <a:lstStyle/>
    <a:p>
      <a:pPr>
        <a:defRPr sz="800"/>
      </a:pPr>
      <a:endParaRPr lang="en-US"/>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US"/>
  <c:style val="6"/>
  <c:chart>
    <c:plotArea>
      <c:layout/>
      <c:barChart>
        <c:barDir val="col"/>
        <c:grouping val="clustered"/>
        <c:ser>
          <c:idx val="0"/>
          <c:order val="0"/>
          <c:tx>
            <c:strRef>
              <c:f>EMP!$C$283</c:f>
              <c:strCache>
                <c:ptCount val="1"/>
                <c:pt idx="0">
                  <c:v>1998</c:v>
                </c:pt>
              </c:strCache>
            </c:strRef>
          </c:tx>
          <c:dLbls>
            <c:dLbl>
              <c:idx val="5"/>
              <c:layout>
                <c:manualLayout>
                  <c:x val="-1.556419915557072E-2"/>
                  <c:y val="2.7210874636786599E-2"/>
                </c:manualLayout>
              </c:layout>
              <c:showVal val="1"/>
            </c:dLbl>
            <c:txPr>
              <a:bodyPr/>
              <a:lstStyle/>
              <a:p>
                <a:pPr>
                  <a:defRPr lang="en-GB"/>
                </a:pPr>
                <a:endParaRPr lang="en-US"/>
              </a:p>
            </c:txPr>
            <c:showVal val="1"/>
          </c:dLbls>
          <c:cat>
            <c:multiLvlStrRef>
              <c:f>EMP!$A$284:$B$292</c:f>
              <c:multiLvlStrCache>
                <c:ptCount val="9"/>
                <c:lvl>
                  <c:pt idx="0">
                    <c:v>M/F</c:v>
                  </c:pt>
                  <c:pt idx="1">
                    <c:v>M</c:v>
                  </c:pt>
                  <c:pt idx="2">
                    <c:v>F</c:v>
                  </c:pt>
                  <c:pt idx="3">
                    <c:v>M/F</c:v>
                  </c:pt>
                  <c:pt idx="4">
                    <c:v>M</c:v>
                  </c:pt>
                  <c:pt idx="5">
                    <c:v>F</c:v>
                  </c:pt>
                  <c:pt idx="6">
                    <c:v>M/F</c:v>
                  </c:pt>
                  <c:pt idx="7">
                    <c:v>M</c:v>
                  </c:pt>
                  <c:pt idx="8">
                    <c:v>F</c:v>
                  </c:pt>
                </c:lvl>
                <c:lvl>
                  <c:pt idx="0">
                    <c:v>15+</c:v>
                  </c:pt>
                  <c:pt idx="3">
                    <c:v>15-24</c:v>
                  </c:pt>
                  <c:pt idx="6">
                    <c:v>25+</c:v>
                  </c:pt>
                </c:lvl>
              </c:multiLvlStrCache>
            </c:multiLvlStrRef>
          </c:cat>
          <c:val>
            <c:numRef>
              <c:f>EMP!$C$284:$C$292</c:f>
              <c:numCache>
                <c:formatCode>0.0</c:formatCode>
                <c:ptCount val="9"/>
                <c:pt idx="0">
                  <c:v>73</c:v>
                </c:pt>
                <c:pt idx="1">
                  <c:v>77.400000000000006</c:v>
                </c:pt>
                <c:pt idx="2">
                  <c:v>69.2</c:v>
                </c:pt>
                <c:pt idx="3">
                  <c:v>53.3</c:v>
                </c:pt>
                <c:pt idx="4">
                  <c:v>49.3</c:v>
                </c:pt>
                <c:pt idx="5">
                  <c:v>57.1</c:v>
                </c:pt>
                <c:pt idx="6">
                  <c:v>82.2</c:v>
                </c:pt>
                <c:pt idx="7">
                  <c:v>91.8</c:v>
                </c:pt>
                <c:pt idx="8">
                  <c:v>74.5</c:v>
                </c:pt>
              </c:numCache>
            </c:numRef>
          </c:val>
        </c:ser>
        <c:ser>
          <c:idx val="1"/>
          <c:order val="1"/>
          <c:tx>
            <c:strRef>
              <c:f>EMP!$D$283</c:f>
              <c:strCache>
                <c:ptCount val="1"/>
                <c:pt idx="0">
                  <c:v>2008</c:v>
                </c:pt>
              </c:strCache>
            </c:strRef>
          </c:tx>
          <c:dLbls>
            <c:txPr>
              <a:bodyPr/>
              <a:lstStyle/>
              <a:p>
                <a:pPr>
                  <a:defRPr lang="en-GB"/>
                </a:pPr>
                <a:endParaRPr lang="en-US"/>
              </a:p>
            </c:txPr>
            <c:showVal val="1"/>
          </c:dLbls>
          <c:cat>
            <c:multiLvlStrRef>
              <c:f>EMP!$A$284:$B$292</c:f>
              <c:multiLvlStrCache>
                <c:ptCount val="9"/>
                <c:lvl>
                  <c:pt idx="0">
                    <c:v>M/F</c:v>
                  </c:pt>
                  <c:pt idx="1">
                    <c:v>M</c:v>
                  </c:pt>
                  <c:pt idx="2">
                    <c:v>F</c:v>
                  </c:pt>
                  <c:pt idx="3">
                    <c:v>M/F</c:v>
                  </c:pt>
                  <c:pt idx="4">
                    <c:v>M</c:v>
                  </c:pt>
                  <c:pt idx="5">
                    <c:v>F</c:v>
                  </c:pt>
                  <c:pt idx="6">
                    <c:v>M/F</c:v>
                  </c:pt>
                  <c:pt idx="7">
                    <c:v>M</c:v>
                  </c:pt>
                  <c:pt idx="8">
                    <c:v>F</c:v>
                  </c:pt>
                </c:lvl>
                <c:lvl>
                  <c:pt idx="0">
                    <c:v>15+</c:v>
                  </c:pt>
                  <c:pt idx="3">
                    <c:v>15-24</c:v>
                  </c:pt>
                  <c:pt idx="6">
                    <c:v>25+</c:v>
                  </c:pt>
                </c:lvl>
              </c:multiLvlStrCache>
            </c:multiLvlStrRef>
          </c:cat>
          <c:val>
            <c:numRef>
              <c:f>EMP!$D$284:$D$292</c:f>
              <c:numCache>
                <c:formatCode>0.0</c:formatCode>
                <c:ptCount val="9"/>
                <c:pt idx="0">
                  <c:v>77</c:v>
                </c:pt>
                <c:pt idx="1">
                  <c:v>79.599999999999994</c:v>
                </c:pt>
                <c:pt idx="2">
                  <c:v>74.7</c:v>
                </c:pt>
                <c:pt idx="3">
                  <c:v>58.1</c:v>
                </c:pt>
                <c:pt idx="4">
                  <c:v>55.1</c:v>
                </c:pt>
                <c:pt idx="5">
                  <c:v>61.2</c:v>
                </c:pt>
                <c:pt idx="6">
                  <c:v>86.6</c:v>
                </c:pt>
                <c:pt idx="7">
                  <c:v>93.3</c:v>
                </c:pt>
                <c:pt idx="8">
                  <c:v>81</c:v>
                </c:pt>
              </c:numCache>
            </c:numRef>
          </c:val>
        </c:ser>
        <c:axId val="29910912"/>
        <c:axId val="29912448"/>
      </c:barChart>
      <c:catAx>
        <c:axId val="29910912"/>
        <c:scaling>
          <c:orientation val="minMax"/>
        </c:scaling>
        <c:axPos val="b"/>
        <c:tickLblPos val="nextTo"/>
        <c:txPr>
          <a:bodyPr/>
          <a:lstStyle/>
          <a:p>
            <a:pPr>
              <a:defRPr lang="en-GB"/>
            </a:pPr>
            <a:endParaRPr lang="en-US"/>
          </a:p>
        </c:txPr>
        <c:crossAx val="29912448"/>
        <c:crosses val="autoZero"/>
        <c:auto val="1"/>
        <c:lblAlgn val="ctr"/>
        <c:lblOffset val="100"/>
      </c:catAx>
      <c:valAx>
        <c:axId val="29912448"/>
        <c:scaling>
          <c:orientation val="minMax"/>
          <c:min val="0"/>
        </c:scaling>
        <c:axPos val="l"/>
        <c:majorGridlines/>
        <c:numFmt formatCode="0.0" sourceLinked="1"/>
        <c:tickLblPos val="nextTo"/>
        <c:txPr>
          <a:bodyPr/>
          <a:lstStyle/>
          <a:p>
            <a:pPr>
              <a:defRPr lang="en-GB"/>
            </a:pPr>
            <a:endParaRPr lang="en-US"/>
          </a:p>
        </c:txPr>
        <c:crossAx val="29910912"/>
        <c:crosses val="autoZero"/>
        <c:crossBetween val="between"/>
      </c:valAx>
    </c:plotArea>
    <c:legend>
      <c:legendPos val="r"/>
      <c:layout/>
      <c:txPr>
        <a:bodyPr/>
        <a:lstStyle/>
        <a:p>
          <a:pPr>
            <a:defRPr lang="en-GB"/>
          </a:pPr>
          <a:endParaRPr lang="en-US"/>
        </a:p>
      </c:txPr>
    </c:legend>
    <c:plotVisOnly val="1"/>
  </c:chart>
  <c:spPr>
    <a:ln>
      <a:noFill/>
    </a:ln>
  </c:spPr>
  <c:txPr>
    <a:bodyPr/>
    <a:lstStyle/>
    <a:p>
      <a:pPr>
        <a:defRPr sz="800"/>
      </a:pPr>
      <a:endParaRPr lang="en-US"/>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US"/>
  <c:style val="5"/>
  <c:chart>
    <c:plotArea>
      <c:layout/>
      <c:barChart>
        <c:barDir val="col"/>
        <c:grouping val="clustered"/>
        <c:ser>
          <c:idx val="0"/>
          <c:order val="0"/>
          <c:tx>
            <c:strRef>
              <c:f>EMP!$A$57</c:f>
              <c:strCache>
                <c:ptCount val="1"/>
                <c:pt idx="0">
                  <c:v>Employer</c:v>
                </c:pt>
              </c:strCache>
            </c:strRef>
          </c:tx>
          <c:dLbls>
            <c:txPr>
              <a:bodyPr/>
              <a:lstStyle/>
              <a:p>
                <a:pPr>
                  <a:defRPr lang="en-GB"/>
                </a:pPr>
                <a:endParaRPr lang="en-US"/>
              </a:p>
            </c:txPr>
            <c:showVal val="1"/>
          </c:dLbls>
          <c:cat>
            <c:multiLvlStrRef>
              <c:f>EMP!$B$55:$G$56</c:f>
              <c:multiLvlStrCache>
                <c:ptCount val="6"/>
                <c:lvl>
                  <c:pt idx="0">
                    <c:v>Total, 15+</c:v>
                  </c:pt>
                  <c:pt idx="1">
                    <c:v>Total, 15+</c:v>
                  </c:pt>
                  <c:pt idx="2">
                    <c:v>Male, 15+</c:v>
                  </c:pt>
                  <c:pt idx="3">
                    <c:v>Male, 15+</c:v>
                  </c:pt>
                  <c:pt idx="4">
                    <c:v>Female, 15+</c:v>
                  </c:pt>
                  <c:pt idx="5">
                    <c:v>Female, 15+</c:v>
                  </c:pt>
                </c:lvl>
                <c:lvl>
                  <c:pt idx="0">
                    <c:v>1998</c:v>
                  </c:pt>
                  <c:pt idx="1">
                    <c:v>2008</c:v>
                  </c:pt>
                  <c:pt idx="2">
                    <c:v>1998</c:v>
                  </c:pt>
                  <c:pt idx="3">
                    <c:v>2008</c:v>
                  </c:pt>
                  <c:pt idx="4">
                    <c:v>1998</c:v>
                  </c:pt>
                  <c:pt idx="5">
                    <c:v>2008</c:v>
                  </c:pt>
                </c:lvl>
              </c:multiLvlStrCache>
            </c:multiLvlStrRef>
          </c:cat>
          <c:val>
            <c:numRef>
              <c:f>EMP!$B$57:$G$57</c:f>
              <c:numCache>
                <c:formatCode>0.0</c:formatCode>
                <c:ptCount val="6"/>
                <c:pt idx="0">
                  <c:v>0.15667788418028933</c:v>
                </c:pt>
                <c:pt idx="1">
                  <c:v>0.14701944316787918</c:v>
                </c:pt>
                <c:pt idx="2">
                  <c:v>0.21100278461881106</c:v>
                </c:pt>
                <c:pt idx="3">
                  <c:v>0.17047597585840221</c:v>
                </c:pt>
                <c:pt idx="4">
                  <c:v>0.10486303340677566</c:v>
                </c:pt>
                <c:pt idx="5">
                  <c:v>0.12456563670663814</c:v>
                </c:pt>
              </c:numCache>
            </c:numRef>
          </c:val>
        </c:ser>
        <c:ser>
          <c:idx val="1"/>
          <c:order val="1"/>
          <c:tx>
            <c:strRef>
              <c:f>EMP!$A$58</c:f>
              <c:strCache>
                <c:ptCount val="1"/>
                <c:pt idx="0">
                  <c:v>Paid employee</c:v>
                </c:pt>
              </c:strCache>
            </c:strRef>
          </c:tx>
          <c:dLbls>
            <c:txPr>
              <a:bodyPr/>
              <a:lstStyle/>
              <a:p>
                <a:pPr>
                  <a:defRPr lang="en-GB"/>
                </a:pPr>
                <a:endParaRPr lang="en-US"/>
              </a:p>
            </c:txPr>
            <c:showVal val="1"/>
          </c:dLbls>
          <c:cat>
            <c:multiLvlStrRef>
              <c:f>EMP!$B$55:$G$56</c:f>
              <c:multiLvlStrCache>
                <c:ptCount val="6"/>
                <c:lvl>
                  <c:pt idx="0">
                    <c:v>Total, 15+</c:v>
                  </c:pt>
                  <c:pt idx="1">
                    <c:v>Total, 15+</c:v>
                  </c:pt>
                  <c:pt idx="2">
                    <c:v>Male, 15+</c:v>
                  </c:pt>
                  <c:pt idx="3">
                    <c:v>Male, 15+</c:v>
                  </c:pt>
                  <c:pt idx="4">
                    <c:v>Female, 15+</c:v>
                  </c:pt>
                  <c:pt idx="5">
                    <c:v>Female, 15+</c:v>
                  </c:pt>
                </c:lvl>
                <c:lvl>
                  <c:pt idx="0">
                    <c:v>1998</c:v>
                  </c:pt>
                  <c:pt idx="1">
                    <c:v>2008</c:v>
                  </c:pt>
                  <c:pt idx="2">
                    <c:v>1998</c:v>
                  </c:pt>
                  <c:pt idx="3">
                    <c:v>2008</c:v>
                  </c:pt>
                  <c:pt idx="4">
                    <c:v>1998</c:v>
                  </c:pt>
                  <c:pt idx="5">
                    <c:v>2008</c:v>
                  </c:pt>
                </c:lvl>
              </c:multiLvlStrCache>
            </c:multiLvlStrRef>
          </c:cat>
          <c:val>
            <c:numRef>
              <c:f>EMP!$B$58:$G$58</c:f>
              <c:numCache>
                <c:formatCode>0.0</c:formatCode>
                <c:ptCount val="6"/>
                <c:pt idx="0">
                  <c:v>12.283973480188898</c:v>
                </c:pt>
                <c:pt idx="1">
                  <c:v>17.27992981422166</c:v>
                </c:pt>
                <c:pt idx="2">
                  <c:v>18.558932944714009</c:v>
                </c:pt>
                <c:pt idx="3">
                  <c:v>20.720751146319436</c:v>
                </c:pt>
                <c:pt idx="4">
                  <c:v>6.2989447799124676</c:v>
                </c:pt>
                <c:pt idx="5">
                  <c:v>13.986197646813794</c:v>
                </c:pt>
              </c:numCache>
            </c:numRef>
          </c:val>
        </c:ser>
        <c:ser>
          <c:idx val="2"/>
          <c:order val="2"/>
          <c:tx>
            <c:strRef>
              <c:f>EMP!$A$59</c:f>
              <c:strCache>
                <c:ptCount val="1"/>
                <c:pt idx="0">
                  <c:v>Own-account</c:v>
                </c:pt>
              </c:strCache>
            </c:strRef>
          </c:tx>
          <c:spPr>
            <a:solidFill>
              <a:srgbClr val="006600"/>
            </a:solidFill>
            <a:ln>
              <a:solidFill>
                <a:schemeClr val="bg1"/>
              </a:solidFill>
            </a:ln>
          </c:spPr>
          <c:dLbls>
            <c:txPr>
              <a:bodyPr/>
              <a:lstStyle/>
              <a:p>
                <a:pPr>
                  <a:defRPr lang="en-GB"/>
                </a:pPr>
                <a:endParaRPr lang="en-US"/>
              </a:p>
            </c:txPr>
            <c:showVal val="1"/>
          </c:dLbls>
          <c:cat>
            <c:multiLvlStrRef>
              <c:f>EMP!$B$55:$G$56</c:f>
              <c:multiLvlStrCache>
                <c:ptCount val="6"/>
                <c:lvl>
                  <c:pt idx="0">
                    <c:v>Total, 15+</c:v>
                  </c:pt>
                  <c:pt idx="1">
                    <c:v>Total, 15+</c:v>
                  </c:pt>
                  <c:pt idx="2">
                    <c:v>Male, 15+</c:v>
                  </c:pt>
                  <c:pt idx="3">
                    <c:v>Male, 15+</c:v>
                  </c:pt>
                  <c:pt idx="4">
                    <c:v>Female, 15+</c:v>
                  </c:pt>
                  <c:pt idx="5">
                    <c:v>Female, 15+</c:v>
                  </c:pt>
                </c:lvl>
                <c:lvl>
                  <c:pt idx="0">
                    <c:v>1998</c:v>
                  </c:pt>
                  <c:pt idx="1">
                    <c:v>2008</c:v>
                  </c:pt>
                  <c:pt idx="2">
                    <c:v>1998</c:v>
                  </c:pt>
                  <c:pt idx="3">
                    <c:v>2008</c:v>
                  </c:pt>
                  <c:pt idx="4">
                    <c:v>1998</c:v>
                  </c:pt>
                  <c:pt idx="5">
                    <c:v>2008</c:v>
                  </c:pt>
                </c:lvl>
              </c:multiLvlStrCache>
            </c:multiLvlStrRef>
          </c:cat>
          <c:val>
            <c:numRef>
              <c:f>EMP!$B$59:$G$59</c:f>
              <c:numCache>
                <c:formatCode>0.0</c:formatCode>
                <c:ptCount val="6"/>
                <c:pt idx="0">
                  <c:v>45.87199129860597</c:v>
                </c:pt>
                <c:pt idx="1">
                  <c:v>39.578780086510228</c:v>
                </c:pt>
                <c:pt idx="2">
                  <c:v>61.495703773890156</c:v>
                </c:pt>
                <c:pt idx="3">
                  <c:v>54.534828325551779</c:v>
                </c:pt>
                <c:pt idx="4">
                  <c:v>30.970163151653967</c:v>
                </c:pt>
                <c:pt idx="5">
                  <c:v>25.262077059037903</c:v>
                </c:pt>
              </c:numCache>
            </c:numRef>
          </c:val>
        </c:ser>
        <c:ser>
          <c:idx val="3"/>
          <c:order val="3"/>
          <c:tx>
            <c:strRef>
              <c:f>EMP!$A$60</c:f>
              <c:strCache>
                <c:ptCount val="1"/>
                <c:pt idx="0">
                  <c:v>Unpaid family worker</c:v>
                </c:pt>
              </c:strCache>
            </c:strRef>
          </c:tx>
          <c:dLbls>
            <c:txPr>
              <a:bodyPr/>
              <a:lstStyle/>
              <a:p>
                <a:pPr>
                  <a:defRPr lang="en-GB"/>
                </a:pPr>
                <a:endParaRPr lang="en-US"/>
              </a:p>
            </c:txPr>
            <c:showVal val="1"/>
          </c:dLbls>
          <c:cat>
            <c:multiLvlStrRef>
              <c:f>EMP!$B$55:$G$56</c:f>
              <c:multiLvlStrCache>
                <c:ptCount val="6"/>
                <c:lvl>
                  <c:pt idx="0">
                    <c:v>Total, 15+</c:v>
                  </c:pt>
                  <c:pt idx="1">
                    <c:v>Total, 15+</c:v>
                  </c:pt>
                  <c:pt idx="2">
                    <c:v>Male, 15+</c:v>
                  </c:pt>
                  <c:pt idx="3">
                    <c:v>Male, 15+</c:v>
                  </c:pt>
                  <c:pt idx="4">
                    <c:v>Female, 15+</c:v>
                  </c:pt>
                  <c:pt idx="5">
                    <c:v>Female, 15+</c:v>
                  </c:pt>
                </c:lvl>
                <c:lvl>
                  <c:pt idx="0">
                    <c:v>1998</c:v>
                  </c:pt>
                  <c:pt idx="1">
                    <c:v>2008</c:v>
                  </c:pt>
                  <c:pt idx="2">
                    <c:v>1998</c:v>
                  </c:pt>
                  <c:pt idx="3">
                    <c:v>2008</c:v>
                  </c:pt>
                  <c:pt idx="4">
                    <c:v>1998</c:v>
                  </c:pt>
                  <c:pt idx="5">
                    <c:v>2008</c:v>
                  </c:pt>
                </c:lvl>
              </c:multiLvlStrCache>
            </c:multiLvlStrRef>
          </c:cat>
          <c:val>
            <c:numRef>
              <c:f>EMP!$B$60:$G$60</c:f>
              <c:numCache>
                <c:formatCode>0.0</c:formatCode>
                <c:ptCount val="6"/>
                <c:pt idx="0">
                  <c:v>40.885616555441125</c:v>
                </c:pt>
                <c:pt idx="1">
                  <c:v>42.941619628630413</c:v>
                </c:pt>
                <c:pt idx="2">
                  <c:v>18.639351740397519</c:v>
                </c:pt>
                <c:pt idx="3">
                  <c:v>24.503381126779253</c:v>
                </c:pt>
                <c:pt idx="4">
                  <c:v>62.104005956154857</c:v>
                </c:pt>
                <c:pt idx="5">
                  <c:v>60.591655303938438</c:v>
                </c:pt>
              </c:numCache>
            </c:numRef>
          </c:val>
        </c:ser>
        <c:axId val="30053504"/>
        <c:axId val="30055040"/>
      </c:barChart>
      <c:catAx>
        <c:axId val="30053504"/>
        <c:scaling>
          <c:orientation val="minMax"/>
        </c:scaling>
        <c:axPos val="b"/>
        <c:tickLblPos val="nextTo"/>
        <c:txPr>
          <a:bodyPr/>
          <a:lstStyle/>
          <a:p>
            <a:pPr>
              <a:defRPr lang="en-GB"/>
            </a:pPr>
            <a:endParaRPr lang="en-US"/>
          </a:p>
        </c:txPr>
        <c:crossAx val="30055040"/>
        <c:crosses val="autoZero"/>
        <c:auto val="1"/>
        <c:lblAlgn val="ctr"/>
        <c:lblOffset val="100"/>
      </c:catAx>
      <c:valAx>
        <c:axId val="30055040"/>
        <c:scaling>
          <c:orientation val="minMax"/>
        </c:scaling>
        <c:axPos val="l"/>
        <c:majorGridlines/>
        <c:numFmt formatCode="0.0" sourceLinked="1"/>
        <c:tickLblPos val="nextTo"/>
        <c:txPr>
          <a:bodyPr/>
          <a:lstStyle/>
          <a:p>
            <a:pPr>
              <a:defRPr lang="en-GB"/>
            </a:pPr>
            <a:endParaRPr lang="en-US"/>
          </a:p>
        </c:txPr>
        <c:crossAx val="30053504"/>
        <c:crosses val="autoZero"/>
        <c:crossBetween val="between"/>
      </c:valAx>
    </c:plotArea>
    <c:legend>
      <c:legendPos val="r"/>
      <c:layout/>
      <c:txPr>
        <a:bodyPr/>
        <a:lstStyle/>
        <a:p>
          <a:pPr>
            <a:defRPr lang="en-GB"/>
          </a:pPr>
          <a:endParaRPr lang="en-US"/>
        </a:p>
      </c:txPr>
    </c:legend>
    <c:plotVisOnly val="1"/>
  </c:chart>
  <c:spPr>
    <a:solidFill>
      <a:schemeClr val="bg1"/>
    </a:solidFill>
  </c:spPr>
  <c:txPr>
    <a:bodyPr/>
    <a:lstStyle/>
    <a:p>
      <a:pPr>
        <a:defRPr sz="800"/>
      </a:pPr>
      <a:endParaRPr lang="en-US"/>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US"/>
  <c:chart>
    <c:plotArea>
      <c:layout/>
      <c:lineChart>
        <c:grouping val="standard"/>
        <c:ser>
          <c:idx val="5"/>
          <c:order val="0"/>
          <c:tx>
            <c:strRef>
              <c:f>EMP!$A$270</c:f>
              <c:strCache>
                <c:ptCount val="1"/>
                <c:pt idx="0">
                  <c:v>Rice field workers</c:v>
                </c:pt>
              </c:strCache>
            </c:strRef>
          </c:tx>
          <c:spPr>
            <a:ln>
              <a:solidFill>
                <a:schemeClr val="accent6">
                  <a:lumMod val="50000"/>
                </a:schemeClr>
              </a:solidFill>
            </a:ln>
          </c:spPr>
          <c:marker>
            <c:symbol val="none"/>
          </c:marker>
          <c:cat>
            <c:numRef>
              <c:f>EMP!$B$264:$K$264</c:f>
              <c:numCache>
                <c:formatCode>General</c:formatCode>
                <c:ptCount val="10"/>
                <c:pt idx="0">
                  <c:v>2004</c:v>
                </c:pt>
                <c:pt idx="1">
                  <c:v>2005</c:v>
                </c:pt>
                <c:pt idx="2">
                  <c:v>2006</c:v>
                </c:pt>
                <c:pt idx="3" formatCode="mmm\-yy">
                  <c:v>39387</c:v>
                </c:pt>
                <c:pt idx="4" formatCode="mmm\-yy">
                  <c:v>39753</c:v>
                </c:pt>
                <c:pt idx="5" formatCode="mmm\-yy">
                  <c:v>39845</c:v>
                </c:pt>
                <c:pt idx="6" formatCode="mmm\-yy">
                  <c:v>39934</c:v>
                </c:pt>
                <c:pt idx="7" formatCode="mmm\-yy">
                  <c:v>40026</c:v>
                </c:pt>
                <c:pt idx="8" formatCode="mmm\-yy">
                  <c:v>40118</c:v>
                </c:pt>
                <c:pt idx="9" formatCode="mmm\-yy">
                  <c:v>40210</c:v>
                </c:pt>
              </c:numCache>
            </c:numRef>
          </c:cat>
          <c:val>
            <c:numRef>
              <c:f>EMP!$B$270:$K$270</c:f>
              <c:numCache>
                <c:formatCode>General</c:formatCode>
                <c:ptCount val="10"/>
                <c:pt idx="0">
                  <c:v>4233</c:v>
                </c:pt>
                <c:pt idx="1">
                  <c:v>4370</c:v>
                </c:pt>
                <c:pt idx="2">
                  <c:v>5306</c:v>
                </c:pt>
                <c:pt idx="3">
                  <c:v>6426</c:v>
                </c:pt>
                <c:pt idx="4">
                  <c:v>8697</c:v>
                </c:pt>
                <c:pt idx="5">
                  <c:v>7044</c:v>
                </c:pt>
                <c:pt idx="6">
                  <c:v>7126</c:v>
                </c:pt>
                <c:pt idx="7">
                  <c:v>5785</c:v>
                </c:pt>
                <c:pt idx="8">
                  <c:v>5003</c:v>
                </c:pt>
                <c:pt idx="9">
                  <c:v>5374</c:v>
                </c:pt>
              </c:numCache>
            </c:numRef>
          </c:val>
        </c:ser>
        <c:ser>
          <c:idx val="6"/>
          <c:order val="1"/>
          <c:tx>
            <c:strRef>
              <c:f>EMP!$A$271</c:f>
              <c:strCache>
                <c:ptCount val="1"/>
                <c:pt idx="0">
                  <c:v>Garment workers</c:v>
                </c:pt>
              </c:strCache>
            </c:strRef>
          </c:tx>
          <c:spPr>
            <a:ln>
              <a:prstDash val="sysDash"/>
            </a:ln>
          </c:spPr>
          <c:marker>
            <c:symbol val="none"/>
          </c:marker>
          <c:cat>
            <c:numRef>
              <c:f>EMP!$B$264:$K$264</c:f>
              <c:numCache>
                <c:formatCode>General</c:formatCode>
                <c:ptCount val="10"/>
                <c:pt idx="0">
                  <c:v>2004</c:v>
                </c:pt>
                <c:pt idx="1">
                  <c:v>2005</c:v>
                </c:pt>
                <c:pt idx="2">
                  <c:v>2006</c:v>
                </c:pt>
                <c:pt idx="3" formatCode="mmm\-yy">
                  <c:v>39387</c:v>
                </c:pt>
                <c:pt idx="4" formatCode="mmm\-yy">
                  <c:v>39753</c:v>
                </c:pt>
                <c:pt idx="5" formatCode="mmm\-yy">
                  <c:v>39845</c:v>
                </c:pt>
                <c:pt idx="6" formatCode="mmm\-yy">
                  <c:v>39934</c:v>
                </c:pt>
                <c:pt idx="7" formatCode="mmm\-yy">
                  <c:v>40026</c:v>
                </c:pt>
                <c:pt idx="8" formatCode="mmm\-yy">
                  <c:v>40118</c:v>
                </c:pt>
                <c:pt idx="9" formatCode="mmm\-yy">
                  <c:v>40210</c:v>
                </c:pt>
              </c:numCache>
            </c:numRef>
          </c:cat>
          <c:val>
            <c:numRef>
              <c:f>EMP!$B$271:$K$271</c:f>
              <c:numCache>
                <c:formatCode>General</c:formatCode>
                <c:ptCount val="10"/>
                <c:pt idx="0">
                  <c:v>8048</c:v>
                </c:pt>
                <c:pt idx="1">
                  <c:v>7359</c:v>
                </c:pt>
                <c:pt idx="2">
                  <c:v>7649</c:v>
                </c:pt>
                <c:pt idx="3">
                  <c:v>7240</c:v>
                </c:pt>
                <c:pt idx="4">
                  <c:v>6554</c:v>
                </c:pt>
                <c:pt idx="5">
                  <c:v>6754</c:v>
                </c:pt>
                <c:pt idx="6">
                  <c:v>6691</c:v>
                </c:pt>
                <c:pt idx="7">
                  <c:v>7410</c:v>
                </c:pt>
                <c:pt idx="8">
                  <c:v>7745</c:v>
                </c:pt>
                <c:pt idx="9">
                  <c:v>7581</c:v>
                </c:pt>
              </c:numCache>
            </c:numRef>
          </c:val>
        </c:ser>
        <c:ser>
          <c:idx val="8"/>
          <c:order val="2"/>
          <c:tx>
            <c:strRef>
              <c:f>EMP!$A$273</c:f>
              <c:strCache>
                <c:ptCount val="1"/>
                <c:pt idx="0">
                  <c:v>Unskilled construction workers</c:v>
                </c:pt>
              </c:strCache>
            </c:strRef>
          </c:tx>
          <c:spPr>
            <a:ln>
              <a:prstDash val="dashDot"/>
            </a:ln>
          </c:spPr>
          <c:marker>
            <c:symbol val="none"/>
          </c:marker>
          <c:cat>
            <c:numRef>
              <c:f>EMP!$B$264:$K$264</c:f>
              <c:numCache>
                <c:formatCode>General</c:formatCode>
                <c:ptCount val="10"/>
                <c:pt idx="0">
                  <c:v>2004</c:v>
                </c:pt>
                <c:pt idx="1">
                  <c:v>2005</c:v>
                </c:pt>
                <c:pt idx="2">
                  <c:v>2006</c:v>
                </c:pt>
                <c:pt idx="3" formatCode="mmm\-yy">
                  <c:v>39387</c:v>
                </c:pt>
                <c:pt idx="4" formatCode="mmm\-yy">
                  <c:v>39753</c:v>
                </c:pt>
                <c:pt idx="5" formatCode="mmm\-yy">
                  <c:v>39845</c:v>
                </c:pt>
                <c:pt idx="6" formatCode="mmm\-yy">
                  <c:v>39934</c:v>
                </c:pt>
                <c:pt idx="7" formatCode="mmm\-yy">
                  <c:v>40026</c:v>
                </c:pt>
                <c:pt idx="8" formatCode="mmm\-yy">
                  <c:v>40118</c:v>
                </c:pt>
                <c:pt idx="9" formatCode="mmm\-yy">
                  <c:v>40210</c:v>
                </c:pt>
              </c:numCache>
            </c:numRef>
          </c:cat>
          <c:val>
            <c:numRef>
              <c:f>EMP!$B$273:$K$273</c:f>
              <c:numCache>
                <c:formatCode>General</c:formatCode>
                <c:ptCount val="10"/>
                <c:pt idx="0">
                  <c:v>6391</c:v>
                </c:pt>
                <c:pt idx="1">
                  <c:v>6712</c:v>
                </c:pt>
                <c:pt idx="2">
                  <c:v>5918</c:v>
                </c:pt>
                <c:pt idx="3">
                  <c:v>7777</c:v>
                </c:pt>
                <c:pt idx="4">
                  <c:v>8779</c:v>
                </c:pt>
                <c:pt idx="5">
                  <c:v>6115</c:v>
                </c:pt>
                <c:pt idx="6">
                  <c:v>9956</c:v>
                </c:pt>
                <c:pt idx="7">
                  <c:v>9444</c:v>
                </c:pt>
                <c:pt idx="8">
                  <c:v>8132</c:v>
                </c:pt>
                <c:pt idx="9">
                  <c:v>7723</c:v>
                </c:pt>
              </c:numCache>
            </c:numRef>
          </c:val>
        </c:ser>
        <c:ser>
          <c:idx val="9"/>
          <c:order val="3"/>
          <c:tx>
            <c:strRef>
              <c:f>EMP!$A$274</c:f>
              <c:strCache>
                <c:ptCount val="1"/>
                <c:pt idx="0">
                  <c:v>Skilled construction workers</c:v>
                </c:pt>
              </c:strCache>
            </c:strRef>
          </c:tx>
          <c:marker>
            <c:symbol val="none"/>
          </c:marker>
          <c:cat>
            <c:numRef>
              <c:f>EMP!$B$264:$K$264</c:f>
              <c:numCache>
                <c:formatCode>General</c:formatCode>
                <c:ptCount val="10"/>
                <c:pt idx="0">
                  <c:v>2004</c:v>
                </c:pt>
                <c:pt idx="1">
                  <c:v>2005</c:v>
                </c:pt>
                <c:pt idx="2">
                  <c:v>2006</c:v>
                </c:pt>
                <c:pt idx="3" formatCode="mmm\-yy">
                  <c:v>39387</c:v>
                </c:pt>
                <c:pt idx="4" formatCode="mmm\-yy">
                  <c:v>39753</c:v>
                </c:pt>
                <c:pt idx="5" formatCode="mmm\-yy">
                  <c:v>39845</c:v>
                </c:pt>
                <c:pt idx="6" formatCode="mmm\-yy">
                  <c:v>39934</c:v>
                </c:pt>
                <c:pt idx="7" formatCode="mmm\-yy">
                  <c:v>40026</c:v>
                </c:pt>
                <c:pt idx="8" formatCode="mmm\-yy">
                  <c:v>40118</c:v>
                </c:pt>
                <c:pt idx="9" formatCode="mmm\-yy">
                  <c:v>40210</c:v>
                </c:pt>
              </c:numCache>
            </c:numRef>
          </c:cat>
          <c:val>
            <c:numRef>
              <c:f>EMP!$B$274:$K$274</c:f>
              <c:numCache>
                <c:formatCode>General</c:formatCode>
                <c:ptCount val="10"/>
                <c:pt idx="0">
                  <c:v>12691</c:v>
                </c:pt>
                <c:pt idx="1">
                  <c:v>12049</c:v>
                </c:pt>
                <c:pt idx="2">
                  <c:v>10316</c:v>
                </c:pt>
                <c:pt idx="3">
                  <c:v>11286</c:v>
                </c:pt>
                <c:pt idx="4">
                  <c:v>12710</c:v>
                </c:pt>
                <c:pt idx="5">
                  <c:v>11771</c:v>
                </c:pt>
                <c:pt idx="6">
                  <c:v>13688</c:v>
                </c:pt>
                <c:pt idx="7">
                  <c:v>11918</c:v>
                </c:pt>
                <c:pt idx="8">
                  <c:v>13011</c:v>
                </c:pt>
                <c:pt idx="9">
                  <c:v>11964</c:v>
                </c:pt>
              </c:numCache>
            </c:numRef>
          </c:val>
        </c:ser>
        <c:marker val="1"/>
        <c:axId val="29958528"/>
        <c:axId val="29960064"/>
      </c:lineChart>
      <c:catAx>
        <c:axId val="29958528"/>
        <c:scaling>
          <c:orientation val="minMax"/>
        </c:scaling>
        <c:axPos val="b"/>
        <c:numFmt formatCode="General" sourceLinked="1"/>
        <c:tickLblPos val="nextTo"/>
        <c:txPr>
          <a:bodyPr/>
          <a:lstStyle/>
          <a:p>
            <a:pPr>
              <a:defRPr lang="en-GB"/>
            </a:pPr>
            <a:endParaRPr lang="en-US"/>
          </a:p>
        </c:txPr>
        <c:crossAx val="29960064"/>
        <c:crosses val="autoZero"/>
        <c:auto val="1"/>
        <c:lblAlgn val="ctr"/>
        <c:lblOffset val="100"/>
      </c:catAx>
      <c:valAx>
        <c:axId val="29960064"/>
        <c:scaling>
          <c:orientation val="minMax"/>
        </c:scaling>
        <c:axPos val="l"/>
        <c:majorGridlines/>
        <c:numFmt formatCode="General" sourceLinked="1"/>
        <c:tickLblPos val="nextTo"/>
        <c:txPr>
          <a:bodyPr/>
          <a:lstStyle/>
          <a:p>
            <a:pPr>
              <a:defRPr lang="en-GB"/>
            </a:pPr>
            <a:endParaRPr lang="en-US"/>
          </a:p>
        </c:txPr>
        <c:crossAx val="29958528"/>
        <c:crosses val="autoZero"/>
        <c:crossBetween val="between"/>
      </c:valAx>
    </c:plotArea>
    <c:legend>
      <c:legendPos val="r"/>
      <c:layout/>
      <c:txPr>
        <a:bodyPr/>
        <a:lstStyle/>
        <a:p>
          <a:pPr>
            <a:defRPr lang="en-GB"/>
          </a:pPr>
          <a:endParaRPr lang="en-US"/>
        </a:p>
      </c:txPr>
    </c:legend>
    <c:plotVisOnly val="1"/>
  </c:chart>
  <c:spPr>
    <a:ln>
      <a:noFill/>
    </a:ln>
  </c:spPr>
  <c:txPr>
    <a:bodyPr/>
    <a:lstStyle/>
    <a:p>
      <a:pPr>
        <a:defRPr sz="800"/>
      </a:pPr>
      <a:endParaRPr lang="en-US"/>
    </a:p>
  </c:txPr>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en-US"/>
  <c:chart>
    <c:plotArea>
      <c:layout/>
      <c:lineChart>
        <c:grouping val="standard"/>
        <c:ser>
          <c:idx val="5"/>
          <c:order val="0"/>
          <c:tx>
            <c:strRef>
              <c:f>EMP!$A$265</c:f>
              <c:strCache>
                <c:ptCount val="1"/>
                <c:pt idx="0">
                  <c:v>Cyclo drivers</c:v>
                </c:pt>
              </c:strCache>
            </c:strRef>
          </c:tx>
          <c:spPr>
            <a:ln>
              <a:solidFill>
                <a:schemeClr val="accent6">
                  <a:lumMod val="50000"/>
                </a:schemeClr>
              </a:solidFill>
            </a:ln>
          </c:spPr>
          <c:marker>
            <c:symbol val="none"/>
          </c:marker>
          <c:cat>
            <c:numRef>
              <c:f>EMP!$B$264:$K$264</c:f>
              <c:numCache>
                <c:formatCode>General</c:formatCode>
                <c:ptCount val="10"/>
                <c:pt idx="0">
                  <c:v>2004</c:v>
                </c:pt>
                <c:pt idx="1">
                  <c:v>2005</c:v>
                </c:pt>
                <c:pt idx="2">
                  <c:v>2006</c:v>
                </c:pt>
                <c:pt idx="3" formatCode="mmm\-yy">
                  <c:v>39387</c:v>
                </c:pt>
                <c:pt idx="4" formatCode="mmm\-yy">
                  <c:v>39753</c:v>
                </c:pt>
                <c:pt idx="5" formatCode="mmm\-yy">
                  <c:v>39845</c:v>
                </c:pt>
                <c:pt idx="6" formatCode="mmm\-yy">
                  <c:v>39934</c:v>
                </c:pt>
                <c:pt idx="7" formatCode="mmm\-yy">
                  <c:v>40026</c:v>
                </c:pt>
                <c:pt idx="8" formatCode="mmm\-yy">
                  <c:v>40118</c:v>
                </c:pt>
                <c:pt idx="9" formatCode="mmm\-yy">
                  <c:v>40210</c:v>
                </c:pt>
              </c:numCache>
            </c:numRef>
          </c:cat>
          <c:val>
            <c:numRef>
              <c:f>EMP!$B$265:$K$265</c:f>
              <c:numCache>
                <c:formatCode>General</c:formatCode>
                <c:ptCount val="10"/>
                <c:pt idx="0">
                  <c:v>7618</c:v>
                </c:pt>
                <c:pt idx="1">
                  <c:v>8085</c:v>
                </c:pt>
                <c:pt idx="2">
                  <c:v>7469</c:v>
                </c:pt>
                <c:pt idx="3">
                  <c:v>9675</c:v>
                </c:pt>
                <c:pt idx="4">
                  <c:v>12628</c:v>
                </c:pt>
                <c:pt idx="5">
                  <c:v>8534</c:v>
                </c:pt>
                <c:pt idx="6">
                  <c:v>8896</c:v>
                </c:pt>
                <c:pt idx="7">
                  <c:v>7738</c:v>
                </c:pt>
                <c:pt idx="8">
                  <c:v>7446</c:v>
                </c:pt>
                <c:pt idx="9">
                  <c:v>9443</c:v>
                </c:pt>
              </c:numCache>
            </c:numRef>
          </c:val>
        </c:ser>
        <c:ser>
          <c:idx val="6"/>
          <c:order val="1"/>
          <c:tx>
            <c:strRef>
              <c:f>EMP!$A$266</c:f>
              <c:strCache>
                <c:ptCount val="1"/>
                <c:pt idx="0">
                  <c:v>Porters</c:v>
                </c:pt>
              </c:strCache>
            </c:strRef>
          </c:tx>
          <c:spPr>
            <a:ln>
              <a:prstDash val="sysDash"/>
            </a:ln>
          </c:spPr>
          <c:marker>
            <c:symbol val="none"/>
          </c:marker>
          <c:cat>
            <c:numRef>
              <c:f>EMP!$B$264:$K$264</c:f>
              <c:numCache>
                <c:formatCode>General</c:formatCode>
                <c:ptCount val="10"/>
                <c:pt idx="0">
                  <c:v>2004</c:v>
                </c:pt>
                <c:pt idx="1">
                  <c:v>2005</c:v>
                </c:pt>
                <c:pt idx="2">
                  <c:v>2006</c:v>
                </c:pt>
                <c:pt idx="3" formatCode="mmm\-yy">
                  <c:v>39387</c:v>
                </c:pt>
                <c:pt idx="4" formatCode="mmm\-yy">
                  <c:v>39753</c:v>
                </c:pt>
                <c:pt idx="5" formatCode="mmm\-yy">
                  <c:v>39845</c:v>
                </c:pt>
                <c:pt idx="6" formatCode="mmm\-yy">
                  <c:v>39934</c:v>
                </c:pt>
                <c:pt idx="7" formatCode="mmm\-yy">
                  <c:v>40026</c:v>
                </c:pt>
                <c:pt idx="8" formatCode="mmm\-yy">
                  <c:v>40118</c:v>
                </c:pt>
                <c:pt idx="9" formatCode="mmm\-yy">
                  <c:v>40210</c:v>
                </c:pt>
              </c:numCache>
            </c:numRef>
          </c:cat>
          <c:val>
            <c:numRef>
              <c:f>EMP!$B$266:$K$266</c:f>
              <c:numCache>
                <c:formatCode>General</c:formatCode>
                <c:ptCount val="10"/>
                <c:pt idx="0">
                  <c:v>6925</c:v>
                </c:pt>
                <c:pt idx="1">
                  <c:v>6734</c:v>
                </c:pt>
                <c:pt idx="2">
                  <c:v>6545</c:v>
                </c:pt>
                <c:pt idx="3">
                  <c:v>9119</c:v>
                </c:pt>
                <c:pt idx="4">
                  <c:v>9005</c:v>
                </c:pt>
                <c:pt idx="5">
                  <c:v>10476</c:v>
                </c:pt>
                <c:pt idx="6">
                  <c:v>10319</c:v>
                </c:pt>
                <c:pt idx="7">
                  <c:v>8159</c:v>
                </c:pt>
                <c:pt idx="8">
                  <c:v>9566</c:v>
                </c:pt>
                <c:pt idx="9">
                  <c:v>9984</c:v>
                </c:pt>
              </c:numCache>
            </c:numRef>
          </c:val>
        </c:ser>
        <c:ser>
          <c:idx val="8"/>
          <c:order val="2"/>
          <c:tx>
            <c:strRef>
              <c:f>EMP!$A$267</c:f>
              <c:strCache>
                <c:ptCount val="1"/>
                <c:pt idx="0">
                  <c:v>Vegetable traders</c:v>
                </c:pt>
              </c:strCache>
            </c:strRef>
          </c:tx>
          <c:spPr>
            <a:ln>
              <a:prstDash val="dashDot"/>
            </a:ln>
          </c:spPr>
          <c:marker>
            <c:symbol val="none"/>
          </c:marker>
          <c:cat>
            <c:numRef>
              <c:f>EMP!$B$264:$K$264</c:f>
              <c:numCache>
                <c:formatCode>General</c:formatCode>
                <c:ptCount val="10"/>
                <c:pt idx="0">
                  <c:v>2004</c:v>
                </c:pt>
                <c:pt idx="1">
                  <c:v>2005</c:v>
                </c:pt>
                <c:pt idx="2">
                  <c:v>2006</c:v>
                </c:pt>
                <c:pt idx="3" formatCode="mmm\-yy">
                  <c:v>39387</c:v>
                </c:pt>
                <c:pt idx="4" formatCode="mmm\-yy">
                  <c:v>39753</c:v>
                </c:pt>
                <c:pt idx="5" formatCode="mmm\-yy">
                  <c:v>39845</c:v>
                </c:pt>
                <c:pt idx="6" formatCode="mmm\-yy">
                  <c:v>39934</c:v>
                </c:pt>
                <c:pt idx="7" formatCode="mmm\-yy">
                  <c:v>40026</c:v>
                </c:pt>
                <c:pt idx="8" formatCode="mmm\-yy">
                  <c:v>40118</c:v>
                </c:pt>
                <c:pt idx="9" formatCode="mmm\-yy">
                  <c:v>40210</c:v>
                </c:pt>
              </c:numCache>
            </c:numRef>
          </c:cat>
          <c:val>
            <c:numRef>
              <c:f>EMP!$B$267:$K$267</c:f>
              <c:numCache>
                <c:formatCode>General</c:formatCode>
                <c:ptCount val="10"/>
                <c:pt idx="0">
                  <c:v>6953</c:v>
                </c:pt>
                <c:pt idx="1">
                  <c:v>7739</c:v>
                </c:pt>
                <c:pt idx="2">
                  <c:v>6390</c:v>
                </c:pt>
                <c:pt idx="3">
                  <c:v>8552</c:v>
                </c:pt>
                <c:pt idx="4">
                  <c:v>9926</c:v>
                </c:pt>
                <c:pt idx="5">
                  <c:v>7614</c:v>
                </c:pt>
                <c:pt idx="6">
                  <c:v>9764</c:v>
                </c:pt>
                <c:pt idx="7">
                  <c:v>8323</c:v>
                </c:pt>
                <c:pt idx="8">
                  <c:v>7647</c:v>
                </c:pt>
                <c:pt idx="9">
                  <c:v>7850</c:v>
                </c:pt>
              </c:numCache>
            </c:numRef>
          </c:val>
        </c:ser>
        <c:ser>
          <c:idx val="9"/>
          <c:order val="3"/>
          <c:tx>
            <c:strRef>
              <c:f>EMP!$A$268</c:f>
              <c:strCache>
                <c:ptCount val="1"/>
                <c:pt idx="0">
                  <c:v>Scavengers</c:v>
                </c:pt>
              </c:strCache>
            </c:strRef>
          </c:tx>
          <c:marker>
            <c:symbol val="none"/>
          </c:marker>
          <c:cat>
            <c:numRef>
              <c:f>EMP!$B$264:$K$264</c:f>
              <c:numCache>
                <c:formatCode>General</c:formatCode>
                <c:ptCount val="10"/>
                <c:pt idx="0">
                  <c:v>2004</c:v>
                </c:pt>
                <c:pt idx="1">
                  <c:v>2005</c:v>
                </c:pt>
                <c:pt idx="2">
                  <c:v>2006</c:v>
                </c:pt>
                <c:pt idx="3" formatCode="mmm\-yy">
                  <c:v>39387</c:v>
                </c:pt>
                <c:pt idx="4" formatCode="mmm\-yy">
                  <c:v>39753</c:v>
                </c:pt>
                <c:pt idx="5" formatCode="mmm\-yy">
                  <c:v>39845</c:v>
                </c:pt>
                <c:pt idx="6" formatCode="mmm\-yy">
                  <c:v>39934</c:v>
                </c:pt>
                <c:pt idx="7" formatCode="mmm\-yy">
                  <c:v>40026</c:v>
                </c:pt>
                <c:pt idx="8" formatCode="mmm\-yy">
                  <c:v>40118</c:v>
                </c:pt>
                <c:pt idx="9" formatCode="mmm\-yy">
                  <c:v>40210</c:v>
                </c:pt>
              </c:numCache>
            </c:numRef>
          </c:cat>
          <c:val>
            <c:numRef>
              <c:f>EMP!$B$268:$K$268</c:f>
              <c:numCache>
                <c:formatCode>General</c:formatCode>
                <c:ptCount val="10"/>
                <c:pt idx="0">
                  <c:v>4456</c:v>
                </c:pt>
                <c:pt idx="1">
                  <c:v>5167</c:v>
                </c:pt>
                <c:pt idx="2">
                  <c:v>4416</c:v>
                </c:pt>
                <c:pt idx="3">
                  <c:v>5727</c:v>
                </c:pt>
                <c:pt idx="4">
                  <c:v>4652</c:v>
                </c:pt>
                <c:pt idx="5">
                  <c:v>5170</c:v>
                </c:pt>
                <c:pt idx="6">
                  <c:v>6637</c:v>
                </c:pt>
                <c:pt idx="7">
                  <c:v>7087</c:v>
                </c:pt>
                <c:pt idx="8">
                  <c:v>4693</c:v>
                </c:pt>
                <c:pt idx="9">
                  <c:v>6258</c:v>
                </c:pt>
              </c:numCache>
            </c:numRef>
          </c:val>
        </c:ser>
        <c:ser>
          <c:idx val="0"/>
          <c:order val="4"/>
          <c:tx>
            <c:strRef>
              <c:f>EMP!$A$269</c:f>
              <c:strCache>
                <c:ptCount val="1"/>
                <c:pt idx="0">
                  <c:v>Waitresses</c:v>
                </c:pt>
              </c:strCache>
            </c:strRef>
          </c:tx>
          <c:marker>
            <c:symbol val="none"/>
          </c:marker>
          <c:cat>
            <c:numRef>
              <c:f>EMP!$B$264:$K$264</c:f>
              <c:numCache>
                <c:formatCode>General</c:formatCode>
                <c:ptCount val="10"/>
                <c:pt idx="0">
                  <c:v>2004</c:v>
                </c:pt>
                <c:pt idx="1">
                  <c:v>2005</c:v>
                </c:pt>
                <c:pt idx="2">
                  <c:v>2006</c:v>
                </c:pt>
                <c:pt idx="3" formatCode="mmm\-yy">
                  <c:v>39387</c:v>
                </c:pt>
                <c:pt idx="4" formatCode="mmm\-yy">
                  <c:v>39753</c:v>
                </c:pt>
                <c:pt idx="5" formatCode="mmm\-yy">
                  <c:v>39845</c:v>
                </c:pt>
                <c:pt idx="6" formatCode="mmm\-yy">
                  <c:v>39934</c:v>
                </c:pt>
                <c:pt idx="7" formatCode="mmm\-yy">
                  <c:v>40026</c:v>
                </c:pt>
                <c:pt idx="8" formatCode="mmm\-yy">
                  <c:v>40118</c:v>
                </c:pt>
                <c:pt idx="9" formatCode="mmm\-yy">
                  <c:v>40210</c:v>
                </c:pt>
              </c:numCache>
            </c:numRef>
          </c:cat>
          <c:val>
            <c:numRef>
              <c:f>EMP!$B$269:$K$269</c:f>
              <c:numCache>
                <c:formatCode>General</c:formatCode>
                <c:ptCount val="10"/>
                <c:pt idx="0">
                  <c:v>4439</c:v>
                </c:pt>
                <c:pt idx="1">
                  <c:v>4344</c:v>
                </c:pt>
                <c:pt idx="2">
                  <c:v>4412</c:v>
                </c:pt>
                <c:pt idx="3">
                  <c:v>4643</c:v>
                </c:pt>
                <c:pt idx="4">
                  <c:v>4327</c:v>
                </c:pt>
                <c:pt idx="5">
                  <c:v>4283</c:v>
                </c:pt>
                <c:pt idx="6">
                  <c:v>4346</c:v>
                </c:pt>
                <c:pt idx="7">
                  <c:v>4574</c:v>
                </c:pt>
                <c:pt idx="8">
                  <c:v>5568</c:v>
                </c:pt>
                <c:pt idx="9">
                  <c:v>5147</c:v>
                </c:pt>
              </c:numCache>
            </c:numRef>
          </c:val>
        </c:ser>
        <c:ser>
          <c:idx val="3"/>
          <c:order val="5"/>
          <c:tx>
            <c:strRef>
              <c:f>EMP!$A$272</c:f>
              <c:strCache>
                <c:ptCount val="1"/>
                <c:pt idx="0">
                  <c:v>Motor taxi drivers</c:v>
                </c:pt>
              </c:strCache>
            </c:strRef>
          </c:tx>
          <c:spPr>
            <a:ln cmpd="dbl"/>
          </c:spPr>
          <c:marker>
            <c:symbol val="none"/>
          </c:marker>
          <c:cat>
            <c:numRef>
              <c:f>EMP!$B$264:$K$264</c:f>
              <c:numCache>
                <c:formatCode>General</c:formatCode>
                <c:ptCount val="10"/>
                <c:pt idx="0">
                  <c:v>2004</c:v>
                </c:pt>
                <c:pt idx="1">
                  <c:v>2005</c:v>
                </c:pt>
                <c:pt idx="2">
                  <c:v>2006</c:v>
                </c:pt>
                <c:pt idx="3" formatCode="mmm\-yy">
                  <c:v>39387</c:v>
                </c:pt>
                <c:pt idx="4" formatCode="mmm\-yy">
                  <c:v>39753</c:v>
                </c:pt>
                <c:pt idx="5" formatCode="mmm\-yy">
                  <c:v>39845</c:v>
                </c:pt>
                <c:pt idx="6" formatCode="mmm\-yy">
                  <c:v>39934</c:v>
                </c:pt>
                <c:pt idx="7" formatCode="mmm\-yy">
                  <c:v>40026</c:v>
                </c:pt>
                <c:pt idx="8" formatCode="mmm\-yy">
                  <c:v>40118</c:v>
                </c:pt>
                <c:pt idx="9" formatCode="mmm\-yy">
                  <c:v>40210</c:v>
                </c:pt>
              </c:numCache>
            </c:numRef>
          </c:cat>
          <c:val>
            <c:numRef>
              <c:f>EMP!$B$272:$K$272</c:f>
              <c:numCache>
                <c:formatCode>General</c:formatCode>
                <c:ptCount val="10"/>
                <c:pt idx="0">
                  <c:v>9259</c:v>
                </c:pt>
                <c:pt idx="1">
                  <c:v>10595</c:v>
                </c:pt>
                <c:pt idx="2">
                  <c:v>8201</c:v>
                </c:pt>
                <c:pt idx="3">
                  <c:v>11872</c:v>
                </c:pt>
                <c:pt idx="4">
                  <c:v>15691</c:v>
                </c:pt>
                <c:pt idx="5">
                  <c:v>11655</c:v>
                </c:pt>
                <c:pt idx="6">
                  <c:v>12148</c:v>
                </c:pt>
                <c:pt idx="7">
                  <c:v>9569</c:v>
                </c:pt>
                <c:pt idx="8">
                  <c:v>9696</c:v>
                </c:pt>
                <c:pt idx="9">
                  <c:v>11338</c:v>
                </c:pt>
              </c:numCache>
            </c:numRef>
          </c:val>
        </c:ser>
        <c:marker val="1"/>
        <c:axId val="30086272"/>
        <c:axId val="30087808"/>
      </c:lineChart>
      <c:catAx>
        <c:axId val="30086272"/>
        <c:scaling>
          <c:orientation val="minMax"/>
        </c:scaling>
        <c:axPos val="b"/>
        <c:numFmt formatCode="General" sourceLinked="1"/>
        <c:tickLblPos val="nextTo"/>
        <c:txPr>
          <a:bodyPr/>
          <a:lstStyle/>
          <a:p>
            <a:pPr>
              <a:defRPr lang="en-GB"/>
            </a:pPr>
            <a:endParaRPr lang="en-US"/>
          </a:p>
        </c:txPr>
        <c:crossAx val="30087808"/>
        <c:crosses val="autoZero"/>
        <c:auto val="1"/>
        <c:lblAlgn val="ctr"/>
        <c:lblOffset val="100"/>
      </c:catAx>
      <c:valAx>
        <c:axId val="30087808"/>
        <c:scaling>
          <c:orientation val="minMax"/>
          <c:max val="16000"/>
        </c:scaling>
        <c:axPos val="l"/>
        <c:majorGridlines/>
        <c:numFmt formatCode="General" sourceLinked="1"/>
        <c:tickLblPos val="nextTo"/>
        <c:txPr>
          <a:bodyPr/>
          <a:lstStyle/>
          <a:p>
            <a:pPr>
              <a:defRPr lang="en-GB"/>
            </a:pPr>
            <a:endParaRPr lang="en-US"/>
          </a:p>
        </c:txPr>
        <c:crossAx val="30086272"/>
        <c:crosses val="autoZero"/>
        <c:crossBetween val="between"/>
      </c:valAx>
    </c:plotArea>
    <c:legend>
      <c:legendPos val="r"/>
      <c:layout/>
      <c:txPr>
        <a:bodyPr/>
        <a:lstStyle/>
        <a:p>
          <a:pPr>
            <a:defRPr lang="en-GB"/>
          </a:pPr>
          <a:endParaRPr lang="en-US"/>
        </a:p>
      </c:txPr>
    </c:legend>
    <c:plotVisOnly val="1"/>
  </c:chart>
  <c:spPr>
    <a:ln>
      <a:noFill/>
    </a:ln>
  </c:spPr>
  <c:txPr>
    <a:bodyPr/>
    <a:lstStyle/>
    <a:p>
      <a:pPr>
        <a:defRPr sz="800"/>
      </a:pPr>
      <a:endParaRPr lang="en-US"/>
    </a:p>
  </c:txPr>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en-US"/>
  <c:style val="3"/>
  <c:chart>
    <c:plotArea>
      <c:layout/>
      <c:barChart>
        <c:barDir val="col"/>
        <c:grouping val="clustered"/>
        <c:ser>
          <c:idx val="0"/>
          <c:order val="0"/>
          <c:tx>
            <c:strRef>
              <c:f>Sheet1!$G$20</c:f>
              <c:strCache>
                <c:ptCount val="1"/>
                <c:pt idx="0">
                  <c:v>Male</c:v>
                </c:pt>
              </c:strCache>
            </c:strRef>
          </c:tx>
          <c:dLbls>
            <c:txPr>
              <a:bodyPr/>
              <a:lstStyle/>
              <a:p>
                <a:pPr>
                  <a:defRPr lang="en-GB"/>
                </a:pPr>
                <a:endParaRPr lang="en-US"/>
              </a:p>
            </c:txPr>
            <c:showVal val="1"/>
          </c:dLbls>
          <c:cat>
            <c:strRef>
              <c:f>Sheet1!$F$21:$F$25</c:f>
              <c:strCache>
                <c:ptCount val="5"/>
                <c:pt idx="0">
                  <c:v>Less than primary</c:v>
                </c:pt>
                <c:pt idx="1">
                  <c:v>Primary</c:v>
                </c:pt>
                <c:pt idx="2">
                  <c:v>Secondary</c:v>
                </c:pt>
                <c:pt idx="3">
                  <c:v>Tertiary</c:v>
                </c:pt>
                <c:pt idx="4">
                  <c:v>Other</c:v>
                </c:pt>
              </c:strCache>
            </c:strRef>
          </c:cat>
          <c:val>
            <c:numRef>
              <c:f>Sheet1!$G$21:$G$25</c:f>
              <c:numCache>
                <c:formatCode>0.0</c:formatCode>
                <c:ptCount val="5"/>
                <c:pt idx="0">
                  <c:v>41.052626553157239</c:v>
                </c:pt>
                <c:pt idx="1">
                  <c:v>26.138935547475246</c:v>
                </c:pt>
                <c:pt idx="2">
                  <c:v>8.0057554587975623</c:v>
                </c:pt>
                <c:pt idx="3">
                  <c:v>3.6524998019763482</c:v>
                </c:pt>
                <c:pt idx="4">
                  <c:v>41.590920125078512</c:v>
                </c:pt>
              </c:numCache>
            </c:numRef>
          </c:val>
        </c:ser>
        <c:ser>
          <c:idx val="1"/>
          <c:order val="1"/>
          <c:tx>
            <c:strRef>
              <c:f>Sheet1!$H$20</c:f>
              <c:strCache>
                <c:ptCount val="1"/>
                <c:pt idx="0">
                  <c:v>Female</c:v>
                </c:pt>
              </c:strCache>
            </c:strRef>
          </c:tx>
          <c:spPr>
            <a:ln>
              <a:solidFill>
                <a:prstClr val="white"/>
              </a:solidFill>
            </a:ln>
          </c:spPr>
          <c:dLbls>
            <c:txPr>
              <a:bodyPr/>
              <a:lstStyle/>
              <a:p>
                <a:pPr>
                  <a:defRPr lang="en-GB"/>
                </a:pPr>
                <a:endParaRPr lang="en-US"/>
              </a:p>
            </c:txPr>
            <c:showVal val="1"/>
          </c:dLbls>
          <c:cat>
            <c:strRef>
              <c:f>Sheet1!$F$21:$F$25</c:f>
              <c:strCache>
                <c:ptCount val="5"/>
                <c:pt idx="0">
                  <c:v>Less than primary</c:v>
                </c:pt>
                <c:pt idx="1">
                  <c:v>Primary</c:v>
                </c:pt>
                <c:pt idx="2">
                  <c:v>Secondary</c:v>
                </c:pt>
                <c:pt idx="3">
                  <c:v>Tertiary</c:v>
                </c:pt>
                <c:pt idx="4">
                  <c:v>Other</c:v>
                </c:pt>
              </c:strCache>
            </c:strRef>
          </c:cat>
          <c:val>
            <c:numRef>
              <c:f>Sheet1!$H$21:$H$25</c:f>
              <c:numCache>
                <c:formatCode>0.0</c:formatCode>
                <c:ptCount val="5"/>
                <c:pt idx="0">
                  <c:v>37.094890626140426</c:v>
                </c:pt>
                <c:pt idx="1">
                  <c:v>20.658979449542191</c:v>
                </c:pt>
                <c:pt idx="2">
                  <c:v>4.0063518545336834</c:v>
                </c:pt>
                <c:pt idx="3">
                  <c:v>0</c:v>
                </c:pt>
                <c:pt idx="4">
                  <c:v>33.497326693094344</c:v>
                </c:pt>
              </c:numCache>
            </c:numRef>
          </c:val>
        </c:ser>
        <c:ser>
          <c:idx val="2"/>
          <c:order val="2"/>
          <c:tx>
            <c:strRef>
              <c:f>Sheet1!$I$20</c:f>
              <c:strCache>
                <c:ptCount val="1"/>
                <c:pt idx="0">
                  <c:v>Total</c:v>
                </c:pt>
              </c:strCache>
            </c:strRef>
          </c:tx>
          <c:dLbls>
            <c:txPr>
              <a:bodyPr/>
              <a:lstStyle/>
              <a:p>
                <a:pPr>
                  <a:defRPr lang="en-GB"/>
                </a:pPr>
                <a:endParaRPr lang="en-US"/>
              </a:p>
            </c:txPr>
            <c:showVal val="1"/>
          </c:dLbls>
          <c:cat>
            <c:strRef>
              <c:f>Sheet1!$F$21:$F$25</c:f>
              <c:strCache>
                <c:ptCount val="5"/>
                <c:pt idx="0">
                  <c:v>Less than primary</c:v>
                </c:pt>
                <c:pt idx="1">
                  <c:v>Primary</c:v>
                </c:pt>
                <c:pt idx="2">
                  <c:v>Secondary</c:v>
                </c:pt>
                <c:pt idx="3">
                  <c:v>Tertiary</c:v>
                </c:pt>
                <c:pt idx="4">
                  <c:v>Other</c:v>
                </c:pt>
              </c:strCache>
            </c:strRef>
          </c:cat>
          <c:val>
            <c:numRef>
              <c:f>Sheet1!$I$21:$I$25</c:f>
              <c:numCache>
                <c:formatCode>0.0</c:formatCode>
                <c:ptCount val="5"/>
                <c:pt idx="0">
                  <c:v>39.049550866568211</c:v>
                </c:pt>
                <c:pt idx="1">
                  <c:v>24.118239753068377</c:v>
                </c:pt>
                <c:pt idx="2">
                  <c:v>6.838607279077574</c:v>
                </c:pt>
                <c:pt idx="3">
                  <c:v>2.7501582530584825</c:v>
                </c:pt>
                <c:pt idx="4">
                  <c:v>38.848449232455913</c:v>
                </c:pt>
              </c:numCache>
            </c:numRef>
          </c:val>
        </c:ser>
        <c:axId val="30119424"/>
        <c:axId val="30120960"/>
      </c:barChart>
      <c:catAx>
        <c:axId val="30119424"/>
        <c:scaling>
          <c:orientation val="minMax"/>
        </c:scaling>
        <c:axPos val="b"/>
        <c:tickLblPos val="nextTo"/>
        <c:txPr>
          <a:bodyPr/>
          <a:lstStyle/>
          <a:p>
            <a:pPr>
              <a:defRPr lang="en-GB"/>
            </a:pPr>
            <a:endParaRPr lang="en-US"/>
          </a:p>
        </c:txPr>
        <c:crossAx val="30120960"/>
        <c:crosses val="autoZero"/>
        <c:auto val="1"/>
        <c:lblAlgn val="ctr"/>
        <c:lblOffset val="100"/>
      </c:catAx>
      <c:valAx>
        <c:axId val="30120960"/>
        <c:scaling>
          <c:orientation val="minMax"/>
        </c:scaling>
        <c:axPos val="l"/>
        <c:majorGridlines/>
        <c:numFmt formatCode="0.0" sourceLinked="1"/>
        <c:tickLblPos val="nextTo"/>
        <c:txPr>
          <a:bodyPr/>
          <a:lstStyle/>
          <a:p>
            <a:pPr>
              <a:defRPr lang="en-GB"/>
            </a:pPr>
            <a:endParaRPr lang="en-US"/>
          </a:p>
        </c:txPr>
        <c:crossAx val="30119424"/>
        <c:crosses val="autoZero"/>
        <c:crossBetween val="between"/>
      </c:valAx>
    </c:plotArea>
    <c:legend>
      <c:legendPos val="b"/>
      <c:layout/>
      <c:txPr>
        <a:bodyPr/>
        <a:lstStyle/>
        <a:p>
          <a:pPr>
            <a:defRPr lang="en-GB"/>
          </a:pPr>
          <a:endParaRPr lang="en-US"/>
        </a:p>
      </c:txPr>
    </c:legend>
    <c:plotVisOnly val="1"/>
  </c:chart>
  <c:spPr>
    <a:ln>
      <a:noFill/>
    </a:ln>
  </c:spPr>
  <c:txPr>
    <a:bodyPr/>
    <a:lstStyle/>
    <a:p>
      <a:pPr>
        <a:defRPr sz="800"/>
      </a:pPr>
      <a:endParaRPr lang="en-US"/>
    </a:p>
  </c:txPr>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en-US"/>
  <c:style val="4"/>
  <c:chart>
    <c:plotArea>
      <c:layout/>
      <c:barChart>
        <c:barDir val="col"/>
        <c:grouping val="clustered"/>
        <c:ser>
          <c:idx val="0"/>
          <c:order val="0"/>
          <c:tx>
            <c:strRef>
              <c:f>Sheet1!$B$20</c:f>
              <c:strCache>
                <c:ptCount val="1"/>
                <c:pt idx="0">
                  <c:v>Male</c:v>
                </c:pt>
              </c:strCache>
            </c:strRef>
          </c:tx>
          <c:dLbls>
            <c:txPr>
              <a:bodyPr/>
              <a:lstStyle/>
              <a:p>
                <a:pPr>
                  <a:defRPr lang="en-GB"/>
                </a:pPr>
                <a:endParaRPr lang="en-US"/>
              </a:p>
            </c:txPr>
            <c:showVal val="1"/>
          </c:dLbls>
          <c:cat>
            <c:strRef>
              <c:f>Sheet1!$A$21:$A$24</c:f>
              <c:strCache>
                <c:ptCount val="4"/>
                <c:pt idx="0">
                  <c:v>Wage and salaried workers</c:v>
                </c:pt>
                <c:pt idx="1">
                  <c:v>Employers</c:v>
                </c:pt>
                <c:pt idx="2">
                  <c:v>Own-account workers</c:v>
                </c:pt>
                <c:pt idx="3">
                  <c:v>Unpaid family workers</c:v>
                </c:pt>
              </c:strCache>
            </c:strRef>
          </c:cat>
          <c:val>
            <c:numRef>
              <c:f>Sheet1!$B$21:$B$24</c:f>
              <c:numCache>
                <c:formatCode>0.0</c:formatCode>
                <c:ptCount val="4"/>
                <c:pt idx="0">
                  <c:v>32.724917795339564</c:v>
                </c:pt>
                <c:pt idx="1">
                  <c:v>29.457586751033986</c:v>
                </c:pt>
                <c:pt idx="2">
                  <c:v>36.887761752643165</c:v>
                </c:pt>
                <c:pt idx="3">
                  <c:v>40.605593652200646</c:v>
                </c:pt>
              </c:numCache>
            </c:numRef>
          </c:val>
        </c:ser>
        <c:ser>
          <c:idx val="1"/>
          <c:order val="1"/>
          <c:tx>
            <c:strRef>
              <c:f>Sheet1!$C$20</c:f>
              <c:strCache>
                <c:ptCount val="1"/>
                <c:pt idx="0">
                  <c:v>Female</c:v>
                </c:pt>
              </c:strCache>
            </c:strRef>
          </c:tx>
          <c:dLbls>
            <c:txPr>
              <a:bodyPr/>
              <a:lstStyle/>
              <a:p>
                <a:pPr>
                  <a:defRPr lang="en-GB"/>
                </a:pPr>
                <a:endParaRPr lang="en-US"/>
              </a:p>
            </c:txPr>
            <c:showVal val="1"/>
          </c:dLbls>
          <c:cat>
            <c:strRef>
              <c:f>Sheet1!$A$21:$A$24</c:f>
              <c:strCache>
                <c:ptCount val="4"/>
                <c:pt idx="0">
                  <c:v>Wage and salaried workers</c:v>
                </c:pt>
                <c:pt idx="1">
                  <c:v>Employers</c:v>
                </c:pt>
                <c:pt idx="2">
                  <c:v>Own-account workers</c:v>
                </c:pt>
                <c:pt idx="3">
                  <c:v>Unpaid family workers</c:v>
                </c:pt>
              </c:strCache>
            </c:strRef>
          </c:cat>
          <c:val>
            <c:numRef>
              <c:f>Sheet1!$C$21:$C$24</c:f>
              <c:numCache>
                <c:formatCode>0.0</c:formatCode>
                <c:ptCount val="4"/>
                <c:pt idx="0">
                  <c:v>35.310820052707491</c:v>
                </c:pt>
                <c:pt idx="1">
                  <c:v>26.201727289446719</c:v>
                </c:pt>
                <c:pt idx="2">
                  <c:v>34.176475034470762</c:v>
                </c:pt>
                <c:pt idx="3">
                  <c:v>39.934094514557536</c:v>
                </c:pt>
              </c:numCache>
            </c:numRef>
          </c:val>
        </c:ser>
        <c:ser>
          <c:idx val="2"/>
          <c:order val="2"/>
          <c:tx>
            <c:strRef>
              <c:f>Sheet1!$D$20</c:f>
              <c:strCache>
                <c:ptCount val="1"/>
                <c:pt idx="0">
                  <c:v>Total</c:v>
                </c:pt>
              </c:strCache>
            </c:strRef>
          </c:tx>
          <c:dLbls>
            <c:txPr>
              <a:bodyPr/>
              <a:lstStyle/>
              <a:p>
                <a:pPr>
                  <a:defRPr lang="en-GB"/>
                </a:pPr>
                <a:endParaRPr lang="en-US"/>
              </a:p>
            </c:txPr>
            <c:showVal val="1"/>
          </c:dLbls>
          <c:cat>
            <c:strRef>
              <c:f>Sheet1!$A$21:$A$24</c:f>
              <c:strCache>
                <c:ptCount val="4"/>
                <c:pt idx="0">
                  <c:v>Wage and salaried workers</c:v>
                </c:pt>
                <c:pt idx="1">
                  <c:v>Employers</c:v>
                </c:pt>
                <c:pt idx="2">
                  <c:v>Own-account workers</c:v>
                </c:pt>
                <c:pt idx="3">
                  <c:v>Unpaid family workers</c:v>
                </c:pt>
              </c:strCache>
            </c:strRef>
          </c:cat>
          <c:val>
            <c:numRef>
              <c:f>Sheet1!$D$21:$D$24</c:f>
              <c:numCache>
                <c:formatCode>0.0</c:formatCode>
                <c:ptCount val="4"/>
                <c:pt idx="0">
                  <c:v>33.794834006582981</c:v>
                </c:pt>
                <c:pt idx="1">
                  <c:v>28.431142826712087</c:v>
                </c:pt>
                <c:pt idx="2">
                  <c:v>35.748717101884942</c:v>
                </c:pt>
                <c:pt idx="3">
                  <c:v>40.174332834195688</c:v>
                </c:pt>
              </c:numCache>
            </c:numRef>
          </c:val>
        </c:ser>
        <c:axId val="30176384"/>
        <c:axId val="30177920"/>
      </c:barChart>
      <c:catAx>
        <c:axId val="30176384"/>
        <c:scaling>
          <c:orientation val="minMax"/>
        </c:scaling>
        <c:axPos val="b"/>
        <c:tickLblPos val="nextTo"/>
        <c:txPr>
          <a:bodyPr/>
          <a:lstStyle/>
          <a:p>
            <a:pPr>
              <a:defRPr lang="en-GB"/>
            </a:pPr>
            <a:endParaRPr lang="en-US"/>
          </a:p>
        </c:txPr>
        <c:crossAx val="30177920"/>
        <c:crosses val="autoZero"/>
        <c:auto val="1"/>
        <c:lblAlgn val="ctr"/>
        <c:lblOffset val="100"/>
      </c:catAx>
      <c:valAx>
        <c:axId val="30177920"/>
        <c:scaling>
          <c:orientation val="minMax"/>
        </c:scaling>
        <c:axPos val="l"/>
        <c:majorGridlines/>
        <c:numFmt formatCode="0.0" sourceLinked="1"/>
        <c:tickLblPos val="nextTo"/>
        <c:txPr>
          <a:bodyPr/>
          <a:lstStyle/>
          <a:p>
            <a:pPr>
              <a:defRPr lang="en-GB"/>
            </a:pPr>
            <a:endParaRPr lang="en-US"/>
          </a:p>
        </c:txPr>
        <c:crossAx val="30176384"/>
        <c:crosses val="autoZero"/>
        <c:crossBetween val="between"/>
      </c:valAx>
    </c:plotArea>
    <c:legend>
      <c:legendPos val="b"/>
      <c:layout/>
      <c:txPr>
        <a:bodyPr/>
        <a:lstStyle/>
        <a:p>
          <a:pPr>
            <a:defRPr lang="en-GB"/>
          </a:pPr>
          <a:endParaRPr lang="en-US"/>
        </a:p>
      </c:txPr>
    </c:legend>
    <c:plotVisOnly val="1"/>
  </c:chart>
  <c:spPr>
    <a:ln>
      <a:noFill/>
    </a:ln>
  </c:spPr>
  <c:txPr>
    <a:bodyPr/>
    <a:lstStyle/>
    <a:p>
      <a:pPr>
        <a:defRPr sz="800"/>
      </a:pPr>
      <a:endParaRPr lang="en-US"/>
    </a:p>
  </c:txPr>
  <c:externalData r:id="rId1"/>
</c:chartSpace>
</file>

<file path=ppt/charts/chart13.xml><?xml version="1.0" encoding="utf-8"?>
<c:chartSpace xmlns:c="http://schemas.openxmlformats.org/drawingml/2006/chart" xmlns:a="http://schemas.openxmlformats.org/drawingml/2006/main" xmlns:r="http://schemas.openxmlformats.org/officeDocument/2006/relationships">
  <c:lang val="en-US"/>
  <c:chart>
    <c:plotArea>
      <c:layout/>
      <c:lineChart>
        <c:grouping val="standard"/>
        <c:ser>
          <c:idx val="0"/>
          <c:order val="0"/>
          <c:tx>
            <c:strRef>
              <c:f>ECO!$B$108</c:f>
              <c:strCache>
                <c:ptCount val="1"/>
                <c:pt idx="0">
                  <c:v>Public investments (% GDP)</c:v>
                </c:pt>
              </c:strCache>
            </c:strRef>
          </c:tx>
          <c:marker>
            <c:symbol val="triangle"/>
            <c:size val="5"/>
          </c:marker>
          <c:cat>
            <c:numRef>
              <c:f>ECO!$G$1:$Z$1</c:f>
              <c:numCache>
                <c:formatCode>General</c:formatCode>
                <c:ptCount val="20"/>
                <c:pt idx="0">
                  <c:v>1994</c:v>
                </c:pt>
                <c:pt idx="1">
                  <c:v>1995</c:v>
                </c:pt>
                <c:pt idx="2">
                  <c:v>1996</c:v>
                </c:pt>
                <c:pt idx="3">
                  <c:v>1997</c:v>
                </c:pt>
                <c:pt idx="4">
                  <c:v>1998</c:v>
                </c:pt>
                <c:pt idx="5">
                  <c:v>1999</c:v>
                </c:pt>
                <c:pt idx="6">
                  <c:v>2000</c:v>
                </c:pt>
                <c:pt idx="7">
                  <c:v>2001</c:v>
                </c:pt>
                <c:pt idx="8">
                  <c:v>2002</c:v>
                </c:pt>
                <c:pt idx="9">
                  <c:v>2003</c:v>
                </c:pt>
                <c:pt idx="10">
                  <c:v>2004</c:v>
                </c:pt>
                <c:pt idx="11">
                  <c:v>2005</c:v>
                </c:pt>
                <c:pt idx="12">
                  <c:v>2006</c:v>
                </c:pt>
                <c:pt idx="13">
                  <c:v>2007</c:v>
                </c:pt>
                <c:pt idx="14">
                  <c:v>2008</c:v>
                </c:pt>
                <c:pt idx="15">
                  <c:v>2009</c:v>
                </c:pt>
                <c:pt idx="16">
                  <c:v>2010</c:v>
                </c:pt>
                <c:pt idx="17">
                  <c:v>2011</c:v>
                </c:pt>
                <c:pt idx="18">
                  <c:v>2012</c:v>
                </c:pt>
                <c:pt idx="19">
                  <c:v>2013</c:v>
                </c:pt>
              </c:numCache>
            </c:numRef>
          </c:cat>
          <c:val>
            <c:numRef>
              <c:f>ECO!$G$108:$Z$108</c:f>
              <c:numCache>
                <c:formatCode>General</c:formatCode>
                <c:ptCount val="20"/>
                <c:pt idx="0">
                  <c:v>4.7</c:v>
                </c:pt>
                <c:pt idx="5">
                  <c:v>5.4</c:v>
                </c:pt>
                <c:pt idx="6">
                  <c:v>5.9</c:v>
                </c:pt>
                <c:pt idx="7">
                  <c:v>7.1</c:v>
                </c:pt>
                <c:pt idx="8">
                  <c:v>8.4</c:v>
                </c:pt>
                <c:pt idx="9">
                  <c:v>6.5</c:v>
                </c:pt>
                <c:pt idx="10">
                  <c:v>5.8</c:v>
                </c:pt>
                <c:pt idx="11">
                  <c:v>5.3</c:v>
                </c:pt>
                <c:pt idx="12">
                  <c:v>5.9</c:v>
                </c:pt>
                <c:pt idx="13">
                  <c:v>6.2</c:v>
                </c:pt>
                <c:pt idx="14">
                  <c:v>6.5</c:v>
                </c:pt>
                <c:pt idx="15">
                  <c:v>6.9</c:v>
                </c:pt>
                <c:pt idx="16">
                  <c:v>7</c:v>
                </c:pt>
                <c:pt idx="17">
                  <c:v>6.7</c:v>
                </c:pt>
                <c:pt idx="18">
                  <c:v>6.8</c:v>
                </c:pt>
                <c:pt idx="19">
                  <c:v>6.8</c:v>
                </c:pt>
              </c:numCache>
            </c:numRef>
          </c:val>
        </c:ser>
        <c:ser>
          <c:idx val="1"/>
          <c:order val="1"/>
          <c:tx>
            <c:strRef>
              <c:f>ECO!$B$109</c:f>
              <c:strCache>
                <c:ptCount val="1"/>
                <c:pt idx="0">
                  <c:v>Private investment (% GDP)</c:v>
                </c:pt>
              </c:strCache>
            </c:strRef>
          </c:tx>
          <c:marker>
            <c:symbol val="circle"/>
            <c:size val="5"/>
          </c:marker>
          <c:cat>
            <c:numRef>
              <c:f>ECO!$G$1:$Z$1</c:f>
              <c:numCache>
                <c:formatCode>General</c:formatCode>
                <c:ptCount val="20"/>
                <c:pt idx="0">
                  <c:v>1994</c:v>
                </c:pt>
                <c:pt idx="1">
                  <c:v>1995</c:v>
                </c:pt>
                <c:pt idx="2">
                  <c:v>1996</c:v>
                </c:pt>
                <c:pt idx="3">
                  <c:v>1997</c:v>
                </c:pt>
                <c:pt idx="4">
                  <c:v>1998</c:v>
                </c:pt>
                <c:pt idx="5">
                  <c:v>1999</c:v>
                </c:pt>
                <c:pt idx="6">
                  <c:v>2000</c:v>
                </c:pt>
                <c:pt idx="7">
                  <c:v>2001</c:v>
                </c:pt>
                <c:pt idx="8">
                  <c:v>2002</c:v>
                </c:pt>
                <c:pt idx="9">
                  <c:v>2003</c:v>
                </c:pt>
                <c:pt idx="10">
                  <c:v>2004</c:v>
                </c:pt>
                <c:pt idx="11">
                  <c:v>2005</c:v>
                </c:pt>
                <c:pt idx="12">
                  <c:v>2006</c:v>
                </c:pt>
                <c:pt idx="13">
                  <c:v>2007</c:v>
                </c:pt>
                <c:pt idx="14">
                  <c:v>2008</c:v>
                </c:pt>
                <c:pt idx="15">
                  <c:v>2009</c:v>
                </c:pt>
                <c:pt idx="16">
                  <c:v>2010</c:v>
                </c:pt>
                <c:pt idx="17">
                  <c:v>2011</c:v>
                </c:pt>
                <c:pt idx="18">
                  <c:v>2012</c:v>
                </c:pt>
                <c:pt idx="19">
                  <c:v>2013</c:v>
                </c:pt>
              </c:numCache>
            </c:numRef>
          </c:cat>
          <c:val>
            <c:numRef>
              <c:f>ECO!$G$109:$Z$109</c:f>
              <c:numCache>
                <c:formatCode>General</c:formatCode>
                <c:ptCount val="20"/>
                <c:pt idx="0">
                  <c:v>18.7</c:v>
                </c:pt>
                <c:pt idx="5">
                  <c:v>16.5</c:v>
                </c:pt>
                <c:pt idx="6">
                  <c:v>14.7</c:v>
                </c:pt>
                <c:pt idx="7">
                  <c:v>14.2</c:v>
                </c:pt>
                <c:pt idx="8">
                  <c:v>14.2</c:v>
                </c:pt>
                <c:pt idx="9">
                  <c:v>12.8</c:v>
                </c:pt>
                <c:pt idx="10">
                  <c:v>12.9</c:v>
                </c:pt>
                <c:pt idx="11">
                  <c:v>16.3</c:v>
                </c:pt>
                <c:pt idx="12">
                  <c:v>16.899999999999999</c:v>
                </c:pt>
                <c:pt idx="13">
                  <c:v>20.399999999999999</c:v>
                </c:pt>
                <c:pt idx="14">
                  <c:v>18</c:v>
                </c:pt>
                <c:pt idx="15">
                  <c:v>16.399999999999999</c:v>
                </c:pt>
                <c:pt idx="16">
                  <c:v>17.100000000000001</c:v>
                </c:pt>
                <c:pt idx="17">
                  <c:v>17.399999999999999</c:v>
                </c:pt>
                <c:pt idx="18">
                  <c:v>17.5</c:v>
                </c:pt>
                <c:pt idx="19">
                  <c:v>17.600000000000001</c:v>
                </c:pt>
              </c:numCache>
            </c:numRef>
          </c:val>
        </c:ser>
        <c:marker val="1"/>
        <c:axId val="30292992"/>
        <c:axId val="30302976"/>
      </c:lineChart>
      <c:catAx>
        <c:axId val="30292992"/>
        <c:scaling>
          <c:orientation val="minMax"/>
        </c:scaling>
        <c:axPos val="b"/>
        <c:numFmt formatCode="General" sourceLinked="1"/>
        <c:tickLblPos val="nextTo"/>
        <c:txPr>
          <a:bodyPr/>
          <a:lstStyle/>
          <a:p>
            <a:pPr>
              <a:defRPr lang="en-GB"/>
            </a:pPr>
            <a:endParaRPr lang="en-US"/>
          </a:p>
        </c:txPr>
        <c:crossAx val="30302976"/>
        <c:crosses val="autoZero"/>
        <c:auto val="1"/>
        <c:lblAlgn val="ctr"/>
        <c:lblOffset val="100"/>
      </c:catAx>
      <c:valAx>
        <c:axId val="30302976"/>
        <c:scaling>
          <c:orientation val="minMax"/>
        </c:scaling>
        <c:axPos val="l"/>
        <c:majorGridlines/>
        <c:numFmt formatCode="General" sourceLinked="1"/>
        <c:tickLblPos val="nextTo"/>
        <c:txPr>
          <a:bodyPr/>
          <a:lstStyle/>
          <a:p>
            <a:pPr>
              <a:defRPr lang="en-GB"/>
            </a:pPr>
            <a:endParaRPr lang="en-US"/>
          </a:p>
        </c:txPr>
        <c:crossAx val="30292992"/>
        <c:crosses val="autoZero"/>
        <c:crossBetween val="between"/>
      </c:valAx>
    </c:plotArea>
    <c:legend>
      <c:legendPos val="b"/>
      <c:layout/>
      <c:txPr>
        <a:bodyPr/>
        <a:lstStyle/>
        <a:p>
          <a:pPr>
            <a:defRPr lang="en-GB"/>
          </a:pPr>
          <a:endParaRPr lang="en-US"/>
        </a:p>
      </c:txPr>
    </c:legend>
    <c:plotVisOnly val="1"/>
  </c:chart>
  <c:spPr>
    <a:ln>
      <a:noFill/>
    </a:ln>
  </c:spPr>
  <c:txPr>
    <a:bodyPr/>
    <a:lstStyle/>
    <a:p>
      <a:pPr>
        <a:defRPr sz="800"/>
      </a:pPr>
      <a:endParaRPr lang="en-US"/>
    </a:p>
  </c:txPr>
  <c:externalData r:id="rId1"/>
  <c:userShapes r:id="rId2"/>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3C6C69-51D8-486E-8901-FB447796468A}" type="doc">
      <dgm:prSet loTypeId="urn:microsoft.com/office/officeart/2005/8/layout/funnel1" loCatId="process" qsTypeId="urn:microsoft.com/office/officeart/2005/8/quickstyle/simple1" qsCatId="simple" csTypeId="urn:microsoft.com/office/officeart/2005/8/colors/accent1_2" csCatId="accent1" phldr="1"/>
      <dgm:spPr/>
      <dgm:t>
        <a:bodyPr/>
        <a:lstStyle/>
        <a:p>
          <a:endParaRPr lang="en-GB"/>
        </a:p>
      </dgm:t>
    </dgm:pt>
    <dgm:pt modelId="{AB53F4B8-80F7-4F89-AE1D-F353FA73C849}">
      <dgm:prSet phldrT="[Texte]"/>
      <dgm:spPr/>
      <dgm:t>
        <a:bodyPr/>
        <a:lstStyle/>
        <a:p>
          <a:r>
            <a:rPr lang="en-GB" dirty="0" smtClean="0"/>
            <a:t>Fiscal revenue</a:t>
          </a:r>
          <a:endParaRPr lang="en-GB" dirty="0"/>
        </a:p>
      </dgm:t>
    </dgm:pt>
    <dgm:pt modelId="{676CD202-BFBE-4F78-8223-2908C27DEEB8}" type="parTrans" cxnId="{3720647F-5B32-458D-8BAC-8C026E83F698}">
      <dgm:prSet/>
      <dgm:spPr/>
      <dgm:t>
        <a:bodyPr/>
        <a:lstStyle/>
        <a:p>
          <a:endParaRPr lang="en-GB"/>
        </a:p>
      </dgm:t>
    </dgm:pt>
    <dgm:pt modelId="{E274ACC5-08F7-409D-8FF1-742FCF12FE69}" type="sibTrans" cxnId="{3720647F-5B32-458D-8BAC-8C026E83F698}">
      <dgm:prSet/>
      <dgm:spPr/>
      <dgm:t>
        <a:bodyPr/>
        <a:lstStyle/>
        <a:p>
          <a:endParaRPr lang="en-GB"/>
        </a:p>
      </dgm:t>
    </dgm:pt>
    <dgm:pt modelId="{1CFB428D-37A8-4B13-BB3B-23AF8A7FDF29}">
      <dgm:prSet phldrT="[Texte]"/>
      <dgm:spPr/>
      <dgm:t>
        <a:bodyPr/>
        <a:lstStyle/>
        <a:p>
          <a:r>
            <a:rPr lang="en-GB" dirty="0" smtClean="0"/>
            <a:t>Fiscal deficit</a:t>
          </a:r>
          <a:endParaRPr lang="en-GB" dirty="0"/>
        </a:p>
      </dgm:t>
    </dgm:pt>
    <dgm:pt modelId="{841C537D-8DC2-4B3E-B04C-DB38B5F2CF4F}" type="parTrans" cxnId="{5FF7CB6B-FBC9-4B43-8D94-59067954B747}">
      <dgm:prSet/>
      <dgm:spPr/>
      <dgm:t>
        <a:bodyPr/>
        <a:lstStyle/>
        <a:p>
          <a:endParaRPr lang="en-GB"/>
        </a:p>
      </dgm:t>
    </dgm:pt>
    <dgm:pt modelId="{7EB2DD72-5749-4ED7-942B-29E4900C0075}" type="sibTrans" cxnId="{5FF7CB6B-FBC9-4B43-8D94-59067954B747}">
      <dgm:prSet/>
      <dgm:spPr/>
      <dgm:t>
        <a:bodyPr/>
        <a:lstStyle/>
        <a:p>
          <a:endParaRPr lang="en-GB"/>
        </a:p>
      </dgm:t>
    </dgm:pt>
    <dgm:pt modelId="{0F906DB7-ADAA-41DF-9F39-DB7935BA6CD0}">
      <dgm:prSet phldrT="[Texte]"/>
      <dgm:spPr/>
      <dgm:t>
        <a:bodyPr/>
        <a:lstStyle/>
        <a:p>
          <a:r>
            <a:rPr lang="en-GB" dirty="0" smtClean="0"/>
            <a:t>ODA</a:t>
          </a:r>
          <a:endParaRPr lang="en-GB" dirty="0"/>
        </a:p>
      </dgm:t>
    </dgm:pt>
    <dgm:pt modelId="{5C08552A-3C2F-4125-8D55-396AD36155ED}" type="parTrans" cxnId="{1A6F425E-D562-4817-B31E-B571FD1745C5}">
      <dgm:prSet/>
      <dgm:spPr/>
      <dgm:t>
        <a:bodyPr/>
        <a:lstStyle/>
        <a:p>
          <a:endParaRPr lang="en-GB"/>
        </a:p>
      </dgm:t>
    </dgm:pt>
    <dgm:pt modelId="{B2A30173-B3EE-4C04-93C5-E7F2C1A0CFAA}" type="sibTrans" cxnId="{1A6F425E-D562-4817-B31E-B571FD1745C5}">
      <dgm:prSet/>
      <dgm:spPr/>
      <dgm:t>
        <a:bodyPr/>
        <a:lstStyle/>
        <a:p>
          <a:endParaRPr lang="en-GB"/>
        </a:p>
      </dgm:t>
    </dgm:pt>
    <dgm:pt modelId="{DA40A5E1-9898-489B-8E4E-92F83F26A48B}">
      <dgm:prSet phldrT="[Texte]"/>
      <dgm:spPr/>
      <dgm:t>
        <a:bodyPr/>
        <a:lstStyle/>
        <a:p>
          <a:r>
            <a:rPr lang="en-GB" dirty="0" smtClean="0"/>
            <a:t>Public expenditure</a:t>
          </a:r>
          <a:endParaRPr lang="en-GB" dirty="0"/>
        </a:p>
      </dgm:t>
    </dgm:pt>
    <dgm:pt modelId="{D5341E24-7865-4675-8C6B-BCDD116FDC73}" type="parTrans" cxnId="{95FD5F2D-7DF0-45EB-A4C8-E556BD360AA8}">
      <dgm:prSet/>
      <dgm:spPr/>
      <dgm:t>
        <a:bodyPr/>
        <a:lstStyle/>
        <a:p>
          <a:endParaRPr lang="en-GB"/>
        </a:p>
      </dgm:t>
    </dgm:pt>
    <dgm:pt modelId="{A2B4281C-1831-4B52-AA1F-6B7DEDA6A760}" type="sibTrans" cxnId="{95FD5F2D-7DF0-45EB-A4C8-E556BD360AA8}">
      <dgm:prSet/>
      <dgm:spPr/>
      <dgm:t>
        <a:bodyPr/>
        <a:lstStyle/>
        <a:p>
          <a:endParaRPr lang="en-GB"/>
        </a:p>
      </dgm:t>
    </dgm:pt>
    <dgm:pt modelId="{B6011B82-84C7-4204-905A-7409DF8ABFBF}">
      <dgm:prSet phldrT="[Texte]"/>
      <dgm:spPr/>
      <dgm:t>
        <a:bodyPr/>
        <a:lstStyle/>
        <a:p>
          <a:endParaRPr lang="en-GB"/>
        </a:p>
      </dgm:t>
    </dgm:pt>
    <dgm:pt modelId="{0B8098B5-EB00-441E-8DCA-9BA749555B73}" type="parTrans" cxnId="{E45BBB0C-9C15-4CB3-9DA8-080A46FAB456}">
      <dgm:prSet/>
      <dgm:spPr/>
      <dgm:t>
        <a:bodyPr/>
        <a:lstStyle/>
        <a:p>
          <a:endParaRPr lang="en-GB"/>
        </a:p>
      </dgm:t>
    </dgm:pt>
    <dgm:pt modelId="{DA064322-12D7-4408-85A3-797DCF8D375E}" type="sibTrans" cxnId="{E45BBB0C-9C15-4CB3-9DA8-080A46FAB456}">
      <dgm:prSet/>
      <dgm:spPr/>
      <dgm:t>
        <a:bodyPr/>
        <a:lstStyle/>
        <a:p>
          <a:endParaRPr lang="en-GB"/>
        </a:p>
      </dgm:t>
    </dgm:pt>
    <dgm:pt modelId="{0102C662-1A01-48A1-8B61-AC2C087B2820}">
      <dgm:prSet phldrT="[Texte]"/>
      <dgm:spPr/>
      <dgm:t>
        <a:bodyPr/>
        <a:lstStyle/>
        <a:p>
          <a:endParaRPr lang="en-GB"/>
        </a:p>
      </dgm:t>
    </dgm:pt>
    <dgm:pt modelId="{B6959BFD-0EAD-408B-BB24-B3F91E6EE83A}" type="parTrans" cxnId="{97A4C844-00BF-41FD-B81B-815A720B1880}">
      <dgm:prSet/>
      <dgm:spPr/>
      <dgm:t>
        <a:bodyPr/>
        <a:lstStyle/>
        <a:p>
          <a:endParaRPr lang="en-GB"/>
        </a:p>
      </dgm:t>
    </dgm:pt>
    <dgm:pt modelId="{091FD52E-1031-4828-A29A-F748195AAC88}" type="sibTrans" cxnId="{97A4C844-00BF-41FD-B81B-815A720B1880}">
      <dgm:prSet/>
      <dgm:spPr/>
      <dgm:t>
        <a:bodyPr/>
        <a:lstStyle/>
        <a:p>
          <a:endParaRPr lang="en-GB"/>
        </a:p>
      </dgm:t>
    </dgm:pt>
    <dgm:pt modelId="{115A0260-A2F6-4F62-8287-88F6A8AAFD84}" type="pres">
      <dgm:prSet presAssocID="{253C6C69-51D8-486E-8901-FB447796468A}" presName="Name0" presStyleCnt="0">
        <dgm:presLayoutVars>
          <dgm:chMax val="4"/>
          <dgm:resizeHandles val="exact"/>
        </dgm:presLayoutVars>
      </dgm:prSet>
      <dgm:spPr/>
      <dgm:t>
        <a:bodyPr/>
        <a:lstStyle/>
        <a:p>
          <a:endParaRPr lang="en-GB"/>
        </a:p>
      </dgm:t>
    </dgm:pt>
    <dgm:pt modelId="{6DBD61E5-3617-4D3A-B709-E1AFF1240B08}" type="pres">
      <dgm:prSet presAssocID="{253C6C69-51D8-486E-8901-FB447796468A}" presName="ellipse" presStyleLbl="trBgShp" presStyleIdx="0" presStyleCnt="1"/>
      <dgm:spPr/>
    </dgm:pt>
    <dgm:pt modelId="{04C7E7C8-9275-409D-A4A2-F01E12E76C84}" type="pres">
      <dgm:prSet presAssocID="{253C6C69-51D8-486E-8901-FB447796468A}" presName="arrow1" presStyleLbl="fgShp" presStyleIdx="0" presStyleCnt="1"/>
      <dgm:spPr/>
      <dgm:t>
        <a:bodyPr/>
        <a:lstStyle/>
        <a:p>
          <a:endParaRPr lang="en-GB"/>
        </a:p>
      </dgm:t>
    </dgm:pt>
    <dgm:pt modelId="{64181E96-EE37-4BAF-9950-9237179B6977}" type="pres">
      <dgm:prSet presAssocID="{253C6C69-51D8-486E-8901-FB447796468A}" presName="rectangle" presStyleLbl="revTx" presStyleIdx="0" presStyleCnt="1">
        <dgm:presLayoutVars>
          <dgm:bulletEnabled val="1"/>
        </dgm:presLayoutVars>
      </dgm:prSet>
      <dgm:spPr/>
      <dgm:t>
        <a:bodyPr/>
        <a:lstStyle/>
        <a:p>
          <a:endParaRPr lang="en-GB"/>
        </a:p>
      </dgm:t>
    </dgm:pt>
    <dgm:pt modelId="{BC2E690B-627E-4FC4-9987-F5CE7E657B43}" type="pres">
      <dgm:prSet presAssocID="{1CFB428D-37A8-4B13-BB3B-23AF8A7FDF29}" presName="item1" presStyleLbl="node1" presStyleIdx="0" presStyleCnt="3">
        <dgm:presLayoutVars>
          <dgm:bulletEnabled val="1"/>
        </dgm:presLayoutVars>
      </dgm:prSet>
      <dgm:spPr/>
      <dgm:t>
        <a:bodyPr/>
        <a:lstStyle/>
        <a:p>
          <a:endParaRPr lang="en-GB"/>
        </a:p>
      </dgm:t>
    </dgm:pt>
    <dgm:pt modelId="{252F74A8-F2B8-4650-8AB1-5FC9F2E4E498}" type="pres">
      <dgm:prSet presAssocID="{0F906DB7-ADAA-41DF-9F39-DB7935BA6CD0}" presName="item2" presStyleLbl="node1" presStyleIdx="1" presStyleCnt="3">
        <dgm:presLayoutVars>
          <dgm:bulletEnabled val="1"/>
        </dgm:presLayoutVars>
      </dgm:prSet>
      <dgm:spPr/>
      <dgm:t>
        <a:bodyPr/>
        <a:lstStyle/>
        <a:p>
          <a:endParaRPr lang="en-GB"/>
        </a:p>
      </dgm:t>
    </dgm:pt>
    <dgm:pt modelId="{0E3E6CB4-020D-4051-90C4-3579278B943A}" type="pres">
      <dgm:prSet presAssocID="{DA40A5E1-9898-489B-8E4E-92F83F26A48B}" presName="item3" presStyleLbl="node1" presStyleIdx="2" presStyleCnt="3">
        <dgm:presLayoutVars>
          <dgm:bulletEnabled val="1"/>
        </dgm:presLayoutVars>
      </dgm:prSet>
      <dgm:spPr/>
      <dgm:t>
        <a:bodyPr/>
        <a:lstStyle/>
        <a:p>
          <a:endParaRPr lang="en-GB"/>
        </a:p>
      </dgm:t>
    </dgm:pt>
    <dgm:pt modelId="{04315596-078D-4AEB-9FC1-5613A74DD52D}" type="pres">
      <dgm:prSet presAssocID="{253C6C69-51D8-486E-8901-FB447796468A}" presName="funnel" presStyleLbl="trAlignAcc1" presStyleIdx="0" presStyleCnt="1"/>
      <dgm:spPr/>
    </dgm:pt>
  </dgm:ptLst>
  <dgm:cxnLst>
    <dgm:cxn modelId="{1673CA42-92A6-4BBA-AC93-E7632C613550}" type="presOf" srcId="{1CFB428D-37A8-4B13-BB3B-23AF8A7FDF29}" destId="{252F74A8-F2B8-4650-8AB1-5FC9F2E4E498}" srcOrd="0" destOrd="0" presId="urn:microsoft.com/office/officeart/2005/8/layout/funnel1"/>
    <dgm:cxn modelId="{E45BBB0C-9C15-4CB3-9DA8-080A46FAB456}" srcId="{253C6C69-51D8-486E-8901-FB447796468A}" destId="{B6011B82-84C7-4204-905A-7409DF8ABFBF}" srcOrd="4" destOrd="0" parTransId="{0B8098B5-EB00-441E-8DCA-9BA749555B73}" sibTransId="{DA064322-12D7-4408-85A3-797DCF8D375E}"/>
    <dgm:cxn modelId="{72D219CD-837B-4040-9C18-AAFAA819BDB8}" type="presOf" srcId="{DA40A5E1-9898-489B-8E4E-92F83F26A48B}" destId="{64181E96-EE37-4BAF-9950-9237179B6977}" srcOrd="0" destOrd="0" presId="urn:microsoft.com/office/officeart/2005/8/layout/funnel1"/>
    <dgm:cxn modelId="{20B401BA-5DCF-4A75-8F9D-0F008BC9CFEA}" type="presOf" srcId="{253C6C69-51D8-486E-8901-FB447796468A}" destId="{115A0260-A2F6-4F62-8287-88F6A8AAFD84}" srcOrd="0" destOrd="0" presId="urn:microsoft.com/office/officeart/2005/8/layout/funnel1"/>
    <dgm:cxn modelId="{95FD5F2D-7DF0-45EB-A4C8-E556BD360AA8}" srcId="{253C6C69-51D8-486E-8901-FB447796468A}" destId="{DA40A5E1-9898-489B-8E4E-92F83F26A48B}" srcOrd="3" destOrd="0" parTransId="{D5341E24-7865-4675-8C6B-BCDD116FDC73}" sibTransId="{A2B4281C-1831-4B52-AA1F-6B7DEDA6A760}"/>
    <dgm:cxn modelId="{5FF7CB6B-FBC9-4B43-8D94-59067954B747}" srcId="{253C6C69-51D8-486E-8901-FB447796468A}" destId="{1CFB428D-37A8-4B13-BB3B-23AF8A7FDF29}" srcOrd="1" destOrd="0" parTransId="{841C537D-8DC2-4B3E-B04C-DB38B5F2CF4F}" sibTransId="{7EB2DD72-5749-4ED7-942B-29E4900C0075}"/>
    <dgm:cxn modelId="{97A4C844-00BF-41FD-B81B-815A720B1880}" srcId="{253C6C69-51D8-486E-8901-FB447796468A}" destId="{0102C662-1A01-48A1-8B61-AC2C087B2820}" srcOrd="5" destOrd="0" parTransId="{B6959BFD-0EAD-408B-BB24-B3F91E6EE83A}" sibTransId="{091FD52E-1031-4828-A29A-F748195AAC88}"/>
    <dgm:cxn modelId="{1368FE37-7EBB-4EE6-89AC-26526AA2E833}" type="presOf" srcId="{AB53F4B8-80F7-4F89-AE1D-F353FA73C849}" destId="{0E3E6CB4-020D-4051-90C4-3579278B943A}" srcOrd="0" destOrd="0" presId="urn:microsoft.com/office/officeart/2005/8/layout/funnel1"/>
    <dgm:cxn modelId="{3720647F-5B32-458D-8BAC-8C026E83F698}" srcId="{253C6C69-51D8-486E-8901-FB447796468A}" destId="{AB53F4B8-80F7-4F89-AE1D-F353FA73C849}" srcOrd="0" destOrd="0" parTransId="{676CD202-BFBE-4F78-8223-2908C27DEEB8}" sibTransId="{E274ACC5-08F7-409D-8FF1-742FCF12FE69}"/>
    <dgm:cxn modelId="{1A6F425E-D562-4817-B31E-B571FD1745C5}" srcId="{253C6C69-51D8-486E-8901-FB447796468A}" destId="{0F906DB7-ADAA-41DF-9F39-DB7935BA6CD0}" srcOrd="2" destOrd="0" parTransId="{5C08552A-3C2F-4125-8D55-396AD36155ED}" sibTransId="{B2A30173-B3EE-4C04-93C5-E7F2C1A0CFAA}"/>
    <dgm:cxn modelId="{AB6163A8-11B1-410E-A258-D5DE78030BD1}" type="presOf" srcId="{0F906DB7-ADAA-41DF-9F39-DB7935BA6CD0}" destId="{BC2E690B-627E-4FC4-9987-F5CE7E657B43}" srcOrd="0" destOrd="0" presId="urn:microsoft.com/office/officeart/2005/8/layout/funnel1"/>
    <dgm:cxn modelId="{872A3607-D51E-4638-8256-4657B26BC6FD}" type="presParOf" srcId="{115A0260-A2F6-4F62-8287-88F6A8AAFD84}" destId="{6DBD61E5-3617-4D3A-B709-E1AFF1240B08}" srcOrd="0" destOrd="0" presId="urn:microsoft.com/office/officeart/2005/8/layout/funnel1"/>
    <dgm:cxn modelId="{885023E8-99CD-4811-AAA6-DD112D7F0D71}" type="presParOf" srcId="{115A0260-A2F6-4F62-8287-88F6A8AAFD84}" destId="{04C7E7C8-9275-409D-A4A2-F01E12E76C84}" srcOrd="1" destOrd="0" presId="urn:microsoft.com/office/officeart/2005/8/layout/funnel1"/>
    <dgm:cxn modelId="{EE37F071-312F-4F5D-9C26-A55A3BF29E4F}" type="presParOf" srcId="{115A0260-A2F6-4F62-8287-88F6A8AAFD84}" destId="{64181E96-EE37-4BAF-9950-9237179B6977}" srcOrd="2" destOrd="0" presId="urn:microsoft.com/office/officeart/2005/8/layout/funnel1"/>
    <dgm:cxn modelId="{E2FC238F-269E-497B-8C00-10E29B3272F5}" type="presParOf" srcId="{115A0260-A2F6-4F62-8287-88F6A8AAFD84}" destId="{BC2E690B-627E-4FC4-9987-F5CE7E657B43}" srcOrd="3" destOrd="0" presId="urn:microsoft.com/office/officeart/2005/8/layout/funnel1"/>
    <dgm:cxn modelId="{F693B43A-756F-46E2-82CE-939EDE4CAD8B}" type="presParOf" srcId="{115A0260-A2F6-4F62-8287-88F6A8AAFD84}" destId="{252F74A8-F2B8-4650-8AB1-5FC9F2E4E498}" srcOrd="4" destOrd="0" presId="urn:microsoft.com/office/officeart/2005/8/layout/funnel1"/>
    <dgm:cxn modelId="{FA2771FE-50A6-4431-AFB6-BFAC4CE1F79F}" type="presParOf" srcId="{115A0260-A2F6-4F62-8287-88F6A8AAFD84}" destId="{0E3E6CB4-020D-4051-90C4-3579278B943A}" srcOrd="5" destOrd="0" presId="urn:microsoft.com/office/officeart/2005/8/layout/funnel1"/>
    <dgm:cxn modelId="{AE64E0C0-07DC-4D9A-AF1A-A57E6D8C9EFE}" type="presParOf" srcId="{115A0260-A2F6-4F62-8287-88F6A8AAFD84}" destId="{04315596-078D-4AEB-9FC1-5613A74DD52D}" srcOrd="6" destOrd="0" presId="urn:microsoft.com/office/officeart/2005/8/layout/funnel1"/>
  </dgm:cxnLst>
  <dgm:bg/>
  <dgm:whole/>
</dgm:dataModel>
</file>

<file path=ppt/diagrams/data2.xml><?xml version="1.0" encoding="utf-8"?>
<dgm:dataModel xmlns:dgm="http://schemas.openxmlformats.org/drawingml/2006/diagram" xmlns:a="http://schemas.openxmlformats.org/drawingml/2006/main">
  <dgm:ptLst>
    <dgm:pt modelId="{8EB43720-CB2D-42A4-B295-7510DD4213C7}" type="doc">
      <dgm:prSet loTypeId="urn:microsoft.com/office/officeart/2005/8/layout/radial2" loCatId="relationship" qsTypeId="urn:microsoft.com/office/officeart/2005/8/quickstyle/simple1" qsCatId="simple" csTypeId="urn:microsoft.com/office/officeart/2005/8/colors/colorful4" csCatId="colorful" phldr="1"/>
      <dgm:spPr/>
      <dgm:t>
        <a:bodyPr/>
        <a:lstStyle/>
        <a:p>
          <a:endParaRPr lang="en-GB"/>
        </a:p>
      </dgm:t>
    </dgm:pt>
    <dgm:pt modelId="{F52E7A12-CA34-48F9-880E-A03236CA329C}">
      <dgm:prSet phldrT="[Texte]"/>
      <dgm:spPr/>
      <dgm:t>
        <a:bodyPr/>
        <a:lstStyle/>
        <a:p>
          <a:r>
            <a:rPr lang="en-GB" dirty="0" smtClean="0"/>
            <a:t>Social safety net</a:t>
          </a:r>
          <a:endParaRPr lang="en-GB" dirty="0"/>
        </a:p>
      </dgm:t>
    </dgm:pt>
    <dgm:pt modelId="{5783138E-F8EB-42AA-B2F2-89221C17DA6E}" type="parTrans" cxnId="{423505D9-6112-4D75-A157-9386012CAF4B}">
      <dgm:prSet/>
      <dgm:spPr/>
      <dgm:t>
        <a:bodyPr/>
        <a:lstStyle/>
        <a:p>
          <a:endParaRPr lang="en-GB"/>
        </a:p>
      </dgm:t>
    </dgm:pt>
    <dgm:pt modelId="{5FF3C0A4-D8B5-4A92-BE8A-7735EB969B6B}" type="sibTrans" cxnId="{423505D9-6112-4D75-A157-9386012CAF4B}">
      <dgm:prSet/>
      <dgm:spPr/>
      <dgm:t>
        <a:bodyPr/>
        <a:lstStyle/>
        <a:p>
          <a:endParaRPr lang="en-GB"/>
        </a:p>
      </dgm:t>
    </dgm:pt>
    <dgm:pt modelId="{CB5AC30A-15DE-4B2F-B585-517705CCB475}">
      <dgm:prSet phldrT="[Texte]"/>
      <dgm:spPr/>
      <dgm:t>
        <a:bodyPr/>
        <a:lstStyle/>
        <a:p>
          <a:r>
            <a:rPr lang="en-GB" dirty="0" smtClean="0"/>
            <a:t>Employment interventions</a:t>
          </a:r>
          <a:endParaRPr lang="en-GB" dirty="0"/>
        </a:p>
      </dgm:t>
    </dgm:pt>
    <dgm:pt modelId="{9752167C-CD1B-44A0-99F9-22FDC7DE7F56}" type="parTrans" cxnId="{529C50C5-2C25-429D-BE61-A04CBCC19226}">
      <dgm:prSet/>
      <dgm:spPr/>
      <dgm:t>
        <a:bodyPr/>
        <a:lstStyle/>
        <a:p>
          <a:endParaRPr lang="en-GB"/>
        </a:p>
      </dgm:t>
    </dgm:pt>
    <dgm:pt modelId="{71CAA2EC-8B38-4F1B-AE22-3DCB7359EAE6}" type="sibTrans" cxnId="{529C50C5-2C25-429D-BE61-A04CBCC19226}">
      <dgm:prSet/>
      <dgm:spPr/>
      <dgm:t>
        <a:bodyPr/>
        <a:lstStyle/>
        <a:p>
          <a:endParaRPr lang="en-GB"/>
        </a:p>
      </dgm:t>
    </dgm:pt>
    <dgm:pt modelId="{2E16C7A0-59C2-45B6-8EC7-9D237815BD4F}">
      <dgm:prSet phldrT="[Texte]"/>
      <dgm:spPr/>
      <dgm:t>
        <a:bodyPr/>
        <a:lstStyle/>
        <a:p>
          <a:r>
            <a:rPr lang="en-GB" dirty="0" smtClean="0"/>
            <a:t>Self-employment</a:t>
          </a:r>
          <a:endParaRPr lang="en-GB" dirty="0"/>
        </a:p>
      </dgm:t>
    </dgm:pt>
    <dgm:pt modelId="{A6FCF387-C8E1-4C08-BEE4-4D4BF342F2E0}" type="parTrans" cxnId="{5F5830BC-D994-44E1-B559-B5FC7EEA709B}">
      <dgm:prSet/>
      <dgm:spPr/>
      <dgm:t>
        <a:bodyPr/>
        <a:lstStyle/>
        <a:p>
          <a:endParaRPr lang="en-GB"/>
        </a:p>
      </dgm:t>
    </dgm:pt>
    <dgm:pt modelId="{8657DA93-2114-42E1-A5D5-8833B03D3FBC}" type="sibTrans" cxnId="{5F5830BC-D994-44E1-B559-B5FC7EEA709B}">
      <dgm:prSet/>
      <dgm:spPr/>
      <dgm:t>
        <a:bodyPr/>
        <a:lstStyle/>
        <a:p>
          <a:endParaRPr lang="en-GB"/>
        </a:p>
      </dgm:t>
    </dgm:pt>
    <dgm:pt modelId="{DB1B649D-8E20-437A-8AE7-84425206CC10}">
      <dgm:prSet phldrT="[Texte]"/>
      <dgm:spPr/>
      <dgm:t>
        <a:bodyPr/>
        <a:lstStyle/>
        <a:p>
          <a:r>
            <a:rPr lang="en-GB" dirty="0" smtClean="0"/>
            <a:t>Wage-based employment</a:t>
          </a:r>
          <a:endParaRPr lang="en-GB" dirty="0"/>
        </a:p>
      </dgm:t>
    </dgm:pt>
    <dgm:pt modelId="{C518AA37-79B5-49D7-90C0-D68736827E6E}" type="parTrans" cxnId="{00569C5C-67CE-4CAF-A12F-9834BDD5B9B1}">
      <dgm:prSet/>
      <dgm:spPr/>
      <dgm:t>
        <a:bodyPr/>
        <a:lstStyle/>
        <a:p>
          <a:endParaRPr lang="en-GB"/>
        </a:p>
      </dgm:t>
    </dgm:pt>
    <dgm:pt modelId="{F8D58C88-3CDA-4557-81DB-9F41502B85A7}" type="sibTrans" cxnId="{00569C5C-67CE-4CAF-A12F-9834BDD5B9B1}">
      <dgm:prSet/>
      <dgm:spPr/>
      <dgm:t>
        <a:bodyPr/>
        <a:lstStyle/>
        <a:p>
          <a:endParaRPr lang="en-GB"/>
        </a:p>
      </dgm:t>
    </dgm:pt>
    <dgm:pt modelId="{E5453663-12B2-4566-BC11-F5B5329CB0A7}">
      <dgm:prSet phldrT="[Texte]"/>
      <dgm:spPr/>
      <dgm:t>
        <a:bodyPr/>
        <a:lstStyle/>
        <a:p>
          <a:r>
            <a:rPr lang="en-GB" dirty="0" smtClean="0"/>
            <a:t>Infrastructure spending</a:t>
          </a:r>
          <a:endParaRPr lang="en-GB" dirty="0"/>
        </a:p>
      </dgm:t>
    </dgm:pt>
    <dgm:pt modelId="{9C321901-5F2C-4914-A799-D5BFD9384C84}" type="parTrans" cxnId="{30F5EEED-809C-4A7A-ACC1-AC2609E75665}">
      <dgm:prSet/>
      <dgm:spPr/>
      <dgm:t>
        <a:bodyPr/>
        <a:lstStyle/>
        <a:p>
          <a:endParaRPr lang="en-GB"/>
        </a:p>
      </dgm:t>
    </dgm:pt>
    <dgm:pt modelId="{C3F022A8-A5C5-4351-B4A8-B5BC45BDAAAF}" type="sibTrans" cxnId="{30F5EEED-809C-4A7A-ACC1-AC2609E75665}">
      <dgm:prSet/>
      <dgm:spPr/>
      <dgm:t>
        <a:bodyPr/>
        <a:lstStyle/>
        <a:p>
          <a:endParaRPr lang="en-GB"/>
        </a:p>
      </dgm:t>
    </dgm:pt>
    <dgm:pt modelId="{AE612058-B3DD-47A9-AE6B-D3890C22E669}">
      <dgm:prSet phldrT="[Texte]"/>
      <dgm:spPr/>
      <dgm:t>
        <a:bodyPr/>
        <a:lstStyle/>
        <a:p>
          <a:r>
            <a:rPr lang="en-GB" dirty="0" smtClean="0"/>
            <a:t>Private and public investment</a:t>
          </a:r>
          <a:endParaRPr lang="en-GB" dirty="0"/>
        </a:p>
      </dgm:t>
    </dgm:pt>
    <dgm:pt modelId="{4D86ECAE-029E-4520-848B-FC4D9BC457B2}" type="parTrans" cxnId="{01ED5024-9518-4116-B195-58B311F05803}">
      <dgm:prSet/>
      <dgm:spPr/>
      <dgm:t>
        <a:bodyPr/>
        <a:lstStyle/>
        <a:p>
          <a:endParaRPr lang="en-GB"/>
        </a:p>
      </dgm:t>
    </dgm:pt>
    <dgm:pt modelId="{1200F402-22E0-4E78-87F0-6F8D2273DEAB}" type="sibTrans" cxnId="{01ED5024-9518-4116-B195-58B311F05803}">
      <dgm:prSet/>
      <dgm:spPr/>
      <dgm:t>
        <a:bodyPr/>
        <a:lstStyle/>
        <a:p>
          <a:endParaRPr lang="en-GB"/>
        </a:p>
      </dgm:t>
    </dgm:pt>
    <dgm:pt modelId="{4D1A4980-3273-4F49-8159-1C8FFFEA311A}">
      <dgm:prSet/>
      <dgm:spPr/>
      <dgm:t>
        <a:bodyPr/>
        <a:lstStyle/>
        <a:p>
          <a:r>
            <a:rPr lang="en-GB" dirty="0" smtClean="0"/>
            <a:t>Skills and employability</a:t>
          </a:r>
          <a:endParaRPr lang="en-GB" dirty="0"/>
        </a:p>
      </dgm:t>
    </dgm:pt>
    <dgm:pt modelId="{AD78FB71-FC8A-4D0E-985B-A9C98183E95E}" type="parTrans" cxnId="{3B0C4F68-5E54-4A2C-9DC4-F30A2FE6BCE5}">
      <dgm:prSet/>
      <dgm:spPr/>
      <dgm:t>
        <a:bodyPr/>
        <a:lstStyle/>
        <a:p>
          <a:endParaRPr lang="en-GB"/>
        </a:p>
      </dgm:t>
    </dgm:pt>
    <dgm:pt modelId="{6E8480C6-FD8F-48A0-B2D0-298CBB3BF803}" type="sibTrans" cxnId="{3B0C4F68-5E54-4A2C-9DC4-F30A2FE6BCE5}">
      <dgm:prSet/>
      <dgm:spPr/>
      <dgm:t>
        <a:bodyPr/>
        <a:lstStyle/>
        <a:p>
          <a:endParaRPr lang="en-GB"/>
        </a:p>
      </dgm:t>
    </dgm:pt>
    <dgm:pt modelId="{2DFD26E3-A2C9-40C0-BF3F-501EA0AC39DE}">
      <dgm:prSet phldrT="[Texte]"/>
      <dgm:spPr/>
      <dgm:t>
        <a:bodyPr/>
        <a:lstStyle/>
        <a:p>
          <a:r>
            <a:rPr lang="en-GB" dirty="0" smtClean="0"/>
            <a:t>Balance between contributory and non-contributory schemes</a:t>
          </a:r>
          <a:endParaRPr lang="en-GB" dirty="0"/>
        </a:p>
      </dgm:t>
    </dgm:pt>
    <dgm:pt modelId="{F94C1C63-E81A-428A-8D5B-42D0AA8ED408}" type="parTrans" cxnId="{AA4D1423-BB27-4B02-9529-3C1BABEEF09E}">
      <dgm:prSet/>
      <dgm:spPr/>
      <dgm:t>
        <a:bodyPr/>
        <a:lstStyle/>
        <a:p>
          <a:endParaRPr lang="en-GB"/>
        </a:p>
      </dgm:t>
    </dgm:pt>
    <dgm:pt modelId="{4C80220F-7324-4093-B019-1EF7FD62C8B9}" type="sibTrans" cxnId="{AA4D1423-BB27-4B02-9529-3C1BABEEF09E}">
      <dgm:prSet/>
      <dgm:spPr/>
      <dgm:t>
        <a:bodyPr/>
        <a:lstStyle/>
        <a:p>
          <a:endParaRPr lang="en-GB"/>
        </a:p>
      </dgm:t>
    </dgm:pt>
    <dgm:pt modelId="{E75D4E64-8319-4EF1-A2B6-7E240433BBE0}" type="pres">
      <dgm:prSet presAssocID="{8EB43720-CB2D-42A4-B295-7510DD4213C7}" presName="composite" presStyleCnt="0">
        <dgm:presLayoutVars>
          <dgm:chMax val="5"/>
          <dgm:dir/>
          <dgm:animLvl val="ctr"/>
          <dgm:resizeHandles val="exact"/>
        </dgm:presLayoutVars>
      </dgm:prSet>
      <dgm:spPr/>
      <dgm:t>
        <a:bodyPr/>
        <a:lstStyle/>
        <a:p>
          <a:endParaRPr lang="en-GB"/>
        </a:p>
      </dgm:t>
    </dgm:pt>
    <dgm:pt modelId="{D4D88E8B-619A-4B4C-9705-5613B5B54995}" type="pres">
      <dgm:prSet presAssocID="{8EB43720-CB2D-42A4-B295-7510DD4213C7}" presName="cycle" presStyleCnt="0"/>
      <dgm:spPr/>
      <dgm:t>
        <a:bodyPr/>
        <a:lstStyle/>
        <a:p>
          <a:endParaRPr lang="en-GB"/>
        </a:p>
      </dgm:t>
    </dgm:pt>
    <dgm:pt modelId="{3ABE050D-B03D-4CC8-8B55-72292B9A8713}" type="pres">
      <dgm:prSet presAssocID="{8EB43720-CB2D-42A4-B295-7510DD4213C7}" presName="centerShape" presStyleCnt="0"/>
      <dgm:spPr/>
      <dgm:t>
        <a:bodyPr/>
        <a:lstStyle/>
        <a:p>
          <a:endParaRPr lang="en-GB"/>
        </a:p>
      </dgm:t>
    </dgm:pt>
    <dgm:pt modelId="{0842A1EE-FA22-4671-91D4-55D723B434B5}" type="pres">
      <dgm:prSet presAssocID="{8EB43720-CB2D-42A4-B295-7510DD4213C7}" presName="connSite" presStyleLbl="node1" presStyleIdx="0" presStyleCnt="5"/>
      <dgm:spPr/>
      <dgm:t>
        <a:bodyPr/>
        <a:lstStyle/>
        <a:p>
          <a:endParaRPr lang="en-GB"/>
        </a:p>
      </dgm:t>
    </dgm:pt>
    <dgm:pt modelId="{CD2382FE-F3B1-4164-8437-7E271F6E9CB6}" type="pres">
      <dgm:prSet presAssocID="{8EB43720-CB2D-42A4-B295-7510DD4213C7}" presName="visible" presStyleLbl="node1" presStyleIdx="0" presStyleCnt="5"/>
      <dgm:spPr/>
      <dgm:t>
        <a:bodyPr/>
        <a:lstStyle/>
        <a:p>
          <a:endParaRPr lang="en-GB"/>
        </a:p>
      </dgm:t>
    </dgm:pt>
    <dgm:pt modelId="{D80B587A-D563-41EC-9DAD-ED7A77C65F76}" type="pres">
      <dgm:prSet presAssocID="{5783138E-F8EB-42AA-B2F2-89221C17DA6E}" presName="Name25" presStyleLbl="parChTrans1D1" presStyleIdx="0" presStyleCnt="4"/>
      <dgm:spPr/>
      <dgm:t>
        <a:bodyPr/>
        <a:lstStyle/>
        <a:p>
          <a:endParaRPr lang="en-GB"/>
        </a:p>
      </dgm:t>
    </dgm:pt>
    <dgm:pt modelId="{BC298ECC-5D54-4494-825F-8DEF69E137B4}" type="pres">
      <dgm:prSet presAssocID="{F52E7A12-CA34-48F9-880E-A03236CA329C}" presName="node" presStyleCnt="0"/>
      <dgm:spPr/>
      <dgm:t>
        <a:bodyPr/>
        <a:lstStyle/>
        <a:p>
          <a:endParaRPr lang="en-GB"/>
        </a:p>
      </dgm:t>
    </dgm:pt>
    <dgm:pt modelId="{7DD873DB-FBEC-4671-88E9-45D09F191981}" type="pres">
      <dgm:prSet presAssocID="{F52E7A12-CA34-48F9-880E-A03236CA329C}" presName="parentNode" presStyleLbl="node1" presStyleIdx="1" presStyleCnt="5">
        <dgm:presLayoutVars>
          <dgm:chMax val="1"/>
          <dgm:bulletEnabled val="1"/>
        </dgm:presLayoutVars>
      </dgm:prSet>
      <dgm:spPr/>
      <dgm:t>
        <a:bodyPr/>
        <a:lstStyle/>
        <a:p>
          <a:endParaRPr lang="en-GB"/>
        </a:p>
      </dgm:t>
    </dgm:pt>
    <dgm:pt modelId="{C2319B38-6960-469E-9364-2AF35F8BB80E}" type="pres">
      <dgm:prSet presAssocID="{F52E7A12-CA34-48F9-880E-A03236CA329C}" presName="childNode" presStyleLbl="revTx" presStyleIdx="0" presStyleCnt="3">
        <dgm:presLayoutVars>
          <dgm:bulletEnabled val="1"/>
        </dgm:presLayoutVars>
      </dgm:prSet>
      <dgm:spPr/>
      <dgm:t>
        <a:bodyPr/>
        <a:lstStyle/>
        <a:p>
          <a:endParaRPr lang="en-GB"/>
        </a:p>
      </dgm:t>
    </dgm:pt>
    <dgm:pt modelId="{E2CEFD2D-7052-4F64-81F5-068AB1D1AA16}" type="pres">
      <dgm:prSet presAssocID="{9752167C-CD1B-44A0-99F9-22FDC7DE7F56}" presName="Name25" presStyleLbl="parChTrans1D1" presStyleIdx="1" presStyleCnt="4"/>
      <dgm:spPr/>
      <dgm:t>
        <a:bodyPr/>
        <a:lstStyle/>
        <a:p>
          <a:endParaRPr lang="en-GB"/>
        </a:p>
      </dgm:t>
    </dgm:pt>
    <dgm:pt modelId="{558536D1-5975-4ACC-B309-2DE8E6DFF909}" type="pres">
      <dgm:prSet presAssocID="{CB5AC30A-15DE-4B2F-B585-517705CCB475}" presName="node" presStyleCnt="0"/>
      <dgm:spPr/>
      <dgm:t>
        <a:bodyPr/>
        <a:lstStyle/>
        <a:p>
          <a:endParaRPr lang="en-GB"/>
        </a:p>
      </dgm:t>
    </dgm:pt>
    <dgm:pt modelId="{D95D5383-FA4C-4621-804A-6BE60864A924}" type="pres">
      <dgm:prSet presAssocID="{CB5AC30A-15DE-4B2F-B585-517705CCB475}" presName="parentNode" presStyleLbl="node1" presStyleIdx="2" presStyleCnt="5">
        <dgm:presLayoutVars>
          <dgm:chMax val="1"/>
          <dgm:bulletEnabled val="1"/>
        </dgm:presLayoutVars>
      </dgm:prSet>
      <dgm:spPr/>
      <dgm:t>
        <a:bodyPr/>
        <a:lstStyle/>
        <a:p>
          <a:endParaRPr lang="en-GB"/>
        </a:p>
      </dgm:t>
    </dgm:pt>
    <dgm:pt modelId="{ED52221C-290B-4641-A449-5DADF6C1380E}" type="pres">
      <dgm:prSet presAssocID="{CB5AC30A-15DE-4B2F-B585-517705CCB475}" presName="childNode" presStyleLbl="revTx" presStyleIdx="1" presStyleCnt="3">
        <dgm:presLayoutVars>
          <dgm:bulletEnabled val="1"/>
        </dgm:presLayoutVars>
      </dgm:prSet>
      <dgm:spPr/>
      <dgm:t>
        <a:bodyPr/>
        <a:lstStyle/>
        <a:p>
          <a:endParaRPr lang="en-GB"/>
        </a:p>
      </dgm:t>
    </dgm:pt>
    <dgm:pt modelId="{16647147-1724-4ED4-9664-190BAC6C13DA}" type="pres">
      <dgm:prSet presAssocID="{9C321901-5F2C-4914-A799-D5BFD9384C84}" presName="Name25" presStyleLbl="parChTrans1D1" presStyleIdx="2" presStyleCnt="4"/>
      <dgm:spPr/>
      <dgm:t>
        <a:bodyPr/>
        <a:lstStyle/>
        <a:p>
          <a:endParaRPr lang="en-GB"/>
        </a:p>
      </dgm:t>
    </dgm:pt>
    <dgm:pt modelId="{F9FB81BA-D279-49B8-9182-63EE94612672}" type="pres">
      <dgm:prSet presAssocID="{E5453663-12B2-4566-BC11-F5B5329CB0A7}" presName="node" presStyleCnt="0"/>
      <dgm:spPr/>
      <dgm:t>
        <a:bodyPr/>
        <a:lstStyle/>
        <a:p>
          <a:endParaRPr lang="en-GB"/>
        </a:p>
      </dgm:t>
    </dgm:pt>
    <dgm:pt modelId="{280C433F-7061-40A6-A7CD-7B8B1857C8DB}" type="pres">
      <dgm:prSet presAssocID="{E5453663-12B2-4566-BC11-F5B5329CB0A7}" presName="parentNode" presStyleLbl="node1" presStyleIdx="3" presStyleCnt="5">
        <dgm:presLayoutVars>
          <dgm:chMax val="1"/>
          <dgm:bulletEnabled val="1"/>
        </dgm:presLayoutVars>
      </dgm:prSet>
      <dgm:spPr/>
      <dgm:t>
        <a:bodyPr/>
        <a:lstStyle/>
        <a:p>
          <a:endParaRPr lang="en-GB"/>
        </a:p>
      </dgm:t>
    </dgm:pt>
    <dgm:pt modelId="{F8D8453E-A61E-4174-A901-8E228EC5F954}" type="pres">
      <dgm:prSet presAssocID="{E5453663-12B2-4566-BC11-F5B5329CB0A7}" presName="childNode" presStyleLbl="revTx" presStyleIdx="2" presStyleCnt="3">
        <dgm:presLayoutVars>
          <dgm:bulletEnabled val="1"/>
        </dgm:presLayoutVars>
      </dgm:prSet>
      <dgm:spPr/>
      <dgm:t>
        <a:bodyPr/>
        <a:lstStyle/>
        <a:p>
          <a:endParaRPr lang="en-GB"/>
        </a:p>
      </dgm:t>
    </dgm:pt>
    <dgm:pt modelId="{DD4F3951-D33A-4FED-A080-F9A8E13C0271}" type="pres">
      <dgm:prSet presAssocID="{AD78FB71-FC8A-4D0E-985B-A9C98183E95E}" presName="Name25" presStyleLbl="parChTrans1D1" presStyleIdx="3" presStyleCnt="4"/>
      <dgm:spPr/>
      <dgm:t>
        <a:bodyPr/>
        <a:lstStyle/>
        <a:p>
          <a:endParaRPr lang="en-GB"/>
        </a:p>
      </dgm:t>
    </dgm:pt>
    <dgm:pt modelId="{D38AA1E5-D1F5-40E5-9832-E7C2AA30C5E7}" type="pres">
      <dgm:prSet presAssocID="{4D1A4980-3273-4F49-8159-1C8FFFEA311A}" presName="node" presStyleCnt="0"/>
      <dgm:spPr/>
      <dgm:t>
        <a:bodyPr/>
        <a:lstStyle/>
        <a:p>
          <a:endParaRPr lang="en-GB"/>
        </a:p>
      </dgm:t>
    </dgm:pt>
    <dgm:pt modelId="{2B4DD43C-30B8-453B-A8CF-7E6152A7614A}" type="pres">
      <dgm:prSet presAssocID="{4D1A4980-3273-4F49-8159-1C8FFFEA311A}" presName="parentNode" presStyleLbl="node1" presStyleIdx="4" presStyleCnt="5">
        <dgm:presLayoutVars>
          <dgm:chMax val="1"/>
          <dgm:bulletEnabled val="1"/>
        </dgm:presLayoutVars>
      </dgm:prSet>
      <dgm:spPr/>
      <dgm:t>
        <a:bodyPr/>
        <a:lstStyle/>
        <a:p>
          <a:endParaRPr lang="en-GB"/>
        </a:p>
      </dgm:t>
    </dgm:pt>
    <dgm:pt modelId="{1F610102-2224-4787-9C69-1297D3839746}" type="pres">
      <dgm:prSet presAssocID="{4D1A4980-3273-4F49-8159-1C8FFFEA311A}" presName="childNode" presStyleLbl="revTx" presStyleIdx="2" presStyleCnt="3">
        <dgm:presLayoutVars>
          <dgm:bulletEnabled val="1"/>
        </dgm:presLayoutVars>
      </dgm:prSet>
      <dgm:spPr/>
      <dgm:t>
        <a:bodyPr/>
        <a:lstStyle/>
        <a:p>
          <a:endParaRPr lang="en-GB"/>
        </a:p>
      </dgm:t>
    </dgm:pt>
  </dgm:ptLst>
  <dgm:cxnLst>
    <dgm:cxn modelId="{1958E147-ADDB-4DB4-905B-05659594D278}" type="presOf" srcId="{9C321901-5F2C-4914-A799-D5BFD9384C84}" destId="{16647147-1724-4ED4-9664-190BAC6C13DA}" srcOrd="0" destOrd="0" presId="urn:microsoft.com/office/officeart/2005/8/layout/radial2"/>
    <dgm:cxn modelId="{5F5830BC-D994-44E1-B559-B5FC7EEA709B}" srcId="{CB5AC30A-15DE-4B2F-B585-517705CCB475}" destId="{2E16C7A0-59C2-45B6-8EC7-9D237815BD4F}" srcOrd="0" destOrd="0" parTransId="{A6FCF387-C8E1-4C08-BEE4-4D4BF342F2E0}" sibTransId="{8657DA93-2114-42E1-A5D5-8833B03D3FBC}"/>
    <dgm:cxn modelId="{00569C5C-67CE-4CAF-A12F-9834BDD5B9B1}" srcId="{CB5AC30A-15DE-4B2F-B585-517705CCB475}" destId="{DB1B649D-8E20-437A-8AE7-84425206CC10}" srcOrd="1" destOrd="0" parTransId="{C518AA37-79B5-49D7-90C0-D68736827E6E}" sibTransId="{F8D58C88-3CDA-4557-81DB-9F41502B85A7}"/>
    <dgm:cxn modelId="{5EE2B40A-686F-47BD-A2A1-CF95FD2C07B6}" type="presOf" srcId="{2DFD26E3-A2C9-40C0-BF3F-501EA0AC39DE}" destId="{C2319B38-6960-469E-9364-2AF35F8BB80E}" srcOrd="0" destOrd="0" presId="urn:microsoft.com/office/officeart/2005/8/layout/radial2"/>
    <dgm:cxn modelId="{3B0C4F68-5E54-4A2C-9DC4-F30A2FE6BCE5}" srcId="{8EB43720-CB2D-42A4-B295-7510DD4213C7}" destId="{4D1A4980-3273-4F49-8159-1C8FFFEA311A}" srcOrd="3" destOrd="0" parTransId="{AD78FB71-FC8A-4D0E-985B-A9C98183E95E}" sibTransId="{6E8480C6-FD8F-48A0-B2D0-298CBB3BF803}"/>
    <dgm:cxn modelId="{30F5EEED-809C-4A7A-ACC1-AC2609E75665}" srcId="{8EB43720-CB2D-42A4-B295-7510DD4213C7}" destId="{E5453663-12B2-4566-BC11-F5B5329CB0A7}" srcOrd="2" destOrd="0" parTransId="{9C321901-5F2C-4914-A799-D5BFD9384C84}" sibTransId="{C3F022A8-A5C5-4351-B4A8-B5BC45BDAAAF}"/>
    <dgm:cxn modelId="{87F6C873-67DF-4305-B0BE-F5E075D4C39F}" type="presOf" srcId="{AE612058-B3DD-47A9-AE6B-D3890C22E669}" destId="{F8D8453E-A61E-4174-A901-8E228EC5F954}" srcOrd="0" destOrd="0" presId="urn:microsoft.com/office/officeart/2005/8/layout/radial2"/>
    <dgm:cxn modelId="{32EE8E6D-0E64-42FB-B9EC-B201102B8E02}" type="presOf" srcId="{DB1B649D-8E20-437A-8AE7-84425206CC10}" destId="{ED52221C-290B-4641-A449-5DADF6C1380E}" srcOrd="0" destOrd="1" presId="urn:microsoft.com/office/officeart/2005/8/layout/radial2"/>
    <dgm:cxn modelId="{663A9D1F-26D5-422F-8D37-96E36B018688}" type="presOf" srcId="{F52E7A12-CA34-48F9-880E-A03236CA329C}" destId="{7DD873DB-FBEC-4671-88E9-45D09F191981}" srcOrd="0" destOrd="0" presId="urn:microsoft.com/office/officeart/2005/8/layout/radial2"/>
    <dgm:cxn modelId="{9F41F008-2084-45B5-93D2-DA3C5D306FBA}" type="presOf" srcId="{E5453663-12B2-4566-BC11-F5B5329CB0A7}" destId="{280C433F-7061-40A6-A7CD-7B8B1857C8DB}" srcOrd="0" destOrd="0" presId="urn:microsoft.com/office/officeart/2005/8/layout/radial2"/>
    <dgm:cxn modelId="{F7A6B4D6-0FEF-4BA1-A3C6-E7EEAAF65402}" type="presOf" srcId="{AD78FB71-FC8A-4D0E-985B-A9C98183E95E}" destId="{DD4F3951-D33A-4FED-A080-F9A8E13C0271}" srcOrd="0" destOrd="0" presId="urn:microsoft.com/office/officeart/2005/8/layout/radial2"/>
    <dgm:cxn modelId="{423505D9-6112-4D75-A157-9386012CAF4B}" srcId="{8EB43720-CB2D-42A4-B295-7510DD4213C7}" destId="{F52E7A12-CA34-48F9-880E-A03236CA329C}" srcOrd="0" destOrd="0" parTransId="{5783138E-F8EB-42AA-B2F2-89221C17DA6E}" sibTransId="{5FF3C0A4-D8B5-4A92-BE8A-7735EB969B6B}"/>
    <dgm:cxn modelId="{C5B5E9DD-B063-470E-A08B-1D0231CAAAA5}" type="presOf" srcId="{5783138E-F8EB-42AA-B2F2-89221C17DA6E}" destId="{D80B587A-D563-41EC-9DAD-ED7A77C65F76}" srcOrd="0" destOrd="0" presId="urn:microsoft.com/office/officeart/2005/8/layout/radial2"/>
    <dgm:cxn modelId="{8109B743-E50B-4AC0-BC6F-4283B05A2B67}" type="presOf" srcId="{8EB43720-CB2D-42A4-B295-7510DD4213C7}" destId="{E75D4E64-8319-4EF1-A2B6-7E240433BBE0}" srcOrd="0" destOrd="0" presId="urn:microsoft.com/office/officeart/2005/8/layout/radial2"/>
    <dgm:cxn modelId="{D91B44B8-5105-40FE-ADB3-EA1655C89B5B}" type="presOf" srcId="{9752167C-CD1B-44A0-99F9-22FDC7DE7F56}" destId="{E2CEFD2D-7052-4F64-81F5-068AB1D1AA16}" srcOrd="0" destOrd="0" presId="urn:microsoft.com/office/officeart/2005/8/layout/radial2"/>
    <dgm:cxn modelId="{529C50C5-2C25-429D-BE61-A04CBCC19226}" srcId="{8EB43720-CB2D-42A4-B295-7510DD4213C7}" destId="{CB5AC30A-15DE-4B2F-B585-517705CCB475}" srcOrd="1" destOrd="0" parTransId="{9752167C-CD1B-44A0-99F9-22FDC7DE7F56}" sibTransId="{71CAA2EC-8B38-4F1B-AE22-3DCB7359EAE6}"/>
    <dgm:cxn modelId="{01ED5024-9518-4116-B195-58B311F05803}" srcId="{E5453663-12B2-4566-BC11-F5B5329CB0A7}" destId="{AE612058-B3DD-47A9-AE6B-D3890C22E669}" srcOrd="0" destOrd="0" parTransId="{4D86ECAE-029E-4520-848B-FC4D9BC457B2}" sibTransId="{1200F402-22E0-4E78-87F0-6F8D2273DEAB}"/>
    <dgm:cxn modelId="{87DC6DF6-6E9B-47D3-88EB-24D6690B2477}" type="presOf" srcId="{4D1A4980-3273-4F49-8159-1C8FFFEA311A}" destId="{2B4DD43C-30B8-453B-A8CF-7E6152A7614A}" srcOrd="0" destOrd="0" presId="urn:microsoft.com/office/officeart/2005/8/layout/radial2"/>
    <dgm:cxn modelId="{AA4D1423-BB27-4B02-9529-3C1BABEEF09E}" srcId="{F52E7A12-CA34-48F9-880E-A03236CA329C}" destId="{2DFD26E3-A2C9-40C0-BF3F-501EA0AC39DE}" srcOrd="0" destOrd="0" parTransId="{F94C1C63-E81A-428A-8D5B-42D0AA8ED408}" sibTransId="{4C80220F-7324-4093-B019-1EF7FD62C8B9}"/>
    <dgm:cxn modelId="{435DD6ED-989F-4D1D-8C13-C7FC11529DEB}" type="presOf" srcId="{2E16C7A0-59C2-45B6-8EC7-9D237815BD4F}" destId="{ED52221C-290B-4641-A449-5DADF6C1380E}" srcOrd="0" destOrd="0" presId="urn:microsoft.com/office/officeart/2005/8/layout/radial2"/>
    <dgm:cxn modelId="{5F205274-1C38-405E-A0C6-36B376E00B46}" type="presOf" srcId="{CB5AC30A-15DE-4B2F-B585-517705CCB475}" destId="{D95D5383-FA4C-4621-804A-6BE60864A924}" srcOrd="0" destOrd="0" presId="urn:microsoft.com/office/officeart/2005/8/layout/radial2"/>
    <dgm:cxn modelId="{81B2EF51-30AD-41D5-8BEA-142F075E6AC2}" type="presParOf" srcId="{E75D4E64-8319-4EF1-A2B6-7E240433BBE0}" destId="{D4D88E8B-619A-4B4C-9705-5613B5B54995}" srcOrd="0" destOrd="0" presId="urn:microsoft.com/office/officeart/2005/8/layout/radial2"/>
    <dgm:cxn modelId="{4E04C490-0E91-4A04-9458-64AE5C248B39}" type="presParOf" srcId="{D4D88E8B-619A-4B4C-9705-5613B5B54995}" destId="{3ABE050D-B03D-4CC8-8B55-72292B9A8713}" srcOrd="0" destOrd="0" presId="urn:microsoft.com/office/officeart/2005/8/layout/radial2"/>
    <dgm:cxn modelId="{233DB39B-1278-4EEF-BFA7-152CAB2D29DD}" type="presParOf" srcId="{3ABE050D-B03D-4CC8-8B55-72292B9A8713}" destId="{0842A1EE-FA22-4671-91D4-55D723B434B5}" srcOrd="0" destOrd="0" presId="urn:microsoft.com/office/officeart/2005/8/layout/radial2"/>
    <dgm:cxn modelId="{1F97440A-71A7-4DC0-A93F-A145CD6F6829}" type="presParOf" srcId="{3ABE050D-B03D-4CC8-8B55-72292B9A8713}" destId="{CD2382FE-F3B1-4164-8437-7E271F6E9CB6}" srcOrd="1" destOrd="0" presId="urn:microsoft.com/office/officeart/2005/8/layout/radial2"/>
    <dgm:cxn modelId="{F93CFAAB-E06F-4C2F-9A3B-95E327B784CD}" type="presParOf" srcId="{D4D88E8B-619A-4B4C-9705-5613B5B54995}" destId="{D80B587A-D563-41EC-9DAD-ED7A77C65F76}" srcOrd="1" destOrd="0" presId="urn:microsoft.com/office/officeart/2005/8/layout/radial2"/>
    <dgm:cxn modelId="{2C0E1635-D98E-46E8-88D9-2EF674CB5CC9}" type="presParOf" srcId="{D4D88E8B-619A-4B4C-9705-5613B5B54995}" destId="{BC298ECC-5D54-4494-825F-8DEF69E137B4}" srcOrd="2" destOrd="0" presId="urn:microsoft.com/office/officeart/2005/8/layout/radial2"/>
    <dgm:cxn modelId="{58724C3D-AD8E-4911-ADFE-30730DBFCFD0}" type="presParOf" srcId="{BC298ECC-5D54-4494-825F-8DEF69E137B4}" destId="{7DD873DB-FBEC-4671-88E9-45D09F191981}" srcOrd="0" destOrd="0" presId="urn:microsoft.com/office/officeart/2005/8/layout/radial2"/>
    <dgm:cxn modelId="{94A80496-ADC2-4291-A1EA-841196789C3B}" type="presParOf" srcId="{BC298ECC-5D54-4494-825F-8DEF69E137B4}" destId="{C2319B38-6960-469E-9364-2AF35F8BB80E}" srcOrd="1" destOrd="0" presId="urn:microsoft.com/office/officeart/2005/8/layout/radial2"/>
    <dgm:cxn modelId="{F2CDAB37-0123-48C8-BADB-11D8FFD5E9F7}" type="presParOf" srcId="{D4D88E8B-619A-4B4C-9705-5613B5B54995}" destId="{E2CEFD2D-7052-4F64-81F5-068AB1D1AA16}" srcOrd="3" destOrd="0" presId="urn:microsoft.com/office/officeart/2005/8/layout/radial2"/>
    <dgm:cxn modelId="{05189132-96F0-4B53-916B-B3A1BBBB4228}" type="presParOf" srcId="{D4D88E8B-619A-4B4C-9705-5613B5B54995}" destId="{558536D1-5975-4ACC-B309-2DE8E6DFF909}" srcOrd="4" destOrd="0" presId="urn:microsoft.com/office/officeart/2005/8/layout/radial2"/>
    <dgm:cxn modelId="{656CB715-0028-4891-BC9D-D48F4155A324}" type="presParOf" srcId="{558536D1-5975-4ACC-B309-2DE8E6DFF909}" destId="{D95D5383-FA4C-4621-804A-6BE60864A924}" srcOrd="0" destOrd="0" presId="urn:microsoft.com/office/officeart/2005/8/layout/radial2"/>
    <dgm:cxn modelId="{6A455DD0-A1A8-4908-AC7C-5546EC869C97}" type="presParOf" srcId="{558536D1-5975-4ACC-B309-2DE8E6DFF909}" destId="{ED52221C-290B-4641-A449-5DADF6C1380E}" srcOrd="1" destOrd="0" presId="urn:microsoft.com/office/officeart/2005/8/layout/radial2"/>
    <dgm:cxn modelId="{1DB988F4-58BD-406A-9A66-7A9BEF0E1187}" type="presParOf" srcId="{D4D88E8B-619A-4B4C-9705-5613B5B54995}" destId="{16647147-1724-4ED4-9664-190BAC6C13DA}" srcOrd="5" destOrd="0" presId="urn:microsoft.com/office/officeart/2005/8/layout/radial2"/>
    <dgm:cxn modelId="{51EA0852-070D-4661-96D8-507B80C68908}" type="presParOf" srcId="{D4D88E8B-619A-4B4C-9705-5613B5B54995}" destId="{F9FB81BA-D279-49B8-9182-63EE94612672}" srcOrd="6" destOrd="0" presId="urn:microsoft.com/office/officeart/2005/8/layout/radial2"/>
    <dgm:cxn modelId="{D16D64A1-8FAE-4003-A48D-81937BA4B0E7}" type="presParOf" srcId="{F9FB81BA-D279-49B8-9182-63EE94612672}" destId="{280C433F-7061-40A6-A7CD-7B8B1857C8DB}" srcOrd="0" destOrd="0" presId="urn:microsoft.com/office/officeart/2005/8/layout/radial2"/>
    <dgm:cxn modelId="{41BA6530-72B7-4E51-83D5-5817E39217A4}" type="presParOf" srcId="{F9FB81BA-D279-49B8-9182-63EE94612672}" destId="{F8D8453E-A61E-4174-A901-8E228EC5F954}" srcOrd="1" destOrd="0" presId="urn:microsoft.com/office/officeart/2005/8/layout/radial2"/>
    <dgm:cxn modelId="{FC3F0200-0DF1-4018-A372-A661C7DC89A1}" type="presParOf" srcId="{D4D88E8B-619A-4B4C-9705-5613B5B54995}" destId="{DD4F3951-D33A-4FED-A080-F9A8E13C0271}" srcOrd="7" destOrd="0" presId="urn:microsoft.com/office/officeart/2005/8/layout/radial2"/>
    <dgm:cxn modelId="{D14E19EE-92A5-41B1-8A42-69F75A7987AC}" type="presParOf" srcId="{D4D88E8B-619A-4B4C-9705-5613B5B54995}" destId="{D38AA1E5-D1F5-40E5-9832-E7C2AA30C5E7}" srcOrd="8" destOrd="0" presId="urn:microsoft.com/office/officeart/2005/8/layout/radial2"/>
    <dgm:cxn modelId="{60F9CAAD-F05C-4638-87A0-AB36D0B9C419}" type="presParOf" srcId="{D38AA1E5-D1F5-40E5-9832-E7C2AA30C5E7}" destId="{2B4DD43C-30B8-453B-A8CF-7E6152A7614A}" srcOrd="0" destOrd="0" presId="urn:microsoft.com/office/officeart/2005/8/layout/radial2"/>
    <dgm:cxn modelId="{A89D386F-17E3-4BB5-9D22-93773477FBC9}" type="presParOf" srcId="{D38AA1E5-D1F5-40E5-9832-E7C2AA30C5E7}" destId="{1F610102-2224-4787-9C69-1297D3839746}" srcOrd="1" destOrd="0" presId="urn:microsoft.com/office/officeart/2005/8/layout/radial2"/>
  </dgm:cxnLst>
  <dgm:bg/>
  <dgm:whole/>
</dgm:dataModel>
</file>

<file path=ppt/diagrams/data3.xml><?xml version="1.0" encoding="utf-8"?>
<dgm:dataModel xmlns:dgm="http://schemas.openxmlformats.org/drawingml/2006/diagram" xmlns:a="http://schemas.openxmlformats.org/drawingml/2006/main">
  <dgm:ptLst>
    <dgm:pt modelId="{CDEB65AA-97BE-4F4F-A066-1A27A6C0A97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GB"/>
        </a:p>
      </dgm:t>
    </dgm:pt>
    <dgm:pt modelId="{B5344EE6-048C-4FFA-AC70-87D614AA881E}">
      <dgm:prSet phldrT="[Texte]"/>
      <dgm:spPr/>
      <dgm:t>
        <a:bodyPr/>
        <a:lstStyle/>
        <a:p>
          <a:r>
            <a:rPr lang="en-GB" dirty="0" smtClean="0"/>
            <a:t>Aggregate demand</a:t>
          </a:r>
          <a:endParaRPr lang="en-GB" dirty="0"/>
        </a:p>
      </dgm:t>
    </dgm:pt>
    <dgm:pt modelId="{2E2B52BC-26F0-44D1-8936-E85A8A1C4AA5}" type="parTrans" cxnId="{5361CF65-67DF-4A57-8F78-D69A986E56B1}">
      <dgm:prSet/>
      <dgm:spPr/>
      <dgm:t>
        <a:bodyPr/>
        <a:lstStyle/>
        <a:p>
          <a:endParaRPr lang="en-GB"/>
        </a:p>
      </dgm:t>
    </dgm:pt>
    <dgm:pt modelId="{889F42D9-6774-408F-95F3-EB21527C6A87}" type="sibTrans" cxnId="{5361CF65-67DF-4A57-8F78-D69A986E56B1}">
      <dgm:prSet/>
      <dgm:spPr/>
      <dgm:t>
        <a:bodyPr/>
        <a:lstStyle/>
        <a:p>
          <a:endParaRPr lang="en-GB"/>
        </a:p>
      </dgm:t>
    </dgm:pt>
    <dgm:pt modelId="{F4D0D44C-96BA-48ED-A908-E5802490D79F}">
      <dgm:prSet phldrT="[Texte]"/>
      <dgm:spPr/>
      <dgm:t>
        <a:bodyPr/>
        <a:lstStyle/>
        <a:p>
          <a:r>
            <a:rPr lang="en-GB" dirty="0" smtClean="0"/>
            <a:t>Sustained demand for labour</a:t>
          </a:r>
          <a:endParaRPr lang="en-GB" dirty="0"/>
        </a:p>
      </dgm:t>
    </dgm:pt>
    <dgm:pt modelId="{DE251604-EC76-4493-AB6A-6E98BA27CE2A}" type="parTrans" cxnId="{55B04342-97B0-410A-B048-886353E6918C}">
      <dgm:prSet/>
      <dgm:spPr/>
      <dgm:t>
        <a:bodyPr/>
        <a:lstStyle/>
        <a:p>
          <a:endParaRPr lang="en-GB"/>
        </a:p>
      </dgm:t>
    </dgm:pt>
    <dgm:pt modelId="{5B53D3F3-75D4-4066-BBA7-462619F098E5}" type="sibTrans" cxnId="{55B04342-97B0-410A-B048-886353E6918C}">
      <dgm:prSet/>
      <dgm:spPr/>
      <dgm:t>
        <a:bodyPr/>
        <a:lstStyle/>
        <a:p>
          <a:endParaRPr lang="en-GB"/>
        </a:p>
      </dgm:t>
    </dgm:pt>
    <dgm:pt modelId="{3142C7FF-AB6F-4060-95AB-CDDC6DE25815}">
      <dgm:prSet phldrT="[Texte]"/>
      <dgm:spPr/>
      <dgm:t>
        <a:bodyPr/>
        <a:lstStyle/>
        <a:p>
          <a:r>
            <a:rPr lang="en-GB" dirty="0" smtClean="0"/>
            <a:t>Employment,, wage, and income from work</a:t>
          </a:r>
          <a:endParaRPr lang="en-GB" dirty="0"/>
        </a:p>
      </dgm:t>
    </dgm:pt>
    <dgm:pt modelId="{48263591-E6CC-4809-9AF2-7A7FABBD6AC5}" type="parTrans" cxnId="{B8A2D360-50B1-4DED-B5A5-94005C58DB03}">
      <dgm:prSet/>
      <dgm:spPr/>
      <dgm:t>
        <a:bodyPr/>
        <a:lstStyle/>
        <a:p>
          <a:endParaRPr lang="en-GB"/>
        </a:p>
      </dgm:t>
    </dgm:pt>
    <dgm:pt modelId="{ED60662A-A84C-4D89-9AB9-3DF3208AA711}" type="sibTrans" cxnId="{B8A2D360-50B1-4DED-B5A5-94005C58DB03}">
      <dgm:prSet/>
      <dgm:spPr/>
      <dgm:t>
        <a:bodyPr/>
        <a:lstStyle/>
        <a:p>
          <a:endParaRPr lang="en-GB"/>
        </a:p>
      </dgm:t>
    </dgm:pt>
    <dgm:pt modelId="{8AFE4476-EDE0-49FE-B11A-C213C3120DD1}">
      <dgm:prSet/>
      <dgm:spPr/>
      <dgm:t>
        <a:bodyPr/>
        <a:lstStyle/>
        <a:p>
          <a:r>
            <a:rPr lang="en-GB" dirty="0" smtClean="0"/>
            <a:t>Enhanced fiscal space</a:t>
          </a:r>
          <a:endParaRPr lang="en-GB" dirty="0"/>
        </a:p>
      </dgm:t>
    </dgm:pt>
    <dgm:pt modelId="{9A7E9CEC-4C9D-449B-B922-360F03A3AFCF}" type="parTrans" cxnId="{966671EC-07E0-46DA-A7D2-9A7AD1805BC0}">
      <dgm:prSet/>
      <dgm:spPr/>
      <dgm:t>
        <a:bodyPr/>
        <a:lstStyle/>
        <a:p>
          <a:endParaRPr lang="en-GB"/>
        </a:p>
      </dgm:t>
    </dgm:pt>
    <dgm:pt modelId="{DDCB2A1C-5E5D-4F65-8953-232A1185F72D}" type="sibTrans" cxnId="{966671EC-07E0-46DA-A7D2-9A7AD1805BC0}">
      <dgm:prSet/>
      <dgm:spPr/>
      <dgm:t>
        <a:bodyPr/>
        <a:lstStyle/>
        <a:p>
          <a:endParaRPr lang="en-GB"/>
        </a:p>
      </dgm:t>
    </dgm:pt>
    <dgm:pt modelId="{26619E2F-0C5F-4BB0-9873-638917C40005}" type="pres">
      <dgm:prSet presAssocID="{CDEB65AA-97BE-4F4F-A066-1A27A6C0A972}" presName="diagram" presStyleCnt="0">
        <dgm:presLayoutVars>
          <dgm:chPref val="1"/>
          <dgm:dir/>
          <dgm:animOne val="branch"/>
          <dgm:animLvl val="lvl"/>
          <dgm:resizeHandles/>
        </dgm:presLayoutVars>
      </dgm:prSet>
      <dgm:spPr/>
      <dgm:t>
        <a:bodyPr/>
        <a:lstStyle/>
        <a:p>
          <a:endParaRPr lang="en-GB"/>
        </a:p>
      </dgm:t>
    </dgm:pt>
    <dgm:pt modelId="{6CFF5C43-704A-4CE2-B898-C230ABA7A9D0}" type="pres">
      <dgm:prSet presAssocID="{B5344EE6-048C-4FFA-AC70-87D614AA881E}" presName="root" presStyleCnt="0"/>
      <dgm:spPr/>
    </dgm:pt>
    <dgm:pt modelId="{63374AFE-289E-49D5-BBCD-9CFB8CB7F878}" type="pres">
      <dgm:prSet presAssocID="{B5344EE6-048C-4FFA-AC70-87D614AA881E}" presName="rootComposite" presStyleCnt="0"/>
      <dgm:spPr/>
    </dgm:pt>
    <dgm:pt modelId="{1A902670-C28A-451B-9932-D5110E045BEA}" type="pres">
      <dgm:prSet presAssocID="{B5344EE6-048C-4FFA-AC70-87D614AA881E}" presName="rootText" presStyleLbl="node1" presStyleIdx="0" presStyleCnt="2"/>
      <dgm:spPr/>
      <dgm:t>
        <a:bodyPr/>
        <a:lstStyle/>
        <a:p>
          <a:endParaRPr lang="en-GB"/>
        </a:p>
      </dgm:t>
    </dgm:pt>
    <dgm:pt modelId="{76ECF6CF-D84D-467C-8C57-2D906BE7C953}" type="pres">
      <dgm:prSet presAssocID="{B5344EE6-048C-4FFA-AC70-87D614AA881E}" presName="rootConnector" presStyleLbl="node1" presStyleIdx="0" presStyleCnt="2"/>
      <dgm:spPr/>
      <dgm:t>
        <a:bodyPr/>
        <a:lstStyle/>
        <a:p>
          <a:endParaRPr lang="en-GB"/>
        </a:p>
      </dgm:t>
    </dgm:pt>
    <dgm:pt modelId="{859DF167-4007-4B4F-A074-6B749D73D6D7}" type="pres">
      <dgm:prSet presAssocID="{B5344EE6-048C-4FFA-AC70-87D614AA881E}" presName="childShape" presStyleCnt="0"/>
      <dgm:spPr/>
    </dgm:pt>
    <dgm:pt modelId="{C02EE763-4D7E-418A-99F0-6BA6782CE121}" type="pres">
      <dgm:prSet presAssocID="{DE251604-EC76-4493-AB6A-6E98BA27CE2A}" presName="Name13" presStyleLbl="parChTrans1D2" presStyleIdx="0" presStyleCnt="2"/>
      <dgm:spPr/>
      <dgm:t>
        <a:bodyPr/>
        <a:lstStyle/>
        <a:p>
          <a:endParaRPr lang="en-GB"/>
        </a:p>
      </dgm:t>
    </dgm:pt>
    <dgm:pt modelId="{F30ABCFE-BB57-4716-B78D-C105462425F4}" type="pres">
      <dgm:prSet presAssocID="{F4D0D44C-96BA-48ED-A908-E5802490D79F}" presName="childText" presStyleLbl="bgAcc1" presStyleIdx="0" presStyleCnt="2">
        <dgm:presLayoutVars>
          <dgm:bulletEnabled val="1"/>
        </dgm:presLayoutVars>
      </dgm:prSet>
      <dgm:spPr/>
      <dgm:t>
        <a:bodyPr/>
        <a:lstStyle/>
        <a:p>
          <a:endParaRPr lang="en-GB"/>
        </a:p>
      </dgm:t>
    </dgm:pt>
    <dgm:pt modelId="{1B188877-CA9F-4A49-8D61-27FC9FA374AA}" type="pres">
      <dgm:prSet presAssocID="{48263591-E6CC-4809-9AF2-7A7FABBD6AC5}" presName="Name13" presStyleLbl="parChTrans1D2" presStyleIdx="1" presStyleCnt="2"/>
      <dgm:spPr/>
      <dgm:t>
        <a:bodyPr/>
        <a:lstStyle/>
        <a:p>
          <a:endParaRPr lang="en-GB"/>
        </a:p>
      </dgm:t>
    </dgm:pt>
    <dgm:pt modelId="{28BE6E11-B427-4796-9392-281BDEEFE203}" type="pres">
      <dgm:prSet presAssocID="{3142C7FF-AB6F-4060-95AB-CDDC6DE25815}" presName="childText" presStyleLbl="bgAcc1" presStyleIdx="1" presStyleCnt="2">
        <dgm:presLayoutVars>
          <dgm:bulletEnabled val="1"/>
        </dgm:presLayoutVars>
      </dgm:prSet>
      <dgm:spPr/>
      <dgm:t>
        <a:bodyPr/>
        <a:lstStyle/>
        <a:p>
          <a:endParaRPr lang="en-GB"/>
        </a:p>
      </dgm:t>
    </dgm:pt>
    <dgm:pt modelId="{B8245699-6E8C-417A-A38E-BB9A544D5C3B}" type="pres">
      <dgm:prSet presAssocID="{8AFE4476-EDE0-49FE-B11A-C213C3120DD1}" presName="root" presStyleCnt="0"/>
      <dgm:spPr/>
    </dgm:pt>
    <dgm:pt modelId="{4BED938E-3B87-4CEB-A252-D99A489FF85A}" type="pres">
      <dgm:prSet presAssocID="{8AFE4476-EDE0-49FE-B11A-C213C3120DD1}" presName="rootComposite" presStyleCnt="0"/>
      <dgm:spPr/>
    </dgm:pt>
    <dgm:pt modelId="{161CCA80-3861-4796-9F0C-C2D9A9418199}" type="pres">
      <dgm:prSet presAssocID="{8AFE4476-EDE0-49FE-B11A-C213C3120DD1}" presName="rootText" presStyleLbl="node1" presStyleIdx="1" presStyleCnt="2"/>
      <dgm:spPr/>
      <dgm:t>
        <a:bodyPr/>
        <a:lstStyle/>
        <a:p>
          <a:endParaRPr lang="en-GB"/>
        </a:p>
      </dgm:t>
    </dgm:pt>
    <dgm:pt modelId="{4648AB2A-591F-471E-A132-24E02F7E1A2D}" type="pres">
      <dgm:prSet presAssocID="{8AFE4476-EDE0-49FE-B11A-C213C3120DD1}" presName="rootConnector" presStyleLbl="node1" presStyleIdx="1" presStyleCnt="2"/>
      <dgm:spPr/>
      <dgm:t>
        <a:bodyPr/>
        <a:lstStyle/>
        <a:p>
          <a:endParaRPr lang="en-GB"/>
        </a:p>
      </dgm:t>
    </dgm:pt>
    <dgm:pt modelId="{D8E7BDBC-B93F-4FF0-A647-197498DA78FD}" type="pres">
      <dgm:prSet presAssocID="{8AFE4476-EDE0-49FE-B11A-C213C3120DD1}" presName="childShape" presStyleCnt="0"/>
      <dgm:spPr/>
    </dgm:pt>
  </dgm:ptLst>
  <dgm:cxnLst>
    <dgm:cxn modelId="{3C6496AA-9FFD-43C1-BC74-CFF24E8E908E}" type="presOf" srcId="{48263591-E6CC-4809-9AF2-7A7FABBD6AC5}" destId="{1B188877-CA9F-4A49-8D61-27FC9FA374AA}" srcOrd="0" destOrd="0" presId="urn:microsoft.com/office/officeart/2005/8/layout/hierarchy3"/>
    <dgm:cxn modelId="{2C00C3B7-54BB-40C8-A9C2-4801349AD318}" type="presOf" srcId="{8AFE4476-EDE0-49FE-B11A-C213C3120DD1}" destId="{161CCA80-3861-4796-9F0C-C2D9A9418199}" srcOrd="0" destOrd="0" presId="urn:microsoft.com/office/officeart/2005/8/layout/hierarchy3"/>
    <dgm:cxn modelId="{55B04342-97B0-410A-B048-886353E6918C}" srcId="{B5344EE6-048C-4FFA-AC70-87D614AA881E}" destId="{F4D0D44C-96BA-48ED-A908-E5802490D79F}" srcOrd="0" destOrd="0" parTransId="{DE251604-EC76-4493-AB6A-6E98BA27CE2A}" sibTransId="{5B53D3F3-75D4-4066-BBA7-462619F098E5}"/>
    <dgm:cxn modelId="{9E2446CB-AE27-4E3E-A511-3EBE35FAF285}" type="presOf" srcId="{CDEB65AA-97BE-4F4F-A066-1A27A6C0A972}" destId="{26619E2F-0C5F-4BB0-9873-638917C40005}" srcOrd="0" destOrd="0" presId="urn:microsoft.com/office/officeart/2005/8/layout/hierarchy3"/>
    <dgm:cxn modelId="{8279D3D6-FBD5-4051-8A12-7031B8790D9E}" type="presOf" srcId="{B5344EE6-048C-4FFA-AC70-87D614AA881E}" destId="{76ECF6CF-D84D-467C-8C57-2D906BE7C953}" srcOrd="1" destOrd="0" presId="urn:microsoft.com/office/officeart/2005/8/layout/hierarchy3"/>
    <dgm:cxn modelId="{2421539C-936E-4BBF-9E49-390DCD854299}" type="presOf" srcId="{3142C7FF-AB6F-4060-95AB-CDDC6DE25815}" destId="{28BE6E11-B427-4796-9392-281BDEEFE203}" srcOrd="0" destOrd="0" presId="urn:microsoft.com/office/officeart/2005/8/layout/hierarchy3"/>
    <dgm:cxn modelId="{966671EC-07E0-46DA-A7D2-9A7AD1805BC0}" srcId="{CDEB65AA-97BE-4F4F-A066-1A27A6C0A972}" destId="{8AFE4476-EDE0-49FE-B11A-C213C3120DD1}" srcOrd="1" destOrd="0" parTransId="{9A7E9CEC-4C9D-449B-B922-360F03A3AFCF}" sibTransId="{DDCB2A1C-5E5D-4F65-8953-232A1185F72D}"/>
    <dgm:cxn modelId="{F14DFFE5-D261-4847-974D-C02CBF258124}" type="presOf" srcId="{F4D0D44C-96BA-48ED-A908-E5802490D79F}" destId="{F30ABCFE-BB57-4716-B78D-C105462425F4}" srcOrd="0" destOrd="0" presId="urn:microsoft.com/office/officeart/2005/8/layout/hierarchy3"/>
    <dgm:cxn modelId="{B8A2D360-50B1-4DED-B5A5-94005C58DB03}" srcId="{B5344EE6-048C-4FFA-AC70-87D614AA881E}" destId="{3142C7FF-AB6F-4060-95AB-CDDC6DE25815}" srcOrd="1" destOrd="0" parTransId="{48263591-E6CC-4809-9AF2-7A7FABBD6AC5}" sibTransId="{ED60662A-A84C-4D89-9AB9-3DF3208AA711}"/>
    <dgm:cxn modelId="{A96C6453-5A0E-4193-97FC-CC4AC367A2C6}" type="presOf" srcId="{DE251604-EC76-4493-AB6A-6E98BA27CE2A}" destId="{C02EE763-4D7E-418A-99F0-6BA6782CE121}" srcOrd="0" destOrd="0" presId="urn:microsoft.com/office/officeart/2005/8/layout/hierarchy3"/>
    <dgm:cxn modelId="{645759F0-966C-4CEE-9861-4753080AAF89}" type="presOf" srcId="{B5344EE6-048C-4FFA-AC70-87D614AA881E}" destId="{1A902670-C28A-451B-9932-D5110E045BEA}" srcOrd="0" destOrd="0" presId="urn:microsoft.com/office/officeart/2005/8/layout/hierarchy3"/>
    <dgm:cxn modelId="{5361CF65-67DF-4A57-8F78-D69A986E56B1}" srcId="{CDEB65AA-97BE-4F4F-A066-1A27A6C0A972}" destId="{B5344EE6-048C-4FFA-AC70-87D614AA881E}" srcOrd="0" destOrd="0" parTransId="{2E2B52BC-26F0-44D1-8936-E85A8A1C4AA5}" sibTransId="{889F42D9-6774-408F-95F3-EB21527C6A87}"/>
    <dgm:cxn modelId="{19F3880F-467F-4EA5-BA41-0A07F119F0D0}" type="presOf" srcId="{8AFE4476-EDE0-49FE-B11A-C213C3120DD1}" destId="{4648AB2A-591F-471E-A132-24E02F7E1A2D}" srcOrd="1" destOrd="0" presId="urn:microsoft.com/office/officeart/2005/8/layout/hierarchy3"/>
    <dgm:cxn modelId="{D6CECBF6-60AA-4F3E-8E07-CA2E4866C187}" type="presParOf" srcId="{26619E2F-0C5F-4BB0-9873-638917C40005}" destId="{6CFF5C43-704A-4CE2-B898-C230ABA7A9D0}" srcOrd="0" destOrd="0" presId="urn:microsoft.com/office/officeart/2005/8/layout/hierarchy3"/>
    <dgm:cxn modelId="{6AAF5D34-D9A9-4266-98EC-7CC1BC401BA2}" type="presParOf" srcId="{6CFF5C43-704A-4CE2-B898-C230ABA7A9D0}" destId="{63374AFE-289E-49D5-BBCD-9CFB8CB7F878}" srcOrd="0" destOrd="0" presId="urn:microsoft.com/office/officeart/2005/8/layout/hierarchy3"/>
    <dgm:cxn modelId="{9EE56240-B341-47BC-9E47-C070ED2209A5}" type="presParOf" srcId="{63374AFE-289E-49D5-BBCD-9CFB8CB7F878}" destId="{1A902670-C28A-451B-9932-D5110E045BEA}" srcOrd="0" destOrd="0" presId="urn:microsoft.com/office/officeart/2005/8/layout/hierarchy3"/>
    <dgm:cxn modelId="{44043A12-528B-4C4D-9FE0-27C7A787D369}" type="presParOf" srcId="{63374AFE-289E-49D5-BBCD-9CFB8CB7F878}" destId="{76ECF6CF-D84D-467C-8C57-2D906BE7C953}" srcOrd="1" destOrd="0" presId="urn:microsoft.com/office/officeart/2005/8/layout/hierarchy3"/>
    <dgm:cxn modelId="{9A34DC1D-C491-4850-B2AA-EEEED7EF3CDE}" type="presParOf" srcId="{6CFF5C43-704A-4CE2-B898-C230ABA7A9D0}" destId="{859DF167-4007-4B4F-A074-6B749D73D6D7}" srcOrd="1" destOrd="0" presId="urn:microsoft.com/office/officeart/2005/8/layout/hierarchy3"/>
    <dgm:cxn modelId="{558212AC-F72A-4FF6-9DF0-7787675A8EFC}" type="presParOf" srcId="{859DF167-4007-4B4F-A074-6B749D73D6D7}" destId="{C02EE763-4D7E-418A-99F0-6BA6782CE121}" srcOrd="0" destOrd="0" presId="urn:microsoft.com/office/officeart/2005/8/layout/hierarchy3"/>
    <dgm:cxn modelId="{C8ECE1ED-6C31-41EE-8773-9D5F1BFE9D72}" type="presParOf" srcId="{859DF167-4007-4B4F-A074-6B749D73D6D7}" destId="{F30ABCFE-BB57-4716-B78D-C105462425F4}" srcOrd="1" destOrd="0" presId="urn:microsoft.com/office/officeart/2005/8/layout/hierarchy3"/>
    <dgm:cxn modelId="{DD6DD444-AA92-4C48-AF9F-86E001F9D973}" type="presParOf" srcId="{859DF167-4007-4B4F-A074-6B749D73D6D7}" destId="{1B188877-CA9F-4A49-8D61-27FC9FA374AA}" srcOrd="2" destOrd="0" presId="urn:microsoft.com/office/officeart/2005/8/layout/hierarchy3"/>
    <dgm:cxn modelId="{1F14A491-9AD9-4DEF-BB95-F11DCECA192A}" type="presParOf" srcId="{859DF167-4007-4B4F-A074-6B749D73D6D7}" destId="{28BE6E11-B427-4796-9392-281BDEEFE203}" srcOrd="3" destOrd="0" presId="urn:microsoft.com/office/officeart/2005/8/layout/hierarchy3"/>
    <dgm:cxn modelId="{629EBE90-7EEF-4F33-B14D-C92F3BF8E2E4}" type="presParOf" srcId="{26619E2F-0C5F-4BB0-9873-638917C40005}" destId="{B8245699-6E8C-417A-A38E-BB9A544D5C3B}" srcOrd="1" destOrd="0" presId="urn:microsoft.com/office/officeart/2005/8/layout/hierarchy3"/>
    <dgm:cxn modelId="{871DB576-9FF0-4A1D-A14C-9A3C94104B1C}" type="presParOf" srcId="{B8245699-6E8C-417A-A38E-BB9A544D5C3B}" destId="{4BED938E-3B87-4CEB-A252-D99A489FF85A}" srcOrd="0" destOrd="0" presId="urn:microsoft.com/office/officeart/2005/8/layout/hierarchy3"/>
    <dgm:cxn modelId="{4C5C8E8A-9736-45D3-9AF0-A134335AAD82}" type="presParOf" srcId="{4BED938E-3B87-4CEB-A252-D99A489FF85A}" destId="{161CCA80-3861-4796-9F0C-C2D9A9418199}" srcOrd="0" destOrd="0" presId="urn:microsoft.com/office/officeart/2005/8/layout/hierarchy3"/>
    <dgm:cxn modelId="{95C02CF7-9AA9-4CB1-9D2B-C90C209C01D1}" type="presParOf" srcId="{4BED938E-3B87-4CEB-A252-D99A489FF85A}" destId="{4648AB2A-591F-471E-A132-24E02F7E1A2D}" srcOrd="1" destOrd="0" presId="urn:microsoft.com/office/officeart/2005/8/layout/hierarchy3"/>
    <dgm:cxn modelId="{D09DA1CB-6E8E-416F-9AD8-E357DCAC45AE}" type="presParOf" srcId="{B8245699-6E8C-417A-A38E-BB9A544D5C3B}" destId="{D8E7BDBC-B93F-4FF0-A647-197498DA78FD}" srcOrd="1" destOrd="0" presId="urn:microsoft.com/office/officeart/2005/8/layout/hierarchy3"/>
  </dgm:cxnLst>
  <dgm:bg/>
  <dgm:whole/>
</dgm:dataModel>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2.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drawing1.xml><?xml version="1.0" encoding="utf-8"?>
<c:userShapes xmlns:c="http://schemas.openxmlformats.org/drawingml/2006/chart">
  <cdr:relSizeAnchor xmlns:cdr="http://schemas.openxmlformats.org/drawingml/2006/chartDrawing">
    <cdr:from>
      <cdr:x>0.76482</cdr:x>
      <cdr:y>0.03654</cdr:y>
    </cdr:from>
    <cdr:to>
      <cdr:x>0.77048</cdr:x>
      <cdr:y>0.8505</cdr:y>
    </cdr:to>
    <cdr:sp macro="" textlink="">
      <cdr:nvSpPr>
        <cdr:cNvPr id="3" name="Straight Connector 2"/>
        <cdr:cNvSpPr/>
      </cdr:nvSpPr>
      <cdr:spPr>
        <a:xfrm xmlns:a="http://schemas.openxmlformats.org/drawingml/2006/main" rot="16200000" flipV="1">
          <a:off x="4446633" y="1884525"/>
          <a:ext cx="3500461" cy="45719"/>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3F003E9F-8874-4846-9E02-97722E5692BB}" type="datetimeFigureOut">
              <a:rPr lang="en-GB"/>
              <a:pPr/>
              <a:t>07/11/2011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ABDC80BA-7C00-472A-8CF4-559771654D43}" type="slidenum">
              <a:rPr lang="en-GB"/>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a:lstStyle/>
          <a:p>
            <a:pPr>
              <a:spcBef>
                <a:spcPct val="0"/>
              </a:spcBef>
            </a:pPr>
            <a:r>
              <a:rPr lang="fr-CH" smtClean="0"/>
              <a:t>Source: Real GDP growth rates are taken from NSDP update 2009-2013, tables 8 and 9; and poverty rates are from NIS (2010).</a:t>
            </a:r>
            <a:endParaRPr lang="en-GB" smtClean="0"/>
          </a:p>
        </p:txBody>
      </p:sp>
      <p:sp>
        <p:nvSpPr>
          <p:cNvPr id="19460" name="Slide Number Placeholder 3"/>
          <p:cNvSpPr>
            <a:spLocks noGrp="1"/>
          </p:cNvSpPr>
          <p:nvPr>
            <p:ph type="sldNum" sz="quarter" idx="5"/>
          </p:nvPr>
        </p:nvSpPr>
        <p:spPr bwMode="auto">
          <a:noFill/>
          <a:ln>
            <a:miter lim="800000"/>
            <a:headEnd/>
            <a:tailEnd/>
          </a:ln>
        </p:spPr>
        <p:txBody>
          <a:bodyPr/>
          <a:lstStyle/>
          <a:p>
            <a:fld id="{720D0A39-8933-4991-927F-050E682F7295}" type="slidenum">
              <a:rPr lang="en-GB"/>
              <a:pPr/>
              <a:t>4</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a:lstStyle/>
          <a:p>
            <a:pPr>
              <a:spcBef>
                <a:spcPct val="0"/>
              </a:spcBef>
            </a:pPr>
            <a:r>
              <a:rPr lang="fr-CH" smtClean="0"/>
              <a:t>Source: Report by M. Muqtada, RGC (2010) « Achieving Cambodia’s Millennium Development Goals: Update 2010 », 2003 CMDG progress report.</a:t>
            </a:r>
          </a:p>
          <a:p>
            <a:pPr>
              <a:spcBef>
                <a:spcPct val="0"/>
              </a:spcBef>
            </a:pPr>
            <a:r>
              <a:rPr lang="fr-CH" smtClean="0"/>
              <a:t>Source for table on Gini: NIS and ILO (2010) </a:t>
            </a:r>
            <a:r>
              <a:rPr lang="fr-CH" i="1" smtClean="0"/>
              <a:t>Labour and Social Trends in Cambodia, 2010</a:t>
            </a:r>
            <a:r>
              <a:rPr lang="fr-CH" smtClean="0"/>
              <a:t>.</a:t>
            </a:r>
            <a:endParaRPr lang="en-GB" smtClean="0"/>
          </a:p>
        </p:txBody>
      </p:sp>
      <p:sp>
        <p:nvSpPr>
          <p:cNvPr id="20484" name="Slide Number Placeholder 3"/>
          <p:cNvSpPr>
            <a:spLocks noGrp="1"/>
          </p:cNvSpPr>
          <p:nvPr>
            <p:ph type="sldNum" sz="quarter" idx="5"/>
          </p:nvPr>
        </p:nvSpPr>
        <p:spPr bwMode="auto">
          <a:noFill/>
          <a:ln>
            <a:miter lim="800000"/>
            <a:headEnd/>
            <a:tailEnd/>
          </a:ln>
        </p:spPr>
        <p:txBody>
          <a:bodyPr/>
          <a:lstStyle/>
          <a:p>
            <a:fld id="{A8D0F0B2-76B6-40CE-88FA-AF50566D3D85}" type="slidenum">
              <a:rPr lang="en-GB"/>
              <a:pPr/>
              <a:t>5</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a:lstStyle/>
          <a:p>
            <a:pPr>
              <a:spcBef>
                <a:spcPct val="0"/>
              </a:spcBef>
            </a:pPr>
            <a:r>
              <a:rPr lang="fr-CH" dirty="0" smtClean="0"/>
              <a:t>Source: Report by M. </a:t>
            </a:r>
            <a:r>
              <a:rPr lang="fr-CH" dirty="0" err="1" smtClean="0"/>
              <a:t>Muqtada</a:t>
            </a:r>
            <a:r>
              <a:rPr lang="fr-CH" dirty="0" smtClean="0"/>
              <a:t>, RGC (2010) « </a:t>
            </a:r>
            <a:r>
              <a:rPr lang="fr-CH" dirty="0" err="1" smtClean="0"/>
              <a:t>Achieving</a:t>
            </a:r>
            <a:r>
              <a:rPr lang="fr-CH" dirty="0" smtClean="0"/>
              <a:t> </a:t>
            </a:r>
            <a:r>
              <a:rPr lang="fr-CH" dirty="0" err="1" smtClean="0"/>
              <a:t>Cambodia’s</a:t>
            </a:r>
            <a:r>
              <a:rPr lang="fr-CH" dirty="0" smtClean="0"/>
              <a:t> </a:t>
            </a:r>
            <a:r>
              <a:rPr lang="fr-CH" dirty="0" err="1" smtClean="0"/>
              <a:t>Millennium</a:t>
            </a:r>
            <a:r>
              <a:rPr lang="fr-CH" dirty="0" smtClean="0"/>
              <a:t> </a:t>
            </a:r>
            <a:r>
              <a:rPr lang="fr-CH" dirty="0" err="1" smtClean="0"/>
              <a:t>Development</a:t>
            </a:r>
            <a:r>
              <a:rPr lang="fr-CH" dirty="0" smtClean="0"/>
              <a:t> Goals: Update 2010 », 2003 CMDG </a:t>
            </a:r>
            <a:r>
              <a:rPr lang="fr-CH" dirty="0" err="1" smtClean="0"/>
              <a:t>progress</a:t>
            </a:r>
            <a:r>
              <a:rPr lang="fr-CH" dirty="0" smtClean="0"/>
              <a:t> report.</a:t>
            </a:r>
          </a:p>
          <a:p>
            <a:pPr>
              <a:spcBef>
                <a:spcPct val="0"/>
              </a:spcBef>
            </a:pPr>
            <a:r>
              <a:rPr lang="fr-CH" dirty="0" smtClean="0"/>
              <a:t>Source for table on Gini: NIS and ILO (2010) </a:t>
            </a:r>
            <a:r>
              <a:rPr lang="fr-CH" i="1" dirty="0" smtClean="0"/>
              <a:t>Labour and Social Trends in </a:t>
            </a:r>
            <a:r>
              <a:rPr lang="fr-CH" i="1" dirty="0" err="1" smtClean="0"/>
              <a:t>Cambodia</a:t>
            </a:r>
            <a:r>
              <a:rPr lang="fr-CH" i="1" dirty="0" smtClean="0"/>
              <a:t>, 2010</a:t>
            </a:r>
            <a:r>
              <a:rPr lang="fr-CH" dirty="0" smtClean="0"/>
              <a:t>.</a:t>
            </a:r>
            <a:endParaRPr lang="en-GB" dirty="0" smtClean="0"/>
          </a:p>
        </p:txBody>
      </p:sp>
      <p:sp>
        <p:nvSpPr>
          <p:cNvPr id="21508" name="Slide Number Placeholder 3"/>
          <p:cNvSpPr>
            <a:spLocks noGrp="1"/>
          </p:cNvSpPr>
          <p:nvPr>
            <p:ph type="sldNum" sz="quarter" idx="5"/>
          </p:nvPr>
        </p:nvSpPr>
        <p:spPr bwMode="auto">
          <a:noFill/>
          <a:ln>
            <a:miter lim="800000"/>
            <a:headEnd/>
            <a:tailEnd/>
          </a:ln>
        </p:spPr>
        <p:txBody>
          <a:bodyPr/>
          <a:lstStyle/>
          <a:p>
            <a:fld id="{581263E3-28E1-4B32-AB06-04F966264054}" type="slidenum">
              <a:rPr lang="en-GB"/>
              <a:pPr/>
              <a:t>6</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a:lstStyle/>
          <a:p>
            <a:pPr>
              <a:spcBef>
                <a:spcPct val="0"/>
              </a:spcBef>
            </a:pPr>
            <a:r>
              <a:rPr lang="fr-CH" smtClean="0"/>
              <a:t>Source: NIS (2010); NIS Statistical Yearbook 2005; NIS 2008 National Accounts data published at http</a:t>
            </a:r>
            <a:r>
              <a:rPr lang="fr-CH" smtClean="0">
                <a:sym typeface="Wingdings" pitchFamily="2" charset="2"/>
              </a:rPr>
              <a:t>://www.nis.gov.kh/index.php/statistics/national-accounts.</a:t>
            </a:r>
            <a:endParaRPr lang="en-GB" smtClean="0"/>
          </a:p>
        </p:txBody>
      </p:sp>
      <p:sp>
        <p:nvSpPr>
          <p:cNvPr id="22532" name="Slide Number Placeholder 3"/>
          <p:cNvSpPr>
            <a:spLocks noGrp="1"/>
          </p:cNvSpPr>
          <p:nvPr>
            <p:ph type="sldNum" sz="quarter" idx="5"/>
          </p:nvPr>
        </p:nvSpPr>
        <p:spPr bwMode="auto">
          <a:noFill/>
          <a:ln>
            <a:miter lim="800000"/>
            <a:headEnd/>
            <a:tailEnd/>
          </a:ln>
        </p:spPr>
        <p:txBody>
          <a:bodyPr/>
          <a:lstStyle/>
          <a:p>
            <a:fld id="{697A8D66-A24A-49D3-82DA-00F730DF1468}" type="slidenum">
              <a:rPr lang="en-GB"/>
              <a:pPr/>
              <a:t>7</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a:lstStyle/>
          <a:p>
            <a:pPr>
              <a:spcBef>
                <a:spcPct val="0"/>
              </a:spcBef>
            </a:pPr>
            <a:r>
              <a:rPr lang="fr-CH" smtClean="0"/>
              <a:t>Source: NIS (2010).</a:t>
            </a:r>
            <a:endParaRPr lang="en-GB" smtClean="0"/>
          </a:p>
        </p:txBody>
      </p:sp>
      <p:sp>
        <p:nvSpPr>
          <p:cNvPr id="23556" name="Slide Number Placeholder 3"/>
          <p:cNvSpPr>
            <a:spLocks noGrp="1"/>
          </p:cNvSpPr>
          <p:nvPr>
            <p:ph type="sldNum" sz="quarter" idx="5"/>
          </p:nvPr>
        </p:nvSpPr>
        <p:spPr bwMode="auto">
          <a:noFill/>
          <a:ln>
            <a:miter lim="800000"/>
            <a:headEnd/>
            <a:tailEnd/>
          </a:ln>
        </p:spPr>
        <p:txBody>
          <a:bodyPr/>
          <a:lstStyle/>
          <a:p>
            <a:fld id="{0FD2FA5B-F7A6-413B-91F9-DA61AB04DC10}" type="slidenum">
              <a:rPr lang="en-GB"/>
              <a:pPr/>
              <a:t>9</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a:lstStyle/>
          <a:p>
            <a:pPr>
              <a:spcBef>
                <a:spcPct val="0"/>
              </a:spcBef>
            </a:pPr>
            <a:r>
              <a:rPr lang="fr-CH" smtClean="0"/>
              <a:t>Source: NIS (2010)</a:t>
            </a:r>
          </a:p>
        </p:txBody>
      </p:sp>
      <p:sp>
        <p:nvSpPr>
          <p:cNvPr id="24580" name="Slide Number Placeholder 3"/>
          <p:cNvSpPr>
            <a:spLocks noGrp="1"/>
          </p:cNvSpPr>
          <p:nvPr>
            <p:ph type="sldNum" sz="quarter" idx="5"/>
          </p:nvPr>
        </p:nvSpPr>
        <p:spPr bwMode="auto">
          <a:noFill/>
          <a:ln>
            <a:miter lim="800000"/>
            <a:headEnd/>
            <a:tailEnd/>
          </a:ln>
        </p:spPr>
        <p:txBody>
          <a:bodyPr/>
          <a:lstStyle/>
          <a:p>
            <a:fld id="{8AC33448-97F0-49A0-A9C1-919E3C5EF870}" type="slidenum">
              <a:rPr lang="en-GB"/>
              <a:pPr/>
              <a:t>10</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a:lstStyle/>
          <a:p>
            <a:pPr>
              <a:spcBef>
                <a:spcPct val="0"/>
              </a:spcBef>
            </a:pPr>
            <a:r>
              <a:rPr lang="fr-CH" smtClean="0"/>
              <a:t>Source: NIS (2010).</a:t>
            </a:r>
          </a:p>
          <a:p>
            <a:pPr>
              <a:spcBef>
                <a:spcPct val="0"/>
              </a:spcBef>
            </a:pPr>
            <a:r>
              <a:rPr lang="fr-CH" smtClean="0"/>
              <a:t>Source for real daily earnings: Data for Aug 2009 onwards are from CDR Vol.14, Issue 2, Apr-Jun 2010; Prior periods are from CDR Vol.13, Issue 4, Oct-Nov 2009.</a:t>
            </a:r>
            <a:endParaRPr lang="en-GB" smtClean="0"/>
          </a:p>
        </p:txBody>
      </p:sp>
      <p:sp>
        <p:nvSpPr>
          <p:cNvPr id="25604" name="Slide Number Placeholder 3"/>
          <p:cNvSpPr>
            <a:spLocks noGrp="1"/>
          </p:cNvSpPr>
          <p:nvPr>
            <p:ph type="sldNum" sz="quarter" idx="5"/>
          </p:nvPr>
        </p:nvSpPr>
        <p:spPr bwMode="auto">
          <a:noFill/>
          <a:ln>
            <a:miter lim="800000"/>
            <a:headEnd/>
            <a:tailEnd/>
          </a:ln>
        </p:spPr>
        <p:txBody>
          <a:bodyPr/>
          <a:lstStyle/>
          <a:p>
            <a:fld id="{AAAFEBF7-5855-45D4-8335-489B82735FE2}" type="slidenum">
              <a:rPr lang="en-GB"/>
              <a:pPr/>
              <a:t>11</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a:lstStyle/>
          <a:p>
            <a:pPr>
              <a:spcBef>
                <a:spcPct val="0"/>
              </a:spcBef>
            </a:pPr>
            <a:r>
              <a:rPr lang="fr-CH" smtClean="0"/>
              <a:t>Source: EMP/TRENDS (unpublished data). Using (presumably) the same data source, there is a slight discrepancy with the figures presented here and those put in the report. The population coverage is the working age population (15+), and the working poverty rate is % of poor earning less than $1.25 a day in total working age employed.</a:t>
            </a:r>
            <a:endParaRPr lang="en-GB" smtClean="0"/>
          </a:p>
        </p:txBody>
      </p:sp>
      <p:sp>
        <p:nvSpPr>
          <p:cNvPr id="26628" name="Slide Number Placeholder 3"/>
          <p:cNvSpPr>
            <a:spLocks noGrp="1"/>
          </p:cNvSpPr>
          <p:nvPr>
            <p:ph type="sldNum" sz="quarter" idx="5"/>
          </p:nvPr>
        </p:nvSpPr>
        <p:spPr bwMode="auto">
          <a:noFill/>
          <a:ln>
            <a:miter lim="800000"/>
            <a:headEnd/>
            <a:tailEnd/>
          </a:ln>
        </p:spPr>
        <p:txBody>
          <a:bodyPr/>
          <a:lstStyle/>
          <a:p>
            <a:fld id="{F530633E-13CA-4AD4-AAB0-D99F52833356}" type="slidenum">
              <a:rPr lang="en-GB"/>
              <a:pPr/>
              <a:t>12</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a:lstStyle/>
          <a:p>
            <a:pPr>
              <a:spcBef>
                <a:spcPct val="0"/>
              </a:spcBef>
            </a:pPr>
            <a:r>
              <a:rPr lang="fr-CH" smtClean="0"/>
              <a:t>Source: Calculated from ADB, Cambodia Economic Data.</a:t>
            </a:r>
            <a:endParaRPr lang="en-GB" smtClean="0"/>
          </a:p>
        </p:txBody>
      </p:sp>
      <p:sp>
        <p:nvSpPr>
          <p:cNvPr id="27652" name="Slide Number Placeholder 3"/>
          <p:cNvSpPr>
            <a:spLocks noGrp="1"/>
          </p:cNvSpPr>
          <p:nvPr>
            <p:ph type="sldNum" sz="quarter" idx="5"/>
          </p:nvPr>
        </p:nvSpPr>
        <p:spPr bwMode="auto">
          <a:noFill/>
          <a:ln>
            <a:miter lim="800000"/>
            <a:headEnd/>
            <a:tailEnd/>
          </a:ln>
        </p:spPr>
        <p:txBody>
          <a:bodyPr/>
          <a:lstStyle/>
          <a:p>
            <a:fld id="{67222FDE-00EA-46A4-A13E-346A23C18B59}" type="slidenum">
              <a:rPr lang="en-GB"/>
              <a:pPr/>
              <a:t>13</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en-GB" dirty="0" smtClean="0"/>
              <a:t>Source:</a:t>
            </a:r>
            <a:r>
              <a:rPr lang="en-GB" baseline="0" dirty="0" smtClean="0"/>
              <a:t> NSDP update 2009-2013, tables 8 and 9. 2009 onwards are estimates and projections.</a:t>
            </a:r>
            <a:endParaRPr lang="en-GB" dirty="0"/>
          </a:p>
        </p:txBody>
      </p:sp>
      <p:sp>
        <p:nvSpPr>
          <p:cNvPr id="4" name="Espace réservé du numéro de diapositive 3"/>
          <p:cNvSpPr>
            <a:spLocks noGrp="1"/>
          </p:cNvSpPr>
          <p:nvPr>
            <p:ph type="sldNum" sz="quarter" idx="10"/>
          </p:nvPr>
        </p:nvSpPr>
        <p:spPr/>
        <p:txBody>
          <a:bodyPr/>
          <a:lstStyle/>
          <a:p>
            <a:fld id="{ABDC80BA-7C00-472A-8CF4-559771654D43}" type="slidenum">
              <a:rPr lang="en-GB" smtClean="0"/>
              <a:pPr/>
              <a:t>17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fld id="{E771E305-EAC7-4053-A758-316BDCC9AA3B}" type="datetimeFigureOut">
              <a:rPr lang="en-GB"/>
              <a:pPr/>
              <a:t>07/11/2011</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0392F287-74CE-4FCC-8929-5812E2C747E9}"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fld id="{D74E1BB5-F394-4EA5-A6D3-DBA9C76656FF}" type="datetimeFigureOut">
              <a:rPr lang="en-GB"/>
              <a:pPr/>
              <a:t>07/11/2011</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E4E70430-BB6E-4091-B644-1F01F08D8A66}"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DC8AD1C3-E6AD-499D-BE00-303B4E7B6156}" type="datetimeFigureOut">
              <a:rPr lang="en-GB"/>
              <a:pPr/>
              <a:t>07/11/2011</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7E41B65D-F6C2-4455-B3AA-002ECDE92066}"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fld id="{2C16972C-750F-4322-B98A-E34B44D36116}" type="datetimeFigureOut">
              <a:rPr lang="en-GB"/>
              <a:pPr/>
              <a:t>07/11/2011</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C90307B8-524B-44E5-A278-E0A6C3EB3ED0}"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fld id="{1504248F-3457-4296-8829-D235E656B71F}" type="datetimeFigureOut">
              <a:rPr lang="en-GB"/>
              <a:pPr/>
              <a:t>07/11/2011</a:t>
            </a:fld>
            <a:endParaRPr lang="en-GB"/>
          </a:p>
        </p:txBody>
      </p:sp>
      <p:sp>
        <p:nvSpPr>
          <p:cNvPr id="8" name="Footer Placeholder 4"/>
          <p:cNvSpPr>
            <a:spLocks noGrp="1"/>
          </p:cNvSpPr>
          <p:nvPr>
            <p:ph type="ftr" sz="quarter" idx="11"/>
          </p:nvPr>
        </p:nvSpPr>
        <p:spPr/>
        <p:txBody>
          <a:bodyPr/>
          <a:lstStyle>
            <a:lvl1pPr>
              <a:defRPr/>
            </a:lvl1pPr>
          </a:lstStyle>
          <a:p>
            <a:endParaRPr lang="en-GB"/>
          </a:p>
        </p:txBody>
      </p:sp>
      <p:sp>
        <p:nvSpPr>
          <p:cNvPr id="9" name="Slide Number Placeholder 5"/>
          <p:cNvSpPr>
            <a:spLocks noGrp="1"/>
          </p:cNvSpPr>
          <p:nvPr>
            <p:ph type="sldNum" sz="quarter" idx="12"/>
          </p:nvPr>
        </p:nvSpPr>
        <p:spPr/>
        <p:txBody>
          <a:bodyPr/>
          <a:lstStyle>
            <a:lvl1pPr>
              <a:defRPr/>
            </a:lvl1pPr>
          </a:lstStyle>
          <a:p>
            <a:fld id="{53A28559-973A-4C51-B801-E0F98368BCA2}"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fld id="{300A5EC0-F3DE-467C-A94D-8FA7389CA7CF}" type="datetimeFigureOut">
              <a:rPr lang="en-GB"/>
              <a:pPr/>
              <a:t>07/11/2011</a:t>
            </a:fld>
            <a:endParaRPr lang="en-GB"/>
          </a:p>
        </p:txBody>
      </p:sp>
      <p:sp>
        <p:nvSpPr>
          <p:cNvPr id="4" name="Footer Placeholder 4"/>
          <p:cNvSpPr>
            <a:spLocks noGrp="1"/>
          </p:cNvSpPr>
          <p:nvPr>
            <p:ph type="ftr" sz="quarter" idx="11"/>
          </p:nvPr>
        </p:nvSpPr>
        <p:spPr/>
        <p:txBody>
          <a:bodyPr/>
          <a:lstStyle>
            <a:lvl1pPr>
              <a:defRPr/>
            </a:lvl1pPr>
          </a:lstStyle>
          <a:p>
            <a:endParaRPr lang="en-GB"/>
          </a:p>
        </p:txBody>
      </p:sp>
      <p:sp>
        <p:nvSpPr>
          <p:cNvPr id="5" name="Slide Number Placeholder 5"/>
          <p:cNvSpPr>
            <a:spLocks noGrp="1"/>
          </p:cNvSpPr>
          <p:nvPr>
            <p:ph type="sldNum" sz="quarter" idx="12"/>
          </p:nvPr>
        </p:nvSpPr>
        <p:spPr/>
        <p:txBody>
          <a:bodyPr/>
          <a:lstStyle>
            <a:lvl1pPr>
              <a:defRPr/>
            </a:lvl1pPr>
          </a:lstStyle>
          <a:p>
            <a:fld id="{EB537748-80D1-4639-A20B-6C67EDA7597E}"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60006B41-2054-4D65-90A5-B2476D0FDF11}" type="datetimeFigureOut">
              <a:rPr lang="en-GB"/>
              <a:pPr/>
              <a:t>07/11/2011</a:t>
            </a:fld>
            <a:endParaRPr lang="en-GB"/>
          </a:p>
        </p:txBody>
      </p:sp>
      <p:sp>
        <p:nvSpPr>
          <p:cNvPr id="3" name="Footer Placeholder 4"/>
          <p:cNvSpPr>
            <a:spLocks noGrp="1"/>
          </p:cNvSpPr>
          <p:nvPr>
            <p:ph type="ftr" sz="quarter" idx="11"/>
          </p:nvPr>
        </p:nvSpPr>
        <p:spPr/>
        <p:txBody>
          <a:bodyPr/>
          <a:lstStyle>
            <a:lvl1pPr>
              <a:defRPr/>
            </a:lvl1pPr>
          </a:lstStyle>
          <a:p>
            <a:endParaRPr lang="en-GB"/>
          </a:p>
        </p:txBody>
      </p:sp>
      <p:sp>
        <p:nvSpPr>
          <p:cNvPr id="4" name="Slide Number Placeholder 5"/>
          <p:cNvSpPr>
            <a:spLocks noGrp="1"/>
          </p:cNvSpPr>
          <p:nvPr>
            <p:ph type="sldNum" sz="quarter" idx="12"/>
          </p:nvPr>
        </p:nvSpPr>
        <p:spPr/>
        <p:txBody>
          <a:bodyPr/>
          <a:lstStyle>
            <a:lvl1pPr>
              <a:defRPr/>
            </a:lvl1pPr>
          </a:lstStyle>
          <a:p>
            <a:fld id="{1EB32056-3FBC-4EC4-B67F-4C2D025DF2A8}"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095B0763-CC7F-49C2-BC6E-DF68CD5D4ABF}" type="datetimeFigureOut">
              <a:rPr lang="en-GB"/>
              <a:pPr/>
              <a:t>07/11/2011</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77F7BDDD-93FB-43BE-8175-441EC704B869}"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0D4F297A-AA38-4D1A-BF9B-9E56D497CCEC}" type="datetimeFigureOut">
              <a:rPr lang="en-GB"/>
              <a:pPr/>
              <a:t>07/11/2011</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02B9E346-14A5-4E27-9CF6-25B4C8458FEA}"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fld id="{23D8AF87-FAD5-4AE9-BA95-7EF41B086535}" type="datetimeFigureOut">
              <a:rPr lang="en-GB"/>
              <a:pPr/>
              <a:t>07/11/2011</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43E9E806-AE0A-47B7-9AD1-6CB5B99AA3CF}"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fld id="{C0FB56F5-98ED-425D-B5AB-A1CA3B565660}" type="datetimeFigureOut">
              <a:rPr lang="en-GB"/>
              <a:pPr/>
              <a:t>07/11/2011</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063FECB7-9935-4D87-8FE9-78609A990B4C}"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205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844F4C5C-4696-4D44-B80F-675A1C7CEF1D}" type="datetimeFigureOut">
              <a:rPr lang="en-GB"/>
              <a:pPr/>
              <a:t>07/11/2011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969736D0-7CD3-4D21-A504-2C45BC41F7E6}"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19" r:id="rId1"/>
    <p:sldLayoutId id="2147483718" r:id="rId2"/>
    <p:sldLayoutId id="2147483717" r:id="rId3"/>
    <p:sldLayoutId id="2147483716" r:id="rId4"/>
    <p:sldLayoutId id="2147483715" r:id="rId5"/>
    <p:sldLayoutId id="2147483714" r:id="rId6"/>
    <p:sldLayoutId id="2147483713" r:id="rId7"/>
    <p:sldLayoutId id="2147483712" r:id="rId8"/>
    <p:sldLayoutId id="2147483711" r:id="rId9"/>
    <p:sldLayoutId id="2147483710" r:id="rId10"/>
    <p:sldLayoutId id="214748370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chart" Target="../charts/chart10.xml"/><Relationship Id="rId4" Type="http://schemas.openxmlformats.org/officeDocument/2006/relationships/chart" Target="../charts/chart9.xml"/></Relationships>
</file>

<file path=ppt/slides/_rels/slide12.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chart" Target="../charts/char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diagramLayout" Target="../diagrams/layout2.xml"/><Relationship Id="rId7" Type="http://schemas.openxmlformats.org/officeDocument/2006/relationships/diagramLayout" Target="../diagrams/layout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openxmlformats.org/officeDocument/2006/relationships/diagramData" Target="../diagrams/data3.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diagramColors" Target="../diagrams/colors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itle 1"/>
          <p:cNvSpPr>
            <a:spLocks noGrp="1"/>
          </p:cNvSpPr>
          <p:nvPr>
            <p:ph type="ctrTitle"/>
          </p:nvPr>
        </p:nvSpPr>
        <p:spPr/>
        <p:txBody>
          <a:bodyPr/>
          <a:lstStyle/>
          <a:p>
            <a:r>
              <a:rPr lang="fr-CH" sz="3600" smtClean="0"/>
              <a:t>Cambodia: Toward a national employment strategy for sustained poverty reduction</a:t>
            </a:r>
            <a:endParaRPr lang="en-GB" sz="3600" smtClean="0"/>
          </a:p>
        </p:txBody>
      </p:sp>
      <p:sp>
        <p:nvSpPr>
          <p:cNvPr id="3" name="Subtitle 2"/>
          <p:cNvSpPr>
            <a:spLocks noGrp="1"/>
          </p:cNvSpPr>
          <p:nvPr>
            <p:ph type="subTitle" idx="1"/>
          </p:nvPr>
        </p:nvSpPr>
        <p:spPr/>
        <p:txBody>
          <a:bodyPr>
            <a:normAutofit fontScale="92500" lnSpcReduction="10000"/>
          </a:bodyPr>
          <a:lstStyle/>
          <a:p>
            <a:r>
              <a:rPr lang="fr-CH" sz="1800" dirty="0" smtClean="0">
                <a:solidFill>
                  <a:srgbClr val="898989"/>
                </a:solidFill>
              </a:rPr>
              <a:t>Validation workshop on </a:t>
            </a:r>
            <a:r>
              <a:rPr lang="fr-CH" sz="1800" dirty="0" err="1" smtClean="0">
                <a:solidFill>
                  <a:srgbClr val="898989"/>
                </a:solidFill>
              </a:rPr>
              <a:t>review</a:t>
            </a:r>
            <a:r>
              <a:rPr lang="fr-CH" sz="1800" dirty="0" smtClean="0">
                <a:solidFill>
                  <a:srgbClr val="898989"/>
                </a:solidFill>
              </a:rPr>
              <a:t> and </a:t>
            </a:r>
            <a:r>
              <a:rPr lang="fr-CH" sz="1800" dirty="0" err="1" smtClean="0">
                <a:solidFill>
                  <a:srgbClr val="898989"/>
                </a:solidFill>
              </a:rPr>
              <a:t>appraisal</a:t>
            </a:r>
            <a:r>
              <a:rPr lang="fr-CH" sz="1800" dirty="0" smtClean="0">
                <a:solidFill>
                  <a:srgbClr val="898989"/>
                </a:solidFill>
              </a:rPr>
              <a:t> of the </a:t>
            </a:r>
            <a:r>
              <a:rPr lang="fr-CH" sz="1800" dirty="0" err="1" smtClean="0">
                <a:solidFill>
                  <a:srgbClr val="898989"/>
                </a:solidFill>
              </a:rPr>
              <a:t>studies</a:t>
            </a:r>
            <a:r>
              <a:rPr lang="fr-CH" sz="1800" dirty="0" smtClean="0">
                <a:solidFill>
                  <a:srgbClr val="898989"/>
                </a:solidFill>
              </a:rPr>
              <a:t> of </a:t>
            </a:r>
            <a:r>
              <a:rPr lang="fr-CH" sz="1800" dirty="0" err="1" smtClean="0">
                <a:solidFill>
                  <a:srgbClr val="898989"/>
                </a:solidFill>
              </a:rPr>
              <a:t>employment</a:t>
            </a:r>
            <a:r>
              <a:rPr lang="fr-CH" sz="1800" dirty="0" smtClean="0">
                <a:solidFill>
                  <a:srgbClr val="898989"/>
                </a:solidFill>
              </a:rPr>
              <a:t> and social protection</a:t>
            </a:r>
          </a:p>
          <a:p>
            <a:r>
              <a:rPr lang="fr-CH" sz="1800" dirty="0" smtClean="0">
                <a:solidFill>
                  <a:srgbClr val="898989"/>
                </a:solidFill>
              </a:rPr>
              <a:t>Phnom Penh, 07-08 </a:t>
            </a:r>
            <a:r>
              <a:rPr lang="fr-CH" sz="1800" dirty="0" err="1" smtClean="0">
                <a:solidFill>
                  <a:srgbClr val="898989"/>
                </a:solidFill>
              </a:rPr>
              <a:t>November</a:t>
            </a:r>
            <a:r>
              <a:rPr lang="fr-CH" sz="1800" dirty="0" smtClean="0">
                <a:solidFill>
                  <a:srgbClr val="898989"/>
                </a:solidFill>
              </a:rPr>
              <a:t> 2011</a:t>
            </a:r>
          </a:p>
          <a:p>
            <a:endParaRPr lang="fr-CH" sz="1800" dirty="0" smtClean="0">
              <a:solidFill>
                <a:srgbClr val="898989"/>
              </a:solidFill>
            </a:endParaRPr>
          </a:p>
          <a:p>
            <a:r>
              <a:rPr lang="fr-CH" sz="1800" dirty="0" err="1" smtClean="0">
                <a:solidFill>
                  <a:srgbClr val="898989"/>
                </a:solidFill>
              </a:rPr>
              <a:t>Sukti</a:t>
            </a:r>
            <a:r>
              <a:rPr lang="fr-CH" sz="1800" dirty="0" smtClean="0">
                <a:solidFill>
                  <a:srgbClr val="898989"/>
                </a:solidFill>
              </a:rPr>
              <a:t> </a:t>
            </a:r>
            <a:r>
              <a:rPr lang="fr-CH" sz="1800" dirty="0" err="1" smtClean="0">
                <a:solidFill>
                  <a:srgbClr val="898989"/>
                </a:solidFill>
              </a:rPr>
              <a:t>Dasgupta</a:t>
            </a:r>
            <a:r>
              <a:rPr lang="fr-CH" sz="1800" dirty="0" smtClean="0">
                <a:solidFill>
                  <a:srgbClr val="898989"/>
                </a:solidFill>
              </a:rPr>
              <a:t>, DWT for East and </a:t>
            </a:r>
            <a:r>
              <a:rPr lang="fr-CH" sz="1800" dirty="0" err="1" smtClean="0">
                <a:solidFill>
                  <a:srgbClr val="898989"/>
                </a:solidFill>
              </a:rPr>
              <a:t>Southeast</a:t>
            </a:r>
            <a:r>
              <a:rPr lang="fr-CH" sz="1800" dirty="0" smtClean="0">
                <a:solidFill>
                  <a:srgbClr val="898989"/>
                </a:solidFill>
              </a:rPr>
              <a:t> </a:t>
            </a:r>
            <a:r>
              <a:rPr lang="fr-CH" sz="1800" dirty="0" err="1" smtClean="0">
                <a:solidFill>
                  <a:srgbClr val="898989"/>
                </a:solidFill>
              </a:rPr>
              <a:t>Asia</a:t>
            </a:r>
            <a:r>
              <a:rPr lang="fr-CH" sz="1800" dirty="0" smtClean="0">
                <a:solidFill>
                  <a:srgbClr val="898989"/>
                </a:solidFill>
              </a:rPr>
              <a:t> and the Pacific</a:t>
            </a:r>
          </a:p>
          <a:p>
            <a:r>
              <a:rPr lang="fr-CH" sz="1800" dirty="0" err="1" smtClean="0">
                <a:solidFill>
                  <a:srgbClr val="898989"/>
                </a:solidFill>
              </a:rPr>
              <a:t>Makiko</a:t>
            </a:r>
            <a:r>
              <a:rPr lang="fr-CH" sz="1800" dirty="0" smtClean="0">
                <a:solidFill>
                  <a:srgbClr val="898989"/>
                </a:solidFill>
              </a:rPr>
              <a:t> Matsumoto, </a:t>
            </a:r>
            <a:r>
              <a:rPr lang="fr-CH" sz="1800" dirty="0" err="1" smtClean="0">
                <a:solidFill>
                  <a:srgbClr val="898989"/>
                </a:solidFill>
              </a:rPr>
              <a:t>Employment</a:t>
            </a:r>
            <a:r>
              <a:rPr lang="fr-CH" sz="1800" dirty="0" smtClean="0">
                <a:solidFill>
                  <a:srgbClr val="898989"/>
                </a:solidFill>
              </a:rPr>
              <a:t> Policy </a:t>
            </a:r>
            <a:r>
              <a:rPr lang="fr-CH" sz="1800" dirty="0" err="1" smtClean="0">
                <a:solidFill>
                  <a:srgbClr val="898989"/>
                </a:solidFill>
              </a:rPr>
              <a:t>Deparment</a:t>
            </a:r>
            <a:r>
              <a:rPr lang="fr-CH" sz="1800" dirty="0" smtClean="0">
                <a:solidFill>
                  <a:srgbClr val="898989"/>
                </a:solidFill>
              </a:rPr>
              <a:t>, ILO Geneva</a:t>
            </a:r>
          </a:p>
        </p:txBody>
      </p:sp>
      <p:sp>
        <p:nvSpPr>
          <p:cNvPr id="1029"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GB">
              <a:latin typeface="Calibri" pitchFamily="34" charset="0"/>
            </a:endParaRPr>
          </a:p>
        </p:txBody>
      </p:sp>
      <p:graphicFrame>
        <p:nvGraphicFramePr>
          <p:cNvPr id="1026" name="Object 1"/>
          <p:cNvGraphicFramePr>
            <a:graphicFrameLocks noChangeAspect="1"/>
          </p:cNvGraphicFramePr>
          <p:nvPr/>
        </p:nvGraphicFramePr>
        <p:xfrm>
          <a:off x="8172450" y="188913"/>
          <a:ext cx="781050" cy="771525"/>
        </p:xfrm>
        <a:graphic>
          <a:graphicData uri="http://schemas.openxmlformats.org/presentationml/2006/ole">
            <p:oleObj spid="_x0000_s1026" name="Picture" r:id="rId3" imgW="730787" imgH="732185" progId="Word.Picture.8">
              <p:embed/>
            </p:oleObj>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r>
              <a:rPr lang="fr-CH" smtClean="0"/>
              <a:t>Outline</a:t>
            </a:r>
            <a:endParaRPr lang="en-GB" smtClean="0"/>
          </a:p>
        </p:txBody>
      </p:sp>
      <p:sp>
        <p:nvSpPr>
          <p:cNvPr id="3" name="Content Placeholder 2"/>
          <p:cNvSpPr>
            <a:spLocks noGrp="1"/>
          </p:cNvSpPr>
          <p:nvPr>
            <p:ph idx="1"/>
          </p:nvPr>
        </p:nvSpPr>
        <p:spPr/>
        <p:txBody>
          <a:bodyPr>
            <a:normAutofit/>
          </a:bodyPr>
          <a:lstStyle/>
          <a:p>
            <a:pPr>
              <a:lnSpc>
                <a:spcPct val="80000"/>
              </a:lnSpc>
            </a:pPr>
            <a:r>
              <a:rPr lang="fr-CH" sz="2700" dirty="0" err="1" smtClean="0"/>
              <a:t>What</a:t>
            </a:r>
            <a:r>
              <a:rPr lang="fr-CH" sz="2700" dirty="0" smtClean="0"/>
              <a:t> </a:t>
            </a:r>
            <a:r>
              <a:rPr lang="fr-CH" sz="2700" dirty="0" err="1" smtClean="0"/>
              <a:t>can</a:t>
            </a:r>
            <a:r>
              <a:rPr lang="fr-CH" sz="2700" dirty="0" smtClean="0"/>
              <a:t> </a:t>
            </a:r>
            <a:r>
              <a:rPr lang="fr-CH" sz="2700" dirty="0" err="1" smtClean="0"/>
              <a:t>be</a:t>
            </a:r>
            <a:r>
              <a:rPr lang="fr-CH" sz="2700" dirty="0" smtClean="0"/>
              <a:t> the </a:t>
            </a:r>
            <a:r>
              <a:rPr lang="fr-CH" sz="2700" dirty="0" err="1" smtClean="0"/>
              <a:t>framework</a:t>
            </a:r>
            <a:r>
              <a:rPr lang="fr-CH" sz="2700" dirty="0" smtClean="0"/>
              <a:t> of a National </a:t>
            </a:r>
            <a:r>
              <a:rPr lang="fr-CH" sz="2700" dirty="0" err="1" smtClean="0"/>
              <a:t>Employment</a:t>
            </a:r>
            <a:r>
              <a:rPr lang="fr-CH" sz="2700" dirty="0" smtClean="0"/>
              <a:t> </a:t>
            </a:r>
            <a:r>
              <a:rPr lang="fr-CH" sz="2700" dirty="0" err="1" smtClean="0"/>
              <a:t>Strategy</a:t>
            </a:r>
            <a:r>
              <a:rPr lang="fr-CH" sz="2700" dirty="0" smtClean="0"/>
              <a:t> (NES) in </a:t>
            </a:r>
            <a:r>
              <a:rPr lang="fr-CH" sz="2700" dirty="0" err="1" smtClean="0"/>
              <a:t>Cambodia’s</a:t>
            </a:r>
            <a:r>
              <a:rPr lang="fr-CH" sz="2700" dirty="0" smtClean="0"/>
              <a:t> </a:t>
            </a:r>
            <a:r>
              <a:rPr lang="fr-CH" sz="2700" dirty="0" err="1" smtClean="0"/>
              <a:t>context</a:t>
            </a:r>
            <a:r>
              <a:rPr lang="fr-CH" sz="2700" dirty="0" smtClean="0"/>
              <a:t>?</a:t>
            </a:r>
          </a:p>
          <a:p>
            <a:pPr lvl="1">
              <a:lnSpc>
                <a:spcPct val="80000"/>
              </a:lnSpc>
            </a:pPr>
            <a:r>
              <a:rPr lang="fr-CH" sz="2400" dirty="0" err="1" smtClean="0"/>
              <a:t>Context</a:t>
            </a:r>
            <a:r>
              <a:rPr lang="fr-CH" sz="2400" dirty="0" smtClean="0"/>
              <a:t>, </a:t>
            </a:r>
            <a:r>
              <a:rPr lang="fr-CH" sz="2400" dirty="0" err="1" smtClean="0"/>
              <a:t>achievements</a:t>
            </a:r>
            <a:r>
              <a:rPr lang="fr-CH" sz="2400" dirty="0" smtClean="0"/>
              <a:t>, and challenges</a:t>
            </a:r>
          </a:p>
          <a:p>
            <a:pPr>
              <a:lnSpc>
                <a:spcPct val="80000"/>
              </a:lnSpc>
            </a:pPr>
            <a:endParaRPr lang="fr-CH" sz="2700" dirty="0" smtClean="0"/>
          </a:p>
          <a:p>
            <a:pPr>
              <a:lnSpc>
                <a:spcPct val="80000"/>
              </a:lnSpc>
            </a:pPr>
            <a:r>
              <a:rPr lang="fr-CH" sz="2700" dirty="0" smtClean="0"/>
              <a:t>How to </a:t>
            </a:r>
            <a:r>
              <a:rPr lang="fr-CH" sz="2700" dirty="0" err="1" smtClean="0"/>
              <a:t>ensure</a:t>
            </a:r>
            <a:r>
              <a:rPr lang="fr-CH" sz="2700" dirty="0" smtClean="0"/>
              <a:t> </a:t>
            </a:r>
            <a:r>
              <a:rPr lang="fr-CH" sz="2700" dirty="0" err="1" smtClean="0"/>
              <a:t>better</a:t>
            </a:r>
            <a:r>
              <a:rPr lang="fr-CH" sz="2700" dirty="0" smtClean="0"/>
              <a:t> fit of a NES </a:t>
            </a:r>
            <a:r>
              <a:rPr lang="fr-CH" sz="2700" dirty="0" err="1" smtClean="0"/>
              <a:t>with</a:t>
            </a:r>
            <a:r>
              <a:rPr lang="fr-CH" sz="2700" dirty="0" smtClean="0"/>
              <a:t> the </a:t>
            </a:r>
            <a:r>
              <a:rPr lang="fr-CH" sz="2700" dirty="0" err="1" smtClean="0"/>
              <a:t>Rectangular</a:t>
            </a:r>
            <a:r>
              <a:rPr lang="fr-CH" sz="2700" dirty="0" smtClean="0"/>
              <a:t> </a:t>
            </a:r>
            <a:r>
              <a:rPr lang="fr-CH" sz="2700" dirty="0" err="1" smtClean="0"/>
              <a:t>Strategy</a:t>
            </a:r>
            <a:r>
              <a:rPr lang="fr-CH" sz="2700" dirty="0" smtClean="0"/>
              <a:t> II and </a:t>
            </a:r>
            <a:r>
              <a:rPr lang="fr-CH" sz="2700" dirty="0" err="1" smtClean="0"/>
              <a:t>its</a:t>
            </a:r>
            <a:r>
              <a:rPr lang="fr-CH" sz="2700" dirty="0" smtClean="0"/>
              <a:t> </a:t>
            </a:r>
            <a:r>
              <a:rPr lang="fr-CH" sz="2700" dirty="0" err="1" smtClean="0"/>
              <a:t>implementation</a:t>
            </a:r>
            <a:r>
              <a:rPr lang="fr-CH" sz="2700" dirty="0" smtClean="0"/>
              <a:t> plan (</a:t>
            </a:r>
            <a:r>
              <a:rPr lang="fr-CH" sz="2700" dirty="0" err="1" smtClean="0"/>
              <a:t>NSDPs</a:t>
            </a:r>
            <a:r>
              <a:rPr lang="fr-CH" sz="2700" dirty="0" smtClean="0"/>
              <a:t>)?</a:t>
            </a:r>
          </a:p>
          <a:p>
            <a:pPr lvl="1">
              <a:lnSpc>
                <a:spcPct val="80000"/>
              </a:lnSpc>
            </a:pPr>
            <a:r>
              <a:rPr lang="fr-CH" sz="2400" dirty="0" err="1" smtClean="0"/>
              <a:t>Some</a:t>
            </a:r>
            <a:r>
              <a:rPr lang="fr-CH" sz="2400" dirty="0" smtClean="0"/>
              <a:t> issues for </a:t>
            </a:r>
            <a:r>
              <a:rPr lang="fr-CH" sz="2400" dirty="0" err="1" smtClean="0"/>
              <a:t>further</a:t>
            </a:r>
            <a:r>
              <a:rPr lang="fr-CH" sz="2400" dirty="0" smtClean="0"/>
              <a:t> </a:t>
            </a:r>
            <a:r>
              <a:rPr lang="fr-CH" sz="2400" dirty="0" err="1" smtClean="0"/>
              <a:t>consideration</a:t>
            </a:r>
            <a:endParaRPr lang="fr-CH" sz="2400" dirty="0" smtClean="0"/>
          </a:p>
          <a:p>
            <a:pPr>
              <a:lnSpc>
                <a:spcPct val="80000"/>
              </a:lnSpc>
            </a:pPr>
            <a:endParaRPr lang="fr-CH" sz="2700" dirty="0" smtClean="0"/>
          </a:p>
          <a:p>
            <a:pPr>
              <a:lnSpc>
                <a:spcPct val="80000"/>
              </a:lnSpc>
            </a:pPr>
            <a:endParaRPr lang="en-GB" sz="27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fr-CH" smtClean="0"/>
              <a:t>The objectives of NES</a:t>
            </a:r>
            <a:endParaRPr lang="en-GB" smtClean="0"/>
          </a:p>
        </p:txBody>
      </p:sp>
      <p:sp>
        <p:nvSpPr>
          <p:cNvPr id="3" name="Content Placeholder 2"/>
          <p:cNvSpPr>
            <a:spLocks noGrp="1"/>
          </p:cNvSpPr>
          <p:nvPr>
            <p:ph idx="1"/>
          </p:nvPr>
        </p:nvSpPr>
        <p:spPr/>
        <p:txBody>
          <a:bodyPr>
            <a:normAutofit/>
          </a:bodyPr>
          <a:lstStyle/>
          <a:p>
            <a:pPr>
              <a:lnSpc>
                <a:spcPct val="80000"/>
              </a:lnSpc>
            </a:pPr>
            <a:r>
              <a:rPr lang="fr-CH" sz="2500" smtClean="0"/>
              <a:t>Objectives of NES:</a:t>
            </a:r>
          </a:p>
          <a:p>
            <a:pPr lvl="1">
              <a:lnSpc>
                <a:spcPct val="80000"/>
              </a:lnSpc>
            </a:pPr>
            <a:r>
              <a:rPr lang="fr-CH" sz="2200" smtClean="0"/>
              <a:t>To provide support to policy makers, the social aprtners and other stakeholders to formulate an integrated framework of policies and programmes to achieve full employment with full respect for workers’ and employers’ rights.</a:t>
            </a:r>
            <a:endParaRPr lang="en-GB" sz="2200" smtClean="0"/>
          </a:p>
          <a:p>
            <a:pPr>
              <a:lnSpc>
                <a:spcPct val="80000"/>
              </a:lnSpc>
            </a:pPr>
            <a:endParaRPr lang="fr-CH" sz="2500" smtClean="0"/>
          </a:p>
          <a:p>
            <a:pPr>
              <a:lnSpc>
                <a:spcPct val="80000"/>
              </a:lnSpc>
            </a:pPr>
            <a:r>
              <a:rPr lang="fr-CH" sz="2500" smtClean="0"/>
              <a:t>A forward-looking policy document:</a:t>
            </a:r>
          </a:p>
          <a:p>
            <a:pPr lvl="1">
              <a:lnSpc>
                <a:spcPct val="80000"/>
              </a:lnSpc>
            </a:pPr>
            <a:r>
              <a:rPr lang="fr-CH" sz="2200" smtClean="0"/>
              <a:t>Set employment-related objectives for the medium term</a:t>
            </a:r>
          </a:p>
          <a:p>
            <a:pPr lvl="1">
              <a:lnSpc>
                <a:spcPct val="80000"/>
              </a:lnSpc>
            </a:pPr>
            <a:r>
              <a:rPr lang="fr-CH" sz="2200" smtClean="0"/>
              <a:t>Assess key employment challenges and identification of priorities</a:t>
            </a:r>
          </a:p>
          <a:p>
            <a:pPr lvl="1">
              <a:lnSpc>
                <a:spcPct val="80000"/>
              </a:lnSpc>
            </a:pPr>
            <a:r>
              <a:rPr lang="fr-CH" sz="2200" smtClean="0"/>
              <a:t>Details of concrete policy measures that could be taken to address the priority challenges</a:t>
            </a:r>
          </a:p>
          <a:p>
            <a:pPr lvl="1">
              <a:lnSpc>
                <a:spcPct val="80000"/>
              </a:lnSpc>
            </a:pPr>
            <a:r>
              <a:rPr lang="fr-CH" sz="2200" smtClean="0"/>
              <a:t>Budgetary implications and (social) returns to policy/institutional investments.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fr-CH" sz="4000" smtClean="0"/>
              <a:t>The context:</a:t>
            </a:r>
            <a:br>
              <a:rPr lang="fr-CH" sz="4000" smtClean="0"/>
            </a:br>
            <a:r>
              <a:rPr lang="fr-CH" sz="4000" smtClean="0"/>
              <a:t>Past policy achievements (1)</a:t>
            </a:r>
            <a:endParaRPr lang="en-GB" sz="4000" smtClean="0"/>
          </a:p>
        </p:txBody>
      </p:sp>
      <p:sp>
        <p:nvSpPr>
          <p:cNvPr id="5123" name="Content Placeholder 7"/>
          <p:cNvSpPr>
            <a:spLocks noGrp="1"/>
          </p:cNvSpPr>
          <p:nvPr>
            <p:ph idx="1"/>
          </p:nvPr>
        </p:nvSpPr>
        <p:spPr/>
        <p:txBody>
          <a:bodyPr/>
          <a:lstStyle/>
          <a:p>
            <a:r>
              <a:rPr lang="fr-CH" smtClean="0"/>
              <a:t>Strong real GDP growth rate (%)</a:t>
            </a:r>
          </a:p>
          <a:p>
            <a:endParaRPr lang="en-GB" smtClean="0"/>
          </a:p>
        </p:txBody>
      </p:sp>
      <p:graphicFrame>
        <p:nvGraphicFramePr>
          <p:cNvPr id="9" name="Chart 8"/>
          <p:cNvGraphicFramePr/>
          <p:nvPr/>
        </p:nvGraphicFramePr>
        <p:xfrm>
          <a:off x="971600" y="2132856"/>
          <a:ext cx="7344816" cy="4104456"/>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CH" sz="4000" smtClean="0"/>
              <a:t>The context:</a:t>
            </a:r>
            <a:br>
              <a:rPr lang="fr-CH" sz="4000" smtClean="0"/>
            </a:br>
            <a:r>
              <a:rPr lang="fr-CH" sz="4000" smtClean="0"/>
              <a:t>Past policy achievements (2)</a:t>
            </a:r>
            <a:endParaRPr lang="en-GB" sz="4000" smtClean="0"/>
          </a:p>
        </p:txBody>
      </p:sp>
      <p:sp>
        <p:nvSpPr>
          <p:cNvPr id="6147" name="Text Placeholder 4"/>
          <p:cNvSpPr>
            <a:spLocks noGrp="1"/>
          </p:cNvSpPr>
          <p:nvPr>
            <p:ph type="body" idx="1"/>
          </p:nvPr>
        </p:nvSpPr>
        <p:spPr/>
        <p:txBody>
          <a:bodyPr anchor="t"/>
          <a:lstStyle/>
          <a:p>
            <a:r>
              <a:rPr lang="fr-CH" smtClean="0"/>
              <a:t>CMDGs – achievements</a:t>
            </a:r>
            <a:endParaRPr lang="en-GB" smtClean="0"/>
          </a:p>
        </p:txBody>
      </p:sp>
      <p:sp>
        <p:nvSpPr>
          <p:cNvPr id="8" name="Content Placeholder 7"/>
          <p:cNvSpPr>
            <a:spLocks noGrp="1"/>
          </p:cNvSpPr>
          <p:nvPr>
            <p:ph sz="half" idx="2"/>
          </p:nvPr>
        </p:nvSpPr>
        <p:spPr/>
        <p:txBody>
          <a:bodyPr>
            <a:normAutofit/>
          </a:bodyPr>
          <a:lstStyle/>
          <a:p>
            <a:pPr>
              <a:lnSpc>
                <a:spcPct val="80000"/>
              </a:lnSpc>
            </a:pPr>
            <a:r>
              <a:rPr lang="fr-CH" sz="1700" smtClean="0"/>
              <a:t>Goal 1: eradicate extreme poverty &amp; hunger</a:t>
            </a:r>
          </a:p>
          <a:p>
            <a:pPr>
              <a:lnSpc>
                <a:spcPct val="80000"/>
              </a:lnSpc>
              <a:buFont typeface="Arial" charset="0"/>
              <a:buNone/>
            </a:pPr>
            <a:r>
              <a:rPr lang="fr-CH" sz="1700" smtClean="0"/>
              <a:t>1.1 Income poverty: Significant reduction in poverty : 39% (1993) to 30.1% (2007), target 19.5% (2015)</a:t>
            </a:r>
          </a:p>
          <a:p>
            <a:pPr>
              <a:lnSpc>
                <a:spcPct val="80000"/>
              </a:lnSpc>
              <a:buFont typeface="Arial" charset="0"/>
              <a:buNone/>
            </a:pPr>
            <a:r>
              <a:rPr lang="fr-CH" sz="1700" smtClean="0"/>
              <a:t>1.2 Achieve full and productive employment and decent work for all, including women and young people: under consideration</a:t>
            </a:r>
          </a:p>
          <a:p>
            <a:pPr>
              <a:lnSpc>
                <a:spcPct val="80000"/>
              </a:lnSpc>
              <a:buFont typeface="Arial" charset="0"/>
              <a:buNone/>
            </a:pPr>
            <a:r>
              <a:rPr lang="fr-CH" sz="1300" smtClean="0"/>
              <a:t>	- Decrease propotion of working children (5-17 year olds): 16.5% (1999) to target 8% (2015)</a:t>
            </a:r>
          </a:p>
          <a:p>
            <a:pPr>
              <a:lnSpc>
                <a:spcPct val="80000"/>
              </a:lnSpc>
              <a:buFont typeface="Arial" charset="0"/>
              <a:buNone/>
            </a:pPr>
            <a:r>
              <a:rPr lang="fr-CH" sz="1700" smtClean="0"/>
              <a:t>1.3 Halve the proportion of people suffering from hunger:</a:t>
            </a:r>
          </a:p>
          <a:p>
            <a:pPr>
              <a:lnSpc>
                <a:spcPct val="80000"/>
              </a:lnSpc>
              <a:buFont typeface="Arial" charset="0"/>
              <a:buNone/>
            </a:pPr>
            <a:r>
              <a:rPr lang="fr-CH" sz="1300" smtClean="0"/>
              <a:t>	- Food poverty headcount ratio: 20% (1993) to 18% (2007), target 10% (2015)</a:t>
            </a:r>
          </a:p>
          <a:p>
            <a:pPr>
              <a:lnSpc>
                <a:spcPct val="80000"/>
              </a:lnSpc>
              <a:buFont typeface="Arial" charset="0"/>
              <a:buNone/>
            </a:pPr>
            <a:r>
              <a:rPr lang="fr-CH" sz="1300" smtClean="0"/>
              <a:t>	- Underweight, stunted and wasted children (&lt;5 years old): tremendous progress, but recent slowdown (reversal)</a:t>
            </a:r>
          </a:p>
          <a:p>
            <a:pPr>
              <a:lnSpc>
                <a:spcPct val="80000"/>
              </a:lnSpc>
              <a:buFont typeface="Arial" charset="0"/>
              <a:buNone/>
            </a:pPr>
            <a:endParaRPr lang="fr-CH" sz="1200" smtClean="0"/>
          </a:p>
        </p:txBody>
      </p:sp>
      <p:sp>
        <p:nvSpPr>
          <p:cNvPr id="9" name="Text Placeholder 8"/>
          <p:cNvSpPr>
            <a:spLocks noGrp="1"/>
          </p:cNvSpPr>
          <p:nvPr>
            <p:ph type="body" sz="quarter" idx="3"/>
          </p:nvPr>
        </p:nvSpPr>
        <p:spPr/>
        <p:txBody>
          <a:bodyPr>
            <a:normAutofit/>
          </a:bodyPr>
          <a:lstStyle/>
          <a:p>
            <a:pPr>
              <a:lnSpc>
                <a:spcPct val="80000"/>
              </a:lnSpc>
            </a:pPr>
            <a:r>
              <a:rPr lang="fr-CH" sz="2200" smtClean="0"/>
              <a:t>CMDGs – observations and remaining challenges</a:t>
            </a:r>
            <a:endParaRPr lang="en-GB" sz="2200" smtClean="0"/>
          </a:p>
        </p:txBody>
      </p:sp>
      <p:sp>
        <p:nvSpPr>
          <p:cNvPr id="10" name="Content Placeholder 9"/>
          <p:cNvSpPr>
            <a:spLocks noGrp="1"/>
          </p:cNvSpPr>
          <p:nvPr>
            <p:ph sz="quarter" idx="4"/>
          </p:nvPr>
        </p:nvSpPr>
        <p:spPr/>
        <p:txBody>
          <a:bodyPr>
            <a:normAutofit/>
          </a:bodyPr>
          <a:lstStyle/>
          <a:p>
            <a:pPr>
              <a:lnSpc>
                <a:spcPct val="80000"/>
              </a:lnSpc>
            </a:pPr>
            <a:r>
              <a:rPr lang="fr-CH" sz="1700" smtClean="0"/>
              <a:t>Goal 1:</a:t>
            </a:r>
          </a:p>
          <a:p>
            <a:pPr>
              <a:lnSpc>
                <a:spcPct val="80000"/>
              </a:lnSpc>
              <a:buFont typeface="Arial" charset="0"/>
              <a:buNone/>
            </a:pPr>
            <a:r>
              <a:rPr lang="fr-CH" sz="1700" smtClean="0"/>
              <a:t>1.1 Rural poverty still very high (35%) and Rise in inequality (Gini)</a:t>
            </a:r>
          </a:p>
          <a:p>
            <a:pPr>
              <a:lnSpc>
                <a:spcPct val="80000"/>
              </a:lnSpc>
              <a:buFont typeface="Arial" charset="0"/>
              <a:buNone/>
            </a:pPr>
            <a:endParaRPr lang="fr-CH" sz="1700" smtClean="0"/>
          </a:p>
          <a:p>
            <a:pPr>
              <a:lnSpc>
                <a:spcPct val="80000"/>
              </a:lnSpc>
              <a:buFont typeface="Arial" charset="0"/>
              <a:buNone/>
            </a:pPr>
            <a:endParaRPr lang="fr-CH" sz="1700" smtClean="0"/>
          </a:p>
          <a:p>
            <a:pPr>
              <a:lnSpc>
                <a:spcPct val="80000"/>
              </a:lnSpc>
              <a:buFont typeface="Arial" charset="0"/>
              <a:buNone/>
            </a:pPr>
            <a:endParaRPr lang="fr-CH" sz="1700" smtClean="0"/>
          </a:p>
          <a:p>
            <a:pPr>
              <a:lnSpc>
                <a:spcPct val="80000"/>
              </a:lnSpc>
              <a:buFont typeface="Arial" charset="0"/>
              <a:buNone/>
            </a:pPr>
            <a:endParaRPr lang="fr-CH" sz="1700" smtClean="0"/>
          </a:p>
          <a:p>
            <a:pPr>
              <a:lnSpc>
                <a:spcPct val="80000"/>
              </a:lnSpc>
              <a:buFont typeface="Arial" charset="0"/>
              <a:buNone/>
            </a:pPr>
            <a:r>
              <a:rPr lang="fr-CH" sz="1700" smtClean="0"/>
              <a:t>1.2 There are 4 ILO indicators, more useful for monitoring (and not for targeting); and for working children: no data =&gt; no assessment possible</a:t>
            </a:r>
          </a:p>
          <a:p>
            <a:pPr>
              <a:lnSpc>
                <a:spcPct val="80000"/>
              </a:lnSpc>
              <a:buFont typeface="Arial" charset="0"/>
              <a:buNone/>
            </a:pPr>
            <a:r>
              <a:rPr lang="fr-CH" sz="1700" smtClean="0"/>
              <a:t>1.3 Some foreseen difficulties in achieving the targets:</a:t>
            </a:r>
          </a:p>
          <a:p>
            <a:pPr>
              <a:lnSpc>
                <a:spcPct val="80000"/>
              </a:lnSpc>
              <a:buFont typeface="Arial" charset="0"/>
              <a:buNone/>
            </a:pPr>
            <a:r>
              <a:rPr lang="fr-CH" sz="1700" smtClean="0"/>
              <a:t>	</a:t>
            </a:r>
            <a:r>
              <a:rPr lang="fr-CH" sz="1300" smtClean="0"/>
              <a:t>- The rates of decrease in malnutrition indicators need to be accelerated substantilly.</a:t>
            </a:r>
          </a:p>
          <a:p>
            <a:pPr>
              <a:lnSpc>
                <a:spcPct val="80000"/>
              </a:lnSpc>
              <a:buFont typeface="Arial" charset="0"/>
              <a:buNone/>
            </a:pPr>
            <a:r>
              <a:rPr lang="fr-CH" sz="1300" smtClean="0"/>
              <a:t>	</a:t>
            </a:r>
          </a:p>
          <a:p>
            <a:pPr lvl="1">
              <a:lnSpc>
                <a:spcPct val="80000"/>
              </a:lnSpc>
            </a:pPr>
            <a:endParaRPr lang="fr-CH" sz="1400" smtClean="0"/>
          </a:p>
          <a:p>
            <a:pPr lvl="1">
              <a:lnSpc>
                <a:spcPct val="80000"/>
              </a:lnSpc>
            </a:pPr>
            <a:endParaRPr lang="en-GB" sz="1400" smtClean="0"/>
          </a:p>
        </p:txBody>
      </p:sp>
      <p:graphicFrame>
        <p:nvGraphicFramePr>
          <p:cNvPr id="11" name="Table 10"/>
          <p:cNvGraphicFramePr>
            <a:graphicFrameLocks noGrp="1"/>
          </p:cNvGraphicFramePr>
          <p:nvPr/>
        </p:nvGraphicFramePr>
        <p:xfrm>
          <a:off x="5148263" y="2997200"/>
          <a:ext cx="3384550" cy="862014"/>
        </p:xfrm>
        <a:graphic>
          <a:graphicData uri="http://schemas.openxmlformats.org/drawingml/2006/table">
            <a:tbl>
              <a:tblPr/>
              <a:tblGrid>
                <a:gridCol w="792162"/>
                <a:gridCol w="647700"/>
                <a:gridCol w="590550"/>
                <a:gridCol w="676275"/>
                <a:gridCol w="677863"/>
              </a:tblGrid>
              <a:tr h="2873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1" i="0" u="none" strike="noStrike" cap="none" normalizeH="0" baseline="0" smtClean="0">
                          <a:ln>
                            <a:noFill/>
                          </a:ln>
                          <a:solidFill>
                            <a:srgbClr val="FFFFFF"/>
                          </a:solidFill>
                          <a:effectLst/>
                          <a:latin typeface="Calibri" pitchFamily="34" charset="0"/>
                        </a:rPr>
                        <a:t>Area</a:t>
                      </a:r>
                      <a:endParaRPr kumimoji="0" lang="en-GB" sz="1000" b="1" i="0" u="none" strike="noStrike" cap="none" normalizeH="0" baseline="0" smtClean="0">
                        <a:ln>
                          <a:noFill/>
                        </a:ln>
                        <a:solidFill>
                          <a:srgbClr val="FFFFFF"/>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1" i="0" u="none" strike="noStrike" cap="none" normalizeH="0" baseline="0" smtClean="0">
                          <a:ln>
                            <a:noFill/>
                          </a:ln>
                          <a:solidFill>
                            <a:srgbClr val="FFFFFF"/>
                          </a:solidFill>
                          <a:effectLst/>
                          <a:latin typeface="Calibri" pitchFamily="34" charset="0"/>
                        </a:rPr>
                        <a:t>1993/94</a:t>
                      </a:r>
                      <a:endParaRPr kumimoji="0" lang="en-GB" sz="1000" b="1" i="0" u="none" strike="noStrike" cap="none" normalizeH="0" baseline="0" smtClean="0">
                        <a:ln>
                          <a:noFill/>
                        </a:ln>
                        <a:solidFill>
                          <a:srgbClr val="FFFFFF"/>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1" i="0" u="none" strike="noStrike" cap="none" normalizeH="0" baseline="0" smtClean="0">
                          <a:ln>
                            <a:noFill/>
                          </a:ln>
                          <a:solidFill>
                            <a:srgbClr val="FFFFFF"/>
                          </a:solidFill>
                          <a:effectLst/>
                          <a:latin typeface="Calibri" pitchFamily="34" charset="0"/>
                        </a:rPr>
                        <a:t>1997</a:t>
                      </a:r>
                      <a:endParaRPr kumimoji="0" lang="en-GB" sz="1000" b="1" i="0" u="none" strike="noStrike" cap="none" normalizeH="0" baseline="0" smtClean="0">
                        <a:ln>
                          <a:noFill/>
                        </a:ln>
                        <a:solidFill>
                          <a:srgbClr val="FFFFFF"/>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1" i="0" u="none" strike="noStrike" cap="none" normalizeH="0" baseline="0" smtClean="0">
                          <a:ln>
                            <a:noFill/>
                          </a:ln>
                          <a:solidFill>
                            <a:srgbClr val="FFFFFF"/>
                          </a:solidFill>
                          <a:effectLst/>
                          <a:latin typeface="Calibri" pitchFamily="34" charset="0"/>
                        </a:rPr>
                        <a:t>2004</a:t>
                      </a:r>
                      <a:endParaRPr kumimoji="0" lang="en-GB" sz="1000" b="1" i="0" u="none" strike="noStrike" cap="none" normalizeH="0" baseline="0" smtClean="0">
                        <a:ln>
                          <a:noFill/>
                        </a:ln>
                        <a:solidFill>
                          <a:srgbClr val="FFFFFF"/>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1" i="0" u="none" strike="noStrike" cap="none" normalizeH="0" baseline="0" smtClean="0">
                          <a:ln>
                            <a:noFill/>
                          </a:ln>
                          <a:solidFill>
                            <a:srgbClr val="FFFFFF"/>
                          </a:solidFill>
                          <a:effectLst/>
                          <a:latin typeface="Calibri" pitchFamily="34" charset="0"/>
                        </a:rPr>
                        <a:t>2007</a:t>
                      </a:r>
                      <a:endParaRPr kumimoji="0" lang="en-GB" sz="1000" b="1" i="0" u="none" strike="noStrike" cap="none" normalizeH="0" baseline="0" smtClean="0">
                        <a:ln>
                          <a:noFill/>
                        </a:ln>
                        <a:solidFill>
                          <a:srgbClr val="FFFFFF"/>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2873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000" b="0" i="0" u="none" strike="noStrike" cap="none" normalizeH="0" baseline="0" smtClean="0">
                          <a:ln>
                            <a:noFill/>
                          </a:ln>
                          <a:solidFill>
                            <a:srgbClr val="000000"/>
                          </a:solidFill>
                          <a:effectLst/>
                          <a:latin typeface="Calibri" pitchFamily="34" charset="0"/>
                        </a:rPr>
                        <a:t>Rural</a:t>
                      </a:r>
                      <a:endParaRPr kumimoji="0" lang="en-GB" sz="10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0" i="0" u="none" strike="noStrike" cap="none" normalizeH="0" baseline="0" smtClean="0">
                          <a:ln>
                            <a:noFill/>
                          </a:ln>
                          <a:solidFill>
                            <a:srgbClr val="000000"/>
                          </a:solidFill>
                          <a:effectLst/>
                          <a:latin typeface="Calibri" pitchFamily="34" charset="0"/>
                        </a:rPr>
                        <a:t>0.27</a:t>
                      </a:r>
                      <a:endParaRPr kumimoji="0" lang="en-GB" sz="10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0" i="0" u="none" strike="noStrike" cap="none" normalizeH="0" baseline="0" smtClean="0">
                          <a:ln>
                            <a:noFill/>
                          </a:ln>
                          <a:solidFill>
                            <a:srgbClr val="000000"/>
                          </a:solidFill>
                          <a:effectLst/>
                          <a:latin typeface="Calibri" pitchFamily="34" charset="0"/>
                        </a:rPr>
                        <a:t>0.33</a:t>
                      </a:r>
                      <a:endParaRPr kumimoji="0" lang="en-GB" sz="10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0" i="0" u="none" strike="noStrike" cap="none" normalizeH="0" baseline="0" smtClean="0">
                          <a:ln>
                            <a:noFill/>
                          </a:ln>
                          <a:solidFill>
                            <a:srgbClr val="000000"/>
                          </a:solidFill>
                          <a:effectLst/>
                          <a:latin typeface="Calibri" pitchFamily="34" charset="0"/>
                        </a:rPr>
                        <a:t>0.34</a:t>
                      </a:r>
                      <a:endParaRPr kumimoji="0" lang="en-GB" sz="10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0" i="0" u="none" strike="noStrike" cap="none" normalizeH="0" baseline="0" smtClean="0">
                          <a:ln>
                            <a:noFill/>
                          </a:ln>
                          <a:solidFill>
                            <a:srgbClr val="000000"/>
                          </a:solidFill>
                          <a:effectLst/>
                          <a:latin typeface="Calibri" pitchFamily="34" charset="0"/>
                        </a:rPr>
                        <a:t>0.36</a:t>
                      </a:r>
                      <a:endParaRPr kumimoji="0" lang="en-GB" sz="10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873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000" b="0" i="0" u="none" strike="noStrike" cap="none" normalizeH="0" baseline="0" smtClean="0">
                          <a:ln>
                            <a:noFill/>
                          </a:ln>
                          <a:solidFill>
                            <a:srgbClr val="000000"/>
                          </a:solidFill>
                          <a:effectLst/>
                          <a:latin typeface="Calibri" pitchFamily="34" charset="0"/>
                        </a:rPr>
                        <a:t>Cambodia</a:t>
                      </a:r>
                      <a:endParaRPr kumimoji="0" lang="en-GB" sz="10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0" i="0" u="none" strike="noStrike" cap="none" normalizeH="0" baseline="0" smtClean="0">
                          <a:ln>
                            <a:noFill/>
                          </a:ln>
                          <a:solidFill>
                            <a:srgbClr val="000000"/>
                          </a:solidFill>
                          <a:effectLst/>
                          <a:latin typeface="Calibri" pitchFamily="34" charset="0"/>
                        </a:rPr>
                        <a:t>0.38</a:t>
                      </a:r>
                      <a:endParaRPr kumimoji="0" lang="en-GB" sz="10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0" i="0" u="none" strike="noStrike" cap="none" normalizeH="0" baseline="0" smtClean="0">
                          <a:ln>
                            <a:noFill/>
                          </a:ln>
                          <a:solidFill>
                            <a:srgbClr val="000000"/>
                          </a:solidFill>
                          <a:effectLst/>
                          <a:latin typeface="Calibri" pitchFamily="34" charset="0"/>
                        </a:rPr>
                        <a:t>0.42</a:t>
                      </a:r>
                      <a:endParaRPr kumimoji="0" lang="en-GB" sz="10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0" i="0" u="none" strike="noStrike" cap="none" normalizeH="0" baseline="0" smtClean="0">
                          <a:ln>
                            <a:noFill/>
                          </a:ln>
                          <a:solidFill>
                            <a:srgbClr val="000000"/>
                          </a:solidFill>
                          <a:effectLst/>
                          <a:latin typeface="Calibri" pitchFamily="34" charset="0"/>
                        </a:rPr>
                        <a:t>0.30</a:t>
                      </a:r>
                      <a:endParaRPr kumimoji="0" lang="en-GB" sz="10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H" sz="1000" b="0" i="0" u="none" strike="noStrike" cap="none" normalizeH="0" baseline="0" smtClean="0">
                          <a:ln>
                            <a:noFill/>
                          </a:ln>
                          <a:solidFill>
                            <a:srgbClr val="000000"/>
                          </a:solidFill>
                          <a:effectLst/>
                          <a:latin typeface="Calibri" pitchFamily="34" charset="0"/>
                        </a:rPr>
                        <a:t>0.43</a:t>
                      </a:r>
                      <a:endParaRPr kumimoji="0" lang="en-GB" sz="10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CH" sz="4000" smtClean="0"/>
              <a:t>The context:</a:t>
            </a:r>
            <a:br>
              <a:rPr lang="fr-CH" sz="4000" smtClean="0"/>
            </a:br>
            <a:r>
              <a:rPr lang="fr-CH" sz="4000" smtClean="0"/>
              <a:t>Past policy achievements (3)</a:t>
            </a:r>
            <a:endParaRPr lang="en-GB" sz="4000" smtClean="0"/>
          </a:p>
        </p:txBody>
      </p:sp>
      <p:sp>
        <p:nvSpPr>
          <p:cNvPr id="7171" name="Text Placeholder 4"/>
          <p:cNvSpPr>
            <a:spLocks noGrp="1"/>
          </p:cNvSpPr>
          <p:nvPr>
            <p:ph type="body" idx="1"/>
          </p:nvPr>
        </p:nvSpPr>
        <p:spPr/>
        <p:txBody>
          <a:bodyPr anchor="t"/>
          <a:lstStyle/>
          <a:p>
            <a:r>
              <a:rPr lang="fr-CH" smtClean="0"/>
              <a:t>CMDGs – achievements</a:t>
            </a:r>
            <a:endParaRPr lang="en-GB" smtClean="0"/>
          </a:p>
        </p:txBody>
      </p:sp>
      <p:sp>
        <p:nvSpPr>
          <p:cNvPr id="9" name="Text Placeholder 8"/>
          <p:cNvSpPr>
            <a:spLocks noGrp="1"/>
          </p:cNvSpPr>
          <p:nvPr>
            <p:ph type="body" sz="quarter" idx="3"/>
          </p:nvPr>
        </p:nvSpPr>
        <p:spPr/>
        <p:txBody>
          <a:bodyPr>
            <a:normAutofit/>
          </a:bodyPr>
          <a:lstStyle/>
          <a:p>
            <a:pPr>
              <a:lnSpc>
                <a:spcPct val="80000"/>
              </a:lnSpc>
            </a:pPr>
            <a:r>
              <a:rPr lang="fr-CH" sz="2200" smtClean="0"/>
              <a:t>CMDGs – observations and remaining challenges</a:t>
            </a:r>
            <a:endParaRPr lang="en-GB" sz="2200" smtClean="0"/>
          </a:p>
        </p:txBody>
      </p:sp>
      <p:sp>
        <p:nvSpPr>
          <p:cNvPr id="7173" name="Content Placeholder 9"/>
          <p:cNvSpPr>
            <a:spLocks noGrp="1"/>
          </p:cNvSpPr>
          <p:nvPr>
            <p:ph sz="quarter" idx="4"/>
          </p:nvPr>
        </p:nvSpPr>
        <p:spPr/>
        <p:txBody>
          <a:bodyPr/>
          <a:lstStyle/>
          <a:p>
            <a:r>
              <a:rPr lang="fr-CH" sz="1900" smtClean="0"/>
              <a:t>Goal 3:</a:t>
            </a:r>
          </a:p>
          <a:p>
            <a:pPr>
              <a:buFont typeface="Arial" charset="0"/>
              <a:buNone/>
            </a:pPr>
            <a:r>
              <a:rPr lang="fr-CH" sz="1900" smtClean="0"/>
              <a:t>3.2 Significant achievements in agriculture and industry, but slow progress in service sector.</a:t>
            </a:r>
          </a:p>
          <a:p>
            <a:pPr>
              <a:buFont typeface="Arial" charset="0"/>
              <a:buNone/>
            </a:pPr>
            <a:r>
              <a:rPr lang="fr-CH" smtClean="0"/>
              <a:t>	</a:t>
            </a:r>
            <a:r>
              <a:rPr lang="fr-CH" sz="1500" smtClean="0"/>
              <a:t>- 75% of female wage employment is in agriculture.</a:t>
            </a:r>
          </a:p>
          <a:p>
            <a:pPr>
              <a:buFont typeface="Arial" charset="0"/>
              <a:buNone/>
            </a:pPr>
            <a:r>
              <a:rPr lang="fr-CH" sz="1500" smtClean="0"/>
              <a:t>	- the share of informal employment needs to be gauged.</a:t>
            </a:r>
          </a:p>
          <a:p>
            <a:pPr>
              <a:buFont typeface="Arial" charset="0"/>
              <a:buNone/>
            </a:pPr>
            <a:r>
              <a:rPr lang="fr-CH" sz="1800" smtClean="0"/>
              <a:t>	</a:t>
            </a:r>
            <a:endParaRPr lang="fr-CH" sz="1900" smtClean="0"/>
          </a:p>
          <a:p>
            <a:pPr lvl="1"/>
            <a:endParaRPr lang="fr-CH" smtClean="0"/>
          </a:p>
          <a:p>
            <a:pPr lvl="1"/>
            <a:endParaRPr lang="en-GB" smtClean="0"/>
          </a:p>
        </p:txBody>
      </p:sp>
      <p:sp>
        <p:nvSpPr>
          <p:cNvPr id="7174" name="Content Placeholder 11"/>
          <p:cNvSpPr>
            <a:spLocks noGrp="1"/>
          </p:cNvSpPr>
          <p:nvPr>
            <p:ph sz="half" idx="2"/>
          </p:nvPr>
        </p:nvSpPr>
        <p:spPr/>
        <p:txBody>
          <a:bodyPr/>
          <a:lstStyle/>
          <a:p>
            <a:r>
              <a:rPr lang="fr-CH" sz="1900" smtClean="0"/>
              <a:t>Goal 3: promote gender equality and empower women</a:t>
            </a:r>
          </a:p>
          <a:p>
            <a:pPr>
              <a:buFont typeface="Arial" charset="0"/>
              <a:buNone/>
            </a:pPr>
            <a:r>
              <a:rPr lang="fr-CH" sz="1900" smtClean="0"/>
              <a:t>3.2 Eliminate gender disparities in wage employment in all economic sectors</a:t>
            </a:r>
            <a:endParaRPr lang="en-GB" sz="1900" smtClean="0"/>
          </a:p>
        </p:txBody>
      </p:sp>
      <p:pic>
        <p:nvPicPr>
          <p:cNvPr id="7175" name="Picture 3"/>
          <p:cNvPicPr>
            <a:picLocks noChangeAspect="1" noChangeArrowheads="1"/>
          </p:cNvPicPr>
          <p:nvPr/>
        </p:nvPicPr>
        <p:blipFill>
          <a:blip r:embed="rId3"/>
          <a:srcRect/>
          <a:stretch>
            <a:fillRect/>
          </a:stretch>
        </p:blipFill>
        <p:spPr bwMode="auto">
          <a:xfrm>
            <a:off x="827088" y="3860800"/>
            <a:ext cx="3673475" cy="2447925"/>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CH" sz="4000" smtClean="0"/>
              <a:t>The development challenges:</a:t>
            </a:r>
            <a:br>
              <a:rPr lang="fr-CH" sz="4000" smtClean="0"/>
            </a:br>
            <a:endParaRPr lang="en-GB" sz="4000" smtClean="0"/>
          </a:p>
        </p:txBody>
      </p:sp>
      <p:sp>
        <p:nvSpPr>
          <p:cNvPr id="8195" name="Content Placeholder 2"/>
          <p:cNvSpPr>
            <a:spLocks noGrp="1"/>
          </p:cNvSpPr>
          <p:nvPr>
            <p:ph idx="1"/>
          </p:nvPr>
        </p:nvSpPr>
        <p:spPr/>
        <p:txBody>
          <a:bodyPr/>
          <a:lstStyle/>
          <a:p>
            <a:r>
              <a:rPr lang="fr-CH" dirty="0" smtClean="0"/>
              <a:t>Structural change and </a:t>
            </a:r>
            <a:r>
              <a:rPr lang="fr-CH" dirty="0" err="1" smtClean="0"/>
              <a:t>broad</a:t>
            </a:r>
            <a:r>
              <a:rPr lang="fr-CH" dirty="0" smtClean="0"/>
              <a:t>-</a:t>
            </a:r>
            <a:r>
              <a:rPr lang="fr-CH" dirty="0" err="1" smtClean="0"/>
              <a:t>based</a:t>
            </a:r>
            <a:r>
              <a:rPr lang="fr-CH" dirty="0" smtClean="0"/>
              <a:t> </a:t>
            </a:r>
            <a:r>
              <a:rPr lang="fr-CH" dirty="0" err="1" smtClean="0"/>
              <a:t>growth</a:t>
            </a:r>
            <a:r>
              <a:rPr lang="fr-CH" dirty="0" smtClean="0"/>
              <a:t>:</a:t>
            </a:r>
          </a:p>
          <a:p>
            <a:endParaRPr lang="fr-CH" dirty="0" smtClean="0"/>
          </a:p>
          <a:p>
            <a:pPr lvl="1"/>
            <a:endParaRPr lang="fr-CH" dirty="0" smtClean="0"/>
          </a:p>
          <a:p>
            <a:pPr lvl="1"/>
            <a:endParaRPr lang="fr-CH" b="1" dirty="0" smtClean="0"/>
          </a:p>
          <a:p>
            <a:pPr lvl="1"/>
            <a:endParaRPr lang="en-GB" dirty="0" smtClean="0"/>
          </a:p>
        </p:txBody>
      </p:sp>
      <p:graphicFrame>
        <p:nvGraphicFramePr>
          <p:cNvPr id="4" name="Table 3"/>
          <p:cNvGraphicFramePr>
            <a:graphicFrameLocks noGrp="1"/>
          </p:cNvGraphicFramePr>
          <p:nvPr/>
        </p:nvGraphicFramePr>
        <p:xfrm>
          <a:off x="1042988" y="2133600"/>
          <a:ext cx="7200900" cy="4248150"/>
        </p:xfrm>
        <a:graphic>
          <a:graphicData uri="http://schemas.openxmlformats.org/drawingml/2006/table">
            <a:tbl>
              <a:tblPr/>
              <a:tblGrid>
                <a:gridCol w="3600450"/>
                <a:gridCol w="3600450"/>
              </a:tblGrid>
              <a:tr h="463550">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800" b="1" i="0" u="none" strike="noStrike" cap="none" normalizeH="0" baseline="0" dirty="0" err="1" smtClean="0">
                          <a:ln>
                            <a:noFill/>
                          </a:ln>
                          <a:solidFill>
                            <a:srgbClr val="FFFFFF"/>
                          </a:solidFill>
                          <a:effectLst/>
                          <a:latin typeface="Calibri" pitchFamily="34" charset="0"/>
                        </a:rPr>
                        <a:t>Sectoral</a:t>
                      </a:r>
                      <a:r>
                        <a:rPr kumimoji="0" lang="fr-CH" sz="1800" b="1" i="0" u="none" strike="noStrike" cap="none" normalizeH="0" baseline="0" dirty="0" smtClean="0">
                          <a:ln>
                            <a:noFill/>
                          </a:ln>
                          <a:solidFill>
                            <a:srgbClr val="FFFFFF"/>
                          </a:solidFill>
                          <a:effectLst/>
                          <a:latin typeface="Calibri" pitchFamily="34" charset="0"/>
                        </a:rPr>
                        <a:t> composition of real value </a:t>
                      </a:r>
                      <a:r>
                        <a:rPr kumimoji="0" lang="fr-CH" sz="1800" b="1" i="0" u="none" strike="noStrike" cap="none" normalizeH="0" baseline="0" dirty="0" err="1" smtClean="0">
                          <a:ln>
                            <a:noFill/>
                          </a:ln>
                          <a:solidFill>
                            <a:srgbClr val="FFFFFF"/>
                          </a:solidFill>
                          <a:effectLst/>
                          <a:latin typeface="Calibri" pitchFamily="34" charset="0"/>
                        </a:rPr>
                        <a:t>added</a:t>
                      </a:r>
                      <a:r>
                        <a:rPr kumimoji="0" lang="fr-CH" sz="1800" b="1" i="0" u="none" strike="noStrike" cap="none" normalizeH="0" baseline="0" dirty="0" smtClean="0">
                          <a:ln>
                            <a:noFill/>
                          </a:ln>
                          <a:solidFill>
                            <a:srgbClr val="FFFFFF"/>
                          </a:solidFill>
                          <a:effectLst/>
                          <a:latin typeface="Calibri" pitchFamily="34" charset="0"/>
                        </a:rPr>
                        <a:t> and </a:t>
                      </a:r>
                      <a:r>
                        <a:rPr kumimoji="0" lang="fr-CH" sz="1800" b="1" i="0" u="none" strike="noStrike" cap="none" normalizeH="0" baseline="0" dirty="0" err="1" smtClean="0">
                          <a:ln>
                            <a:noFill/>
                          </a:ln>
                          <a:solidFill>
                            <a:srgbClr val="FFFFFF"/>
                          </a:solidFill>
                          <a:effectLst/>
                          <a:latin typeface="Calibri" pitchFamily="34" charset="0"/>
                        </a:rPr>
                        <a:t>employment</a:t>
                      </a:r>
                      <a:endParaRPr kumimoji="0" lang="en-GB" sz="1800" b="1" i="0" u="none" strike="noStrike" cap="none" normalizeH="0" baseline="0" dirty="0" smtClean="0">
                        <a:ln>
                          <a:noFill/>
                        </a:ln>
                        <a:solidFill>
                          <a:srgbClr val="FFFFFF"/>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en-GB"/>
                    </a:p>
                  </a:txBody>
                  <a:tcPr/>
                </a:tc>
              </a:tr>
              <a:tr h="18923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smtClean="0">
                        <a:ln>
                          <a:noFill/>
                        </a:ln>
                        <a:solidFill>
                          <a:srgbClr val="000000"/>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smtClean="0">
                        <a:ln>
                          <a:noFill/>
                        </a:ln>
                        <a:solidFill>
                          <a:srgbClr val="000000"/>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solidFill>
                  </a:tcPr>
                </a:tc>
              </a:tr>
              <a:tr h="18923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rgbClr val="000000"/>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smtClean="0">
                        <a:ln>
                          <a:noFill/>
                        </a:ln>
                        <a:solidFill>
                          <a:srgbClr val="000000"/>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5" name="Chart 4"/>
          <p:cNvGraphicFramePr/>
          <p:nvPr/>
        </p:nvGraphicFramePr>
        <p:xfrm>
          <a:off x="1043608" y="2564905"/>
          <a:ext cx="3528392" cy="194421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p:cNvGraphicFramePr/>
          <p:nvPr/>
        </p:nvGraphicFramePr>
        <p:xfrm>
          <a:off x="4644008" y="2564904"/>
          <a:ext cx="3600400" cy="194421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Chart 6"/>
          <p:cNvGraphicFramePr/>
          <p:nvPr/>
        </p:nvGraphicFramePr>
        <p:xfrm>
          <a:off x="1043609" y="4509120"/>
          <a:ext cx="3600399" cy="187220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 name="Chart 7"/>
          <p:cNvGraphicFramePr/>
          <p:nvPr/>
        </p:nvGraphicFramePr>
        <p:xfrm>
          <a:off x="4644008" y="4509120"/>
          <a:ext cx="3528392" cy="1872208"/>
        </p:xfrm>
        <a:graphic>
          <a:graphicData uri="http://schemas.openxmlformats.org/drawingml/2006/chart">
            <c:chart xmlns:c="http://schemas.openxmlformats.org/drawingml/2006/chart" xmlns:r="http://schemas.openxmlformats.org/officeDocument/2006/relationships" r:id="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CH" sz="4000" smtClean="0"/>
              <a:t>The development challenges:</a:t>
            </a:r>
            <a:br>
              <a:rPr lang="fr-CH" sz="4000" smtClean="0"/>
            </a:br>
            <a:r>
              <a:rPr lang="fr-CH" sz="4000" smtClean="0"/>
              <a:t>A re-think in the post-crisis period</a:t>
            </a:r>
            <a:endParaRPr lang="en-GB" sz="4000" smtClean="0"/>
          </a:p>
        </p:txBody>
      </p:sp>
      <p:sp>
        <p:nvSpPr>
          <p:cNvPr id="3" name="Content Placeholder 2"/>
          <p:cNvSpPr>
            <a:spLocks noGrp="1"/>
          </p:cNvSpPr>
          <p:nvPr>
            <p:ph idx="1"/>
          </p:nvPr>
        </p:nvSpPr>
        <p:spPr/>
        <p:txBody>
          <a:bodyPr>
            <a:normAutofit/>
          </a:bodyPr>
          <a:lstStyle/>
          <a:p>
            <a:pPr>
              <a:lnSpc>
                <a:spcPct val="90000"/>
              </a:lnSpc>
            </a:pPr>
            <a:r>
              <a:rPr lang="fr-CH" sz="2700" smtClean="0"/>
              <a:t>A significant shift in the RGC’s development strategy towards rural development:</a:t>
            </a:r>
          </a:p>
          <a:p>
            <a:pPr lvl="1">
              <a:lnSpc>
                <a:spcPct val="90000"/>
              </a:lnSpc>
            </a:pPr>
            <a:r>
              <a:rPr lang="fr-CH" sz="2400" smtClean="0"/>
              <a:t>NSDP update 2009-2013: a move away from a narrow-based export oriented growth strategy.</a:t>
            </a:r>
          </a:p>
          <a:p>
            <a:pPr lvl="1">
              <a:lnSpc>
                <a:spcPct val="90000"/>
              </a:lnSpc>
            </a:pPr>
            <a:r>
              <a:rPr lang="fr-CH" sz="2400" smtClean="0"/>
              <a:t>Cambodia has a comparative advantage in land-intensive growth and exports.</a:t>
            </a:r>
          </a:p>
          <a:p>
            <a:pPr lvl="1">
              <a:lnSpc>
                <a:spcPct val="90000"/>
              </a:lnSpc>
            </a:pPr>
            <a:r>
              <a:rPr lang="fr-CH" sz="2400" smtClean="0"/>
              <a:t>Acknowledgement that binding constraints on broad-based growth are not simply eased through stability and liberalization: major efforts are needed toward structural change, skills development and employment generation.</a:t>
            </a:r>
          </a:p>
          <a:p>
            <a:pPr lvl="1">
              <a:lnSpc>
                <a:spcPct val="90000"/>
              </a:lnSpc>
            </a:pPr>
            <a:r>
              <a:rPr lang="fr-CH" sz="2400" smtClean="0"/>
              <a:t>Broad-based growth may be further enhanced by the on-going deconcentration and decentralization policy efforts.</a:t>
            </a:r>
          </a:p>
          <a:p>
            <a:pPr lvl="1">
              <a:lnSpc>
                <a:spcPct val="90000"/>
              </a:lnSpc>
            </a:pPr>
            <a:endParaRPr lang="fr-CH" sz="2400" smtClean="0"/>
          </a:p>
          <a:p>
            <a:pPr lvl="1">
              <a:lnSpc>
                <a:spcPct val="90000"/>
              </a:lnSpc>
            </a:pPr>
            <a:endParaRPr lang="fr-CH" sz="2400" smtClean="0"/>
          </a:p>
          <a:p>
            <a:pPr lvl="1">
              <a:lnSpc>
                <a:spcPct val="90000"/>
              </a:lnSpc>
            </a:pPr>
            <a:endParaRPr lang="en-GB" sz="240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fr-CH" smtClean="0"/>
              <a:t>The employment challenges (1)</a:t>
            </a:r>
            <a:endParaRPr lang="en-GB" smtClean="0"/>
          </a:p>
        </p:txBody>
      </p:sp>
      <p:sp>
        <p:nvSpPr>
          <p:cNvPr id="10243" name="Content Placeholder 2"/>
          <p:cNvSpPr>
            <a:spLocks noGrp="1"/>
          </p:cNvSpPr>
          <p:nvPr>
            <p:ph idx="1"/>
          </p:nvPr>
        </p:nvSpPr>
        <p:spPr/>
        <p:txBody>
          <a:bodyPr/>
          <a:lstStyle/>
          <a:p>
            <a:r>
              <a:rPr lang="fr-CH" smtClean="0"/>
              <a:t>‘Open’ unemployment rates are not really the issue in Cambodia:</a:t>
            </a:r>
          </a:p>
          <a:p>
            <a:endParaRPr lang="fr-CH" smtClean="0"/>
          </a:p>
        </p:txBody>
      </p:sp>
      <p:graphicFrame>
        <p:nvGraphicFramePr>
          <p:cNvPr id="4" name="Chart 3"/>
          <p:cNvGraphicFramePr/>
          <p:nvPr/>
        </p:nvGraphicFramePr>
        <p:xfrm>
          <a:off x="971600" y="2636912"/>
          <a:ext cx="7272808" cy="3312368"/>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fr-CH" smtClean="0"/>
              <a:t>The employment challenges (2)</a:t>
            </a:r>
            <a:endParaRPr lang="en-GB" smtClean="0"/>
          </a:p>
        </p:txBody>
      </p:sp>
      <p:sp>
        <p:nvSpPr>
          <p:cNvPr id="11267" name="Content Placeholder 2"/>
          <p:cNvSpPr>
            <a:spLocks noGrp="1"/>
          </p:cNvSpPr>
          <p:nvPr>
            <p:ph idx="1"/>
          </p:nvPr>
        </p:nvSpPr>
        <p:spPr/>
        <p:txBody>
          <a:bodyPr/>
          <a:lstStyle/>
          <a:p>
            <a:r>
              <a:rPr lang="fr-CH" smtClean="0"/>
              <a:t>Employment-to-population ratios (%)</a:t>
            </a:r>
          </a:p>
          <a:p>
            <a:endParaRPr lang="fr-CH" smtClean="0"/>
          </a:p>
          <a:p>
            <a:endParaRPr lang="en-GB" smtClean="0"/>
          </a:p>
        </p:txBody>
      </p:sp>
      <p:graphicFrame>
        <p:nvGraphicFramePr>
          <p:cNvPr id="5" name="Chart 4"/>
          <p:cNvGraphicFramePr/>
          <p:nvPr/>
        </p:nvGraphicFramePr>
        <p:xfrm>
          <a:off x="899592" y="2132856"/>
          <a:ext cx="7272808" cy="4032448"/>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fr-CH" smtClean="0"/>
              <a:t>The employment challenges (3)</a:t>
            </a:r>
            <a:endParaRPr lang="en-GB" smtClean="0"/>
          </a:p>
        </p:txBody>
      </p:sp>
      <p:sp>
        <p:nvSpPr>
          <p:cNvPr id="5" name="Text Placeholder 4"/>
          <p:cNvSpPr>
            <a:spLocks noGrp="1"/>
          </p:cNvSpPr>
          <p:nvPr>
            <p:ph type="body" idx="1"/>
          </p:nvPr>
        </p:nvSpPr>
        <p:spPr/>
        <p:txBody>
          <a:bodyPr>
            <a:normAutofit/>
          </a:bodyPr>
          <a:lstStyle/>
          <a:p>
            <a:pPr>
              <a:lnSpc>
                <a:spcPct val="80000"/>
              </a:lnSpc>
            </a:pPr>
            <a:r>
              <a:rPr lang="fr-CH" sz="2200" smtClean="0"/>
              <a:t>Employment status (% of employed), 1998 and 2008</a:t>
            </a:r>
            <a:endParaRPr lang="en-GB" sz="2200" smtClean="0"/>
          </a:p>
        </p:txBody>
      </p:sp>
      <p:sp>
        <p:nvSpPr>
          <p:cNvPr id="12292" name="Content Placeholder 2"/>
          <p:cNvSpPr>
            <a:spLocks noGrp="1"/>
          </p:cNvSpPr>
          <p:nvPr>
            <p:ph sz="half" idx="2"/>
          </p:nvPr>
        </p:nvSpPr>
        <p:spPr/>
        <p:txBody>
          <a:bodyPr/>
          <a:lstStyle/>
          <a:p>
            <a:endParaRPr lang="en-GB" smtClean="0"/>
          </a:p>
        </p:txBody>
      </p:sp>
      <p:sp>
        <p:nvSpPr>
          <p:cNvPr id="6" name="Text Placeholder 5"/>
          <p:cNvSpPr>
            <a:spLocks noGrp="1"/>
          </p:cNvSpPr>
          <p:nvPr>
            <p:ph type="body" sz="quarter" idx="3"/>
          </p:nvPr>
        </p:nvSpPr>
        <p:spPr/>
        <p:txBody>
          <a:bodyPr>
            <a:normAutofit/>
          </a:bodyPr>
          <a:lstStyle/>
          <a:p>
            <a:pPr>
              <a:lnSpc>
                <a:spcPct val="80000"/>
              </a:lnSpc>
            </a:pPr>
            <a:r>
              <a:rPr lang="fr-CH" sz="2000" smtClean="0"/>
              <a:t>Real average daily earnings of vulnerable workers (11.2000=100)</a:t>
            </a:r>
            <a:endParaRPr lang="en-GB" sz="2000" smtClean="0"/>
          </a:p>
        </p:txBody>
      </p:sp>
      <p:graphicFrame>
        <p:nvGraphicFramePr>
          <p:cNvPr id="8" name="Content Placeholder 7"/>
          <p:cNvGraphicFramePr>
            <a:graphicFrameLocks noGrp="1"/>
          </p:cNvGraphicFramePr>
          <p:nvPr>
            <p:ph sz="quarter" idx="4"/>
          </p:nvPr>
        </p:nvGraphicFramePr>
        <p:xfrm>
          <a:off x="4645025" y="2174875"/>
          <a:ext cx="4041775" cy="3990976"/>
        </p:xfrm>
        <a:graphic>
          <a:graphicData uri="http://schemas.openxmlformats.org/drawingml/2006/table">
            <a:tbl>
              <a:tblPr/>
              <a:tblGrid>
                <a:gridCol w="4041775"/>
              </a:tblGrid>
              <a:tr h="199548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rgbClr val="FFFFFF"/>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noFill/>
                  </a:tcPr>
                </a:tc>
              </a:tr>
              <a:tr h="199548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smtClean="0">
                        <a:ln>
                          <a:noFill/>
                        </a:ln>
                        <a:solidFill>
                          <a:srgbClr val="000000"/>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graphicFrame>
        <p:nvGraphicFramePr>
          <p:cNvPr id="4" name="Chart 3"/>
          <p:cNvGraphicFramePr/>
          <p:nvPr/>
        </p:nvGraphicFramePr>
        <p:xfrm>
          <a:off x="467544" y="2276872"/>
          <a:ext cx="3960440" cy="381642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hart 8"/>
          <p:cNvGraphicFramePr/>
          <p:nvPr/>
        </p:nvGraphicFramePr>
        <p:xfrm>
          <a:off x="4788024" y="2204865"/>
          <a:ext cx="3600399" cy="208823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Chart 9"/>
          <p:cNvGraphicFramePr/>
          <p:nvPr/>
        </p:nvGraphicFramePr>
        <p:xfrm>
          <a:off x="4788024" y="4221088"/>
          <a:ext cx="3600400" cy="2016224"/>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fr-CH" smtClean="0"/>
              <a:t>The employment challenges (4)</a:t>
            </a:r>
            <a:endParaRPr lang="en-GB" smtClean="0"/>
          </a:p>
        </p:txBody>
      </p:sp>
      <p:sp>
        <p:nvSpPr>
          <p:cNvPr id="5" name="Text Placeholder 4"/>
          <p:cNvSpPr>
            <a:spLocks noGrp="1"/>
          </p:cNvSpPr>
          <p:nvPr>
            <p:ph type="body" idx="1"/>
          </p:nvPr>
        </p:nvSpPr>
        <p:spPr/>
        <p:txBody>
          <a:bodyPr>
            <a:normAutofit/>
          </a:bodyPr>
          <a:lstStyle/>
          <a:p>
            <a:pPr>
              <a:lnSpc>
                <a:spcPct val="80000"/>
              </a:lnSpc>
            </a:pPr>
            <a:r>
              <a:rPr lang="fr-CH" sz="2200" smtClean="0"/>
              <a:t>Working poverty ($1.25 a day) by education (ILO estimates)</a:t>
            </a:r>
            <a:endParaRPr lang="en-GB" sz="2200" smtClean="0"/>
          </a:p>
        </p:txBody>
      </p:sp>
      <p:sp>
        <p:nvSpPr>
          <p:cNvPr id="6" name="Text Placeholder 5"/>
          <p:cNvSpPr>
            <a:spLocks noGrp="1"/>
          </p:cNvSpPr>
          <p:nvPr>
            <p:ph type="body" sz="quarter" idx="3"/>
          </p:nvPr>
        </p:nvSpPr>
        <p:spPr/>
        <p:txBody>
          <a:bodyPr>
            <a:normAutofit/>
          </a:bodyPr>
          <a:lstStyle/>
          <a:p>
            <a:pPr>
              <a:lnSpc>
                <a:spcPct val="80000"/>
              </a:lnSpc>
            </a:pPr>
            <a:r>
              <a:rPr lang="fr-CH" sz="2000" smtClean="0"/>
              <a:t>Working </a:t>
            </a:r>
            <a:r>
              <a:rPr lang="fr-CH" sz="2200" smtClean="0"/>
              <a:t>poverty</a:t>
            </a:r>
            <a:r>
              <a:rPr lang="fr-CH" sz="2000" smtClean="0"/>
              <a:t> ($1.25 a day) by status (ILO estimates)</a:t>
            </a:r>
            <a:endParaRPr lang="en-GB" sz="2000" smtClean="0"/>
          </a:p>
        </p:txBody>
      </p:sp>
      <p:graphicFrame>
        <p:nvGraphicFramePr>
          <p:cNvPr id="10" name="Content Placeholder 9"/>
          <p:cNvGraphicFramePr>
            <a:graphicFrameLocks noGrp="1"/>
          </p:cNvGraphicFramePr>
          <p:nvPr>
            <p:ph sz="half" idx="2"/>
          </p:nvPr>
        </p:nvGraphicFramePr>
        <p:xfrm>
          <a:off x="457200" y="2174875"/>
          <a:ext cx="4040188" cy="39512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10"/>
          <p:cNvGraphicFramePr>
            <a:graphicFrameLocks noGrp="1"/>
          </p:cNvGraphicFramePr>
          <p:nvPr>
            <p:ph sz="quarter" idx="4"/>
          </p:nvPr>
        </p:nvGraphicFramePr>
        <p:xfrm>
          <a:off x="4645025" y="2174875"/>
          <a:ext cx="4041775" cy="3951288"/>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6"/>
          <p:cNvSpPr>
            <a:spLocks noGrp="1"/>
          </p:cNvSpPr>
          <p:nvPr>
            <p:ph type="title"/>
          </p:nvPr>
        </p:nvSpPr>
        <p:spPr/>
        <p:txBody>
          <a:bodyPr/>
          <a:lstStyle/>
          <a:p>
            <a:r>
              <a:rPr lang="fr-CH" smtClean="0"/>
              <a:t>The employment challenges (5)</a:t>
            </a:r>
            <a:endParaRPr lang="en-GB" smtClean="0"/>
          </a:p>
        </p:txBody>
      </p:sp>
      <p:sp>
        <p:nvSpPr>
          <p:cNvPr id="14339" name="Content Placeholder 7"/>
          <p:cNvSpPr>
            <a:spLocks noGrp="1"/>
          </p:cNvSpPr>
          <p:nvPr>
            <p:ph idx="1"/>
          </p:nvPr>
        </p:nvSpPr>
        <p:spPr/>
        <p:txBody>
          <a:bodyPr/>
          <a:lstStyle/>
          <a:p>
            <a:r>
              <a:rPr lang="fr-CH" smtClean="0"/>
              <a:t>Average annual growth rates of real value added per worker (%), 1994-2008</a:t>
            </a:r>
          </a:p>
          <a:p>
            <a:endParaRPr lang="fr-CH" smtClean="0"/>
          </a:p>
          <a:p>
            <a:endParaRPr lang="en-GB" smtClean="0"/>
          </a:p>
        </p:txBody>
      </p:sp>
      <p:graphicFrame>
        <p:nvGraphicFramePr>
          <p:cNvPr id="9" name="Table 8"/>
          <p:cNvGraphicFramePr>
            <a:graphicFrameLocks noGrp="1"/>
          </p:cNvGraphicFramePr>
          <p:nvPr/>
        </p:nvGraphicFramePr>
        <p:xfrm>
          <a:off x="827088" y="2636838"/>
          <a:ext cx="7489825" cy="3640455"/>
        </p:xfrm>
        <a:graphic>
          <a:graphicData uri="http://schemas.openxmlformats.org/drawingml/2006/table">
            <a:tbl>
              <a:tblPr/>
              <a:tblGrid>
                <a:gridCol w="1584325"/>
                <a:gridCol w="1411287"/>
                <a:gridCol w="1498600"/>
                <a:gridCol w="1497013"/>
                <a:gridCol w="1498600"/>
              </a:tblGrid>
              <a:tr h="600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rgbClr val="FFFFFF"/>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800" b="1" i="0" u="none" strike="noStrike" cap="none" normalizeH="0" baseline="0" smtClean="0">
                          <a:ln>
                            <a:noFill/>
                          </a:ln>
                          <a:solidFill>
                            <a:srgbClr val="FFFFFF"/>
                          </a:solidFill>
                          <a:effectLst/>
                          <a:latin typeface="Calibri" pitchFamily="34" charset="0"/>
                        </a:rPr>
                        <a:t>1994-1997</a:t>
                      </a:r>
                      <a:endParaRPr kumimoji="0" lang="en-GB" sz="1800" b="1" i="0" u="none" strike="noStrike" cap="none" normalizeH="0" baseline="0" smtClean="0">
                        <a:ln>
                          <a:noFill/>
                        </a:ln>
                        <a:solidFill>
                          <a:srgbClr val="FFFFFF"/>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800" b="1" i="0" u="none" strike="noStrike" cap="none" normalizeH="0" baseline="0" smtClean="0">
                          <a:ln>
                            <a:noFill/>
                          </a:ln>
                          <a:solidFill>
                            <a:srgbClr val="FFFFFF"/>
                          </a:solidFill>
                          <a:effectLst/>
                          <a:latin typeface="Calibri" pitchFamily="34" charset="0"/>
                        </a:rPr>
                        <a:t>1998-2004</a:t>
                      </a:r>
                      <a:endParaRPr kumimoji="0" lang="en-GB" sz="1800" b="1" i="0" u="none" strike="noStrike" cap="none" normalizeH="0" baseline="0" smtClean="0">
                        <a:ln>
                          <a:noFill/>
                        </a:ln>
                        <a:solidFill>
                          <a:srgbClr val="FFFFFF"/>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800" b="1" i="0" u="none" strike="noStrike" cap="none" normalizeH="0" baseline="0" smtClean="0">
                          <a:ln>
                            <a:noFill/>
                          </a:ln>
                          <a:solidFill>
                            <a:srgbClr val="FFFFFF"/>
                          </a:solidFill>
                          <a:effectLst/>
                          <a:latin typeface="Calibri" pitchFamily="34" charset="0"/>
                        </a:rPr>
                        <a:t>2005-2008</a:t>
                      </a:r>
                      <a:endParaRPr kumimoji="0" lang="en-GB" sz="1800" b="1" i="0" u="none" strike="noStrike" cap="none" normalizeH="0" baseline="0" smtClean="0">
                        <a:ln>
                          <a:noFill/>
                        </a:ln>
                        <a:solidFill>
                          <a:srgbClr val="FFFFFF"/>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800" b="1" i="0" u="none" strike="noStrike" cap="none" normalizeH="0" baseline="0" smtClean="0">
                          <a:ln>
                            <a:noFill/>
                          </a:ln>
                          <a:solidFill>
                            <a:srgbClr val="FFFFFF"/>
                          </a:solidFill>
                          <a:effectLst/>
                          <a:latin typeface="Calibri" pitchFamily="34" charset="0"/>
                        </a:rPr>
                        <a:t>Period avg 1994-2008</a:t>
                      </a:r>
                      <a:endParaRPr kumimoji="0" lang="en-GB" sz="1800" b="1" i="0" u="none" strike="noStrike" cap="none" normalizeH="0" baseline="0" smtClean="0">
                        <a:ln>
                          <a:noFill/>
                        </a:ln>
                        <a:solidFill>
                          <a:srgbClr val="FFFFFF"/>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600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800" b="1" i="0" u="none" strike="noStrike" cap="none" normalizeH="0" baseline="0" smtClean="0">
                          <a:ln>
                            <a:noFill/>
                          </a:ln>
                          <a:solidFill>
                            <a:srgbClr val="000000"/>
                          </a:solidFill>
                          <a:effectLst/>
                          <a:latin typeface="Calibri" pitchFamily="34" charset="0"/>
                        </a:rPr>
                        <a:t>Total</a:t>
                      </a:r>
                      <a:endParaRPr kumimoji="0" lang="en-GB" sz="1800" b="1"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1" i="0" u="none" strike="noStrike" cap="none" normalizeH="0" baseline="0" smtClean="0">
                          <a:ln>
                            <a:noFill/>
                          </a:ln>
                          <a:solidFill>
                            <a:srgbClr val="000000"/>
                          </a:solidFill>
                          <a:effectLst/>
                          <a:latin typeface="Calibri" pitchFamily="34" charset="0"/>
                        </a:rPr>
                        <a:t>1.8</a:t>
                      </a:r>
                      <a:endParaRPr kumimoji="0" lang="en-GB" sz="1800" b="1"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1" i="0" u="none" strike="noStrike" cap="none" normalizeH="0" baseline="0" smtClean="0">
                          <a:ln>
                            <a:noFill/>
                          </a:ln>
                          <a:solidFill>
                            <a:srgbClr val="000000"/>
                          </a:solidFill>
                          <a:effectLst/>
                          <a:latin typeface="Calibri" pitchFamily="34" charset="0"/>
                        </a:rPr>
                        <a:t>1.6</a:t>
                      </a:r>
                      <a:endParaRPr kumimoji="0" lang="en-GB" sz="1800" b="1"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1" i="0" u="none" strike="noStrike" cap="none" normalizeH="0" baseline="0" smtClean="0">
                          <a:ln>
                            <a:noFill/>
                          </a:ln>
                          <a:solidFill>
                            <a:srgbClr val="000000"/>
                          </a:solidFill>
                          <a:effectLst/>
                          <a:latin typeface="Calibri" pitchFamily="34" charset="0"/>
                        </a:rPr>
                        <a:t>6.9</a:t>
                      </a:r>
                      <a:endParaRPr kumimoji="0" lang="en-GB" sz="1800" b="1"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1" i="0" u="none" strike="noStrike" cap="none" normalizeH="0" baseline="0" smtClean="0">
                          <a:ln>
                            <a:noFill/>
                          </a:ln>
                          <a:solidFill>
                            <a:srgbClr val="000000"/>
                          </a:solidFill>
                          <a:effectLst/>
                          <a:latin typeface="Calibri" pitchFamily="34" charset="0"/>
                        </a:rPr>
                        <a:t>2.9</a:t>
                      </a:r>
                      <a:endParaRPr kumimoji="0" lang="en-GB" sz="1800" b="1"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600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Agriculture</a:t>
                      </a:r>
                      <a:endParaRPr kumimoji="0" lang="en-GB" sz="18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-2.2</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-0.9</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3.9</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0.6</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600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Manufacturing</a:t>
                      </a:r>
                      <a:endParaRPr kumimoji="0" lang="en-GB" sz="18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16.1</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-8.0</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11.3</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2.8</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600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Mining</a:t>
                      </a:r>
                      <a:endParaRPr kumimoji="0" lang="en-GB" sz="18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0.0</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6.5</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10.5</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7.2</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600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Others</a:t>
                      </a:r>
                      <a:endParaRPr kumimoji="0" lang="en-GB" sz="1800" b="0" i="0" u="none" strike="noStrike" cap="none" normalizeH="0" baseline="0" smtClean="0">
                        <a:ln>
                          <a:noFill/>
                        </a:ln>
                        <a:solidFill>
                          <a:srgbClr val="000000"/>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8.9</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-3.4</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5.2</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H" sz="1800" b="0" i="0" u="none" strike="noStrike" cap="none" normalizeH="0" baseline="0" smtClean="0">
                          <a:ln>
                            <a:noFill/>
                          </a:ln>
                          <a:solidFill>
                            <a:srgbClr val="000000"/>
                          </a:solidFill>
                          <a:effectLst/>
                          <a:latin typeface="Calibri" pitchFamily="34" charset="0"/>
                        </a:rPr>
                        <a:t>0.9</a:t>
                      </a:r>
                      <a:endParaRPr kumimoji="0" lang="en-GB" sz="1800" b="0" i="0" u="none" strike="noStrike" cap="none" normalizeH="0" baseline="0" smtClean="0">
                        <a:ln>
                          <a:noFill/>
                        </a:ln>
                        <a:solidFill>
                          <a:srgbClr val="000000"/>
                        </a:solidFill>
                        <a:effectLst/>
                        <a:latin typeface="Calibri" pitchFamily="34" charset="0"/>
                      </a:endParaRPr>
                    </a:p>
                  </a:txBody>
                  <a:tcPr marR="36000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CH" sz="4000" smtClean="0"/>
              <a:t>The employment challenges:</a:t>
            </a:r>
            <a:br>
              <a:rPr lang="fr-CH" sz="4000" smtClean="0"/>
            </a:br>
            <a:r>
              <a:rPr lang="fr-CH" sz="4000" smtClean="0"/>
              <a:t>In summary….</a:t>
            </a:r>
            <a:endParaRPr lang="en-GB" sz="4000" smtClean="0"/>
          </a:p>
        </p:txBody>
      </p:sp>
      <p:sp>
        <p:nvSpPr>
          <p:cNvPr id="15363" name="Content Placeholder 2"/>
          <p:cNvSpPr>
            <a:spLocks noGrp="1"/>
          </p:cNvSpPr>
          <p:nvPr>
            <p:ph idx="1"/>
          </p:nvPr>
        </p:nvSpPr>
        <p:spPr/>
        <p:txBody>
          <a:bodyPr/>
          <a:lstStyle/>
          <a:p>
            <a:r>
              <a:rPr lang="fr-CH" smtClean="0"/>
              <a:t>Growth of paid employment and/or formal sector jobs across sectors.</a:t>
            </a:r>
          </a:p>
          <a:p>
            <a:r>
              <a:rPr lang="fr-CH" smtClean="0"/>
              <a:t>This is linked to the structural transformation of the economy.</a:t>
            </a:r>
          </a:p>
          <a:p>
            <a:r>
              <a:rPr lang="fr-CH" smtClean="0"/>
              <a:t>Productive employment generation for the working poor beyond the sectors (garments, construction, hotel &amp; tourism) where formal jobs grew during 1998-2008.</a:t>
            </a:r>
            <a:endParaRPr lang="en-GB"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CH" sz="4000" smtClean="0"/>
              <a:t>The employment challenges:</a:t>
            </a:r>
            <a:br>
              <a:rPr lang="fr-CH" sz="4000" smtClean="0"/>
            </a:br>
            <a:r>
              <a:rPr lang="fr-CH" sz="4000" smtClean="0"/>
              <a:t>Further issues….</a:t>
            </a:r>
            <a:endParaRPr lang="en-GB" sz="4000" smtClean="0"/>
          </a:p>
        </p:txBody>
      </p:sp>
      <p:sp>
        <p:nvSpPr>
          <p:cNvPr id="3" name="Content Placeholder 2"/>
          <p:cNvSpPr>
            <a:spLocks noGrp="1"/>
          </p:cNvSpPr>
          <p:nvPr>
            <p:ph idx="1"/>
          </p:nvPr>
        </p:nvSpPr>
        <p:spPr/>
        <p:txBody>
          <a:bodyPr>
            <a:normAutofit/>
          </a:bodyPr>
          <a:lstStyle/>
          <a:p>
            <a:r>
              <a:rPr lang="fr-CH" sz="3000" smtClean="0"/>
              <a:t>Real wages and earnings across the labour markets reflect the demand and supply of workers -&gt; needs further monitoring.</a:t>
            </a:r>
          </a:p>
          <a:p>
            <a:r>
              <a:rPr lang="fr-CH" sz="3000" smtClean="0"/>
              <a:t>Physical mobility of workers is often push-induced: A high incidence of internal migration -&gt; large share end up in informal economy -&gt; and in some instances, link to international migration.</a:t>
            </a:r>
          </a:p>
          <a:p>
            <a:r>
              <a:rPr lang="fr-CH" sz="3000" smtClean="0"/>
              <a:t>Difficulties and group-specific constraints faced by women, youth and other vulnerable groups.</a:t>
            </a:r>
            <a:endParaRPr lang="en-GB" sz="300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CH" sz="4000" smtClean="0"/>
              <a:t>The link bewteen NES and eocnomic &amp; sectoral development policies</a:t>
            </a:r>
            <a:endParaRPr lang="en-GB" sz="4000" smtClean="0"/>
          </a:p>
        </p:txBody>
      </p:sp>
      <p:sp>
        <p:nvSpPr>
          <p:cNvPr id="17411" name="Content Placeholder 2"/>
          <p:cNvSpPr>
            <a:spLocks noGrp="1"/>
          </p:cNvSpPr>
          <p:nvPr>
            <p:ph idx="1"/>
          </p:nvPr>
        </p:nvSpPr>
        <p:spPr/>
        <p:txBody>
          <a:bodyPr/>
          <a:lstStyle/>
          <a:p>
            <a:r>
              <a:rPr lang="fr-CH" dirty="0" err="1" smtClean="0"/>
              <a:t>Macroeconomic</a:t>
            </a:r>
            <a:r>
              <a:rPr lang="fr-CH" dirty="0" smtClean="0"/>
              <a:t> </a:t>
            </a:r>
            <a:r>
              <a:rPr lang="fr-CH" dirty="0" err="1" smtClean="0"/>
              <a:t>policy</a:t>
            </a:r>
            <a:r>
              <a:rPr lang="fr-CH" dirty="0" smtClean="0"/>
              <a:t>, </a:t>
            </a:r>
            <a:r>
              <a:rPr lang="fr-CH" dirty="0" err="1" smtClean="0"/>
              <a:t>growth</a:t>
            </a:r>
            <a:r>
              <a:rPr lang="fr-CH" dirty="0" smtClean="0"/>
              <a:t> and </a:t>
            </a:r>
            <a:r>
              <a:rPr lang="fr-CH" dirty="0" err="1" smtClean="0"/>
              <a:t>employment</a:t>
            </a:r>
            <a:r>
              <a:rPr lang="fr-CH" dirty="0" smtClean="0"/>
              <a:t> </a:t>
            </a:r>
            <a:r>
              <a:rPr lang="fr-CH" dirty="0" err="1" smtClean="0"/>
              <a:t>critical</a:t>
            </a:r>
            <a:r>
              <a:rPr lang="fr-CH" dirty="0" smtClean="0"/>
              <a:t> for </a:t>
            </a:r>
            <a:r>
              <a:rPr lang="fr-CH" dirty="0" err="1" smtClean="0"/>
              <a:t>raising</a:t>
            </a:r>
            <a:r>
              <a:rPr lang="fr-CH" dirty="0" smtClean="0"/>
              <a:t> </a:t>
            </a:r>
            <a:r>
              <a:rPr lang="fr-CH" dirty="0" err="1" smtClean="0"/>
              <a:t>aggregate</a:t>
            </a:r>
            <a:r>
              <a:rPr lang="fr-CH" dirty="0" smtClean="0"/>
              <a:t> </a:t>
            </a:r>
            <a:r>
              <a:rPr lang="fr-CH" dirty="0" err="1" smtClean="0"/>
              <a:t>demand</a:t>
            </a:r>
            <a:r>
              <a:rPr lang="fr-CH" dirty="0" smtClean="0"/>
              <a:t> and </a:t>
            </a:r>
            <a:r>
              <a:rPr lang="fr-CH" dirty="0" err="1" smtClean="0"/>
              <a:t>employment</a:t>
            </a:r>
            <a:r>
              <a:rPr lang="fr-CH" dirty="0" smtClean="0"/>
              <a:t> </a:t>
            </a:r>
          </a:p>
          <a:p>
            <a:pPr lvl="1"/>
            <a:r>
              <a:rPr lang="en-US" dirty="0" smtClean="0"/>
              <a:t>To boost employment, a degree of fiscal space needs to be created.</a:t>
            </a:r>
          </a:p>
          <a:p>
            <a:pPr lvl="1"/>
            <a:r>
              <a:rPr lang="en-US" dirty="0" smtClean="0"/>
              <a:t>There is need for I/GDP ratio to expand further – foreign I was 48 percent of GDP in 2008, which is already large, and declined since 2009, poses on a whole an investment constraint for Cambodia.</a:t>
            </a:r>
          </a:p>
          <a:p>
            <a:pPr lvl="1"/>
            <a:r>
              <a:rPr lang="en-US" dirty="0" smtClean="0"/>
              <a:t>Non increasing public investment to crowd in private I.</a:t>
            </a:r>
          </a:p>
          <a:p>
            <a:pPr lvl="1"/>
            <a:endParaRPr lang="en-GB"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smtClean="0"/>
              <a:t>Investment: drivers of growth and structural diversification</a:t>
            </a:r>
            <a:endParaRPr lang="en-GB" dirty="0"/>
          </a:p>
        </p:txBody>
      </p:sp>
      <p:sp>
        <p:nvSpPr>
          <p:cNvPr id="3" name="Espace réservé du contenu 2"/>
          <p:cNvSpPr>
            <a:spLocks noGrp="1"/>
          </p:cNvSpPr>
          <p:nvPr>
            <p:ph idx="1"/>
          </p:nvPr>
        </p:nvSpPr>
        <p:spPr/>
        <p:txBody>
          <a:bodyPr/>
          <a:lstStyle/>
          <a:p>
            <a:r>
              <a:rPr lang="en-GB" dirty="0" smtClean="0"/>
              <a:t>Public and private investment (% GDP)</a:t>
            </a:r>
          </a:p>
          <a:p>
            <a:endParaRPr lang="en-GB" dirty="0"/>
          </a:p>
        </p:txBody>
      </p:sp>
      <p:graphicFrame>
        <p:nvGraphicFramePr>
          <p:cNvPr id="4" name="Chart 51"/>
          <p:cNvGraphicFramePr/>
          <p:nvPr/>
        </p:nvGraphicFramePr>
        <p:xfrm>
          <a:off x="571472" y="2057400"/>
          <a:ext cx="8072494" cy="4300558"/>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p:txBody>
          <a:bodyPr/>
          <a:lstStyle/>
          <a:p>
            <a:r>
              <a:rPr lang="en-US" sz="3000" dirty="0" smtClean="0"/>
              <a:t>Need to review macro framework both with regard to goals and policy instruments for improved employment and SP outcomes</a:t>
            </a:r>
            <a:endParaRPr lang="en-GB" sz="3000" dirty="0" smtClean="0"/>
          </a:p>
        </p:txBody>
      </p:sp>
      <p:sp>
        <p:nvSpPr>
          <p:cNvPr id="39939" name="Rectangle 3"/>
          <p:cNvSpPr>
            <a:spLocks noGrp="1"/>
          </p:cNvSpPr>
          <p:nvPr>
            <p:ph type="body" idx="1"/>
          </p:nvPr>
        </p:nvSpPr>
        <p:spPr/>
        <p:txBody>
          <a:bodyPr/>
          <a:lstStyle/>
          <a:p>
            <a:r>
              <a:rPr lang="en-US" dirty="0" smtClean="0"/>
              <a:t>Current constraints:</a:t>
            </a:r>
          </a:p>
          <a:p>
            <a:pPr lvl="1"/>
            <a:r>
              <a:rPr lang="en-US" dirty="0" smtClean="0"/>
              <a:t>Limited role of NBC with regard to control over policy rate</a:t>
            </a:r>
          </a:p>
          <a:p>
            <a:pPr lvl="1"/>
            <a:r>
              <a:rPr lang="en-US" dirty="0" smtClean="0"/>
              <a:t>Inflation targeting not through controlling rates of interest but buying and selling dollars</a:t>
            </a:r>
          </a:p>
          <a:p>
            <a:pPr lvl="1"/>
            <a:r>
              <a:rPr lang="en-US" dirty="0" smtClean="0"/>
              <a:t>Currently donor support to meet fiscal deficits but ODA falling globally</a:t>
            </a:r>
          </a:p>
          <a:p>
            <a:pPr lvl="1"/>
            <a:r>
              <a:rPr lang="en-US" dirty="0" err="1" smtClean="0"/>
              <a:t>Dollarisation</a:t>
            </a:r>
            <a:r>
              <a:rPr lang="en-US" dirty="0" smtClean="0"/>
              <a:t> imp – recent depreciation of dollar has raised import costs.</a:t>
            </a:r>
            <a:endParaRPr lang="en-GB"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title"/>
          </p:nvPr>
        </p:nvSpPr>
        <p:spPr/>
        <p:txBody>
          <a:bodyPr/>
          <a:lstStyle/>
          <a:p>
            <a:r>
              <a:rPr lang="en-US" sz="4000" smtClean="0"/>
              <a:t>Sectoral policy and structural change</a:t>
            </a:r>
            <a:endParaRPr lang="en-GB" sz="4000" smtClean="0"/>
          </a:p>
        </p:txBody>
      </p:sp>
      <p:sp>
        <p:nvSpPr>
          <p:cNvPr id="40963" name="Rectangle 3"/>
          <p:cNvSpPr>
            <a:spLocks noGrp="1"/>
          </p:cNvSpPr>
          <p:nvPr>
            <p:ph type="body" idx="1"/>
          </p:nvPr>
        </p:nvSpPr>
        <p:spPr/>
        <p:txBody>
          <a:bodyPr/>
          <a:lstStyle/>
          <a:p>
            <a:r>
              <a:rPr lang="en-US" sz="2800" smtClean="0"/>
              <a:t>There has been a shift out of agriculture towards industry and services, but sectoral employment shares have moved slowly, still mostly agricultural.</a:t>
            </a:r>
          </a:p>
          <a:p>
            <a:r>
              <a:rPr lang="en-US" sz="2800" smtClean="0"/>
              <a:t>Agricultural pdty (measured by crop production per hectare) still small compared to other Asian countries.</a:t>
            </a:r>
          </a:p>
          <a:p>
            <a:r>
              <a:rPr lang="en-US" sz="2800" smtClean="0"/>
              <a:t>Current policy emphasises agriculture – welcome, but need to ensure balance so as not to become food insecure,</a:t>
            </a:r>
          </a:p>
          <a:p>
            <a:endParaRPr lang="en-GB" sz="28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err="1" smtClean="0"/>
              <a:t>Sectoral</a:t>
            </a:r>
            <a:r>
              <a:rPr lang="en-US" dirty="0" smtClean="0"/>
              <a:t> policy and structural change </a:t>
            </a:r>
            <a:endParaRPr lang="en-GB" dirty="0"/>
          </a:p>
        </p:txBody>
      </p:sp>
      <p:pic>
        <p:nvPicPr>
          <p:cNvPr id="48132" name="Picture 4"/>
          <p:cNvPicPr>
            <a:picLocks noGrp="1" noChangeAspect="1" noChangeArrowheads="1"/>
          </p:cNvPicPr>
          <p:nvPr>
            <p:ph idx="1"/>
          </p:nvPr>
        </p:nvPicPr>
        <p:blipFill>
          <a:blip r:embed="rId2"/>
          <a:srcRect/>
          <a:stretch>
            <a:fillRect/>
          </a:stretch>
        </p:blipFill>
        <p:spPr bwMode="auto">
          <a:xfrm>
            <a:off x="642910" y="2428868"/>
            <a:ext cx="7929618" cy="4000528"/>
          </a:xfrm>
          <a:prstGeom prst="rect">
            <a:avLst/>
          </a:prstGeom>
          <a:noFill/>
          <a:ln w="9525">
            <a:noFill/>
            <a:miter lim="800000"/>
            <a:headEnd/>
            <a:tailEnd/>
          </a:ln>
          <a:effectLst/>
        </p:spPr>
      </p:pic>
      <p:sp>
        <p:nvSpPr>
          <p:cNvPr id="10" name="ZoneTexte 9"/>
          <p:cNvSpPr txBox="1"/>
          <p:nvPr/>
        </p:nvSpPr>
        <p:spPr>
          <a:xfrm>
            <a:off x="785786" y="1785926"/>
            <a:ext cx="7858180" cy="369332"/>
          </a:xfrm>
          <a:prstGeom prst="rect">
            <a:avLst/>
          </a:prstGeom>
          <a:noFill/>
        </p:spPr>
        <p:txBody>
          <a:bodyPr wrap="square" rtlCol="0">
            <a:spAutoFit/>
          </a:bodyPr>
          <a:lstStyle/>
          <a:p>
            <a:r>
              <a:rPr lang="en-US" dirty="0" smtClean="0"/>
              <a:t>Value of crop </a:t>
            </a:r>
            <a:r>
              <a:rPr lang="en-US" dirty="0" err="1" smtClean="0"/>
              <a:t>prodcution</a:t>
            </a:r>
            <a:r>
              <a:rPr lang="en-US" dirty="0" smtClean="0"/>
              <a:t> per hectare, Cambodia and other Asian countries</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title"/>
          </p:nvPr>
        </p:nvSpPr>
        <p:spPr/>
        <p:txBody>
          <a:bodyPr/>
          <a:lstStyle/>
          <a:p>
            <a:r>
              <a:rPr lang="en-US" sz="4000" smtClean="0"/>
              <a:t>Need for broad based industrial growth for sustained employment growth</a:t>
            </a:r>
            <a:endParaRPr lang="en-GB" sz="4000" smtClean="0"/>
          </a:p>
        </p:txBody>
      </p:sp>
      <p:sp>
        <p:nvSpPr>
          <p:cNvPr id="41987" name="Rectangle 3"/>
          <p:cNvSpPr>
            <a:spLocks noGrp="1"/>
          </p:cNvSpPr>
          <p:nvPr>
            <p:ph type="body" idx="1"/>
          </p:nvPr>
        </p:nvSpPr>
        <p:spPr>
          <a:xfrm>
            <a:off x="468313" y="1773238"/>
            <a:ext cx="8229600" cy="4525962"/>
          </a:xfrm>
        </p:spPr>
        <p:txBody>
          <a:bodyPr/>
          <a:lstStyle/>
          <a:p>
            <a:pPr>
              <a:lnSpc>
                <a:spcPct val="80000"/>
              </a:lnSpc>
            </a:pPr>
            <a:r>
              <a:rPr lang="en-US" sz="2400" dirty="0" smtClean="0"/>
              <a:t>Industrial growth led by garment sector – partly due to a number of </a:t>
            </a:r>
            <a:r>
              <a:rPr lang="en-US" sz="2400" dirty="0" err="1" smtClean="0"/>
              <a:t>fortuitious</a:t>
            </a:r>
            <a:r>
              <a:rPr lang="en-US" sz="2400" dirty="0" smtClean="0"/>
              <a:t> conditions, and by construction and tourism</a:t>
            </a:r>
          </a:p>
          <a:p>
            <a:pPr>
              <a:lnSpc>
                <a:spcPct val="80000"/>
              </a:lnSpc>
            </a:pPr>
            <a:r>
              <a:rPr lang="en-US" sz="2400" dirty="0" smtClean="0"/>
              <a:t>Heavy reliance on FDI and foreign markets meant severe impact of economic crisis in garments</a:t>
            </a:r>
          </a:p>
          <a:p>
            <a:pPr>
              <a:lnSpc>
                <a:spcPct val="80000"/>
              </a:lnSpc>
            </a:pPr>
            <a:r>
              <a:rPr lang="en-US" sz="2400" dirty="0" smtClean="0"/>
              <a:t>Need to re think a broad based industrial strategy, with enhanced </a:t>
            </a:r>
            <a:r>
              <a:rPr lang="en-US" sz="2400" dirty="0" err="1" smtClean="0"/>
              <a:t>sectoral</a:t>
            </a:r>
            <a:r>
              <a:rPr lang="en-US" sz="2400" dirty="0" smtClean="0"/>
              <a:t> linkages and a training system that responds to market needs</a:t>
            </a:r>
          </a:p>
          <a:p>
            <a:pPr>
              <a:lnSpc>
                <a:spcPct val="80000"/>
              </a:lnSpc>
            </a:pPr>
            <a:r>
              <a:rPr lang="en-US" sz="2400" dirty="0" smtClean="0"/>
              <a:t>Need also to develop productivity and decent employment in the SME sector – address their liquidity constraint.</a:t>
            </a:r>
          </a:p>
          <a:p>
            <a:pPr>
              <a:lnSpc>
                <a:spcPct val="80000"/>
              </a:lnSpc>
            </a:pPr>
            <a:r>
              <a:rPr lang="en-US" sz="2400" dirty="0" smtClean="0"/>
              <a:t>Potential for Tourism sector – but supporting employment and productivity measures required. </a:t>
            </a:r>
          </a:p>
          <a:p>
            <a:pPr>
              <a:lnSpc>
                <a:spcPct val="80000"/>
              </a:lnSpc>
            </a:pPr>
            <a:r>
              <a:rPr lang="en-US" sz="2400" dirty="0" smtClean="0"/>
              <a:t>Investment in hotel and restaurant sector has increased rapidly, but sustained growth will depend on growth of supporting sectors.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p:txBody>
          <a:bodyPr/>
          <a:lstStyle/>
          <a:p>
            <a:r>
              <a:rPr lang="en-US" sz="4000" smtClean="0"/>
              <a:t>Labour market policies – Skill development will drive future employment growth</a:t>
            </a:r>
            <a:endParaRPr lang="en-GB" sz="4000" smtClean="0"/>
          </a:p>
        </p:txBody>
      </p:sp>
      <p:sp>
        <p:nvSpPr>
          <p:cNvPr id="43011" name="Rectangle 3"/>
          <p:cNvSpPr>
            <a:spLocks noGrp="1"/>
          </p:cNvSpPr>
          <p:nvPr>
            <p:ph type="body" idx="1"/>
          </p:nvPr>
        </p:nvSpPr>
        <p:spPr>
          <a:xfrm>
            <a:off x="468313" y="1773238"/>
            <a:ext cx="8229600" cy="4525962"/>
          </a:xfrm>
        </p:spPr>
        <p:txBody>
          <a:bodyPr/>
          <a:lstStyle/>
          <a:p>
            <a:r>
              <a:rPr lang="en-US" smtClean="0"/>
              <a:t>Employability and skills development- substantial progress but remaining constraints. </a:t>
            </a:r>
          </a:p>
          <a:p>
            <a:pPr lvl="1"/>
            <a:r>
              <a:rPr lang="en-US" smtClean="0"/>
              <a:t>A WB study estimates that 63 percent of cambodia’s youth never attended school or completed it</a:t>
            </a:r>
          </a:p>
          <a:p>
            <a:pPr lvl="1"/>
            <a:r>
              <a:rPr lang="en-US" smtClean="0"/>
              <a:t>Need to raise skill profile, reduce skill mismatch</a:t>
            </a:r>
          </a:p>
          <a:p>
            <a:pPr lvl="1"/>
            <a:r>
              <a:rPr lang="en-US" smtClean="0"/>
              <a:t>Proper LMIS required to address the skill and other needs of growing economy</a:t>
            </a:r>
            <a:endParaRPr lang="en-GB"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p:txBody>
          <a:bodyPr/>
          <a:lstStyle/>
          <a:p>
            <a:r>
              <a:rPr lang="en-US" smtClean="0"/>
              <a:t>Labour policy - Migration</a:t>
            </a:r>
            <a:endParaRPr lang="en-GB" smtClean="0"/>
          </a:p>
        </p:txBody>
      </p:sp>
      <p:sp>
        <p:nvSpPr>
          <p:cNvPr id="44035" name="Rectangle 3"/>
          <p:cNvSpPr>
            <a:spLocks noGrp="1"/>
          </p:cNvSpPr>
          <p:nvPr>
            <p:ph type="body" idx="1"/>
          </p:nvPr>
        </p:nvSpPr>
        <p:spPr/>
        <p:txBody>
          <a:bodyPr/>
          <a:lstStyle/>
          <a:p>
            <a:pPr>
              <a:lnSpc>
                <a:spcPct val="90000"/>
              </a:lnSpc>
            </a:pPr>
            <a:r>
              <a:rPr lang="en-US" smtClean="0"/>
              <a:t>Many Cambodians going abroad to work, especially to Thailand,  but information on them is patchy</a:t>
            </a:r>
          </a:p>
          <a:p>
            <a:pPr>
              <a:lnSpc>
                <a:spcPct val="90000"/>
              </a:lnSpc>
            </a:pPr>
            <a:r>
              <a:rPr lang="en-US" smtClean="0"/>
              <a:t>Need to have a clear migration policy to better manage migration – pre departure training, how to manage remittances etc</a:t>
            </a:r>
          </a:p>
          <a:p>
            <a:pPr>
              <a:lnSpc>
                <a:spcPct val="90000"/>
              </a:lnSpc>
            </a:pPr>
            <a:r>
              <a:rPr lang="en-US" smtClean="0"/>
              <a:t>Could be a source of jobs since many Asian countries aging rapidly whereas Cambodia still a young population.</a:t>
            </a:r>
          </a:p>
          <a:p>
            <a:pPr>
              <a:lnSpc>
                <a:spcPct val="90000"/>
              </a:lnSpc>
            </a:pPr>
            <a:endParaRPr lang="en-GB"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p:nvPr>
        </p:nvSpPr>
        <p:spPr/>
        <p:txBody>
          <a:bodyPr/>
          <a:lstStyle/>
          <a:p>
            <a:r>
              <a:rPr lang="en-US" sz="4000" smtClean="0"/>
              <a:t>Labour Policy – the labour regulatory framework</a:t>
            </a:r>
            <a:endParaRPr lang="en-GB" sz="4000" smtClean="0"/>
          </a:p>
        </p:txBody>
      </p:sp>
      <p:sp>
        <p:nvSpPr>
          <p:cNvPr id="45059" name="Rectangle 3"/>
          <p:cNvSpPr>
            <a:spLocks noGrp="1"/>
          </p:cNvSpPr>
          <p:nvPr>
            <p:ph type="body" idx="1"/>
          </p:nvPr>
        </p:nvSpPr>
        <p:spPr/>
        <p:txBody>
          <a:bodyPr/>
          <a:lstStyle/>
          <a:p>
            <a:r>
              <a:rPr lang="en-US" smtClean="0"/>
              <a:t>Industrial Relations critical to job creation</a:t>
            </a:r>
          </a:p>
          <a:p>
            <a:r>
              <a:rPr lang="en-US" smtClean="0"/>
              <a:t>Existing instruments need to be reviewed to adjust to Cambodia’s changing circumstances</a:t>
            </a:r>
          </a:p>
          <a:p>
            <a:r>
              <a:rPr lang="en-US" smtClean="0"/>
              <a:t>Key is to improve protection of workers along with industry competitiveness.</a:t>
            </a:r>
            <a:endParaRPr lang="en-GB"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p:txBody>
          <a:bodyPr/>
          <a:lstStyle/>
          <a:p>
            <a:r>
              <a:rPr lang="en-US" smtClean="0"/>
              <a:t>Social Protection and Employment</a:t>
            </a:r>
            <a:endParaRPr lang="en-GB" smtClean="0"/>
          </a:p>
        </p:txBody>
      </p:sp>
      <p:sp>
        <p:nvSpPr>
          <p:cNvPr id="46083" name="Rectangle 3"/>
          <p:cNvSpPr>
            <a:spLocks noGrp="1"/>
          </p:cNvSpPr>
          <p:nvPr>
            <p:ph type="body" idx="1"/>
          </p:nvPr>
        </p:nvSpPr>
        <p:spPr/>
        <p:txBody>
          <a:bodyPr/>
          <a:lstStyle/>
          <a:p>
            <a:pPr>
              <a:lnSpc>
                <a:spcPct val="90000"/>
              </a:lnSpc>
            </a:pPr>
            <a:r>
              <a:rPr lang="en-US" sz="2800" dirty="0" smtClean="0"/>
              <a:t>Low coverage currently</a:t>
            </a:r>
          </a:p>
          <a:p>
            <a:pPr>
              <a:lnSpc>
                <a:spcPct val="90000"/>
              </a:lnSpc>
            </a:pPr>
            <a:r>
              <a:rPr lang="en-US" sz="2800" dirty="0" smtClean="0"/>
              <a:t>RGC fully committed, as enshrined in Constitution, a NSPS recently introduced, but to be implemented – nevertheless a bold framework</a:t>
            </a:r>
          </a:p>
          <a:p>
            <a:pPr>
              <a:lnSpc>
                <a:spcPct val="90000"/>
              </a:lnSpc>
            </a:pPr>
            <a:r>
              <a:rPr lang="en-US" sz="2800" dirty="0" smtClean="0"/>
              <a:t>An employment oriented growth strategy and expansion of domestic fiscal space critical for sustained social protection – growth of formal jobs will expand contributory schemes</a:t>
            </a:r>
          </a:p>
          <a:p>
            <a:pPr>
              <a:lnSpc>
                <a:spcPct val="90000"/>
              </a:lnSpc>
            </a:pPr>
            <a:r>
              <a:rPr lang="en-US" sz="2800" dirty="0" smtClean="0"/>
              <a:t>Social protection through cash transfers and their link to ALMP will enhance the employment outcomes</a:t>
            </a:r>
          </a:p>
          <a:p>
            <a:pPr>
              <a:lnSpc>
                <a:spcPct val="90000"/>
              </a:lnSpc>
            </a:pPr>
            <a:endParaRPr lang="en-US" sz="2800" dirty="0" smtClean="0"/>
          </a:p>
          <a:p>
            <a:pPr>
              <a:lnSpc>
                <a:spcPct val="90000"/>
              </a:lnSpc>
            </a:pPr>
            <a:endParaRPr lang="en-GB" sz="2800" dirty="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a:xfrm>
            <a:off x="457200" y="274638"/>
            <a:ext cx="8075613" cy="777875"/>
          </a:xfrm>
        </p:spPr>
        <p:txBody>
          <a:bodyPr/>
          <a:lstStyle/>
          <a:p>
            <a:r>
              <a:rPr lang="en-US" smtClean="0"/>
              <a:t>Some concluding remarks</a:t>
            </a:r>
            <a:endParaRPr lang="en-GB" smtClean="0"/>
          </a:p>
        </p:txBody>
      </p:sp>
      <p:sp>
        <p:nvSpPr>
          <p:cNvPr id="47107" name="Rectangle 3"/>
          <p:cNvSpPr>
            <a:spLocks noGrp="1"/>
          </p:cNvSpPr>
          <p:nvPr>
            <p:ph type="body" idx="1"/>
          </p:nvPr>
        </p:nvSpPr>
        <p:spPr>
          <a:xfrm>
            <a:off x="468313" y="1196975"/>
            <a:ext cx="8135937" cy="5327650"/>
          </a:xfrm>
        </p:spPr>
        <p:txBody>
          <a:bodyPr/>
          <a:lstStyle/>
          <a:p>
            <a:pPr>
              <a:lnSpc>
                <a:spcPct val="80000"/>
              </a:lnSpc>
            </a:pPr>
            <a:r>
              <a:rPr lang="en-US" sz="1800" smtClean="0"/>
              <a:t>This study analyses the current employment challenges and lays out the broad policy areas that need attention, and an input into the formulation of a NES</a:t>
            </a:r>
          </a:p>
          <a:p>
            <a:pPr>
              <a:lnSpc>
                <a:spcPct val="80000"/>
              </a:lnSpc>
            </a:pPr>
            <a:endParaRPr lang="en-US" sz="1800" smtClean="0"/>
          </a:p>
          <a:p>
            <a:pPr>
              <a:lnSpc>
                <a:spcPct val="80000"/>
              </a:lnSpc>
            </a:pPr>
            <a:r>
              <a:rPr lang="en-US" sz="1800" smtClean="0"/>
              <a:t>A more detailed analysis of projections needed to understand the quantitative challenge, and to place employment outcomes at the heart of macroeconomic policies</a:t>
            </a:r>
          </a:p>
          <a:p>
            <a:pPr>
              <a:lnSpc>
                <a:spcPct val="80000"/>
              </a:lnSpc>
            </a:pPr>
            <a:endParaRPr lang="en-US" sz="1800" smtClean="0"/>
          </a:p>
          <a:p>
            <a:pPr>
              <a:lnSpc>
                <a:spcPct val="80000"/>
              </a:lnSpc>
            </a:pPr>
            <a:r>
              <a:rPr lang="en-US" sz="1800" smtClean="0"/>
              <a:t>Useful to review Cambodia’s true comparative advantage and identify priority sectors as this would promote sustained decent employment</a:t>
            </a:r>
          </a:p>
          <a:p>
            <a:pPr>
              <a:lnSpc>
                <a:spcPct val="80000"/>
              </a:lnSpc>
            </a:pPr>
            <a:endParaRPr lang="en-US" sz="1800" smtClean="0"/>
          </a:p>
          <a:p>
            <a:pPr>
              <a:lnSpc>
                <a:spcPct val="80000"/>
              </a:lnSpc>
            </a:pPr>
            <a:r>
              <a:rPr lang="en-US" sz="1800" smtClean="0"/>
              <a:t>Given its largely rural nature, a careful analysis of factors that will make the rural sector more dynamic needed to improve productivity and employment in the rural sector</a:t>
            </a:r>
          </a:p>
          <a:p>
            <a:pPr>
              <a:lnSpc>
                <a:spcPct val="80000"/>
              </a:lnSpc>
            </a:pPr>
            <a:endParaRPr lang="en-US" sz="1800" smtClean="0"/>
          </a:p>
          <a:p>
            <a:pPr>
              <a:lnSpc>
                <a:spcPct val="80000"/>
              </a:lnSpc>
            </a:pPr>
            <a:r>
              <a:rPr lang="en-US" sz="1800" smtClean="0"/>
              <a:t>Measures to promote skills in a sustained manner, improved IR and managing migration all critical to employment generation</a:t>
            </a:r>
          </a:p>
          <a:p>
            <a:pPr>
              <a:lnSpc>
                <a:spcPct val="80000"/>
              </a:lnSpc>
            </a:pPr>
            <a:endParaRPr lang="en-US" sz="1800" smtClean="0"/>
          </a:p>
          <a:p>
            <a:pPr>
              <a:lnSpc>
                <a:spcPct val="80000"/>
              </a:lnSpc>
            </a:pPr>
            <a:r>
              <a:rPr lang="en-US" sz="1800" smtClean="0"/>
              <a:t>Since employment creation would require coherence between different policy areas and implementation of the NES would require coordination between several ministries, the setting up of an Interministerial Committee is critical to the development of a NES for Cambodia.</a:t>
            </a:r>
            <a:endParaRPr lang="en-GB" sz="18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endParaRPr lang="en-US" dirty="0" smtClean="0"/>
          </a:p>
          <a:p>
            <a:endParaRPr lang="en-US" dirty="0" smtClean="0"/>
          </a:p>
          <a:p>
            <a:pPr algn="ctr">
              <a:buNone/>
            </a:pPr>
            <a:r>
              <a:rPr lang="en-US" sz="6000" dirty="0" smtClean="0"/>
              <a:t>Thank you!</a:t>
            </a:r>
            <a:endParaRPr lang="en-US" sz="6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smtClean="0"/>
              <a:t>Policy issues: Appendix</a:t>
            </a:r>
            <a:endParaRPr lang="en-GB" dirty="0"/>
          </a:p>
        </p:txBody>
      </p:sp>
      <p:graphicFrame>
        <p:nvGraphicFramePr>
          <p:cNvPr id="8" name="Espace réservé du contenu 7"/>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Bulle ronde 8"/>
          <p:cNvSpPr/>
          <p:nvPr/>
        </p:nvSpPr>
        <p:spPr>
          <a:xfrm rot="1701897">
            <a:off x="6404847" y="1486778"/>
            <a:ext cx="1544198" cy="916017"/>
          </a:xfrm>
          <a:prstGeom prst="wedgeEllipseCallout">
            <a:avLst>
              <a:gd name="adj1" fmla="val -25994"/>
              <a:gd name="adj2" fmla="val 850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Fiscal space</a:t>
            </a:r>
            <a:endParaRPr lang="en-GB" dirty="0"/>
          </a:p>
        </p:txBody>
      </p:sp>
      <p:sp>
        <p:nvSpPr>
          <p:cNvPr id="10" name="Flèche vers le bas 9"/>
          <p:cNvSpPr/>
          <p:nvPr/>
        </p:nvSpPr>
        <p:spPr>
          <a:xfrm>
            <a:off x="4218409" y="5976800"/>
            <a:ext cx="707181" cy="452596"/>
          </a:xfrm>
          <a:prstGeom prst="downArrow">
            <a:avLst/>
          </a:prstGeom>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13" name="Flèche gauche 12"/>
          <p:cNvSpPr/>
          <p:nvPr/>
        </p:nvSpPr>
        <p:spPr>
          <a:xfrm>
            <a:off x="5214942" y="5786454"/>
            <a:ext cx="2571768" cy="78581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Development priorities (NSDP)</a:t>
            </a: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smtClean="0"/>
              <a:t>Policy issues: Appendix</a:t>
            </a:r>
            <a:endParaRPr lang="en-GB" dirty="0"/>
          </a:p>
        </p:txBody>
      </p:sp>
      <p:graphicFrame>
        <p:nvGraphicFramePr>
          <p:cNvPr id="7" name="Espace réservé du contenu 6"/>
          <p:cNvGraphicFramePr>
            <a:graphicFrameLocks noGrp="1"/>
          </p:cNvGraphicFramePr>
          <p:nvPr>
            <p:ph idx="1"/>
          </p:nvPr>
        </p:nvGraphicFramePr>
        <p:xfrm>
          <a:off x="457200" y="1600200"/>
          <a:ext cx="6758006"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ZoneTexte 5"/>
          <p:cNvSpPr txBox="1"/>
          <p:nvPr/>
        </p:nvSpPr>
        <p:spPr>
          <a:xfrm>
            <a:off x="1714480" y="3286124"/>
            <a:ext cx="1643074" cy="1200329"/>
          </a:xfrm>
          <a:prstGeom prst="rect">
            <a:avLst/>
          </a:prstGeom>
          <a:noFill/>
        </p:spPr>
        <p:txBody>
          <a:bodyPr wrap="square" rtlCol="0">
            <a:spAutoFit/>
          </a:bodyPr>
          <a:lstStyle/>
          <a:p>
            <a:r>
              <a:rPr lang="en-GB" dirty="0" smtClean="0"/>
              <a:t>Development priorities</a:t>
            </a:r>
          </a:p>
          <a:p>
            <a:r>
              <a:rPr lang="en-GB" dirty="0" smtClean="0"/>
              <a:t>(</a:t>
            </a:r>
            <a:r>
              <a:rPr lang="en-GB" dirty="0" err="1" smtClean="0"/>
              <a:t>sectoral</a:t>
            </a:r>
            <a:r>
              <a:rPr lang="en-GB" dirty="0" smtClean="0"/>
              <a:t> priorities)</a:t>
            </a:r>
            <a:endParaRPr lang="en-GB" dirty="0"/>
          </a:p>
        </p:txBody>
      </p:sp>
      <p:sp>
        <p:nvSpPr>
          <p:cNvPr id="8" name="Accolade fermante 7"/>
          <p:cNvSpPr/>
          <p:nvPr/>
        </p:nvSpPr>
        <p:spPr>
          <a:xfrm>
            <a:off x="6143636" y="1785926"/>
            <a:ext cx="214314" cy="421484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aphicFrame>
        <p:nvGraphicFramePr>
          <p:cNvPr id="9" name="Diagramme 8"/>
          <p:cNvGraphicFramePr/>
          <p:nvPr/>
        </p:nvGraphicFramePr>
        <p:xfrm>
          <a:off x="6572296" y="1722454"/>
          <a:ext cx="1857356" cy="40640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902</TotalTime>
  <Words>1859</Words>
  <Application>Microsoft Office PowerPoint</Application>
  <PresentationFormat>On-screen Show (4:3)</PresentationFormat>
  <Paragraphs>242</Paragraphs>
  <Slides>29</Slides>
  <Notes>10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29</vt:i4>
      </vt:variant>
    </vt:vector>
  </HeadingPairs>
  <TitlesOfParts>
    <vt:vector size="31" baseType="lpstr">
      <vt:lpstr>Office Theme</vt:lpstr>
      <vt:lpstr>Picture</vt:lpstr>
      <vt:lpstr>Cambodia: Toward a national employment strategy for sustained poverty reduction</vt:lpstr>
      <vt:lpstr>Outline</vt:lpstr>
      <vt:lpstr>The objectives of NES</vt:lpstr>
      <vt:lpstr>The context: Past policy achievements (1)</vt:lpstr>
      <vt:lpstr>The context: Past policy achievements (2)</vt:lpstr>
      <vt:lpstr>The context: Past policy achievements (3)</vt:lpstr>
      <vt:lpstr>The development challenges: </vt:lpstr>
      <vt:lpstr>The development challenges: A re-think in the post-crisis period</vt:lpstr>
      <vt:lpstr>The employment challenges (1)</vt:lpstr>
      <vt:lpstr>The employment challenges (2)</vt:lpstr>
      <vt:lpstr>The employment challenges (3)</vt:lpstr>
      <vt:lpstr>The employment challenges (4)</vt:lpstr>
      <vt:lpstr>The employment challenges (5)</vt:lpstr>
      <vt:lpstr>The employment challenges: In summary….</vt:lpstr>
      <vt:lpstr>The employment challenges: Further issues….</vt:lpstr>
      <vt:lpstr>The link bewteen NES and eocnomic &amp; sectoral development policies</vt:lpstr>
      <vt:lpstr>Investment: drivers of growth and structural diversification</vt:lpstr>
      <vt:lpstr>Need to review macro framework both with regard to goals and policy instruments for improved employment and SP outcomes</vt:lpstr>
      <vt:lpstr>Sectoral policy and structural change</vt:lpstr>
      <vt:lpstr>Sectoral policy and structural change </vt:lpstr>
      <vt:lpstr>Need for broad based industrial growth for sustained employment growth</vt:lpstr>
      <vt:lpstr>Labour market policies – Skill development will drive future employment growth</vt:lpstr>
      <vt:lpstr>Labour policy - Migration</vt:lpstr>
      <vt:lpstr>Labour Policy – the labour regulatory framework</vt:lpstr>
      <vt:lpstr>Social Protection and Employment</vt:lpstr>
      <vt:lpstr>Some concluding remarks</vt:lpstr>
      <vt:lpstr>Slide 27</vt:lpstr>
      <vt:lpstr>Policy issues: Appendix</vt:lpstr>
      <vt:lpstr>Policy issues: Appendix</vt:lpstr>
    </vt:vector>
  </TitlesOfParts>
  <Company>ILO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Cambodia: Toward a national employment strategy for sustained poverty reduction</dc:title>
  <dc:creator>ILO</dc:creator>
  <cp:lastModifiedBy>HSP</cp:lastModifiedBy>
  <cp:revision>89</cp:revision>
  <dcterms:created xsi:type="dcterms:W3CDTF">2011-10-28T09:22:34Z</dcterms:created>
  <dcterms:modified xsi:type="dcterms:W3CDTF">2011-11-07T03:30:50Z</dcterms:modified>
</cp:coreProperties>
</file>