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2.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charts/chart3.xml" ContentType="application/vnd.openxmlformats-officedocument.drawingml.chart+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slides/slide89.xml" ContentType="application/vnd.openxmlformats-officedocument.presentationml.slide+xml"/>
  <Override PartName="/ppt/slides/slide98.xml" ContentType="application/vnd.openxmlformats-officedocument.presentationml.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wmf" ContentType="image/x-wmf"/>
  <Default Extension="xls" ContentType="application/vnd.ms-exce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102"/>
  </p:notesMasterIdLst>
  <p:handoutMasterIdLst>
    <p:handoutMasterId r:id="rId103"/>
  </p:handoutMasterIdLst>
  <p:sldIdLst>
    <p:sldId id="256" r:id="rId2"/>
    <p:sldId id="398" r:id="rId3"/>
    <p:sldId id="399" r:id="rId4"/>
    <p:sldId id="672" r:id="rId5"/>
    <p:sldId id="404" r:id="rId6"/>
    <p:sldId id="496" r:id="rId7"/>
    <p:sldId id="620" r:id="rId8"/>
    <p:sldId id="505" r:id="rId9"/>
    <p:sldId id="598" r:id="rId10"/>
    <p:sldId id="696" r:id="rId11"/>
    <p:sldId id="697" r:id="rId12"/>
    <p:sldId id="518" r:id="rId13"/>
    <p:sldId id="689" r:id="rId14"/>
    <p:sldId id="520" r:id="rId15"/>
    <p:sldId id="653" r:id="rId16"/>
    <p:sldId id="521" r:id="rId17"/>
    <p:sldId id="522" r:id="rId18"/>
    <p:sldId id="523" r:id="rId19"/>
    <p:sldId id="524" r:id="rId20"/>
    <p:sldId id="525" r:id="rId21"/>
    <p:sldId id="529" r:id="rId22"/>
    <p:sldId id="658" r:id="rId23"/>
    <p:sldId id="409" r:id="rId24"/>
    <p:sldId id="411" r:id="rId25"/>
    <p:sldId id="413" r:id="rId26"/>
    <p:sldId id="414" r:id="rId27"/>
    <p:sldId id="415" r:id="rId28"/>
    <p:sldId id="416" r:id="rId29"/>
    <p:sldId id="417" r:id="rId30"/>
    <p:sldId id="418" r:id="rId31"/>
    <p:sldId id="419" r:id="rId32"/>
    <p:sldId id="420" r:id="rId33"/>
    <p:sldId id="698" r:id="rId34"/>
    <p:sldId id="421" r:id="rId35"/>
    <p:sldId id="422" r:id="rId36"/>
    <p:sldId id="699" r:id="rId37"/>
    <p:sldId id="700" r:id="rId38"/>
    <p:sldId id="425" r:id="rId39"/>
    <p:sldId id="426" r:id="rId40"/>
    <p:sldId id="427" r:id="rId41"/>
    <p:sldId id="673" r:id="rId42"/>
    <p:sldId id="428" r:id="rId43"/>
    <p:sldId id="690" r:id="rId44"/>
    <p:sldId id="691" r:id="rId45"/>
    <p:sldId id="530" r:id="rId46"/>
    <p:sldId id="531" r:id="rId47"/>
    <p:sldId id="674" r:id="rId48"/>
    <p:sldId id="675" r:id="rId49"/>
    <p:sldId id="532" r:id="rId50"/>
    <p:sldId id="533" r:id="rId51"/>
    <p:sldId id="534" r:id="rId52"/>
    <p:sldId id="535" r:id="rId53"/>
    <p:sldId id="537" r:id="rId54"/>
    <p:sldId id="538" r:id="rId55"/>
    <p:sldId id="539" r:id="rId56"/>
    <p:sldId id="540" r:id="rId57"/>
    <p:sldId id="541" r:id="rId58"/>
    <p:sldId id="659" r:id="rId59"/>
    <p:sldId id="660" r:id="rId60"/>
    <p:sldId id="661" r:id="rId61"/>
    <p:sldId id="662" r:id="rId62"/>
    <p:sldId id="663" r:id="rId63"/>
    <p:sldId id="664" r:id="rId64"/>
    <p:sldId id="676" r:id="rId65"/>
    <p:sldId id="677" r:id="rId66"/>
    <p:sldId id="649" r:id="rId67"/>
    <p:sldId id="679" r:id="rId68"/>
    <p:sldId id="665" r:id="rId69"/>
    <p:sldId id="547" r:id="rId70"/>
    <p:sldId id="548" r:id="rId71"/>
    <p:sldId id="549" r:id="rId72"/>
    <p:sldId id="550" r:id="rId73"/>
    <p:sldId id="551" r:id="rId74"/>
    <p:sldId id="552" r:id="rId75"/>
    <p:sldId id="553" r:id="rId76"/>
    <p:sldId id="554" r:id="rId77"/>
    <p:sldId id="555" r:id="rId78"/>
    <p:sldId id="556" r:id="rId79"/>
    <p:sldId id="666" r:id="rId80"/>
    <p:sldId id="680" r:id="rId81"/>
    <p:sldId id="681" r:id="rId82"/>
    <p:sldId id="682" r:id="rId83"/>
    <p:sldId id="670" r:id="rId84"/>
    <p:sldId id="668" r:id="rId85"/>
    <p:sldId id="669" r:id="rId86"/>
    <p:sldId id="671" r:id="rId87"/>
    <p:sldId id="683" r:id="rId88"/>
    <p:sldId id="631" r:id="rId89"/>
    <p:sldId id="655" r:id="rId90"/>
    <p:sldId id="656" r:id="rId91"/>
    <p:sldId id="657" r:id="rId92"/>
    <p:sldId id="692" r:id="rId93"/>
    <p:sldId id="694" r:id="rId94"/>
    <p:sldId id="595" r:id="rId95"/>
    <p:sldId id="684" r:id="rId96"/>
    <p:sldId id="685" r:id="rId97"/>
    <p:sldId id="686" r:id="rId98"/>
    <p:sldId id="687" r:id="rId99"/>
    <p:sldId id="688" r:id="rId100"/>
    <p:sldId id="695" r:id="rId101"/>
  </p:sldIdLst>
  <p:sldSz cx="9144000" cy="6858000" type="screen4x3"/>
  <p:notesSz cx="6794500" cy="99314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2929"/>
    <a:srgbClr val="FF4343"/>
    <a:srgbClr val="3399FF"/>
    <a:srgbClr val="316ADB"/>
    <a:srgbClr val="99CCFF"/>
    <a:srgbClr val="FF8649"/>
    <a:srgbClr val="FF99CC"/>
    <a:srgbClr val="5F5F5F"/>
    <a:srgbClr val="54547E"/>
    <a:srgbClr val="E6E6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6630" autoAdjust="0"/>
    <p:restoredTop sz="93017" autoAdjust="0"/>
  </p:normalViewPr>
  <p:slideViewPr>
    <p:cSldViewPr>
      <p:cViewPr>
        <p:scale>
          <a:sx n="66" d="100"/>
          <a:sy n="66" d="100"/>
        </p:scale>
        <p:origin x="-1164" y="-54"/>
      </p:cViewPr>
      <p:guideLst>
        <p:guide orient="horz" pos="2160"/>
        <p:guide pos="283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2" d="100"/>
          <a:sy n="72" d="100"/>
        </p:scale>
        <p:origin x="-2256" y="-102"/>
      </p:cViewPr>
      <p:guideLst>
        <p:guide orient="horz" pos="3128"/>
        <p:guide pos="2161"/>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ableStyles" Target="tableStyle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bonnet\My%20Documents\Dropbox\BIT%20SECSOC\STATISTICS%20RESOURCES\Survey%20data\Vietnam\VLSS%202008%20Latest\VHLSS%202008\Simulation\Poverty%20impact_Vietnam_V1.xls" TargetMode="External"/></Relationships>
</file>

<file path=ppt/charts/_rels/chart3.xml.rels><?xml version="1.0" encoding="UTF-8" standalone="yes"?>
<Relationships xmlns="http://schemas.openxmlformats.org/package/2006/relationships"><Relationship Id="rId2" Type="http://schemas.openxmlformats.org/officeDocument/2006/relationships/oleObject" Target="file:///E:\BIT_SECSOC\STATISTICS%20RESOURCES\Survey%20data\Vietnam\VLSS%202008%20Latest\VHLSS%202008\Simulation\Copie%20de%20Poverty%20impact%20fo%20training.xls" TargetMode="External"/><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1" Type="http://schemas.openxmlformats.org/officeDocument/2006/relationships/oleObject" Target="file:///C:\Documents%20and%20Settings\bonnet\My%20Documents\Dropbox\BIT%20SECSOC\STATISTICS%20RESOURCES\Survey%20data\Vietnam\VLSS%202008%20Latest\VHLSS%202008\Simulation\Poverty%20impact_Vietnam_V1.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fr-FR"/>
  <c:chart>
    <c:plotArea>
      <c:layout>
        <c:manualLayout>
          <c:layoutTarget val="inner"/>
          <c:xMode val="edge"/>
          <c:yMode val="edge"/>
          <c:x val="9.3419204759290567E-2"/>
          <c:y val="2.9442103842505212E-2"/>
          <c:w val="0.86809595047008137"/>
          <c:h val="0.82550134444197321"/>
        </c:manualLayout>
      </c:layout>
      <c:barChart>
        <c:barDir val="col"/>
        <c:grouping val="clustered"/>
        <c:ser>
          <c:idx val="0"/>
          <c:order val="0"/>
          <c:tx>
            <c:strRef>
              <c:f>Sheet1!$E$41</c:f>
              <c:strCache>
                <c:ptCount val="1"/>
                <c:pt idx="0">
                  <c:v>Urban</c:v>
                </c:pt>
              </c:strCache>
            </c:strRef>
          </c:tx>
          <c:spPr>
            <a:solidFill>
              <a:schemeClr val="tx2">
                <a:lumMod val="75000"/>
                <a:lumOff val="25000"/>
              </a:schemeClr>
            </a:solidFill>
          </c:spPr>
          <c:cat>
            <c:strRef>
              <c:f>Sheet1!$D$42:$D$51</c:f>
              <c:strCache>
                <c:ptCount val="10"/>
                <c:pt idx="0">
                  <c:v>0-5</c:v>
                </c:pt>
                <c:pt idx="1">
                  <c:v>6-10</c:v>
                </c:pt>
                <c:pt idx="2">
                  <c:v>11-15</c:v>
                </c:pt>
                <c:pt idx="3">
                  <c:v>16-24</c:v>
                </c:pt>
                <c:pt idx="4">
                  <c:v>25-34</c:v>
                </c:pt>
                <c:pt idx="5">
                  <c:v>35-44</c:v>
                </c:pt>
                <c:pt idx="6">
                  <c:v>45-54</c:v>
                </c:pt>
                <c:pt idx="7">
                  <c:v>55-64</c:v>
                </c:pt>
                <c:pt idx="8">
                  <c:v>65-74</c:v>
                </c:pt>
                <c:pt idx="9">
                  <c:v>75+</c:v>
                </c:pt>
              </c:strCache>
            </c:strRef>
          </c:cat>
          <c:val>
            <c:numRef>
              <c:f>Sheet1!$E$42:$E$51</c:f>
              <c:numCache>
                <c:formatCode>General</c:formatCode>
                <c:ptCount val="10"/>
                <c:pt idx="0">
                  <c:v>5.5</c:v>
                </c:pt>
                <c:pt idx="1">
                  <c:v>4.7</c:v>
                </c:pt>
                <c:pt idx="2">
                  <c:v>4.5999999999999996</c:v>
                </c:pt>
                <c:pt idx="3">
                  <c:v>3.2</c:v>
                </c:pt>
                <c:pt idx="4">
                  <c:v>2.9000000000000004</c:v>
                </c:pt>
                <c:pt idx="5">
                  <c:v>2.8000000000000003</c:v>
                </c:pt>
                <c:pt idx="6">
                  <c:v>2.1999999999999997</c:v>
                </c:pt>
                <c:pt idx="7">
                  <c:v>2.1</c:v>
                </c:pt>
                <c:pt idx="8">
                  <c:v>3.4000000000000004</c:v>
                </c:pt>
                <c:pt idx="9">
                  <c:v>4.7</c:v>
                </c:pt>
              </c:numCache>
            </c:numRef>
          </c:val>
        </c:ser>
        <c:ser>
          <c:idx val="1"/>
          <c:order val="1"/>
          <c:tx>
            <c:strRef>
              <c:f>Sheet1!$F$41</c:f>
              <c:strCache>
                <c:ptCount val="1"/>
                <c:pt idx="0">
                  <c:v>Rural</c:v>
                </c:pt>
              </c:strCache>
            </c:strRef>
          </c:tx>
          <c:spPr>
            <a:solidFill>
              <a:schemeClr val="bg1">
                <a:lumMod val="75000"/>
              </a:schemeClr>
            </a:solidFill>
          </c:spPr>
          <c:cat>
            <c:strRef>
              <c:f>Sheet1!$D$42:$D$51</c:f>
              <c:strCache>
                <c:ptCount val="10"/>
                <c:pt idx="0">
                  <c:v>0-5</c:v>
                </c:pt>
                <c:pt idx="1">
                  <c:v>6-10</c:v>
                </c:pt>
                <c:pt idx="2">
                  <c:v>11-15</c:v>
                </c:pt>
                <c:pt idx="3">
                  <c:v>16-24</c:v>
                </c:pt>
                <c:pt idx="4">
                  <c:v>25-34</c:v>
                </c:pt>
                <c:pt idx="5">
                  <c:v>35-44</c:v>
                </c:pt>
                <c:pt idx="6">
                  <c:v>45-54</c:v>
                </c:pt>
                <c:pt idx="7">
                  <c:v>55-64</c:v>
                </c:pt>
                <c:pt idx="8">
                  <c:v>65-74</c:v>
                </c:pt>
                <c:pt idx="9">
                  <c:v>75+</c:v>
                </c:pt>
              </c:strCache>
            </c:strRef>
          </c:cat>
          <c:val>
            <c:numRef>
              <c:f>Sheet1!$F$42:$F$51</c:f>
              <c:numCache>
                <c:formatCode>General</c:formatCode>
                <c:ptCount val="10"/>
                <c:pt idx="0">
                  <c:v>29.099999999999987</c:v>
                </c:pt>
                <c:pt idx="1">
                  <c:v>27.500000000000004</c:v>
                </c:pt>
                <c:pt idx="2">
                  <c:v>22.400000000000002</c:v>
                </c:pt>
                <c:pt idx="3">
                  <c:v>15.7</c:v>
                </c:pt>
                <c:pt idx="4">
                  <c:v>20.5</c:v>
                </c:pt>
                <c:pt idx="5">
                  <c:v>17.299999999999986</c:v>
                </c:pt>
                <c:pt idx="6">
                  <c:v>12.1</c:v>
                </c:pt>
                <c:pt idx="7">
                  <c:v>12.5</c:v>
                </c:pt>
                <c:pt idx="8">
                  <c:v>16</c:v>
                </c:pt>
                <c:pt idx="9">
                  <c:v>20.7</c:v>
                </c:pt>
              </c:numCache>
            </c:numRef>
          </c:val>
        </c:ser>
        <c:ser>
          <c:idx val="2"/>
          <c:order val="2"/>
          <c:tx>
            <c:strRef>
              <c:f>Sheet1!$G$41</c:f>
              <c:strCache>
                <c:ptCount val="1"/>
                <c:pt idx="0">
                  <c:v>Total</c:v>
                </c:pt>
              </c:strCache>
            </c:strRef>
          </c:tx>
          <c:spPr>
            <a:solidFill>
              <a:srgbClr val="C00000"/>
            </a:solidFill>
          </c:spPr>
          <c:cat>
            <c:strRef>
              <c:f>Sheet1!$D$42:$D$51</c:f>
              <c:strCache>
                <c:ptCount val="10"/>
                <c:pt idx="0">
                  <c:v>0-5</c:v>
                </c:pt>
                <c:pt idx="1">
                  <c:v>6-10</c:v>
                </c:pt>
                <c:pt idx="2">
                  <c:v>11-15</c:v>
                </c:pt>
                <c:pt idx="3">
                  <c:v>16-24</c:v>
                </c:pt>
                <c:pt idx="4">
                  <c:v>25-34</c:v>
                </c:pt>
                <c:pt idx="5">
                  <c:v>35-44</c:v>
                </c:pt>
                <c:pt idx="6">
                  <c:v>45-54</c:v>
                </c:pt>
                <c:pt idx="7">
                  <c:v>55-64</c:v>
                </c:pt>
                <c:pt idx="8">
                  <c:v>65-74</c:v>
                </c:pt>
                <c:pt idx="9">
                  <c:v>75+</c:v>
                </c:pt>
              </c:strCache>
            </c:strRef>
          </c:cat>
          <c:val>
            <c:numRef>
              <c:f>Sheet1!$G$42:$G$51</c:f>
              <c:numCache>
                <c:formatCode>General</c:formatCode>
                <c:ptCount val="10"/>
                <c:pt idx="0">
                  <c:v>23</c:v>
                </c:pt>
                <c:pt idx="1">
                  <c:v>22.1</c:v>
                </c:pt>
                <c:pt idx="2">
                  <c:v>18.2</c:v>
                </c:pt>
                <c:pt idx="3">
                  <c:v>12.4</c:v>
                </c:pt>
                <c:pt idx="4">
                  <c:v>15.2</c:v>
                </c:pt>
                <c:pt idx="5">
                  <c:v>13.200000000000001</c:v>
                </c:pt>
                <c:pt idx="6">
                  <c:v>9.1</c:v>
                </c:pt>
                <c:pt idx="7">
                  <c:v>9.3000000000000007</c:v>
                </c:pt>
                <c:pt idx="8">
                  <c:v>12.5</c:v>
                </c:pt>
                <c:pt idx="9">
                  <c:v>16.7</c:v>
                </c:pt>
              </c:numCache>
            </c:numRef>
          </c:val>
        </c:ser>
        <c:gapWidth val="21"/>
        <c:overlap val="-3"/>
        <c:axId val="86492672"/>
        <c:axId val="86494592"/>
      </c:barChart>
      <c:catAx>
        <c:axId val="86492672"/>
        <c:scaling>
          <c:orientation val="minMax"/>
        </c:scaling>
        <c:axPos val="b"/>
        <c:title>
          <c:tx>
            <c:rich>
              <a:bodyPr/>
              <a:lstStyle/>
              <a:p>
                <a:pPr>
                  <a:defRPr lang="en-GB" sz="1400" b="0"/>
                </a:pPr>
                <a:r>
                  <a:rPr lang="en-US" sz="1400" b="0"/>
                  <a:t>Age range</a:t>
                </a:r>
              </a:p>
            </c:rich>
          </c:tx>
          <c:layout/>
        </c:title>
        <c:tickLblPos val="nextTo"/>
        <c:txPr>
          <a:bodyPr/>
          <a:lstStyle/>
          <a:p>
            <a:pPr>
              <a:defRPr lang="en-GB" sz="1600"/>
            </a:pPr>
            <a:endParaRPr lang="fr-FR"/>
          </a:p>
        </c:txPr>
        <c:crossAx val="86494592"/>
        <c:crosses val="autoZero"/>
        <c:auto val="1"/>
        <c:lblAlgn val="ctr"/>
        <c:lblOffset val="100"/>
      </c:catAx>
      <c:valAx>
        <c:axId val="86494592"/>
        <c:scaling>
          <c:orientation val="minMax"/>
          <c:max val="30"/>
        </c:scaling>
        <c:axPos val="l"/>
        <c:majorGridlines/>
        <c:title>
          <c:tx>
            <c:rich>
              <a:bodyPr rot="-5400000" vert="horz"/>
              <a:lstStyle/>
              <a:p>
                <a:pPr>
                  <a:defRPr lang="en-GB" sz="1400" b="0"/>
                </a:pPr>
                <a:r>
                  <a:rPr lang="en-US" sz="1400" b="0"/>
                  <a:t>Poverty rate</a:t>
                </a:r>
              </a:p>
            </c:rich>
          </c:tx>
          <c:layout/>
        </c:title>
        <c:numFmt formatCode="General" sourceLinked="1"/>
        <c:tickLblPos val="nextTo"/>
        <c:spPr>
          <a:ln>
            <a:noFill/>
          </a:ln>
        </c:spPr>
        <c:txPr>
          <a:bodyPr/>
          <a:lstStyle/>
          <a:p>
            <a:pPr>
              <a:defRPr lang="en-GB" sz="1400"/>
            </a:pPr>
            <a:endParaRPr lang="fr-FR"/>
          </a:p>
        </c:txPr>
        <c:crossAx val="86492672"/>
        <c:crosses val="autoZero"/>
        <c:crossBetween val="between"/>
      </c:valAx>
      <c:spPr>
        <a:ln>
          <a:noFill/>
        </a:ln>
      </c:spPr>
    </c:plotArea>
    <c:legend>
      <c:legendPos val="r"/>
      <c:layout>
        <c:manualLayout>
          <c:xMode val="edge"/>
          <c:yMode val="edge"/>
          <c:x val="0.48906533810449382"/>
          <c:y val="4.0442083622860572E-2"/>
          <c:w val="0.47406719061697589"/>
          <c:h val="0.10281754992813807"/>
        </c:manualLayout>
      </c:layout>
      <c:txPr>
        <a:bodyPr/>
        <a:lstStyle/>
        <a:p>
          <a:pPr>
            <a:defRPr lang="en-GB" sz="1600"/>
          </a:pPr>
          <a:endParaRPr lang="fr-FR"/>
        </a:p>
      </c:txPr>
    </c:legend>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fr-FR"/>
  <c:style val="26"/>
  <c:chart>
    <c:autoTitleDeleted val="1"/>
    <c:plotArea>
      <c:layout>
        <c:manualLayout>
          <c:layoutTarget val="inner"/>
          <c:xMode val="edge"/>
          <c:yMode val="edge"/>
          <c:x val="9.9678088393971728E-2"/>
          <c:y val="0.13004885403406041"/>
          <c:w val="0.49869939506556182"/>
          <c:h val="0.79653368328958885"/>
        </c:manualLayout>
      </c:layout>
      <c:radarChart>
        <c:radarStyle val="marker"/>
        <c:ser>
          <c:idx val="0"/>
          <c:order val="0"/>
          <c:tx>
            <c:strRef>
              <c:f>'Data poverty'!$B$5</c:f>
              <c:strCache>
                <c:ptCount val="1"/>
                <c:pt idx="0">
                  <c:v>Initial situation | Poverty rate BEFORE benefit</c:v>
                </c:pt>
              </c:strCache>
            </c:strRef>
          </c:tx>
          <c:spPr>
            <a:ln>
              <a:solidFill>
                <a:srgbClr val="C00000"/>
              </a:solidFill>
            </a:ln>
          </c:spPr>
          <c:marker>
            <c:symbol val="none"/>
          </c:marker>
          <c:cat>
            <c:strRef>
              <c:f>'Data poverty'!$A$6:$A$16</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'Data poverty'!$B$6:$B$16</c:f>
              <c:numCache>
                <c:formatCode>General</c:formatCode>
                <c:ptCount val="11"/>
                <c:pt idx="0">
                  <c:v>14.5</c:v>
                </c:pt>
                <c:pt idx="1">
                  <c:v>20.8</c:v>
                </c:pt>
                <c:pt idx="2">
                  <c:v>23</c:v>
                </c:pt>
                <c:pt idx="3">
                  <c:v>22.1</c:v>
                </c:pt>
                <c:pt idx="4">
                  <c:v>18.2</c:v>
                </c:pt>
                <c:pt idx="5">
                  <c:v>14.4</c:v>
                </c:pt>
                <c:pt idx="6">
                  <c:v>12.1</c:v>
                </c:pt>
                <c:pt idx="7">
                  <c:v>25.8</c:v>
                </c:pt>
                <c:pt idx="8">
                  <c:v>18.8</c:v>
                </c:pt>
                <c:pt idx="9">
                  <c:v>3.3</c:v>
                </c:pt>
                <c:pt idx="10">
                  <c:v>18.100000000000001</c:v>
                </c:pt>
              </c:numCache>
            </c:numRef>
          </c:val>
        </c:ser>
        <c:ser>
          <c:idx val="2"/>
          <c:order val="1"/>
          <c:tx>
            <c:strRef>
              <c:f>'Data poverty'!$D$5</c:f>
              <c:strCache>
                <c:ptCount val="1"/>
                <c:pt idx="0">
                  <c:v>ELD2 | Poverty post universal pension to all (Same as scenario 1 + 50 % poverty line for contributory scheme pensionners)</c:v>
                </c:pt>
              </c:strCache>
            </c:strRef>
          </c:tx>
          <c:spPr>
            <a:ln>
              <a:solidFill>
                <a:srgbClr val="00B0F0"/>
              </a:solidFill>
            </a:ln>
          </c:spPr>
          <c:marker>
            <c:symbol val="none"/>
          </c:marker>
          <c:cat>
            <c:strRef>
              <c:f>'Data poverty'!$A$6:$A$16</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'Data poverty'!$D$6:$D$16</c:f>
              <c:numCache>
                <c:formatCode>General</c:formatCode>
                <c:ptCount val="11"/>
                <c:pt idx="0">
                  <c:v>12.2</c:v>
                </c:pt>
                <c:pt idx="1">
                  <c:v>18.5</c:v>
                </c:pt>
                <c:pt idx="2">
                  <c:v>20.399999999999999</c:v>
                </c:pt>
                <c:pt idx="3">
                  <c:v>19.7</c:v>
                </c:pt>
                <c:pt idx="4">
                  <c:v>16.2</c:v>
                </c:pt>
                <c:pt idx="5">
                  <c:v>3.9</c:v>
                </c:pt>
                <c:pt idx="6">
                  <c:v>10.7</c:v>
                </c:pt>
                <c:pt idx="7">
                  <c:v>22.9</c:v>
                </c:pt>
                <c:pt idx="8">
                  <c:v>15.9</c:v>
                </c:pt>
                <c:pt idx="9">
                  <c:v>2.5</c:v>
                </c:pt>
                <c:pt idx="10">
                  <c:v>0.4</c:v>
                </c:pt>
              </c:numCache>
            </c:numRef>
          </c:val>
        </c:ser>
        <c:ser>
          <c:idx val="3"/>
          <c:order val="2"/>
          <c:tx>
            <c:strRef>
              <c:f>'Data poverty'!$G$5</c:f>
              <c:strCache>
                <c:ptCount val="1"/>
                <c:pt idx="0">
                  <c:v>CHILD 1 | Poverty post means-tested children (all children in poor HH)</c:v>
                </c:pt>
              </c:strCache>
            </c:strRef>
          </c:tx>
          <c:spPr>
            <a:ln>
              <a:solidFill>
                <a:srgbClr val="92D050"/>
              </a:solidFill>
            </a:ln>
          </c:spPr>
          <c:marker>
            <c:symbol val="none"/>
          </c:marker>
          <c:cat>
            <c:strRef>
              <c:f>'Data poverty'!$A$6:$A$16</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'Data poverty'!$G$6:$G$16</c:f>
              <c:numCache>
                <c:formatCode>General</c:formatCode>
                <c:ptCount val="11"/>
                <c:pt idx="0">
                  <c:v>3.6</c:v>
                </c:pt>
                <c:pt idx="1">
                  <c:v>2.2000000000000002</c:v>
                </c:pt>
                <c:pt idx="2">
                  <c:v>5.0999999999999996</c:v>
                </c:pt>
                <c:pt idx="3">
                  <c:v>1.2</c:v>
                </c:pt>
                <c:pt idx="4">
                  <c:v>0.60000000000000064</c:v>
                </c:pt>
                <c:pt idx="5">
                  <c:v>7.3</c:v>
                </c:pt>
                <c:pt idx="6">
                  <c:v>3.8</c:v>
                </c:pt>
                <c:pt idx="7">
                  <c:v>10.6</c:v>
                </c:pt>
                <c:pt idx="8">
                  <c:v>4.8</c:v>
                </c:pt>
                <c:pt idx="9">
                  <c:v>0.70000000000000062</c:v>
                </c:pt>
                <c:pt idx="10">
                  <c:v>14.7</c:v>
                </c:pt>
              </c:numCache>
            </c:numRef>
          </c:val>
        </c:ser>
        <c:ser>
          <c:idx val="4"/>
          <c:order val="3"/>
          <c:tx>
            <c:strRef>
              <c:f>'Data poverty'!$H$5</c:f>
              <c:strCache>
                <c:ptCount val="1"/>
                <c:pt idx="0">
                  <c:v>CHILD2 | Poverty post means-tested children (limited to 2 per poor HH)</c:v>
                </c:pt>
              </c:strCache>
            </c:strRef>
          </c:tx>
          <c:spPr>
            <a:ln>
              <a:solidFill>
                <a:srgbClr val="00B050"/>
              </a:solidFill>
            </a:ln>
          </c:spPr>
          <c:marker>
            <c:symbol val="none"/>
          </c:marker>
          <c:cat>
            <c:strRef>
              <c:f>'Data poverty'!$A$6:$A$16</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'Data poverty'!$H$6:$H$16</c:f>
              <c:numCache>
                <c:formatCode>General</c:formatCode>
                <c:ptCount val="11"/>
                <c:pt idx="0">
                  <c:v>8.3000000000000007</c:v>
                </c:pt>
                <c:pt idx="1">
                  <c:v>12.2</c:v>
                </c:pt>
                <c:pt idx="2">
                  <c:v>15.3</c:v>
                </c:pt>
                <c:pt idx="3">
                  <c:v>12.7</c:v>
                </c:pt>
                <c:pt idx="4">
                  <c:v>9.4</c:v>
                </c:pt>
                <c:pt idx="5">
                  <c:v>9.2000000000000011</c:v>
                </c:pt>
                <c:pt idx="6">
                  <c:v>6.7</c:v>
                </c:pt>
                <c:pt idx="7">
                  <c:v>15.6</c:v>
                </c:pt>
                <c:pt idx="8">
                  <c:v>10.8</c:v>
                </c:pt>
                <c:pt idx="9">
                  <c:v>1.7000000000000002</c:v>
                </c:pt>
                <c:pt idx="10">
                  <c:v>15.5</c:v>
                </c:pt>
              </c:numCache>
            </c:numRef>
          </c:val>
        </c:ser>
        <c:ser>
          <c:idx val="5"/>
          <c:order val="4"/>
          <c:tx>
            <c:strRef>
              <c:f>'Data poverty'!$I$5</c:f>
              <c:strCache>
                <c:ptCount val="1"/>
                <c:pt idx="0">
                  <c:v>WA1 | Poverty post 100 days employment guaranteed and disability benefit</c:v>
                </c:pt>
              </c:strCache>
            </c:strRef>
          </c:tx>
          <c:spPr>
            <a:ln>
              <a:solidFill>
                <a:srgbClr val="FF8649"/>
              </a:solidFill>
            </a:ln>
          </c:spPr>
          <c:marker>
            <c:symbol val="none"/>
          </c:marker>
          <c:cat>
            <c:strRef>
              <c:f>'Data poverty'!$A$6:$A$16</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'Data poverty'!$I$6:$I$16</c:f>
              <c:numCache>
                <c:formatCode>General</c:formatCode>
                <c:ptCount val="11"/>
                <c:pt idx="0">
                  <c:v>7.2</c:v>
                </c:pt>
                <c:pt idx="1">
                  <c:v>10.9</c:v>
                </c:pt>
                <c:pt idx="2">
                  <c:v>13</c:v>
                </c:pt>
                <c:pt idx="3">
                  <c:v>11.6</c:v>
                </c:pt>
                <c:pt idx="4">
                  <c:v>8.8000000000000007</c:v>
                </c:pt>
                <c:pt idx="5">
                  <c:v>11.5</c:v>
                </c:pt>
                <c:pt idx="6">
                  <c:v>5.3</c:v>
                </c:pt>
                <c:pt idx="7">
                  <c:v>9.4</c:v>
                </c:pt>
                <c:pt idx="8">
                  <c:v>9.5</c:v>
                </c:pt>
                <c:pt idx="9">
                  <c:v>1.3</c:v>
                </c:pt>
                <c:pt idx="10">
                  <c:v>17</c:v>
                </c:pt>
              </c:numCache>
            </c:numRef>
          </c:val>
        </c:ser>
        <c:ser>
          <c:idx val="6"/>
          <c:order val="5"/>
          <c:tx>
            <c:strRef>
              <c:f>'Data poverty'!$J$5</c:f>
              <c:strCache>
                <c:ptCount val="1"/>
                <c:pt idx="0">
                  <c:v>Poverty post Universal elderly (ELD2) and means tested child benefits (All children in poor HH - CHILD1)</c:v>
                </c:pt>
              </c:strCache>
            </c:strRef>
          </c:tx>
          <c:spPr>
            <a:ln>
              <a:solidFill>
                <a:srgbClr val="7030A0"/>
              </a:solidFill>
            </a:ln>
          </c:spPr>
          <c:marker>
            <c:symbol val="none"/>
          </c:marker>
          <c:cat>
            <c:strRef>
              <c:f>'Data poverty'!$A$6:$A$16</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'Data poverty'!$J$6:$J$16</c:f>
              <c:numCache>
                <c:formatCode>General</c:formatCode>
                <c:ptCount val="11"/>
                <c:pt idx="0">
                  <c:v>2.6</c:v>
                </c:pt>
                <c:pt idx="1">
                  <c:v>1.7000000000000002</c:v>
                </c:pt>
                <c:pt idx="2">
                  <c:v>4</c:v>
                </c:pt>
                <c:pt idx="3">
                  <c:v>0.9</c:v>
                </c:pt>
                <c:pt idx="4">
                  <c:v>0.60000000000000064</c:v>
                </c:pt>
                <c:pt idx="5">
                  <c:v>0.70000000000000062</c:v>
                </c:pt>
                <c:pt idx="6">
                  <c:v>3.1</c:v>
                </c:pt>
                <c:pt idx="7">
                  <c:v>7.5</c:v>
                </c:pt>
                <c:pt idx="8">
                  <c:v>3.4</c:v>
                </c:pt>
                <c:pt idx="9">
                  <c:v>0.4</c:v>
                </c:pt>
                <c:pt idx="10">
                  <c:v>0.1</c:v>
                </c:pt>
              </c:numCache>
            </c:numRef>
          </c:val>
        </c:ser>
        <c:ser>
          <c:idx val="7"/>
          <c:order val="6"/>
          <c:tx>
            <c:strRef>
              <c:f>'Data poverty'!$N$5</c:f>
              <c:strCache>
                <c:ptCount val="1"/>
                <c:pt idx="0">
                  <c:v>Poverty post ALL three benefits (ALL Elderly ELD2 + ALL children per poor HH CHILD1 + WA)</c:v>
                </c:pt>
              </c:strCache>
            </c:strRef>
          </c:tx>
          <c:spPr>
            <a:ln>
              <a:solidFill>
                <a:srgbClr val="FF99CC"/>
              </a:solidFill>
            </a:ln>
          </c:spPr>
          <c:marker>
            <c:symbol val="none"/>
          </c:marker>
          <c:cat>
            <c:strRef>
              <c:f>'Data poverty'!$A$6:$A$16</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'Data poverty'!$N$6:$N$16</c:f>
              <c:numCache>
                <c:formatCode>General</c:formatCode>
                <c:ptCount val="11"/>
                <c:pt idx="0">
                  <c:v>0.5</c:v>
                </c:pt>
                <c:pt idx="1">
                  <c:v>0.30000000000000032</c:v>
                </c:pt>
                <c:pt idx="2">
                  <c:v>0.8</c:v>
                </c:pt>
                <c:pt idx="3">
                  <c:v>0.1</c:v>
                </c:pt>
                <c:pt idx="4">
                  <c:v>0</c:v>
                </c:pt>
                <c:pt idx="5">
                  <c:v>0.4</c:v>
                </c:pt>
                <c:pt idx="6">
                  <c:v>0.5</c:v>
                </c:pt>
                <c:pt idx="7">
                  <c:v>1.9000000000000001</c:v>
                </c:pt>
                <c:pt idx="8">
                  <c:v>0.60000000000000064</c:v>
                </c:pt>
                <c:pt idx="9">
                  <c:v>0.1</c:v>
                </c:pt>
                <c:pt idx="10">
                  <c:v>0</c:v>
                </c:pt>
              </c:numCache>
            </c:numRef>
          </c:val>
        </c:ser>
        <c:axId val="49546368"/>
        <c:axId val="49547904"/>
      </c:radarChart>
      <c:catAx>
        <c:axId val="49546368"/>
        <c:scaling>
          <c:orientation val="minMax"/>
        </c:scaling>
        <c:axPos val="b"/>
        <c:majorGridlines/>
        <c:numFmt formatCode="General" sourceLinked="1"/>
        <c:tickLblPos val="nextTo"/>
        <c:txPr>
          <a:bodyPr rot="0" vert="horz"/>
          <a:lstStyle/>
          <a:p>
            <a:pPr>
              <a:defRPr lang="en-GB" sz="1100" b="1">
                <a:solidFill>
                  <a:schemeClr val="tx2"/>
                </a:solidFill>
                <a:latin typeface="Calibri" pitchFamily="34" charset="0"/>
              </a:defRPr>
            </a:pPr>
            <a:endParaRPr lang="fr-FR"/>
          </a:p>
        </c:txPr>
        <c:crossAx val="49547904"/>
        <c:crosses val="autoZero"/>
        <c:lblAlgn val="ctr"/>
        <c:lblOffset val="100"/>
      </c:catAx>
      <c:valAx>
        <c:axId val="49547904"/>
        <c:scaling>
          <c:orientation val="minMax"/>
        </c:scaling>
        <c:axPos val="l"/>
        <c:majorGridlines>
          <c:spPr>
            <a:ln>
              <a:solidFill>
                <a:schemeClr val="tx1"/>
              </a:solidFill>
            </a:ln>
          </c:spPr>
        </c:majorGridlines>
        <c:numFmt formatCode="General" sourceLinked="1"/>
        <c:majorTickMark val="cross"/>
        <c:tickLblPos val="nextTo"/>
        <c:txPr>
          <a:bodyPr rot="0" vert="horz"/>
          <a:lstStyle/>
          <a:p>
            <a:pPr>
              <a:defRPr lang="en-GB" sz="1400"/>
            </a:pPr>
            <a:endParaRPr lang="fr-FR"/>
          </a:p>
        </c:txPr>
        <c:crossAx val="49546368"/>
        <c:crosses val="autoZero"/>
        <c:crossBetween val="between"/>
        <c:majorUnit val="10"/>
      </c:valAx>
    </c:plotArea>
    <c:legend>
      <c:legendPos val="r"/>
      <c:layout>
        <c:manualLayout>
          <c:xMode val="edge"/>
          <c:yMode val="edge"/>
          <c:x val="0.64628856659175205"/>
          <c:y val="1.7944573356806683E-3"/>
          <c:w val="0.35371143340824801"/>
          <c:h val="0.9982055426643196"/>
        </c:manualLayout>
      </c:layout>
      <c:txPr>
        <a:bodyPr/>
        <a:lstStyle/>
        <a:p>
          <a:pPr>
            <a:defRPr lang="en-GB" sz="1300">
              <a:solidFill>
                <a:schemeClr val="tx2"/>
              </a:solidFill>
              <a:latin typeface="Calibri" pitchFamily="34" charset="0"/>
            </a:defRPr>
          </a:pPr>
          <a:endParaRPr lang="fr-FR"/>
        </a:p>
      </c:txPr>
    </c:legend>
    <c:plotVisOnly val="1"/>
    <c:dispBlanksAs val="gap"/>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fr-FR"/>
  <c:clrMapOvr bg1="lt1" tx1="dk1" bg2="lt2" tx2="dk2" accent1="accent1" accent2="accent2" accent3="accent3" accent4="accent4" accent5="accent5" accent6="accent6" hlink="hlink" folHlink="folHlink"/>
  <c:chart>
    <c:title>
      <c:tx>
        <c:rich>
          <a:bodyPr/>
          <a:lstStyle/>
          <a:p>
            <a:pPr>
              <a:defRPr lang="en-GB" sz="2000" b="1" i="0" u="none" strike="noStrike" baseline="0">
                <a:solidFill>
                  <a:srgbClr val="000000"/>
                </a:solidFill>
                <a:latin typeface="Calibri"/>
                <a:ea typeface="Calibri"/>
                <a:cs typeface="Calibri"/>
              </a:defRPr>
            </a:pPr>
            <a:r>
              <a:rPr lang="fr-FR" sz="2000"/>
              <a:t>Vietnam Impact on poverty gap ratio</a:t>
            </a:r>
          </a:p>
        </c:rich>
      </c:tx>
      <c:layout>
        <c:manualLayout>
          <c:xMode val="edge"/>
          <c:yMode val="edge"/>
          <c:x val="0.6935539469148565"/>
          <c:y val="6.6101694915254319E-2"/>
        </c:manualLayout>
      </c:layout>
      <c:spPr>
        <a:noFill/>
        <a:ln w="25400">
          <a:noFill/>
        </a:ln>
      </c:spPr>
    </c:title>
    <c:plotArea>
      <c:layout>
        <c:manualLayout>
          <c:layoutTarget val="inner"/>
          <c:xMode val="edge"/>
          <c:yMode val="edge"/>
          <c:x val="0.11478800413650465"/>
          <c:y val="0.14915254237288136"/>
          <c:w val="0.47294036539125467"/>
          <c:h val="0.77514124293786413"/>
        </c:manualLayout>
      </c:layout>
      <c:radarChart>
        <c:radarStyle val="marker"/>
        <c:ser>
          <c:idx val="0"/>
          <c:order val="0"/>
          <c:tx>
            <c:strRef>
              <c:f>'Poverty gap'!$B$6</c:f>
              <c:strCache>
                <c:ptCount val="1"/>
                <c:pt idx="0">
                  <c:v>Poverty gap ratio BEFORE benefit</c:v>
                </c:pt>
              </c:strCache>
            </c:strRef>
          </c:tx>
          <c:spPr>
            <a:ln w="38100">
              <a:solidFill>
                <a:srgbClr val="FF0000"/>
              </a:solidFill>
              <a:prstDash val="solid"/>
            </a:ln>
          </c:spPr>
          <c:marker>
            <c:symbol val="square"/>
            <c:size val="5"/>
            <c:spPr>
              <a:noFill/>
              <a:ln w="9525">
                <a:noFill/>
              </a:ln>
            </c:spPr>
          </c:marker>
          <c:cat>
            <c:strRef>
              <c:f>'Poverty gap'!$A$7:$A$17</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'Poverty gap'!$B$7:$B$17</c:f>
              <c:numCache>
                <c:formatCode>0.0</c:formatCode>
                <c:ptCount val="11"/>
                <c:pt idx="0">
                  <c:v>3.4760846654722517</c:v>
                </c:pt>
                <c:pt idx="1">
                  <c:v>5.4408185103235178</c:v>
                </c:pt>
                <c:pt idx="2">
                  <c:v>6.2417460902067834</c:v>
                </c:pt>
                <c:pt idx="3">
                  <c:v>5.8992925874618924</c:v>
                </c:pt>
                <c:pt idx="4">
                  <c:v>4.5213403854924534</c:v>
                </c:pt>
                <c:pt idx="5">
                  <c:v>3.2398261144949827</c:v>
                </c:pt>
                <c:pt idx="6">
                  <c:v>2.7558700559498526</c:v>
                </c:pt>
                <c:pt idx="7">
                  <c:v>6.9102573022919334</c:v>
                </c:pt>
                <c:pt idx="8">
                  <c:v>4.5972066437900896</c:v>
                </c:pt>
                <c:pt idx="9">
                  <c:v>0.5413652235959846</c:v>
                </c:pt>
                <c:pt idx="10">
                  <c:v>4.2333121512980334</c:v>
                </c:pt>
              </c:numCache>
            </c:numRef>
          </c:val>
        </c:ser>
        <c:ser>
          <c:idx val="1"/>
          <c:order val="1"/>
          <c:tx>
            <c:strRef>
              <c:f>'Poverty gap'!$C$6</c:f>
              <c:strCache>
                <c:ptCount val="1"/>
                <c:pt idx="0">
                  <c:v>Poverty gap ratio post universal pension</c:v>
                </c:pt>
              </c:strCache>
            </c:strRef>
          </c:tx>
          <c:spPr>
            <a:ln w="38100">
              <a:solidFill>
                <a:srgbClr val="99CC00"/>
              </a:solidFill>
              <a:prstDash val="solid"/>
            </a:ln>
          </c:spPr>
          <c:marker>
            <c:symbol val="none"/>
          </c:marker>
          <c:cat>
            <c:strRef>
              <c:f>'Poverty gap'!$A$7:$A$17</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'Poverty gap'!$C$7:$C$17</c:f>
              <c:numCache>
                <c:formatCode>0.0</c:formatCode>
                <c:ptCount val="11"/>
                <c:pt idx="0">
                  <c:v>2.8532584775300167</c:v>
                </c:pt>
                <c:pt idx="1">
                  <c:v>4.7607253373580658</c:v>
                </c:pt>
                <c:pt idx="2">
                  <c:v>5.4259982518136187</c:v>
                </c:pt>
                <c:pt idx="3">
                  <c:v>5.2164683018531282</c:v>
                </c:pt>
                <c:pt idx="4">
                  <c:v>3.9457670893847987</c:v>
                </c:pt>
                <c:pt idx="5">
                  <c:v>0.65226763569499835</c:v>
                </c:pt>
                <c:pt idx="6">
                  <c:v>2.390952104080688</c:v>
                </c:pt>
                <c:pt idx="7">
                  <c:v>5.1173329993552255</c:v>
                </c:pt>
                <c:pt idx="8">
                  <c:v>3.7877406889447411</c:v>
                </c:pt>
                <c:pt idx="9">
                  <c:v>0.40709903461096225</c:v>
                </c:pt>
                <c:pt idx="10">
                  <c:v>7.8871794273854559E-2</c:v>
                </c:pt>
              </c:numCache>
            </c:numRef>
          </c:val>
        </c:ser>
        <c:ser>
          <c:idx val="2"/>
          <c:order val="2"/>
          <c:tx>
            <c:strRef>
              <c:f>'Poverty gap'!$D$6</c:f>
              <c:strCache>
                <c:ptCount val="1"/>
                <c:pt idx="0">
                  <c:v>Poverty gap ratio post means-tested children</c:v>
                </c:pt>
              </c:strCache>
            </c:strRef>
          </c:tx>
          <c:spPr>
            <a:ln w="38100">
              <a:solidFill>
                <a:srgbClr val="FF9900"/>
              </a:solidFill>
              <a:prstDash val="solid"/>
            </a:ln>
          </c:spPr>
          <c:marker>
            <c:symbol val="none"/>
          </c:marker>
          <c:cat>
            <c:strRef>
              <c:f>'Poverty gap'!$A$7:$A$17</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'Poverty gap'!$D$7:$D$17</c:f>
              <c:numCache>
                <c:formatCode>0.0</c:formatCode>
                <c:ptCount val="11"/>
                <c:pt idx="0">
                  <c:v>0.650185326517425</c:v>
                </c:pt>
                <c:pt idx="1">
                  <c:v>0.37949546571716597</c:v>
                </c:pt>
                <c:pt idx="2">
                  <c:v>0.93598422922733249</c:v>
                </c:pt>
                <c:pt idx="3">
                  <c:v>0.19061436247400634</c:v>
                </c:pt>
                <c:pt idx="4">
                  <c:v>8.7500715694187714E-2</c:v>
                </c:pt>
                <c:pt idx="5">
                  <c:v>1.520543749712328</c:v>
                </c:pt>
                <c:pt idx="6">
                  <c:v>0.64873879337620022</c:v>
                </c:pt>
                <c:pt idx="7">
                  <c:v>2.1397095318276489</c:v>
                </c:pt>
                <c:pt idx="8">
                  <c:v>0.86266649516892435</c:v>
                </c:pt>
                <c:pt idx="9">
                  <c:v>9.3981248162085848E-2</c:v>
                </c:pt>
                <c:pt idx="10">
                  <c:v>3.4841373761871703</c:v>
                </c:pt>
              </c:numCache>
            </c:numRef>
          </c:val>
        </c:ser>
        <c:ser>
          <c:idx val="3"/>
          <c:order val="3"/>
          <c:tx>
            <c:strRef>
              <c:f>'Poverty gap'!$E$6</c:f>
              <c:strCache>
                <c:ptCount val="1"/>
                <c:pt idx="0">
                  <c:v>Poverty gap ratio post 100 days employment guaranteed and disability benefit</c:v>
                </c:pt>
              </c:strCache>
            </c:strRef>
          </c:tx>
          <c:spPr>
            <a:ln w="38100">
              <a:solidFill>
                <a:srgbClr val="3366FF"/>
              </a:solidFill>
              <a:prstDash val="solid"/>
            </a:ln>
          </c:spPr>
          <c:marker>
            <c:symbol val="none"/>
          </c:marker>
          <c:cat>
            <c:strRef>
              <c:f>'Poverty gap'!$A$7:$A$17</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'Poverty gap'!$E$7:$E$17</c:f>
              <c:numCache>
                <c:formatCode>0.0</c:formatCode>
                <c:ptCount val="11"/>
                <c:pt idx="0">
                  <c:v>1.5259860253683322</c:v>
                </c:pt>
                <c:pt idx="1">
                  <c:v>2.4123686568437033</c:v>
                </c:pt>
                <c:pt idx="2">
                  <c:v>2.9967509287792167</c:v>
                </c:pt>
                <c:pt idx="3">
                  <c:v>2.5261255071832247</c:v>
                </c:pt>
                <c:pt idx="4">
                  <c:v>1.8923926776185886</c:v>
                </c:pt>
                <c:pt idx="5">
                  <c:v>2.4796934800462127</c:v>
                </c:pt>
                <c:pt idx="6">
                  <c:v>1.0736554790731141</c:v>
                </c:pt>
                <c:pt idx="7">
                  <c:v>1.5467662106937932</c:v>
                </c:pt>
                <c:pt idx="8">
                  <c:v>2.0475855957844242</c:v>
                </c:pt>
                <c:pt idx="9">
                  <c:v>0.16061416594658987</c:v>
                </c:pt>
                <c:pt idx="10">
                  <c:v>4.1150802488207789</c:v>
                </c:pt>
              </c:numCache>
            </c:numRef>
          </c:val>
        </c:ser>
        <c:ser>
          <c:idx val="4"/>
          <c:order val="4"/>
          <c:tx>
            <c:strRef>
              <c:f>'Poverty gap'!$F$6</c:f>
              <c:strCache>
                <c:ptCount val="1"/>
                <c:pt idx="0">
                  <c:v>Poverty gap ratio post Elderly and means tested benefits</c:v>
                </c:pt>
              </c:strCache>
            </c:strRef>
          </c:tx>
          <c:spPr>
            <a:ln w="38100">
              <a:solidFill>
                <a:srgbClr val="00CCFF"/>
              </a:solidFill>
              <a:prstDash val="solid"/>
            </a:ln>
          </c:spPr>
          <c:marker>
            <c:symbol val="none"/>
          </c:marker>
          <c:cat>
            <c:strRef>
              <c:f>'Poverty gap'!$A$7:$A$17</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'Poverty gap'!$F$7:$F$17</c:f>
              <c:numCache>
                <c:formatCode>0.0</c:formatCode>
                <c:ptCount val="11"/>
                <c:pt idx="0">
                  <c:v>0.43224600186275508</c:v>
                </c:pt>
                <c:pt idx="1">
                  <c:v>0.2798386540542655</c:v>
                </c:pt>
                <c:pt idx="2">
                  <c:v>0.68291408361677364</c:v>
                </c:pt>
                <c:pt idx="3">
                  <c:v>0.140871581916273</c:v>
                </c:pt>
                <c:pt idx="4">
                  <c:v>6.9815773075595833E-2</c:v>
                </c:pt>
                <c:pt idx="5">
                  <c:v>0.10900164627899783</c:v>
                </c:pt>
                <c:pt idx="6">
                  <c:v>0.52915839726952063</c:v>
                </c:pt>
                <c:pt idx="7">
                  <c:v>1.56182073725663</c:v>
                </c:pt>
                <c:pt idx="8">
                  <c:v>0.58119799776759351</c:v>
                </c:pt>
                <c:pt idx="9">
                  <c:v>4.2339883936036375E-2</c:v>
                </c:pt>
                <c:pt idx="10">
                  <c:v>5.2691381632260427E-2</c:v>
                </c:pt>
              </c:numCache>
            </c:numRef>
          </c:val>
        </c:ser>
        <c:ser>
          <c:idx val="5"/>
          <c:order val="5"/>
          <c:tx>
            <c:strRef>
              <c:f>'Poverty gap'!$G$6</c:f>
              <c:strCache>
                <c:ptCount val="1"/>
                <c:pt idx="0">
                  <c:v>Poverty gap ratio post ALL three benefits</c:v>
                </c:pt>
              </c:strCache>
            </c:strRef>
          </c:tx>
          <c:spPr>
            <a:ln w="38100">
              <a:solidFill>
                <a:srgbClr val="008000"/>
              </a:solidFill>
              <a:prstDash val="solid"/>
            </a:ln>
          </c:spPr>
          <c:marker>
            <c:symbol val="none"/>
          </c:marker>
          <c:cat>
            <c:strRef>
              <c:f>'Poverty gap'!$A$7:$A$17</c:f>
              <c:strCache>
                <c:ptCount val="11"/>
                <c:pt idx="0">
                  <c:v>Total population</c:v>
                </c:pt>
                <c:pt idx="1">
                  <c:v>Children</c:v>
                </c:pt>
                <c:pt idx="2">
                  <c:v>Children &lt;5</c:v>
                </c:pt>
                <c:pt idx="3">
                  <c:v>Children 6-10</c:v>
                </c:pt>
                <c:pt idx="4">
                  <c:v>Children 11-15</c:v>
                </c:pt>
                <c:pt idx="5">
                  <c:v>Elderly</c:v>
                </c:pt>
                <c:pt idx="6">
                  <c:v>Working age</c:v>
                </c:pt>
                <c:pt idx="7">
                  <c:v>Disabled</c:v>
                </c:pt>
                <c:pt idx="8">
                  <c:v>Rural</c:v>
                </c:pt>
                <c:pt idx="9">
                  <c:v>Urban</c:v>
                </c:pt>
                <c:pt idx="10">
                  <c:v>HH without working age</c:v>
                </c:pt>
              </c:strCache>
            </c:strRef>
          </c:cat>
          <c:val>
            <c:numRef>
              <c:f>'Poverty gap'!$G$7:$G$17</c:f>
              <c:numCache>
                <c:formatCode>0.0</c:formatCode>
                <c:ptCount val="11"/>
                <c:pt idx="0">
                  <c:v>7.0762591690772522E-2</c:v>
                </c:pt>
                <c:pt idx="1">
                  <c:v>5.0333741676771029E-2</c:v>
                </c:pt>
                <c:pt idx="2">
                  <c:v>0.12916898143854719</c:v>
                </c:pt>
                <c:pt idx="3">
                  <c:v>2.5189074907900792E-2</c:v>
                </c:pt>
                <c:pt idx="4">
                  <c:v>7.8653955789370015E-3</c:v>
                </c:pt>
                <c:pt idx="5">
                  <c:v>5.4312588056533141E-2</c:v>
                </c:pt>
                <c:pt idx="6">
                  <c:v>8.0523089119215505E-2</c:v>
                </c:pt>
                <c:pt idx="7">
                  <c:v>7.9268773511826124E-2</c:v>
                </c:pt>
                <c:pt idx="8">
                  <c:v>9.3958725160334766E-2</c:v>
                </c:pt>
                <c:pt idx="9">
                  <c:v>1.0042891090529827E-2</c:v>
                </c:pt>
                <c:pt idx="10">
                  <c:v>0</c:v>
                </c:pt>
              </c:numCache>
            </c:numRef>
          </c:val>
        </c:ser>
        <c:axId val="49639424"/>
        <c:axId val="49640960"/>
      </c:radarChart>
      <c:catAx>
        <c:axId val="49639424"/>
        <c:scaling>
          <c:orientation val="minMax"/>
        </c:scaling>
        <c:axPos val="b"/>
        <c:majorGridlines>
          <c:spPr>
            <a:ln w="3175">
              <a:solidFill>
                <a:srgbClr val="C0C0C0"/>
              </a:solidFill>
              <a:prstDash val="solid"/>
            </a:ln>
          </c:spPr>
        </c:majorGridlines>
        <c:numFmt formatCode="General" sourceLinked="1"/>
        <c:tickLblPos val="nextTo"/>
        <c:txPr>
          <a:bodyPr rot="0" vert="horz"/>
          <a:lstStyle/>
          <a:p>
            <a:pPr>
              <a:defRPr lang="en-GB" sz="1600" b="0" i="0" u="none" strike="noStrike" baseline="0">
                <a:solidFill>
                  <a:srgbClr val="000000"/>
                </a:solidFill>
                <a:latin typeface="Calibri"/>
                <a:ea typeface="Calibri"/>
                <a:cs typeface="Calibri"/>
              </a:defRPr>
            </a:pPr>
            <a:endParaRPr lang="fr-FR"/>
          </a:p>
        </c:txPr>
        <c:crossAx val="49640960"/>
        <c:crosses val="autoZero"/>
        <c:lblAlgn val="ctr"/>
        <c:lblOffset val="100"/>
      </c:catAx>
      <c:valAx>
        <c:axId val="49640960"/>
        <c:scaling>
          <c:orientation val="minMax"/>
        </c:scaling>
        <c:axPos val="l"/>
        <c:majorGridlines>
          <c:spPr>
            <a:ln w="3175">
              <a:solidFill>
                <a:srgbClr val="C0C0C0"/>
              </a:solidFill>
              <a:prstDash val="solid"/>
            </a:ln>
          </c:spPr>
        </c:majorGridlines>
        <c:numFmt formatCode="0" sourceLinked="0"/>
        <c:majorTickMark val="cross"/>
        <c:tickLblPos val="nextTo"/>
        <c:spPr>
          <a:ln w="3175">
            <a:solidFill>
              <a:srgbClr val="C0C0C0"/>
            </a:solidFill>
            <a:prstDash val="solid"/>
          </a:ln>
        </c:spPr>
        <c:txPr>
          <a:bodyPr rot="0" vert="horz"/>
          <a:lstStyle/>
          <a:p>
            <a:pPr>
              <a:defRPr lang="en-GB" sz="1000" b="0" i="0" u="none" strike="noStrike" baseline="0">
                <a:solidFill>
                  <a:srgbClr val="000000"/>
                </a:solidFill>
                <a:latin typeface="Calibri"/>
                <a:ea typeface="Calibri"/>
                <a:cs typeface="Calibri"/>
              </a:defRPr>
            </a:pPr>
            <a:endParaRPr lang="fr-FR"/>
          </a:p>
        </c:txPr>
        <c:crossAx val="49639424"/>
        <c:crosses val="autoZero"/>
        <c:crossBetween val="between"/>
        <c:majorUnit val="1"/>
        <c:minorUnit val="1"/>
      </c:valAx>
      <c:spPr>
        <a:noFill/>
        <a:ln w="25400">
          <a:noFill/>
        </a:ln>
      </c:spPr>
    </c:plotArea>
    <c:legend>
      <c:legendPos val="r"/>
      <c:layout>
        <c:manualLayout>
          <c:xMode val="edge"/>
          <c:yMode val="edge"/>
          <c:x val="0.70850518555914743"/>
          <c:y val="0.15480225988700963"/>
          <c:w val="0.28525129808618288"/>
          <c:h val="0.82485875706214684"/>
        </c:manualLayout>
      </c:layout>
      <c:spPr>
        <a:solidFill>
          <a:srgbClr val="FFFFFF"/>
        </a:solidFill>
        <a:ln w="25400">
          <a:noFill/>
        </a:ln>
      </c:spPr>
      <c:txPr>
        <a:bodyPr/>
        <a:lstStyle/>
        <a:p>
          <a:pPr>
            <a:defRPr lang="en-GB" sz="1400" b="0" i="0" u="none" strike="noStrike" baseline="0">
              <a:solidFill>
                <a:srgbClr val="000000"/>
              </a:solidFill>
              <a:latin typeface="Arial"/>
              <a:ea typeface="Arial"/>
              <a:cs typeface="Arial"/>
            </a:defRPr>
          </a:pPr>
          <a:endParaRPr lang="fr-FR"/>
        </a:p>
      </c:txPr>
    </c:legend>
    <c:plotVisOnly val="1"/>
    <c:dispBlanksAs val="gap"/>
  </c:chart>
  <c:spPr>
    <a:noFill/>
    <a:ln w="9525">
      <a:noFill/>
    </a:ln>
  </c:spPr>
  <c:txPr>
    <a:bodyPr/>
    <a:lstStyle/>
    <a:p>
      <a:pPr>
        <a:defRPr sz="1000" b="0" i="0" u="none" strike="noStrike" baseline="0">
          <a:solidFill>
            <a:srgbClr val="000000"/>
          </a:solidFill>
          <a:latin typeface="Arial"/>
          <a:ea typeface="Arial"/>
          <a:cs typeface="Arial"/>
        </a:defRPr>
      </a:pPr>
      <a:endParaRPr lang="fr-FR"/>
    </a:p>
  </c:txPr>
  <c:externalData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fr-FR"/>
  <c:chart>
    <c:title>
      <c:tx>
        <c:rich>
          <a:bodyPr/>
          <a:lstStyle/>
          <a:p>
            <a:pPr>
              <a:defRPr lang="en-GB" sz="1600" b="1" i="0" u="none" strike="noStrike" baseline="0">
                <a:solidFill>
                  <a:srgbClr val="000000"/>
                </a:solidFill>
                <a:latin typeface="Calibri"/>
                <a:ea typeface="Calibri"/>
                <a:cs typeface="Calibri"/>
              </a:defRPr>
            </a:pPr>
            <a:r>
              <a:rPr lang="en-GB" sz="1600"/>
              <a:t>Total poverty gap (Millions VND) and composition</a:t>
            </a:r>
          </a:p>
        </c:rich>
      </c:tx>
      <c:layout>
        <c:manualLayout>
          <c:xMode val="edge"/>
          <c:yMode val="edge"/>
          <c:x val="0.29968791120841193"/>
          <c:y val="6.7797046841538413E-3"/>
        </c:manualLayout>
      </c:layout>
      <c:spPr>
        <a:noFill/>
        <a:ln w="25400">
          <a:noFill/>
        </a:ln>
      </c:spPr>
    </c:title>
    <c:plotArea>
      <c:layout>
        <c:manualLayout>
          <c:layoutTarget val="inner"/>
          <c:xMode val="edge"/>
          <c:yMode val="edge"/>
          <c:x val="0.17166693156393512"/>
          <c:y val="0.10088387048675122"/>
          <c:w val="0.73589650904306669"/>
          <c:h val="0.58868853364527962"/>
        </c:manualLayout>
      </c:layout>
      <c:barChart>
        <c:barDir val="col"/>
        <c:grouping val="stacked"/>
        <c:ser>
          <c:idx val="2"/>
          <c:order val="0"/>
          <c:tx>
            <c:strRef>
              <c:f>'Poverty gap'!$A$43</c:f>
              <c:strCache>
                <c:ptCount val="1"/>
                <c:pt idx="0">
                  <c:v>Children &lt;5</c:v>
                </c:pt>
              </c:strCache>
            </c:strRef>
          </c:tx>
          <c:spPr>
            <a:solidFill>
              <a:srgbClr val="316ADB"/>
            </a:solidFill>
          </c:spPr>
          <c:cat>
            <c:strRef>
              <c:f>('Poverty gap'!$B$40,'Poverty gap'!$D$40,'Poverty gap'!$G$40:$I$40,'Poverty gap'!$N$40:$O$40)</c:f>
              <c:strCache>
                <c:ptCount val="7"/>
                <c:pt idx="0">
                  <c:v>Initial situation | Poverty rate BEFORE benefit</c:v>
                </c:pt>
                <c:pt idx="1">
                  <c:v>ELD2 | Poverty post universal pension to all (Same as scenario 1 + 50 % poverty line for contributory scheme pensionners)</c:v>
                </c:pt>
                <c:pt idx="2">
                  <c:v>CHILD 1 | Poverty post means-tested children (all children in poor HH)</c:v>
                </c:pt>
                <c:pt idx="3">
                  <c:v>CHILD2 | Poverty post means-tested children (limited to 2 per poor HH)</c:v>
                </c:pt>
                <c:pt idx="4">
                  <c:v>WA1 | Poverty post 100 days employment guaranteed and disability benefit</c:v>
                </c:pt>
                <c:pt idx="5">
                  <c:v>Poverty post ALL three benefits (ALL Elderly ELD2 + ALL children per poor HH CHILD1 + WA)</c:v>
                </c:pt>
                <c:pt idx="6">
                  <c:v>Poverty post ALL three benefits  (ALL Elderly poverty line ELD2 + limited to 2 children per poor HH CHILD2 + WA)</c:v>
                </c:pt>
              </c:strCache>
            </c:strRef>
          </c:cat>
          <c:val>
            <c:numRef>
              <c:f>('Poverty gap'!$B$43,'Poverty gap'!$D$43,'Poverty gap'!$G$43:$I$43,'Poverty gap'!$N$43:$O$43)</c:f>
              <c:numCache>
                <c:formatCode>General</c:formatCode>
                <c:ptCount val="7"/>
                <c:pt idx="0">
                  <c:v>1424714454.4937141</c:v>
                </c:pt>
                <c:pt idx="1">
                  <c:v>1236825820.0938897</c:v>
                </c:pt>
                <c:pt idx="2">
                  <c:v>160213509.58600608</c:v>
                </c:pt>
                <c:pt idx="3">
                  <c:v>948285283.42568398</c:v>
                </c:pt>
                <c:pt idx="4">
                  <c:v>605394681.33220339</c:v>
                </c:pt>
                <c:pt idx="5">
                  <c:v>13372246.378264029</c:v>
                </c:pt>
                <c:pt idx="6">
                  <c:v>351726188.68575925</c:v>
                </c:pt>
              </c:numCache>
            </c:numRef>
          </c:val>
        </c:ser>
        <c:ser>
          <c:idx val="3"/>
          <c:order val="1"/>
          <c:tx>
            <c:strRef>
              <c:f>'Poverty gap'!$A$44</c:f>
              <c:strCache>
                <c:ptCount val="1"/>
                <c:pt idx="0">
                  <c:v>Children 6-10</c:v>
                </c:pt>
              </c:strCache>
            </c:strRef>
          </c:tx>
          <c:spPr>
            <a:solidFill>
              <a:srgbClr val="3399FF"/>
            </a:solidFill>
          </c:spPr>
          <c:cat>
            <c:strRef>
              <c:f>('Poverty gap'!$B$40,'Poverty gap'!$D$40,'Poverty gap'!$G$40:$I$40,'Poverty gap'!$N$40:$O$40)</c:f>
              <c:strCache>
                <c:ptCount val="7"/>
                <c:pt idx="0">
                  <c:v>Initial situation | Poverty rate BEFORE benefit</c:v>
                </c:pt>
                <c:pt idx="1">
                  <c:v>ELD2 | Poverty post universal pension to all (Same as scenario 1 + 50 % poverty line for contributory scheme pensionners)</c:v>
                </c:pt>
                <c:pt idx="2">
                  <c:v>CHILD 1 | Poverty post means-tested children (all children in poor HH)</c:v>
                </c:pt>
                <c:pt idx="3">
                  <c:v>CHILD2 | Poverty post means-tested children (limited to 2 per poor HH)</c:v>
                </c:pt>
                <c:pt idx="4">
                  <c:v>WA1 | Poverty post 100 days employment guaranteed and disability benefit</c:v>
                </c:pt>
                <c:pt idx="5">
                  <c:v>Poverty post ALL three benefits (ALL Elderly ELD2 + ALL children per poor HH CHILD1 + WA)</c:v>
                </c:pt>
                <c:pt idx="6">
                  <c:v>Poverty post ALL three benefits  (ALL Elderly poverty line ELD2 + limited to 2 children per poor HH CHILD2 + WA)</c:v>
                </c:pt>
              </c:strCache>
            </c:strRef>
          </c:cat>
          <c:val>
            <c:numRef>
              <c:f>('Poverty gap'!$B$44,'Poverty gap'!$D$44,'Poverty gap'!$G$44:$I$44,'Poverty gap'!$N$44:$O$44)</c:f>
              <c:numCache>
                <c:formatCode>General</c:formatCode>
                <c:ptCount val="7"/>
                <c:pt idx="0">
                  <c:v>1216371527.7715452</c:v>
                </c:pt>
                <c:pt idx="1">
                  <c:v>1075580430.5931306</c:v>
                </c:pt>
                <c:pt idx="2">
                  <c:v>26712879.863113116</c:v>
                </c:pt>
                <c:pt idx="3">
                  <c:v>795924880.39354801</c:v>
                </c:pt>
                <c:pt idx="4">
                  <c:v>451543405.42107219</c:v>
                </c:pt>
                <c:pt idx="5">
                  <c:v>1540204.331861374</c:v>
                </c:pt>
                <c:pt idx="6">
                  <c:v>312486429.16030288</c:v>
                </c:pt>
              </c:numCache>
            </c:numRef>
          </c:val>
        </c:ser>
        <c:ser>
          <c:idx val="4"/>
          <c:order val="2"/>
          <c:tx>
            <c:strRef>
              <c:f>'Poverty gap'!$A$45</c:f>
              <c:strCache>
                <c:ptCount val="1"/>
                <c:pt idx="0">
                  <c:v>Children 11-15</c:v>
                </c:pt>
              </c:strCache>
            </c:strRef>
          </c:tx>
          <c:spPr>
            <a:solidFill>
              <a:srgbClr val="99CCFF"/>
            </a:solidFill>
          </c:spPr>
          <c:cat>
            <c:strRef>
              <c:f>('Poverty gap'!$B$40,'Poverty gap'!$D$40,'Poverty gap'!$G$40:$I$40,'Poverty gap'!$N$40:$O$40)</c:f>
              <c:strCache>
                <c:ptCount val="7"/>
                <c:pt idx="0">
                  <c:v>Initial situation | Poverty rate BEFORE benefit</c:v>
                </c:pt>
                <c:pt idx="1">
                  <c:v>ELD2 | Poverty post universal pension to all (Same as scenario 1 + 50 % poverty line for contributory scheme pensionners)</c:v>
                </c:pt>
                <c:pt idx="2">
                  <c:v>CHILD 1 | Poverty post means-tested children (all children in poor HH)</c:v>
                </c:pt>
                <c:pt idx="3">
                  <c:v>CHILD2 | Poverty post means-tested children (limited to 2 per poor HH)</c:v>
                </c:pt>
                <c:pt idx="4">
                  <c:v>WA1 | Poverty post 100 days employment guaranteed and disability benefit</c:v>
                </c:pt>
                <c:pt idx="5">
                  <c:v>Poverty post ALL three benefits (ALL Elderly ELD2 + ALL children per poor HH CHILD1 + WA)</c:v>
                </c:pt>
                <c:pt idx="6">
                  <c:v>Poverty post ALL three benefits  (ALL Elderly poverty line ELD2 + limited to 2 children per poor HH CHILD2 + WA)</c:v>
                </c:pt>
              </c:strCache>
            </c:strRef>
          </c:cat>
          <c:val>
            <c:numRef>
              <c:f>('Poverty gap'!$B$45,'Poverty gap'!$D$45,'Poverty gap'!$G$45:$I$45,'Poverty gap'!$N$45:$O$45)</c:f>
              <c:numCache>
                <c:formatCode>General</c:formatCode>
                <c:ptCount val="7"/>
                <c:pt idx="0">
                  <c:v>1363804526.6851206</c:v>
                </c:pt>
                <c:pt idx="1">
                  <c:v>1189935309.7027922</c:v>
                </c:pt>
                <c:pt idx="2">
                  <c:v>14329402.297436889</c:v>
                </c:pt>
                <c:pt idx="3">
                  <c:v>829939533.95945454</c:v>
                </c:pt>
                <c:pt idx="4">
                  <c:v>496324897.97591019</c:v>
                </c:pt>
                <c:pt idx="5">
                  <c:v>744524.33096220845</c:v>
                </c:pt>
                <c:pt idx="6">
                  <c:v>337276429.82103419</c:v>
                </c:pt>
              </c:numCache>
            </c:numRef>
          </c:val>
        </c:ser>
        <c:ser>
          <c:idx val="5"/>
          <c:order val="3"/>
          <c:tx>
            <c:strRef>
              <c:f>'Poverty gap'!$A$46</c:f>
              <c:strCache>
                <c:ptCount val="1"/>
                <c:pt idx="0">
                  <c:v>Elderly</c:v>
                </c:pt>
              </c:strCache>
            </c:strRef>
          </c:tx>
          <c:spPr>
            <a:solidFill>
              <a:srgbClr val="C00000"/>
            </a:solidFill>
          </c:spPr>
          <c:cat>
            <c:strRef>
              <c:f>('Poverty gap'!$B$40,'Poverty gap'!$D$40,'Poverty gap'!$G$40:$I$40,'Poverty gap'!$N$40:$O$40)</c:f>
              <c:strCache>
                <c:ptCount val="7"/>
                <c:pt idx="0">
                  <c:v>Initial situation | Poverty rate BEFORE benefit</c:v>
                </c:pt>
                <c:pt idx="1">
                  <c:v>ELD2 | Poverty post universal pension to all (Same as scenario 1 + 50 % poverty line for contributory scheme pensionners)</c:v>
                </c:pt>
                <c:pt idx="2">
                  <c:v>CHILD 1 | Poverty post means-tested children (all children in poor HH)</c:v>
                </c:pt>
                <c:pt idx="3">
                  <c:v>CHILD2 | Poverty post means-tested children (limited to 2 per poor HH)</c:v>
                </c:pt>
                <c:pt idx="4">
                  <c:v>WA1 | Poverty post 100 days employment guaranteed and disability benefit</c:v>
                </c:pt>
                <c:pt idx="5">
                  <c:v>Poverty post ALL three benefits (ALL Elderly ELD2 + ALL children per poor HH CHILD1 + WA)</c:v>
                </c:pt>
                <c:pt idx="6">
                  <c:v>Poverty post ALL three benefits  (ALL Elderly poverty line ELD2 + limited to 2 children per poor HH CHILD2 + WA)</c:v>
                </c:pt>
              </c:strCache>
            </c:strRef>
          </c:cat>
          <c:val>
            <c:numRef>
              <c:f>('Poverty gap'!$B$46,'Poverty gap'!$D$46,'Poverty gap'!$G$46:$I$46,'Poverty gap'!$N$46:$O$46)</c:f>
              <c:numCache>
                <c:formatCode>General</c:formatCode>
                <c:ptCount val="7"/>
                <c:pt idx="0">
                  <c:v>752091642.38513243</c:v>
                </c:pt>
                <c:pt idx="1">
                  <c:v>145016201.86828789</c:v>
                </c:pt>
                <c:pt idx="2">
                  <c:v>337996410.54935706</c:v>
                </c:pt>
                <c:pt idx="3">
                  <c:v>477979310.62086082</c:v>
                </c:pt>
                <c:pt idx="4">
                  <c:v>561213440.4896723</c:v>
                </c:pt>
                <c:pt idx="5">
                  <c:v>8717310.417073559</c:v>
                </c:pt>
                <c:pt idx="6">
                  <c:v>46308984.061532013</c:v>
                </c:pt>
              </c:numCache>
            </c:numRef>
          </c:val>
        </c:ser>
        <c:ser>
          <c:idx val="6"/>
          <c:order val="4"/>
          <c:tx>
            <c:strRef>
              <c:f>'Poverty gap'!$A$47</c:f>
              <c:strCache>
                <c:ptCount val="1"/>
                <c:pt idx="0">
                  <c:v>Working age</c:v>
                </c:pt>
              </c:strCache>
            </c:strRef>
          </c:tx>
          <c:spPr>
            <a:solidFill>
              <a:schemeClr val="bg1">
                <a:lumMod val="75000"/>
              </a:schemeClr>
            </a:solidFill>
          </c:spPr>
          <c:cat>
            <c:strRef>
              <c:f>('Poverty gap'!$B$40,'Poverty gap'!$D$40,'Poverty gap'!$G$40:$I$40,'Poverty gap'!$N$40:$O$40)</c:f>
              <c:strCache>
                <c:ptCount val="7"/>
                <c:pt idx="0">
                  <c:v>Initial situation | Poverty rate BEFORE benefit</c:v>
                </c:pt>
                <c:pt idx="1">
                  <c:v>ELD2 | Poverty post universal pension to all (Same as scenario 1 + 50 % poverty line for contributory scheme pensionners)</c:v>
                </c:pt>
                <c:pt idx="2">
                  <c:v>CHILD 1 | Poverty post means-tested children (all children in poor HH)</c:v>
                </c:pt>
                <c:pt idx="3">
                  <c:v>CHILD2 | Poverty post means-tested children (limited to 2 per poor HH)</c:v>
                </c:pt>
                <c:pt idx="4">
                  <c:v>WA1 | Poverty post 100 days employment guaranteed and disability benefit</c:v>
                </c:pt>
                <c:pt idx="5">
                  <c:v>Poverty post ALL three benefits (ALL Elderly ELD2 + ALL children per poor HH CHILD1 + WA)</c:v>
                </c:pt>
                <c:pt idx="6">
                  <c:v>Poverty post ALL three benefits  (ALL Elderly poverty line ELD2 + limited to 2 children per poor HH CHILD2 + WA)</c:v>
                </c:pt>
              </c:strCache>
            </c:strRef>
          </c:cat>
          <c:val>
            <c:numRef>
              <c:f>('Poverty gap'!$B$47,'Poverty gap'!$D$47,'Poverty gap'!$G$47:$I$47,'Poverty gap'!$N$47:$O$47)</c:f>
              <c:numCache>
                <c:formatCode>General</c:formatCode>
                <c:ptCount val="7"/>
                <c:pt idx="0">
                  <c:v>5323982590.4001055</c:v>
                </c:pt>
                <c:pt idx="1">
                  <c:v>4606079341.6527147</c:v>
                </c:pt>
                <c:pt idx="2">
                  <c:v>1118648738.1696043</c:v>
                </c:pt>
                <c:pt idx="3">
                  <c:v>2963637192.4643846</c:v>
                </c:pt>
                <c:pt idx="4">
                  <c:v>1796777990.2289906</c:v>
                </c:pt>
                <c:pt idx="5">
                  <c:v>89332028.614382312</c:v>
                </c:pt>
                <c:pt idx="6">
                  <c:v>896462245.11713755</c:v>
                </c:pt>
              </c:numCache>
            </c:numRef>
          </c:val>
        </c:ser>
        <c:gapWidth val="70"/>
        <c:overlap val="100"/>
        <c:axId val="49790976"/>
        <c:axId val="49792896"/>
      </c:barChart>
      <c:lineChart>
        <c:grouping val="standard"/>
        <c:ser>
          <c:idx val="7"/>
          <c:order val="5"/>
          <c:tx>
            <c:strRef>
              <c:f>'Poverty gap'!$A$48</c:f>
              <c:strCache>
                <c:ptCount val="1"/>
                <c:pt idx="0">
                  <c:v>Total poverty gap as a percentage of GDP</c:v>
                </c:pt>
              </c:strCache>
            </c:strRef>
          </c:tx>
          <c:spPr>
            <a:ln>
              <a:noFill/>
            </a:ln>
          </c:spPr>
          <c:marker>
            <c:symbol val="x"/>
            <c:size val="20"/>
            <c:spPr>
              <a:solidFill>
                <a:srgbClr val="92D050"/>
              </a:solidFill>
              <a:ln>
                <a:noFill/>
              </a:ln>
            </c:spPr>
          </c:marker>
          <c:cat>
            <c:strRef>
              <c:f>('Poverty gap'!$B$40,'Poverty gap'!$D$40,'Poverty gap'!$G$40:$I$40,'Poverty gap'!$N$40:$O$40)</c:f>
              <c:strCache>
                <c:ptCount val="7"/>
                <c:pt idx="0">
                  <c:v>Initial situation | Poverty rate BEFORE benefit</c:v>
                </c:pt>
                <c:pt idx="1">
                  <c:v>ELD2 | Poverty post universal pension to all (Same as scenario 1 + 50 % poverty line for contributory scheme pensionners)</c:v>
                </c:pt>
                <c:pt idx="2">
                  <c:v>CHILD 1 | Poverty post means-tested children (all children in poor HH)</c:v>
                </c:pt>
                <c:pt idx="3">
                  <c:v>CHILD2 | Poverty post means-tested children (limited to 2 per poor HH)</c:v>
                </c:pt>
                <c:pt idx="4">
                  <c:v>WA1 | Poverty post 100 days employment guaranteed and disability benefit</c:v>
                </c:pt>
                <c:pt idx="5">
                  <c:v>Poverty post ALL three benefits (ALL Elderly ELD2 + ALL children per poor HH CHILD1 + WA)</c:v>
                </c:pt>
                <c:pt idx="6">
                  <c:v>Poverty post ALL three benefits  (ALL Elderly poverty line ELD2 + limited to 2 children per poor HH CHILD2 + WA)</c:v>
                </c:pt>
              </c:strCache>
            </c:strRef>
          </c:cat>
          <c:val>
            <c:numRef>
              <c:f>('Poverty gap'!$B$48,'Poverty gap'!$D$48,'Poverty gap'!$G$48:$I$48,'Poverty gap'!$N$48:$O$48)</c:f>
              <c:numCache>
                <c:formatCode>0.00</c:formatCode>
                <c:ptCount val="7"/>
                <c:pt idx="0">
                  <c:v>0.68</c:v>
                </c:pt>
                <c:pt idx="1">
                  <c:v>0.55577278856910572</c:v>
                </c:pt>
                <c:pt idx="2">
                  <c:v>0.11164030418518082</c:v>
                </c:pt>
                <c:pt idx="3">
                  <c:v>0.40509173508448432</c:v>
                </c:pt>
                <c:pt idx="4">
                  <c:v>0.2633773960967894</c:v>
                </c:pt>
                <c:pt idx="5">
                  <c:v>7.6567949151835311E-3</c:v>
                </c:pt>
                <c:pt idx="6">
                  <c:v>0.1309232677443789</c:v>
                </c:pt>
              </c:numCache>
            </c:numRef>
          </c:val>
        </c:ser>
        <c:marker val="1"/>
        <c:axId val="49799168"/>
        <c:axId val="49800704"/>
      </c:lineChart>
      <c:catAx>
        <c:axId val="49790976"/>
        <c:scaling>
          <c:orientation val="minMax"/>
        </c:scaling>
        <c:axPos val="b"/>
        <c:numFmt formatCode="General" sourceLinked="1"/>
        <c:tickLblPos val="nextTo"/>
        <c:spPr>
          <a:ln w="9525">
            <a:noFill/>
          </a:ln>
        </c:spPr>
        <c:txPr>
          <a:bodyPr rot="-5400000" vert="horz"/>
          <a:lstStyle/>
          <a:p>
            <a:pPr>
              <a:defRPr lang="en-GB" sz="1100" b="0" i="0" u="none" strike="noStrike" baseline="0">
                <a:solidFill>
                  <a:srgbClr val="000000"/>
                </a:solidFill>
                <a:latin typeface="Arial"/>
                <a:ea typeface="Arial"/>
                <a:cs typeface="Arial"/>
              </a:defRPr>
            </a:pPr>
            <a:endParaRPr lang="fr-FR"/>
          </a:p>
        </c:txPr>
        <c:crossAx val="49792896"/>
        <c:crosses val="autoZero"/>
        <c:auto val="1"/>
        <c:lblAlgn val="ctr"/>
        <c:lblOffset val="100"/>
        <c:tickLblSkip val="1"/>
        <c:tickMarkSkip val="1"/>
      </c:catAx>
      <c:valAx>
        <c:axId val="49792896"/>
        <c:scaling>
          <c:orientation val="minMax"/>
        </c:scaling>
        <c:axPos val="l"/>
        <c:majorGridlines>
          <c:spPr>
            <a:ln w="3175">
              <a:solidFill>
                <a:srgbClr val="969696"/>
              </a:solidFill>
              <a:prstDash val="solid"/>
            </a:ln>
          </c:spPr>
        </c:majorGridlines>
        <c:title>
          <c:tx>
            <c:rich>
              <a:bodyPr/>
              <a:lstStyle/>
              <a:p>
                <a:pPr>
                  <a:defRPr lang="en-GB" sz="1200" b="1" i="0" u="none" strike="noStrike" baseline="0">
                    <a:solidFill>
                      <a:srgbClr val="000000"/>
                    </a:solidFill>
                    <a:latin typeface="Arial"/>
                    <a:ea typeface="Arial"/>
                    <a:cs typeface="Arial"/>
                  </a:defRPr>
                </a:pPr>
                <a:r>
                  <a:rPr lang="en-GB" sz="1200"/>
                  <a:t>Total poverty gap BEFORE and POST benefits (Millions VND)</a:t>
                </a:r>
              </a:p>
            </c:rich>
          </c:tx>
          <c:layout>
            <c:manualLayout>
              <c:xMode val="edge"/>
              <c:yMode val="edge"/>
              <c:x val="7.6766219200574042E-3"/>
              <c:y val="8.0115144214473397E-2"/>
            </c:manualLayout>
          </c:layout>
          <c:spPr>
            <a:noFill/>
            <a:ln w="25400">
              <a:noFill/>
            </a:ln>
          </c:spPr>
        </c:title>
        <c:numFmt formatCode="#,###,###,###" sourceLinked="0"/>
        <c:tickLblPos val="nextTo"/>
        <c:spPr>
          <a:ln w="9525">
            <a:noFill/>
          </a:ln>
        </c:spPr>
        <c:txPr>
          <a:bodyPr rot="0" vert="horz"/>
          <a:lstStyle/>
          <a:p>
            <a:pPr>
              <a:defRPr lang="en-GB" sz="1050" b="0" i="0" u="none" strike="noStrike" baseline="0">
                <a:solidFill>
                  <a:srgbClr val="000000"/>
                </a:solidFill>
                <a:latin typeface="Arial"/>
                <a:ea typeface="Arial"/>
                <a:cs typeface="Arial"/>
              </a:defRPr>
            </a:pPr>
            <a:endParaRPr lang="fr-FR"/>
          </a:p>
        </c:txPr>
        <c:crossAx val="49790976"/>
        <c:crosses val="autoZero"/>
        <c:crossBetween val="between"/>
      </c:valAx>
      <c:catAx>
        <c:axId val="49799168"/>
        <c:scaling>
          <c:orientation val="minMax"/>
        </c:scaling>
        <c:delete val="1"/>
        <c:axPos val="b"/>
        <c:tickLblPos val="none"/>
        <c:crossAx val="49800704"/>
        <c:crosses val="autoZero"/>
        <c:auto val="1"/>
        <c:lblAlgn val="ctr"/>
        <c:lblOffset val="100"/>
      </c:catAx>
      <c:valAx>
        <c:axId val="49800704"/>
        <c:scaling>
          <c:orientation val="minMax"/>
        </c:scaling>
        <c:axPos val="r"/>
        <c:title>
          <c:tx>
            <c:rich>
              <a:bodyPr/>
              <a:lstStyle/>
              <a:p>
                <a:pPr>
                  <a:defRPr lang="en-GB" sz="1400" b="0" i="0" u="none" strike="noStrike" baseline="0">
                    <a:solidFill>
                      <a:srgbClr val="000000"/>
                    </a:solidFill>
                    <a:latin typeface="Arial"/>
                    <a:ea typeface="Arial"/>
                    <a:cs typeface="Arial"/>
                  </a:defRPr>
                </a:pPr>
                <a:r>
                  <a:rPr lang="en-GB" sz="1400"/>
                  <a:t>Total poverty gap as a percentage of GDP</a:t>
                </a:r>
              </a:p>
            </c:rich>
          </c:tx>
          <c:layout>
            <c:manualLayout>
              <c:xMode val="edge"/>
              <c:yMode val="edge"/>
              <c:x val="0.95989049350894506"/>
              <c:y val="0.18893660531697479"/>
            </c:manualLayout>
          </c:layout>
        </c:title>
        <c:numFmt formatCode="0.00" sourceLinked="1"/>
        <c:tickLblPos val="nextTo"/>
        <c:spPr>
          <a:ln>
            <a:noFill/>
          </a:ln>
        </c:spPr>
        <c:txPr>
          <a:bodyPr rot="0" vert="horz"/>
          <a:lstStyle/>
          <a:p>
            <a:pPr>
              <a:defRPr lang="en-GB" sz="1200" b="0" i="0" u="none" strike="noStrike" baseline="0">
                <a:solidFill>
                  <a:srgbClr val="000000"/>
                </a:solidFill>
                <a:latin typeface="Arial"/>
                <a:ea typeface="Arial"/>
                <a:cs typeface="Arial"/>
              </a:defRPr>
            </a:pPr>
            <a:endParaRPr lang="fr-FR"/>
          </a:p>
        </c:txPr>
        <c:crossAx val="49799168"/>
        <c:crosses val="max"/>
        <c:crossBetween val="between"/>
      </c:valAx>
      <c:spPr>
        <a:solidFill>
          <a:srgbClr val="FFFFFF"/>
        </a:solidFill>
        <a:ln w="25400">
          <a:noFill/>
        </a:ln>
      </c:spPr>
    </c:plotArea>
    <c:legend>
      <c:legendPos val="r"/>
      <c:layout>
        <c:manualLayout>
          <c:xMode val="edge"/>
          <c:yMode val="edge"/>
          <c:x val="0.49700288480562205"/>
          <c:y val="6.8578205005005291E-2"/>
          <c:w val="0.41019256028873002"/>
          <c:h val="0.27811666612827618"/>
        </c:manualLayout>
      </c:layout>
      <c:spPr>
        <a:solidFill>
          <a:srgbClr val="FFFFFF"/>
        </a:solidFill>
        <a:ln w="25400">
          <a:noFill/>
        </a:ln>
      </c:spPr>
      <c:txPr>
        <a:bodyPr/>
        <a:lstStyle/>
        <a:p>
          <a:pPr>
            <a:defRPr lang="en-GB" sz="1200" b="1" i="0" u="none" strike="noStrike" baseline="0">
              <a:solidFill>
                <a:srgbClr val="000000"/>
              </a:solidFill>
              <a:latin typeface="Arial"/>
              <a:ea typeface="Arial"/>
              <a:cs typeface="Arial"/>
            </a:defRPr>
          </a:pPr>
          <a:endParaRPr lang="fr-FR"/>
        </a:p>
      </c:txPr>
    </c:legend>
    <c:plotVisOnly val="1"/>
    <c:dispBlanksAs val="gap"/>
  </c:chart>
  <c:spPr>
    <a:noFill/>
    <a:ln w="9525">
      <a:noFill/>
    </a:ln>
  </c:spPr>
  <c:txPr>
    <a:bodyPr/>
    <a:lstStyle/>
    <a:p>
      <a:pPr>
        <a:defRPr sz="1000" b="0" i="0" u="none" strike="noStrike" baseline="0">
          <a:solidFill>
            <a:srgbClr val="000000"/>
          </a:solidFill>
          <a:latin typeface="Arial"/>
          <a:ea typeface="Arial"/>
          <a:cs typeface="Arial"/>
        </a:defRPr>
      </a:pPr>
      <a:endParaRPr lang="fr-FR"/>
    </a:p>
  </c:txPr>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hdr" sz="quarter"/>
          </p:nvPr>
        </p:nvSpPr>
        <p:spPr bwMode="auto">
          <a:xfrm>
            <a:off x="0" y="0"/>
            <a:ext cx="2944879" cy="496649"/>
          </a:xfrm>
          <a:prstGeom prst="rect">
            <a:avLst/>
          </a:prstGeom>
          <a:noFill/>
          <a:ln w="9525">
            <a:noFill/>
            <a:miter lim="800000"/>
            <a:headEnd/>
            <a:tailEnd/>
          </a:ln>
          <a:effectLst/>
        </p:spPr>
        <p:txBody>
          <a:bodyPr vert="horz" wrap="square" lIns="92915" tIns="46459" rIns="92915" bIns="46459" numCol="1" anchor="t" anchorCtr="0" compatLnSpc="1">
            <a:prstTxWarp prst="textNoShape">
              <a:avLst/>
            </a:prstTxWarp>
          </a:bodyPr>
          <a:lstStyle>
            <a:lvl1pPr>
              <a:defRPr sz="1200"/>
            </a:lvl1pPr>
          </a:lstStyle>
          <a:p>
            <a:pPr>
              <a:defRPr/>
            </a:pPr>
            <a:endParaRPr lang="en-US"/>
          </a:p>
        </p:txBody>
      </p:sp>
      <p:sp>
        <p:nvSpPr>
          <p:cNvPr id="44035" name="Rectangle 3"/>
          <p:cNvSpPr>
            <a:spLocks noGrp="1" noChangeArrowheads="1"/>
          </p:cNvSpPr>
          <p:nvPr>
            <p:ph type="dt" sz="quarter" idx="1"/>
          </p:nvPr>
        </p:nvSpPr>
        <p:spPr bwMode="auto">
          <a:xfrm>
            <a:off x="3849622" y="0"/>
            <a:ext cx="2944879" cy="496649"/>
          </a:xfrm>
          <a:prstGeom prst="rect">
            <a:avLst/>
          </a:prstGeom>
          <a:noFill/>
          <a:ln w="9525">
            <a:noFill/>
            <a:miter lim="800000"/>
            <a:headEnd/>
            <a:tailEnd/>
          </a:ln>
          <a:effectLst/>
        </p:spPr>
        <p:txBody>
          <a:bodyPr vert="horz" wrap="square" lIns="92915" tIns="46459" rIns="92915" bIns="46459" numCol="1" anchor="t" anchorCtr="0" compatLnSpc="1">
            <a:prstTxWarp prst="textNoShape">
              <a:avLst/>
            </a:prstTxWarp>
          </a:bodyPr>
          <a:lstStyle>
            <a:lvl1pPr algn="r">
              <a:defRPr sz="1200"/>
            </a:lvl1pPr>
          </a:lstStyle>
          <a:p>
            <a:pPr>
              <a:defRPr/>
            </a:pPr>
            <a:endParaRPr lang="en-US"/>
          </a:p>
        </p:txBody>
      </p:sp>
      <p:sp>
        <p:nvSpPr>
          <p:cNvPr id="44036" name="Rectangle 4"/>
          <p:cNvSpPr>
            <a:spLocks noGrp="1" noChangeArrowheads="1"/>
          </p:cNvSpPr>
          <p:nvPr>
            <p:ph type="ftr" sz="quarter" idx="2"/>
          </p:nvPr>
        </p:nvSpPr>
        <p:spPr bwMode="auto">
          <a:xfrm>
            <a:off x="0" y="9434752"/>
            <a:ext cx="2944879" cy="496649"/>
          </a:xfrm>
          <a:prstGeom prst="rect">
            <a:avLst/>
          </a:prstGeom>
          <a:noFill/>
          <a:ln w="9525">
            <a:noFill/>
            <a:miter lim="800000"/>
            <a:headEnd/>
            <a:tailEnd/>
          </a:ln>
          <a:effectLst/>
        </p:spPr>
        <p:txBody>
          <a:bodyPr vert="horz" wrap="square" lIns="92915" tIns="46459" rIns="92915" bIns="46459" numCol="1" anchor="b" anchorCtr="0" compatLnSpc="1">
            <a:prstTxWarp prst="textNoShape">
              <a:avLst/>
            </a:prstTxWarp>
          </a:bodyPr>
          <a:lstStyle>
            <a:lvl1pPr>
              <a:defRPr sz="1200"/>
            </a:lvl1pPr>
          </a:lstStyle>
          <a:p>
            <a:pPr>
              <a:defRPr/>
            </a:pPr>
            <a:endParaRPr lang="en-US"/>
          </a:p>
        </p:txBody>
      </p:sp>
      <p:sp>
        <p:nvSpPr>
          <p:cNvPr id="44037" name="Rectangle 5"/>
          <p:cNvSpPr>
            <a:spLocks noGrp="1" noChangeArrowheads="1"/>
          </p:cNvSpPr>
          <p:nvPr>
            <p:ph type="sldNum" sz="quarter" idx="3"/>
          </p:nvPr>
        </p:nvSpPr>
        <p:spPr bwMode="auto">
          <a:xfrm>
            <a:off x="3849622" y="9434752"/>
            <a:ext cx="2944879" cy="496649"/>
          </a:xfrm>
          <a:prstGeom prst="rect">
            <a:avLst/>
          </a:prstGeom>
          <a:noFill/>
          <a:ln w="9525">
            <a:noFill/>
            <a:miter lim="800000"/>
            <a:headEnd/>
            <a:tailEnd/>
          </a:ln>
          <a:effectLst/>
        </p:spPr>
        <p:txBody>
          <a:bodyPr vert="horz" wrap="square" lIns="92915" tIns="46459" rIns="92915" bIns="46459" numCol="1" anchor="b" anchorCtr="0" compatLnSpc="1">
            <a:prstTxWarp prst="textNoShape">
              <a:avLst/>
            </a:prstTxWarp>
          </a:bodyPr>
          <a:lstStyle>
            <a:lvl1pPr algn="r">
              <a:defRPr sz="1200"/>
            </a:lvl1pPr>
          </a:lstStyle>
          <a:p>
            <a:pPr>
              <a:defRPr/>
            </a:pPr>
            <a:fld id="{73367F7F-3B9F-478C-85C6-650769B1235F}" type="slidenum">
              <a:rPr lang="en-US"/>
              <a:pPr>
                <a:defRPr/>
              </a:pPr>
              <a:t>‹N°›</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44879" cy="496649"/>
          </a:xfrm>
          <a:prstGeom prst="rect">
            <a:avLst/>
          </a:prstGeom>
          <a:noFill/>
          <a:ln w="9525">
            <a:noFill/>
            <a:miter lim="800000"/>
            <a:headEnd/>
            <a:tailEnd/>
          </a:ln>
          <a:effectLst/>
        </p:spPr>
        <p:txBody>
          <a:bodyPr vert="horz" wrap="square" lIns="92915" tIns="46459" rIns="92915" bIns="46459" numCol="1" anchor="t" anchorCtr="0" compatLnSpc="1">
            <a:prstTxWarp prst="textNoShape">
              <a:avLst/>
            </a:prstTxWarp>
          </a:bodyPr>
          <a:lstStyle>
            <a:lvl1pPr>
              <a:defRPr sz="1200"/>
            </a:lvl1pPr>
          </a:lstStyle>
          <a:p>
            <a:pPr>
              <a:defRPr/>
            </a:pPr>
            <a:endParaRPr lang="fr-FR"/>
          </a:p>
        </p:txBody>
      </p:sp>
      <p:sp>
        <p:nvSpPr>
          <p:cNvPr id="13315" name="Rectangle 3"/>
          <p:cNvSpPr>
            <a:spLocks noGrp="1" noChangeArrowheads="1"/>
          </p:cNvSpPr>
          <p:nvPr>
            <p:ph type="dt" idx="1"/>
          </p:nvPr>
        </p:nvSpPr>
        <p:spPr bwMode="auto">
          <a:xfrm>
            <a:off x="3848000" y="0"/>
            <a:ext cx="2944878" cy="496649"/>
          </a:xfrm>
          <a:prstGeom prst="rect">
            <a:avLst/>
          </a:prstGeom>
          <a:noFill/>
          <a:ln w="9525">
            <a:noFill/>
            <a:miter lim="800000"/>
            <a:headEnd/>
            <a:tailEnd/>
          </a:ln>
          <a:effectLst/>
        </p:spPr>
        <p:txBody>
          <a:bodyPr vert="horz" wrap="square" lIns="92915" tIns="46459" rIns="92915" bIns="46459" numCol="1" anchor="t" anchorCtr="0" compatLnSpc="1">
            <a:prstTxWarp prst="textNoShape">
              <a:avLst/>
            </a:prstTxWarp>
          </a:bodyPr>
          <a:lstStyle>
            <a:lvl1pPr algn="r">
              <a:defRPr sz="1200"/>
            </a:lvl1pPr>
          </a:lstStyle>
          <a:p>
            <a:pPr>
              <a:defRPr/>
            </a:pPr>
            <a:endParaRPr lang="fr-FR"/>
          </a:p>
        </p:txBody>
      </p:sp>
      <p:sp>
        <p:nvSpPr>
          <p:cNvPr id="23556" name="Rectangle 4"/>
          <p:cNvSpPr>
            <a:spLocks noGrp="1" noRot="1" noChangeAspect="1" noChangeArrowheads="1" noTextEdit="1"/>
          </p:cNvSpPr>
          <p:nvPr>
            <p:ph type="sldImg" idx="2"/>
          </p:nvPr>
        </p:nvSpPr>
        <p:spPr bwMode="auto">
          <a:xfrm>
            <a:off x="915988" y="746125"/>
            <a:ext cx="4964112" cy="3722688"/>
          </a:xfrm>
          <a:prstGeom prst="rect">
            <a:avLst/>
          </a:prstGeom>
          <a:noFill/>
          <a:ln w="9525">
            <a:solidFill>
              <a:srgbClr val="000000"/>
            </a:solidFill>
            <a:miter lim="800000"/>
            <a:headEnd/>
            <a:tailEnd/>
          </a:ln>
        </p:spPr>
      </p:sp>
      <p:sp>
        <p:nvSpPr>
          <p:cNvPr id="13317" name="Rectangle 5"/>
          <p:cNvSpPr>
            <a:spLocks noGrp="1" noChangeArrowheads="1"/>
          </p:cNvSpPr>
          <p:nvPr>
            <p:ph type="body" sz="quarter" idx="3"/>
          </p:nvPr>
        </p:nvSpPr>
        <p:spPr bwMode="auto">
          <a:xfrm>
            <a:off x="680587" y="4716580"/>
            <a:ext cx="5434950" cy="4469846"/>
          </a:xfrm>
          <a:prstGeom prst="rect">
            <a:avLst/>
          </a:prstGeom>
          <a:noFill/>
          <a:ln w="9525">
            <a:noFill/>
            <a:miter lim="800000"/>
            <a:headEnd/>
            <a:tailEnd/>
          </a:ln>
          <a:effectLst/>
        </p:spPr>
        <p:txBody>
          <a:bodyPr vert="horz" wrap="square" lIns="92915" tIns="46459" rIns="92915" bIns="46459" numCol="1" anchor="t" anchorCtr="0" compatLnSpc="1">
            <a:prstTxWarp prst="textNoShape">
              <a:avLst/>
            </a:prstTxWarp>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13318" name="Rectangle 6"/>
          <p:cNvSpPr>
            <a:spLocks noGrp="1" noChangeArrowheads="1"/>
          </p:cNvSpPr>
          <p:nvPr>
            <p:ph type="ftr" sz="quarter" idx="4"/>
          </p:nvPr>
        </p:nvSpPr>
        <p:spPr bwMode="auto">
          <a:xfrm>
            <a:off x="0" y="9433158"/>
            <a:ext cx="2944879" cy="496649"/>
          </a:xfrm>
          <a:prstGeom prst="rect">
            <a:avLst/>
          </a:prstGeom>
          <a:noFill/>
          <a:ln w="9525">
            <a:noFill/>
            <a:miter lim="800000"/>
            <a:headEnd/>
            <a:tailEnd/>
          </a:ln>
          <a:effectLst/>
        </p:spPr>
        <p:txBody>
          <a:bodyPr vert="horz" wrap="square" lIns="92915" tIns="46459" rIns="92915" bIns="46459" numCol="1" anchor="b" anchorCtr="0" compatLnSpc="1">
            <a:prstTxWarp prst="textNoShape">
              <a:avLst/>
            </a:prstTxWarp>
          </a:bodyPr>
          <a:lstStyle>
            <a:lvl1pPr>
              <a:defRPr sz="1200"/>
            </a:lvl1pPr>
          </a:lstStyle>
          <a:p>
            <a:pPr>
              <a:defRPr/>
            </a:pPr>
            <a:endParaRPr lang="fr-FR"/>
          </a:p>
        </p:txBody>
      </p:sp>
      <p:sp>
        <p:nvSpPr>
          <p:cNvPr id="13319" name="Rectangle 7"/>
          <p:cNvSpPr>
            <a:spLocks noGrp="1" noChangeArrowheads="1"/>
          </p:cNvSpPr>
          <p:nvPr>
            <p:ph type="sldNum" sz="quarter" idx="5"/>
          </p:nvPr>
        </p:nvSpPr>
        <p:spPr bwMode="auto">
          <a:xfrm>
            <a:off x="3848000" y="9433158"/>
            <a:ext cx="2944878" cy="496649"/>
          </a:xfrm>
          <a:prstGeom prst="rect">
            <a:avLst/>
          </a:prstGeom>
          <a:noFill/>
          <a:ln w="9525">
            <a:noFill/>
            <a:miter lim="800000"/>
            <a:headEnd/>
            <a:tailEnd/>
          </a:ln>
          <a:effectLst/>
        </p:spPr>
        <p:txBody>
          <a:bodyPr vert="horz" wrap="square" lIns="92915" tIns="46459" rIns="92915" bIns="46459" numCol="1" anchor="b" anchorCtr="0" compatLnSpc="1">
            <a:prstTxWarp prst="textNoShape">
              <a:avLst/>
            </a:prstTxWarp>
          </a:bodyPr>
          <a:lstStyle>
            <a:lvl1pPr algn="r">
              <a:defRPr sz="1200"/>
            </a:lvl1pPr>
          </a:lstStyle>
          <a:p>
            <a:pPr>
              <a:defRPr/>
            </a:pPr>
            <a:fld id="{DD07CC86-3753-4155-ABA1-65340482DC69}"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D41295B3-58DD-4F1E-BB98-9D4C9C47BFCD}" type="slidenum">
              <a:rPr lang="fr-FR" smtClean="0"/>
              <a:pPr/>
              <a:t>1</a:t>
            </a:fld>
            <a:endParaRPr lang="fr-FR" smtClean="0"/>
          </a:p>
        </p:txBody>
      </p:sp>
      <p:sp>
        <p:nvSpPr>
          <p:cNvPr id="24579" name="Rectangle 1026"/>
          <p:cNvSpPr>
            <a:spLocks noGrp="1" noRot="1" noChangeAspect="1" noChangeArrowheads="1" noTextEdit="1"/>
          </p:cNvSpPr>
          <p:nvPr>
            <p:ph type="sldImg"/>
          </p:nvPr>
        </p:nvSpPr>
        <p:spPr>
          <a:ln/>
        </p:spPr>
      </p:sp>
      <p:sp>
        <p:nvSpPr>
          <p:cNvPr id="24580" name="Rectangle 1027"/>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pPr defTabSz="936676"/>
            <a:fld id="{85436B6C-F009-4201-93F4-0096082A53C3}" type="slidenum">
              <a:rPr lang="en-CA" smtClean="0"/>
              <a:pPr defTabSz="936676"/>
              <a:t>3</a:t>
            </a:fld>
            <a:endParaRPr lang="en-CA" dirty="0" smtClean="0"/>
          </a:p>
        </p:txBody>
      </p:sp>
      <p:sp>
        <p:nvSpPr>
          <p:cNvPr id="78851" name="Rectangle 2"/>
          <p:cNvSpPr>
            <a:spLocks noGrp="1" noRot="1" noChangeAspect="1" noChangeArrowheads="1" noTextEdit="1"/>
          </p:cNvSpPr>
          <p:nvPr>
            <p:ph type="sldImg"/>
          </p:nvPr>
        </p:nvSpPr>
        <p:spPr>
          <a:xfrm>
            <a:off x="915988" y="746125"/>
            <a:ext cx="4964112" cy="3722688"/>
          </a:xfrm>
          <a:solidFill>
            <a:srgbClr val="FFFFFF"/>
          </a:solidFill>
          <a:ln/>
        </p:spPr>
      </p:sp>
      <p:sp>
        <p:nvSpPr>
          <p:cNvPr id="78852" name="Rectangle 3"/>
          <p:cNvSpPr>
            <a:spLocks noGrp="1" noChangeArrowheads="1"/>
          </p:cNvSpPr>
          <p:nvPr>
            <p:ph type="body" idx="1"/>
          </p:nvPr>
        </p:nvSpPr>
        <p:spPr>
          <a:xfrm>
            <a:off x="679135" y="4717139"/>
            <a:ext cx="5436235" cy="4469367"/>
          </a:xfrm>
          <a:solidFill>
            <a:srgbClr val="FFFFFF"/>
          </a:solidFill>
          <a:ln>
            <a:solidFill>
              <a:srgbClr val="000000"/>
            </a:solidFill>
          </a:ln>
        </p:spPr>
        <p:txBody>
          <a:bodyPr/>
          <a:lstStyle/>
          <a:p>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pPr defTabSz="936676"/>
            <a:fld id="{85436B6C-F009-4201-93F4-0096082A53C3}" type="slidenum">
              <a:rPr lang="en-CA" smtClean="0"/>
              <a:pPr defTabSz="936676"/>
              <a:t>4</a:t>
            </a:fld>
            <a:endParaRPr lang="en-CA" dirty="0" smtClean="0"/>
          </a:p>
        </p:txBody>
      </p:sp>
      <p:sp>
        <p:nvSpPr>
          <p:cNvPr id="78851" name="Rectangle 2"/>
          <p:cNvSpPr>
            <a:spLocks noGrp="1" noRot="1" noChangeAspect="1" noChangeArrowheads="1" noTextEdit="1"/>
          </p:cNvSpPr>
          <p:nvPr>
            <p:ph type="sldImg"/>
          </p:nvPr>
        </p:nvSpPr>
        <p:spPr>
          <a:xfrm>
            <a:off x="915988" y="746125"/>
            <a:ext cx="4964112" cy="3722688"/>
          </a:xfrm>
          <a:solidFill>
            <a:srgbClr val="FFFFFF"/>
          </a:solidFill>
          <a:ln/>
        </p:spPr>
      </p:sp>
      <p:sp>
        <p:nvSpPr>
          <p:cNvPr id="78852" name="Rectangle 3"/>
          <p:cNvSpPr>
            <a:spLocks noGrp="1" noChangeArrowheads="1"/>
          </p:cNvSpPr>
          <p:nvPr>
            <p:ph type="body" idx="1"/>
          </p:nvPr>
        </p:nvSpPr>
        <p:spPr>
          <a:xfrm>
            <a:off x="679135" y="4717139"/>
            <a:ext cx="5436235" cy="4469367"/>
          </a:xfrm>
          <a:solidFill>
            <a:srgbClr val="FFFFFF"/>
          </a:solidFill>
          <a:ln>
            <a:solidFill>
              <a:srgbClr val="000000"/>
            </a:solidFill>
          </a:ln>
        </p:spPr>
        <p:txBody>
          <a:bodyPr/>
          <a:lstStyle/>
          <a:p>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pPr defTabSz="936676"/>
            <a:fld id="{25127406-8BDF-4D1D-B9D6-7B5EE5131B11}" type="slidenum">
              <a:rPr lang="en-CA" smtClean="0"/>
              <a:pPr defTabSz="936676"/>
              <a:t>5</a:t>
            </a:fld>
            <a:endParaRPr lang="en-CA" dirty="0" smtClean="0"/>
          </a:p>
        </p:txBody>
      </p:sp>
      <p:sp>
        <p:nvSpPr>
          <p:cNvPr id="80899" name="Rectangle 2"/>
          <p:cNvSpPr>
            <a:spLocks noGrp="1" noRot="1" noChangeAspect="1" noChangeArrowheads="1" noTextEdit="1"/>
          </p:cNvSpPr>
          <p:nvPr>
            <p:ph type="sldImg"/>
          </p:nvPr>
        </p:nvSpPr>
        <p:spPr>
          <a:xfrm>
            <a:off x="915988" y="746125"/>
            <a:ext cx="4964112" cy="3722688"/>
          </a:xfrm>
          <a:solidFill>
            <a:srgbClr val="FFFFFF"/>
          </a:solidFill>
          <a:ln/>
        </p:spPr>
      </p:sp>
      <p:sp>
        <p:nvSpPr>
          <p:cNvPr id="80900" name="Rectangle 3"/>
          <p:cNvSpPr>
            <a:spLocks noGrp="1" noChangeArrowheads="1"/>
          </p:cNvSpPr>
          <p:nvPr>
            <p:ph type="body" idx="1"/>
          </p:nvPr>
        </p:nvSpPr>
        <p:spPr>
          <a:xfrm>
            <a:off x="679135" y="4717139"/>
            <a:ext cx="5436235" cy="4469367"/>
          </a:xfrm>
          <a:solidFill>
            <a:srgbClr val="FFFFFF"/>
          </a:solidFill>
          <a:ln>
            <a:solidFill>
              <a:srgbClr val="000000"/>
            </a:solidFill>
          </a:ln>
        </p:spPr>
        <p:txBody>
          <a:bodyPr/>
          <a:lstStyle/>
          <a:p>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pPr defTabSz="936676"/>
            <a:fld id="{2D1FFA27-9F30-4B54-B997-01DE128C12B4}" type="slidenum">
              <a:rPr lang="en-CA" smtClean="0"/>
              <a:pPr defTabSz="936676"/>
              <a:t>6</a:t>
            </a:fld>
            <a:endParaRPr lang="en-CA" dirty="0" smtClean="0"/>
          </a:p>
        </p:txBody>
      </p:sp>
      <p:sp>
        <p:nvSpPr>
          <p:cNvPr id="79875" name="Rectangle 2"/>
          <p:cNvSpPr>
            <a:spLocks noGrp="1" noRot="1" noChangeAspect="1" noChangeArrowheads="1" noTextEdit="1"/>
          </p:cNvSpPr>
          <p:nvPr>
            <p:ph type="sldImg"/>
          </p:nvPr>
        </p:nvSpPr>
        <p:spPr>
          <a:xfrm>
            <a:off x="915988" y="746125"/>
            <a:ext cx="4964112" cy="3722688"/>
          </a:xfrm>
          <a:solidFill>
            <a:srgbClr val="FFFFFF"/>
          </a:solidFill>
          <a:ln/>
        </p:spPr>
      </p:sp>
      <p:sp>
        <p:nvSpPr>
          <p:cNvPr id="79876" name="Rectangle 3"/>
          <p:cNvSpPr>
            <a:spLocks noGrp="1" noChangeArrowheads="1"/>
          </p:cNvSpPr>
          <p:nvPr>
            <p:ph type="body" idx="1"/>
          </p:nvPr>
        </p:nvSpPr>
        <p:spPr>
          <a:xfrm>
            <a:off x="679135" y="4717139"/>
            <a:ext cx="5436235" cy="4469367"/>
          </a:xfrm>
          <a:solidFill>
            <a:srgbClr val="FFFFFF"/>
          </a:solidFill>
          <a:ln>
            <a:solidFill>
              <a:srgbClr val="000000"/>
            </a:solidFill>
          </a:ln>
        </p:spPr>
        <p:txBody>
          <a:bodyPr/>
          <a:lstStyle/>
          <a:p>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pPr defTabSz="936676"/>
            <a:fld id="{2D1FFA27-9F30-4B54-B997-01DE128C12B4}" type="slidenum">
              <a:rPr lang="en-CA" smtClean="0"/>
              <a:pPr defTabSz="936676"/>
              <a:t>8</a:t>
            </a:fld>
            <a:endParaRPr lang="en-CA" dirty="0" smtClean="0"/>
          </a:p>
        </p:txBody>
      </p:sp>
      <p:sp>
        <p:nvSpPr>
          <p:cNvPr id="79875" name="Rectangle 2"/>
          <p:cNvSpPr>
            <a:spLocks noGrp="1" noRot="1" noChangeAspect="1" noChangeArrowheads="1" noTextEdit="1"/>
          </p:cNvSpPr>
          <p:nvPr>
            <p:ph type="sldImg"/>
          </p:nvPr>
        </p:nvSpPr>
        <p:spPr>
          <a:xfrm>
            <a:off x="915988" y="746125"/>
            <a:ext cx="4964112" cy="3722688"/>
          </a:xfrm>
          <a:solidFill>
            <a:srgbClr val="FFFFFF"/>
          </a:solidFill>
          <a:ln/>
        </p:spPr>
      </p:sp>
      <p:sp>
        <p:nvSpPr>
          <p:cNvPr id="79876" name="Rectangle 3"/>
          <p:cNvSpPr>
            <a:spLocks noGrp="1" noChangeArrowheads="1"/>
          </p:cNvSpPr>
          <p:nvPr>
            <p:ph type="body" idx="1"/>
          </p:nvPr>
        </p:nvSpPr>
        <p:spPr>
          <a:xfrm>
            <a:off x="679135" y="4717139"/>
            <a:ext cx="5436235" cy="4469367"/>
          </a:xfrm>
          <a:solidFill>
            <a:srgbClr val="FFFFFF"/>
          </a:solidFill>
          <a:ln>
            <a:solidFill>
              <a:srgbClr val="000000"/>
            </a:solidFill>
          </a:ln>
        </p:spPr>
        <p:txBody>
          <a:bodyPr/>
          <a:lstStyle/>
          <a:p>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endParaRPr lang="en-GB" smtClean="0"/>
          </a:p>
        </p:txBody>
      </p:sp>
      <p:sp>
        <p:nvSpPr>
          <p:cNvPr id="84996" name="Slide Number Placeholder 3"/>
          <p:cNvSpPr>
            <a:spLocks noGrp="1"/>
          </p:cNvSpPr>
          <p:nvPr>
            <p:ph type="sldNum" sz="quarter" idx="5"/>
          </p:nvPr>
        </p:nvSpPr>
        <p:spPr>
          <a:noFill/>
        </p:spPr>
        <p:txBody>
          <a:bodyPr/>
          <a:lstStyle/>
          <a:p>
            <a:pPr defTabSz="936676"/>
            <a:fld id="{CD238B18-31A1-494C-97C4-2C64F55ED975}" type="slidenum">
              <a:rPr lang="en-CA" smtClean="0"/>
              <a:pPr defTabSz="936676"/>
              <a:t>14</a:t>
            </a:fld>
            <a:endParaRPr lang="en-CA"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FD33ABD4-159F-4FB3-AF5D-920E5F84890B}" type="slidenum">
              <a:rPr lang="en-CA" smtClean="0"/>
              <a:pPr>
                <a:defRPr/>
              </a:pPr>
              <a:t>16</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txBox="1">
            <a:spLocks noGrp="1" noChangeArrowheads="1"/>
          </p:cNvSpPr>
          <p:nvPr/>
        </p:nvSpPr>
        <p:spPr bwMode="auto">
          <a:xfrm>
            <a:off x="3847893" y="9432687"/>
            <a:ext cx="2945023" cy="497126"/>
          </a:xfrm>
          <a:prstGeom prst="rect">
            <a:avLst/>
          </a:prstGeom>
          <a:noFill/>
          <a:ln w="9525">
            <a:noFill/>
            <a:miter lim="800000"/>
            <a:headEnd/>
            <a:tailEnd/>
          </a:ln>
        </p:spPr>
        <p:txBody>
          <a:bodyPr lIns="93996" tIns="46998" rIns="93996" bIns="46998" anchor="b"/>
          <a:lstStyle/>
          <a:p>
            <a:pPr algn="r" defTabSz="936676"/>
            <a:fld id="{D9F83E00-3E83-44B2-8C38-F4FE8F797A02}" type="slidenum">
              <a:rPr lang="en-CA" sz="1200"/>
              <a:pPr algn="r" defTabSz="936676"/>
              <a:t>18</a:t>
            </a:fld>
            <a:endParaRPr lang="en-CA" sz="1200" dirty="0"/>
          </a:p>
        </p:txBody>
      </p:sp>
      <p:sp>
        <p:nvSpPr>
          <p:cNvPr id="86019" name="Rectangle 2"/>
          <p:cNvSpPr>
            <a:spLocks noGrp="1" noRot="1" noChangeAspect="1" noChangeArrowheads="1" noTextEdit="1"/>
          </p:cNvSpPr>
          <p:nvPr>
            <p:ph type="sldImg"/>
          </p:nvPr>
        </p:nvSpPr>
        <p:spPr>
          <a:xfrm>
            <a:off x="915988" y="746125"/>
            <a:ext cx="4964112" cy="3722688"/>
          </a:xfrm>
          <a:ln/>
        </p:spPr>
      </p:sp>
      <p:sp>
        <p:nvSpPr>
          <p:cNvPr id="86020" name="Rectangle 3"/>
          <p:cNvSpPr>
            <a:spLocks noGrp="1" noChangeArrowheads="1"/>
          </p:cNvSpPr>
          <p:nvPr>
            <p:ph type="body" idx="1"/>
          </p:nvPr>
        </p:nvSpPr>
        <p:spPr>
          <a:xfrm>
            <a:off x="906040" y="4718728"/>
            <a:ext cx="4982422" cy="4467779"/>
          </a:xfrm>
          <a:noFill/>
          <a:ln/>
        </p:spPr>
        <p:txBody>
          <a:bodyPr/>
          <a:lstStyle/>
          <a:p>
            <a:endParaRPr lang="zh-CN" alt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pPr defTabSz="936676"/>
            <a:fld id="{82F0749B-8C3F-4964-BB0B-3CA5CAAE393C}" type="slidenum">
              <a:rPr lang="en-CA" smtClean="0"/>
              <a:pPr defTabSz="936676"/>
              <a:t>28</a:t>
            </a:fld>
            <a:endParaRPr lang="en-CA" dirty="0" smtClean="0"/>
          </a:p>
        </p:txBody>
      </p:sp>
      <p:sp>
        <p:nvSpPr>
          <p:cNvPr id="81923" name="Rectangle 7"/>
          <p:cNvSpPr txBox="1">
            <a:spLocks noGrp="1" noChangeArrowheads="1"/>
          </p:cNvSpPr>
          <p:nvPr/>
        </p:nvSpPr>
        <p:spPr bwMode="auto">
          <a:xfrm>
            <a:off x="3847893" y="9432687"/>
            <a:ext cx="2945023" cy="497126"/>
          </a:xfrm>
          <a:prstGeom prst="rect">
            <a:avLst/>
          </a:prstGeom>
          <a:noFill/>
          <a:ln w="9525">
            <a:noFill/>
            <a:miter lim="800000"/>
            <a:headEnd/>
            <a:tailEnd/>
          </a:ln>
        </p:spPr>
        <p:txBody>
          <a:bodyPr lIns="93996" tIns="46998" rIns="93996" bIns="46998" anchor="b"/>
          <a:lstStyle/>
          <a:p>
            <a:pPr algn="r" defTabSz="936676"/>
            <a:fld id="{4AB114E5-D425-425E-9B51-B7B408FDB161}" type="slidenum">
              <a:rPr lang="fr-FR" sz="1200"/>
              <a:pPr algn="r" defTabSz="936676"/>
              <a:t>28</a:t>
            </a:fld>
            <a:endParaRPr lang="fr-FR" sz="1200" dirty="0"/>
          </a:p>
        </p:txBody>
      </p:sp>
      <p:sp>
        <p:nvSpPr>
          <p:cNvPr id="81924" name="Rectangle 2"/>
          <p:cNvSpPr>
            <a:spLocks noGrp="1" noRot="1" noChangeAspect="1" noChangeArrowheads="1" noTextEdit="1"/>
          </p:cNvSpPr>
          <p:nvPr>
            <p:ph type="sldImg"/>
          </p:nvPr>
        </p:nvSpPr>
        <p:spPr>
          <a:solidFill>
            <a:srgbClr val="FFFFFF"/>
          </a:solidFill>
          <a:ln/>
        </p:spPr>
      </p:sp>
      <p:sp>
        <p:nvSpPr>
          <p:cNvPr id="81925" name="Rectangle 3"/>
          <p:cNvSpPr>
            <a:spLocks noGrp="1" noChangeArrowheads="1"/>
          </p:cNvSpPr>
          <p:nvPr>
            <p:ph type="body" idx="1"/>
          </p:nvPr>
        </p:nvSpPr>
        <p:spPr>
          <a:noFill/>
          <a:ln>
            <a:solidFill>
              <a:srgbClr val="000000"/>
            </a:solidFill>
          </a:ln>
        </p:spPr>
        <p:txBody>
          <a:bodyPr/>
          <a:lstStyle/>
          <a:p>
            <a:pPr>
              <a:buFontTx/>
              <a:buChar char="-"/>
            </a:pPr>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pPr defTabSz="936676"/>
            <a:fld id="{8853B97D-8CBD-4B83-BF45-9209124F3635}" type="slidenum">
              <a:rPr lang="en-CA" smtClean="0"/>
              <a:pPr defTabSz="936676"/>
              <a:t>29</a:t>
            </a:fld>
            <a:endParaRPr lang="en-CA" dirty="0" smtClean="0"/>
          </a:p>
        </p:txBody>
      </p:sp>
      <p:sp>
        <p:nvSpPr>
          <p:cNvPr id="82947" name="Rectangle 7"/>
          <p:cNvSpPr txBox="1">
            <a:spLocks noGrp="1" noChangeArrowheads="1"/>
          </p:cNvSpPr>
          <p:nvPr/>
        </p:nvSpPr>
        <p:spPr bwMode="auto">
          <a:xfrm>
            <a:off x="3847893" y="9432687"/>
            <a:ext cx="2945023" cy="497126"/>
          </a:xfrm>
          <a:prstGeom prst="rect">
            <a:avLst/>
          </a:prstGeom>
          <a:noFill/>
          <a:ln w="9525">
            <a:noFill/>
            <a:miter lim="800000"/>
            <a:headEnd/>
            <a:tailEnd/>
          </a:ln>
        </p:spPr>
        <p:txBody>
          <a:bodyPr lIns="93996" tIns="46998" rIns="93996" bIns="46998" anchor="b"/>
          <a:lstStyle/>
          <a:p>
            <a:pPr algn="r" defTabSz="936676"/>
            <a:fld id="{753DEDBA-712E-4F10-A86F-51CA5B873B2B}" type="slidenum">
              <a:rPr lang="fr-FR" sz="1200"/>
              <a:pPr algn="r" defTabSz="936676"/>
              <a:t>29</a:t>
            </a:fld>
            <a:endParaRPr lang="fr-FR" sz="1200" dirty="0"/>
          </a:p>
        </p:txBody>
      </p:sp>
      <p:sp>
        <p:nvSpPr>
          <p:cNvPr id="82948" name="Rectangle 2"/>
          <p:cNvSpPr>
            <a:spLocks noGrp="1" noRot="1" noChangeAspect="1" noChangeArrowheads="1" noTextEdit="1"/>
          </p:cNvSpPr>
          <p:nvPr>
            <p:ph type="sldImg"/>
          </p:nvPr>
        </p:nvSpPr>
        <p:spPr>
          <a:solidFill>
            <a:srgbClr val="FFFFFF"/>
          </a:solidFill>
          <a:ln/>
        </p:spPr>
      </p:sp>
      <p:sp>
        <p:nvSpPr>
          <p:cNvPr id="82949" name="Rectangle 3"/>
          <p:cNvSpPr>
            <a:spLocks noGrp="1" noChangeArrowheads="1"/>
          </p:cNvSpPr>
          <p:nvPr>
            <p:ph type="body" idx="1"/>
          </p:nvPr>
        </p:nvSpPr>
        <p:spPr>
          <a:noFill/>
          <a:ln>
            <a:solidFill>
              <a:srgbClr val="000000"/>
            </a:solidFill>
          </a:ln>
        </p:spPr>
        <p:txBody>
          <a:bodyPr/>
          <a:lstStyle/>
          <a:p>
            <a:pPr>
              <a:buFontTx/>
              <a:buChar char="-"/>
            </a:pPr>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pPr defTabSz="936676"/>
            <a:fld id="{CA172E07-1628-49B1-84FF-8F26EC08024F}" type="slidenum">
              <a:rPr lang="en-CA" smtClean="0"/>
              <a:pPr defTabSz="936676"/>
              <a:t>32</a:t>
            </a:fld>
            <a:endParaRPr lang="en-CA" dirty="0" smtClean="0"/>
          </a:p>
        </p:txBody>
      </p:sp>
      <p:sp>
        <p:nvSpPr>
          <p:cNvPr id="83971" name="Rectangle 2"/>
          <p:cNvSpPr>
            <a:spLocks noGrp="1" noRot="1" noChangeAspect="1" noChangeArrowheads="1" noTextEdit="1"/>
          </p:cNvSpPr>
          <p:nvPr>
            <p:ph type="sldImg"/>
          </p:nvPr>
        </p:nvSpPr>
        <p:spPr>
          <a:xfrm>
            <a:off x="915988" y="746125"/>
            <a:ext cx="4964112" cy="3722688"/>
          </a:xfrm>
          <a:ln/>
        </p:spPr>
      </p:sp>
      <p:sp>
        <p:nvSpPr>
          <p:cNvPr id="83972" name="Rectangle 3"/>
          <p:cNvSpPr>
            <a:spLocks noGrp="1" noChangeArrowheads="1"/>
          </p:cNvSpPr>
          <p:nvPr>
            <p:ph type="body" idx="1"/>
          </p:nvPr>
        </p:nvSpPr>
        <p:spPr>
          <a:xfrm>
            <a:off x="906040" y="4718728"/>
            <a:ext cx="4982422" cy="4467779"/>
          </a:xfrm>
          <a:noFill/>
          <a:ln/>
        </p:spPr>
        <p:txBody>
          <a:bodyPr/>
          <a:lstStyle/>
          <a:p>
            <a:r>
              <a:rPr lang="fr-FR" altLang="zh-CN" smtClean="0"/>
              <a:t>Foster-Greer-Thorbecke (FGT) indices </a:t>
            </a:r>
          </a:p>
          <a:p>
            <a:r>
              <a:rPr lang="fr-FR" altLang="zh-CN" smtClean="0"/>
              <a:t>where n is population size, q number of people below poverty line, yi is income, z is the poverty threshold. Poverty threshold is equal to the food threshold plus the non-food threshold, where threshold refers to the cost of basic food and non-food requirements. </a:t>
            </a:r>
          </a:p>
          <a:p>
            <a:r>
              <a:rPr lang="fr-FR" altLang="zh-CN" smtClean="0"/>
              <a:t>The parameter ¦Á can have three values, each one indicating a measure of poverty. The headcount index of poverty has ¦Á = 0. This is the common index of poverty, which measures the proportion of the population whose income (or consumption) falls below the poverty threshold. </a:t>
            </a:r>
          </a:p>
          <a:p>
            <a:r>
              <a:rPr lang="fr-FR" altLang="zh-CN" smtClean="0"/>
              <a:t>The poverty gap index has ¦Á = 1. This measures the depth of poverty in the sense that it indicates how far below on average the poor are from the poverty threshold. </a:t>
            </a:r>
          </a:p>
          <a:p>
            <a:r>
              <a:rPr lang="fr-FR" altLang="zh-CN" smtClean="0"/>
              <a:t>The poverty severity index has ¦Á = 2. This measure is sensitive to the distribution among the poor as more weight is given to the poorest below the poverty threshold. This is because the poverty severity index corresponds to the squared average distance of income of the poor from the poverty line, hence gives more weight to the poorest of the poor in the population. </a:t>
            </a:r>
            <a:endParaRPr lang="zh-CN"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txBox="1">
            <a:spLocks noGrp="1" noChangeArrowheads="1"/>
          </p:cNvSpPr>
          <p:nvPr/>
        </p:nvSpPr>
        <p:spPr bwMode="auto">
          <a:xfrm>
            <a:off x="3847893" y="9432687"/>
            <a:ext cx="2945023" cy="497126"/>
          </a:xfrm>
          <a:prstGeom prst="rect">
            <a:avLst/>
          </a:prstGeom>
          <a:noFill/>
          <a:ln w="9525">
            <a:noFill/>
            <a:miter lim="800000"/>
            <a:headEnd/>
            <a:tailEnd/>
          </a:ln>
        </p:spPr>
        <p:txBody>
          <a:bodyPr lIns="93996" tIns="46998" rIns="93996" bIns="46998" anchor="b"/>
          <a:lstStyle/>
          <a:p>
            <a:pPr algn="r" defTabSz="936676"/>
            <a:fld id="{D9F83E00-3E83-44B2-8C38-F4FE8F797A02}" type="slidenum">
              <a:rPr lang="en-CA" sz="1200"/>
              <a:pPr algn="r" defTabSz="936676"/>
              <a:t>48</a:t>
            </a:fld>
            <a:endParaRPr lang="en-CA" sz="1200" dirty="0"/>
          </a:p>
        </p:txBody>
      </p:sp>
      <p:sp>
        <p:nvSpPr>
          <p:cNvPr id="86019" name="Rectangle 2"/>
          <p:cNvSpPr>
            <a:spLocks noGrp="1" noRot="1" noChangeAspect="1" noChangeArrowheads="1" noTextEdit="1"/>
          </p:cNvSpPr>
          <p:nvPr>
            <p:ph type="sldImg"/>
          </p:nvPr>
        </p:nvSpPr>
        <p:spPr>
          <a:xfrm>
            <a:off x="915988" y="746125"/>
            <a:ext cx="4964112" cy="3722688"/>
          </a:xfrm>
          <a:ln/>
        </p:spPr>
      </p:sp>
      <p:sp>
        <p:nvSpPr>
          <p:cNvPr id="86020" name="Rectangle 3"/>
          <p:cNvSpPr>
            <a:spLocks noGrp="1" noChangeArrowheads="1"/>
          </p:cNvSpPr>
          <p:nvPr>
            <p:ph type="body" idx="1"/>
          </p:nvPr>
        </p:nvSpPr>
        <p:spPr>
          <a:xfrm>
            <a:off x="906040" y="4718728"/>
            <a:ext cx="4982422" cy="4467779"/>
          </a:xfrm>
          <a:noFill/>
          <a:ln/>
        </p:spPr>
        <p:txBody>
          <a:bodyPr/>
          <a:lstStyle/>
          <a:p>
            <a:endParaRPr lang="zh-CN" alt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txBox="1">
            <a:spLocks noGrp="1" noChangeArrowheads="1"/>
          </p:cNvSpPr>
          <p:nvPr/>
        </p:nvSpPr>
        <p:spPr bwMode="auto">
          <a:xfrm>
            <a:off x="3847893" y="9432687"/>
            <a:ext cx="2945023" cy="497126"/>
          </a:xfrm>
          <a:prstGeom prst="rect">
            <a:avLst/>
          </a:prstGeom>
          <a:noFill/>
          <a:ln w="9525">
            <a:noFill/>
            <a:miter lim="800000"/>
            <a:headEnd/>
            <a:tailEnd/>
          </a:ln>
        </p:spPr>
        <p:txBody>
          <a:bodyPr lIns="93996" tIns="46998" rIns="93996" bIns="46998" anchor="b"/>
          <a:lstStyle/>
          <a:p>
            <a:pPr algn="r" defTabSz="936676"/>
            <a:fld id="{D9F83E00-3E83-44B2-8C38-F4FE8F797A02}" type="slidenum">
              <a:rPr lang="en-CA" sz="1200"/>
              <a:pPr algn="r" defTabSz="936676"/>
              <a:t>80</a:t>
            </a:fld>
            <a:endParaRPr lang="en-CA" sz="1200" dirty="0"/>
          </a:p>
        </p:txBody>
      </p:sp>
      <p:sp>
        <p:nvSpPr>
          <p:cNvPr id="86019" name="Rectangle 2"/>
          <p:cNvSpPr>
            <a:spLocks noGrp="1" noRot="1" noChangeAspect="1" noChangeArrowheads="1" noTextEdit="1"/>
          </p:cNvSpPr>
          <p:nvPr>
            <p:ph type="sldImg"/>
          </p:nvPr>
        </p:nvSpPr>
        <p:spPr>
          <a:xfrm>
            <a:off x="915988" y="746125"/>
            <a:ext cx="4964112" cy="3722688"/>
          </a:xfrm>
          <a:ln/>
        </p:spPr>
      </p:sp>
      <p:sp>
        <p:nvSpPr>
          <p:cNvPr id="86020" name="Rectangle 3"/>
          <p:cNvSpPr>
            <a:spLocks noGrp="1" noChangeArrowheads="1"/>
          </p:cNvSpPr>
          <p:nvPr>
            <p:ph type="body" idx="1"/>
          </p:nvPr>
        </p:nvSpPr>
        <p:spPr>
          <a:xfrm>
            <a:off x="906040" y="4718728"/>
            <a:ext cx="4982422" cy="4467779"/>
          </a:xfrm>
          <a:noFill/>
          <a:ln/>
        </p:spPr>
        <p:txBody>
          <a:bodyPr/>
          <a:lstStyle/>
          <a:p>
            <a:endParaRPr lang="zh-CN" alt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7"/>
          <p:cNvSpPr>
            <a:spLocks noChangeShapeType="1"/>
          </p:cNvSpPr>
          <p:nvPr/>
        </p:nvSpPr>
        <p:spPr bwMode="auto">
          <a:xfrm>
            <a:off x="1905000" y="1219200"/>
            <a:ext cx="0" cy="2057400"/>
          </a:xfrm>
          <a:prstGeom prst="line">
            <a:avLst/>
          </a:prstGeom>
          <a:noFill/>
          <a:ln w="34925">
            <a:solidFill>
              <a:schemeClr val="tx2"/>
            </a:solidFill>
            <a:round/>
            <a:headEnd/>
            <a:tailEnd/>
          </a:ln>
          <a:effectLst/>
        </p:spPr>
        <p:txBody>
          <a:bodyPr/>
          <a:lstStyle/>
          <a:p>
            <a:pPr>
              <a:defRPr/>
            </a:pPr>
            <a:endParaRPr lang="en-GB"/>
          </a:p>
        </p:txBody>
      </p:sp>
      <p:sp>
        <p:nvSpPr>
          <p:cNvPr id="5" name="Rectangle 4"/>
          <p:cNvSpPr/>
          <p:nvPr userDrawn="1"/>
        </p:nvSpPr>
        <p:spPr>
          <a:xfrm>
            <a:off x="142875" y="2071688"/>
            <a:ext cx="428625" cy="42862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ectangle 5"/>
          <p:cNvSpPr/>
          <p:nvPr userDrawn="1"/>
        </p:nvSpPr>
        <p:spPr>
          <a:xfrm>
            <a:off x="642938" y="2071688"/>
            <a:ext cx="428625" cy="428625"/>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6"/>
          <p:cNvSpPr/>
          <p:nvPr userDrawn="1"/>
        </p:nvSpPr>
        <p:spPr>
          <a:xfrm>
            <a:off x="1143000" y="2071688"/>
            <a:ext cx="428625" cy="428625"/>
          </a:xfrm>
          <a:prstGeom prst="rect">
            <a:avLst/>
          </a:prstGeom>
          <a:solidFill>
            <a:schemeClr val="accent3">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170" name="Rectangle 2"/>
          <p:cNvSpPr>
            <a:spLocks noGrp="1" noChangeArrowheads="1"/>
          </p:cNvSpPr>
          <p:nvPr>
            <p:ph type="ctrTitle"/>
          </p:nvPr>
        </p:nvSpPr>
        <p:spPr>
          <a:xfrm>
            <a:off x="2133600" y="1371600"/>
            <a:ext cx="6477000" cy="1752600"/>
          </a:xfrm>
        </p:spPr>
        <p:txBody>
          <a:bodyPr/>
          <a:lstStyle>
            <a:lvl1pPr>
              <a:defRPr sz="5400">
                <a:latin typeface="Calibri" pitchFamily="34" charset="0"/>
              </a:defRPr>
            </a:lvl1pPr>
          </a:lstStyle>
          <a:p>
            <a:r>
              <a:rPr lang="fr-FR" dirty="0"/>
              <a:t>Cliquez pour modifier le style du titre</a:t>
            </a:r>
          </a:p>
        </p:txBody>
      </p:sp>
      <p:sp>
        <p:nvSpPr>
          <p:cNvPr id="7171" name="Rectangle 3"/>
          <p:cNvSpPr>
            <a:spLocks noGrp="1" noChangeArrowheads="1"/>
          </p:cNvSpPr>
          <p:nvPr>
            <p:ph type="subTitle" idx="1"/>
          </p:nvPr>
        </p:nvSpPr>
        <p:spPr>
          <a:xfrm>
            <a:off x="2133600" y="3733800"/>
            <a:ext cx="6477000" cy="1981200"/>
          </a:xfrm>
        </p:spPr>
        <p:txBody>
          <a:bodyPr/>
          <a:lstStyle>
            <a:lvl1pPr marL="0" indent="0">
              <a:buFont typeface="Wingdings" pitchFamily="2" charset="2"/>
              <a:buNone/>
              <a:defRPr>
                <a:latin typeface="Calibri" pitchFamily="34" charset="0"/>
              </a:defRPr>
            </a:lvl1pPr>
          </a:lstStyle>
          <a:p>
            <a:r>
              <a:rPr lang="fr-FR" dirty="0"/>
              <a:t>Cliquez pour modifier le style des sous-titres du masque</a:t>
            </a:r>
          </a:p>
        </p:txBody>
      </p:sp>
      <p:sp>
        <p:nvSpPr>
          <p:cNvPr id="8" name="Rectangle 4"/>
          <p:cNvSpPr>
            <a:spLocks noGrp="1" noChangeArrowheads="1"/>
          </p:cNvSpPr>
          <p:nvPr>
            <p:ph type="dt" sz="half" idx="10"/>
          </p:nvPr>
        </p:nvSpPr>
        <p:spPr>
          <a:xfrm>
            <a:off x="7086600" y="6248400"/>
            <a:ext cx="1524000" cy="457200"/>
          </a:xfrm>
        </p:spPr>
        <p:txBody>
          <a:bodyPr/>
          <a:lstStyle>
            <a:lvl1pPr>
              <a:defRPr/>
            </a:lvl1pPr>
          </a:lstStyle>
          <a:p>
            <a:pPr>
              <a:defRPr/>
            </a:pPr>
            <a:endParaRPr lang="fr-FR"/>
          </a:p>
        </p:txBody>
      </p:sp>
      <p:sp>
        <p:nvSpPr>
          <p:cNvPr id="9" name="Rectangle 5"/>
          <p:cNvSpPr>
            <a:spLocks noGrp="1" noChangeArrowheads="1"/>
          </p:cNvSpPr>
          <p:nvPr>
            <p:ph type="ftr" sz="quarter" idx="11"/>
          </p:nvPr>
        </p:nvSpPr>
        <p:spPr>
          <a:xfrm>
            <a:off x="3810000" y="6248400"/>
            <a:ext cx="2895600" cy="457200"/>
          </a:xfrm>
        </p:spPr>
        <p:txBody>
          <a:bodyPr/>
          <a:lstStyle>
            <a:lvl1pPr>
              <a:defRPr/>
            </a:lvl1pPr>
          </a:lstStyle>
          <a:p>
            <a:pPr>
              <a:defRPr/>
            </a:pPr>
            <a:endParaRPr lang="fr-FR"/>
          </a:p>
        </p:txBody>
      </p:sp>
      <p:sp>
        <p:nvSpPr>
          <p:cNvPr id="10" name="Rectangle 6"/>
          <p:cNvSpPr>
            <a:spLocks noGrp="1" noChangeArrowheads="1"/>
          </p:cNvSpPr>
          <p:nvPr>
            <p:ph type="sldNum" sz="quarter" idx="12"/>
          </p:nvPr>
        </p:nvSpPr>
        <p:spPr>
          <a:xfrm>
            <a:off x="2209800" y="6248400"/>
            <a:ext cx="1219200" cy="457200"/>
          </a:xfrm>
        </p:spPr>
        <p:txBody>
          <a:bodyPr/>
          <a:lstStyle>
            <a:lvl1pPr>
              <a:defRPr/>
            </a:lvl1pPr>
          </a:lstStyle>
          <a:p>
            <a:pPr>
              <a:defRPr/>
            </a:pPr>
            <a:fld id="{B8236489-2834-4224-9F97-F391BD98D9CF}" type="slidenum">
              <a:rPr lang="fr-FR"/>
              <a:pPr>
                <a:defRPr/>
              </a:pPr>
              <a:t>‹N°›</a:t>
            </a:fld>
            <a:endParaRPr lang="fr-FR"/>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B3AA8B6C-8289-4B2C-B81B-C17CF82CAE5A}" type="slidenum">
              <a:rPr lang="fr-FR"/>
              <a:pPr>
                <a:defRPr/>
              </a:pPr>
              <a:t>‹N°›</a:t>
            </a:fld>
            <a:endParaRPr lang="fr-FR"/>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DBBF51A4-EF47-45EF-A13F-772884521028}" type="slidenum">
              <a:rPr lang="fr-FR"/>
              <a:pPr>
                <a:defRPr/>
              </a:pPr>
              <a:t>‹N°›</a:t>
            </a:fld>
            <a:endParaRPr lang="fr-FR"/>
          </a:p>
        </p:txBody>
      </p:sp>
    </p:spTree>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lumOff val="25000"/>
                  </a:schemeClr>
                </a:solidFill>
              </a:defRPr>
            </a:lvl1pPr>
          </a:lstStyle>
          <a:p>
            <a:r>
              <a:rPr lang="en-US" dirty="0" smtClean="0"/>
              <a:t>Click to edit Master title style</a:t>
            </a:r>
            <a:endParaRPr lang="en-GB" dirty="0"/>
          </a:p>
        </p:txBody>
      </p:sp>
      <p:sp>
        <p:nvSpPr>
          <p:cNvPr id="3" name="Content Placeholder 2"/>
          <p:cNvSpPr>
            <a:spLocks noGrp="1"/>
          </p:cNvSpPr>
          <p:nvPr>
            <p:ph sz="half" idx="1"/>
          </p:nvPr>
        </p:nvSpPr>
        <p:spPr>
          <a:xfrm>
            <a:off x="1524000" y="1905000"/>
            <a:ext cx="3429000" cy="4114800"/>
          </a:xfrm>
        </p:spPr>
        <p:txBody>
          <a:bodyPr/>
          <a:lstStyle>
            <a:lvl1pPr>
              <a:defRPr sz="2800">
                <a:solidFill>
                  <a:schemeClr val="tx2">
                    <a:lumMod val="75000"/>
                    <a:lumOff val="25000"/>
                  </a:schemeClr>
                </a:solidFill>
              </a:defRPr>
            </a:lvl1pPr>
            <a:lvl2pPr>
              <a:defRPr sz="2400"/>
            </a:lvl2pPr>
            <a:lvl3pPr>
              <a:buFont typeface="Wingdings" pitchFamily="2" charset="2"/>
              <a:buChar char="q"/>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5105400" y="1905000"/>
            <a:ext cx="3429000" cy="4114800"/>
          </a:xfrm>
        </p:spPr>
        <p:txBody>
          <a:bodyPr/>
          <a:lstStyle>
            <a:lvl1pPr>
              <a:defRPr sz="2800">
                <a:solidFill>
                  <a:schemeClr val="tx2">
                    <a:lumMod val="75000"/>
                    <a:lumOff val="25000"/>
                  </a:schemeClr>
                </a:solidFill>
              </a:defRPr>
            </a:lvl1pPr>
            <a:lvl2pPr>
              <a:defRPr sz="2400"/>
            </a:lvl2pPr>
            <a:lvl3pPr>
              <a:buFont typeface="Wingdings" pitchFamily="2" charset="2"/>
              <a:buChar char="q"/>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ECAA8D27-84D6-4E59-8E30-169F3989D86D}" type="slidenum">
              <a:rPr lang="fr-FR"/>
              <a:pPr>
                <a:defRPr/>
              </a:pPr>
              <a:t>‹N°›</a:t>
            </a:fld>
            <a:endParaRPr lang="fr-F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71604" y="274638"/>
            <a:ext cx="7115196" cy="1082660"/>
          </a:xfrm>
        </p:spPr>
        <p:txBody>
          <a:bodyPr/>
          <a:lstStyle>
            <a:lvl1pPr>
              <a:defRPr>
                <a:solidFill>
                  <a:schemeClr val="tx2">
                    <a:lumMod val="75000"/>
                    <a:lumOff val="25000"/>
                  </a:schemeClr>
                </a:solidFill>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p>
        </p:txBody>
      </p:sp>
      <p:sp>
        <p:nvSpPr>
          <p:cNvPr id="9" name="Rectangle 6"/>
          <p:cNvSpPr>
            <a:spLocks noGrp="1" noChangeArrowheads="1"/>
          </p:cNvSpPr>
          <p:nvPr>
            <p:ph type="sldNum" sz="quarter" idx="12"/>
          </p:nvPr>
        </p:nvSpPr>
        <p:spPr>
          <a:ln/>
        </p:spPr>
        <p:txBody>
          <a:bodyPr/>
          <a:lstStyle>
            <a:lvl1pPr>
              <a:defRPr/>
            </a:lvl1pPr>
          </a:lstStyle>
          <a:p>
            <a:pPr>
              <a:defRPr/>
            </a:pPr>
            <a:fld id="{A2937FEB-52F9-4240-9D58-9E4D3363DB25}" type="slidenum">
              <a:rPr lang="fr-FR"/>
              <a:pPr>
                <a:defRPr/>
              </a:pPr>
              <a:t>‹N°›</a:t>
            </a:fld>
            <a:endParaRPr lang="fr-F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fld id="{7A787215-4DEF-4D71-8BDD-8C855735F88D}" type="slidenum">
              <a:rPr lang="fr-FR"/>
              <a:pPr>
                <a:defRPr/>
              </a:pPr>
              <a:t>‹N°›</a:t>
            </a:fld>
            <a:endParaRPr lang="fr-F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p>
        </p:txBody>
      </p:sp>
      <p:sp>
        <p:nvSpPr>
          <p:cNvPr id="4" name="Rectangle 6"/>
          <p:cNvSpPr>
            <a:spLocks noGrp="1" noChangeArrowheads="1"/>
          </p:cNvSpPr>
          <p:nvPr>
            <p:ph type="sldNum" sz="quarter" idx="12"/>
          </p:nvPr>
        </p:nvSpPr>
        <p:spPr>
          <a:ln/>
        </p:spPr>
        <p:txBody>
          <a:bodyPr/>
          <a:lstStyle>
            <a:lvl1pPr>
              <a:defRPr/>
            </a:lvl1pPr>
          </a:lstStyle>
          <a:p>
            <a:pPr>
              <a:defRPr/>
            </a:pPr>
            <a:fld id="{13C1ED47-50CA-43FA-99A7-CFCD361CF2A5}" type="slidenum">
              <a:rPr lang="fr-FR"/>
              <a:pPr>
                <a:defRPr/>
              </a:pPr>
              <a:t>‹N°›</a:t>
            </a:fld>
            <a:endParaRPr lang="fr-FR"/>
          </a:p>
        </p:txBody>
      </p:sp>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a:defRPr/>
            </a:pPr>
            <a:endParaRPr lang="fr-FR"/>
          </a:p>
        </p:txBody>
      </p:sp>
      <p:sp>
        <p:nvSpPr>
          <p:cNvPr id="4" name="Footer Placeholder 3"/>
          <p:cNvSpPr>
            <a:spLocks noGrp="1"/>
          </p:cNvSpPr>
          <p:nvPr>
            <p:ph type="ftr" sz="quarter" idx="11"/>
          </p:nvPr>
        </p:nvSpPr>
        <p:spPr/>
        <p:txBody>
          <a:bodyPr/>
          <a:lstStyle/>
          <a:p>
            <a:pPr>
              <a:defRPr/>
            </a:pPr>
            <a:endParaRPr lang="fr-FR"/>
          </a:p>
        </p:txBody>
      </p:sp>
      <p:sp>
        <p:nvSpPr>
          <p:cNvPr id="5" name="Slide Number Placeholder 4"/>
          <p:cNvSpPr>
            <a:spLocks noGrp="1"/>
          </p:cNvSpPr>
          <p:nvPr>
            <p:ph type="sldNum" sz="quarter" idx="12"/>
          </p:nvPr>
        </p:nvSpPr>
        <p:spPr/>
        <p:txBody>
          <a:bodyPr/>
          <a:lstStyle/>
          <a:p>
            <a:pPr>
              <a:defRPr/>
            </a:pPr>
            <a:fld id="{FA420C70-FCC5-4AEA-B1F1-3F0908198868}" type="slidenum">
              <a:rPr lang="fr-FR" smtClean="0"/>
              <a:pPr>
                <a:defRPr/>
              </a:pPr>
              <a:t>‹N°›</a:t>
            </a:fld>
            <a:endParaRPr lang="fr-FR"/>
          </a:p>
        </p:txBody>
      </p:sp>
    </p:spTree>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solidFill>
                  <a:schemeClr val="tx2">
                    <a:lumMod val="75000"/>
                    <a:lumOff val="25000"/>
                  </a:schemeClr>
                </a:solidFill>
              </a:defRPr>
            </a:lvl1pPr>
            <a:lvl2pPr>
              <a:defRPr sz="2800">
                <a:solidFill>
                  <a:schemeClr val="tx2">
                    <a:lumMod val="75000"/>
                    <a:lumOff val="25000"/>
                  </a:schemeClr>
                </a:solidFill>
              </a:defRPr>
            </a:lvl2pPr>
            <a:lvl3pPr>
              <a:buFont typeface="Wingdings" pitchFamily="2" charset="2"/>
              <a:buChar char="q"/>
              <a:defRPr sz="2400">
                <a:solidFill>
                  <a:schemeClr val="tx2">
                    <a:lumMod val="75000"/>
                    <a:lumOff val="25000"/>
                  </a:schemeClr>
                </a:solidFill>
              </a:defRPr>
            </a:lvl3pPr>
            <a:lvl4pPr>
              <a:buClr>
                <a:srgbClr val="C00000"/>
              </a:buClr>
              <a:buFont typeface="Calibri" pitchFamily="34" charset="0"/>
              <a:buChar char="–"/>
              <a:defRPr sz="2000"/>
            </a:lvl4pPr>
            <a:lvl5pPr>
              <a:buClr>
                <a:srgbClr val="C00000"/>
              </a:buClr>
              <a:buFont typeface="Calibri" pitchFamily="34" charset="0"/>
              <a:buChar cha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912C4433-A26C-4C27-80D8-8AB906238228}" type="slidenum">
              <a:rPr lang="fr-FR"/>
              <a:pPr>
                <a:defRPr/>
              </a:pPr>
              <a:t>‹N°›</a:t>
            </a:fld>
            <a:endParaRPr lang="fr-FR"/>
          </a:p>
        </p:txBody>
      </p:sp>
    </p:spTree>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endParaRPr lang="en-US" dirty="0" smtClean="0"/>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43024783-2186-435E-B562-0AB02487A94E}" type="slidenum">
              <a:rPr lang="fr-FR"/>
              <a:pPr>
                <a:defRPr/>
              </a:pPr>
              <a:t>‹N°›</a:t>
            </a:fld>
            <a:endParaRPr lang="fr-FR"/>
          </a:p>
        </p:txBody>
      </p:sp>
    </p:spTree>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lumMod val="75000"/>
                    <a:lumOff val="25000"/>
                  </a:schemeClr>
                </a:solidFill>
              </a:defRPr>
            </a:lvl1p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D584AF5E-DAD2-4052-8E47-2A93AE6F5E9F}" type="slidenum">
              <a:rPr lang="fr-FR"/>
              <a:pPr>
                <a:defRPr/>
              </a:pPr>
              <a:t>‹N°›</a:t>
            </a:fld>
            <a:endParaRPr lang="fr-F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90500"/>
            <a:ext cx="1752600" cy="5829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524000" y="190500"/>
            <a:ext cx="5105400" cy="5829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5A20C505-E560-4F87-92AF-10EFE8D1C5CA}" type="slidenum">
              <a:rPr lang="fr-FR"/>
              <a:pPr>
                <a:defRPr/>
              </a:pPr>
              <a:t>‹N°›</a:t>
            </a:fld>
            <a:endParaRPr lang="fr-FR"/>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524000" y="190500"/>
            <a:ext cx="7010400" cy="15271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1524000" y="1905000"/>
            <a:ext cx="7010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6148" name="Rectangle 4"/>
          <p:cNvSpPr>
            <a:spLocks noGrp="1" noChangeArrowheads="1"/>
          </p:cNvSpPr>
          <p:nvPr>
            <p:ph type="dt" sz="half" idx="2"/>
          </p:nvPr>
        </p:nvSpPr>
        <p:spPr bwMode="auto">
          <a:xfrm>
            <a:off x="66294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pPr>
              <a:defRPr/>
            </a:pPr>
            <a:endParaRPr lang="fr-FR"/>
          </a:p>
        </p:txBody>
      </p:sp>
      <p:sp>
        <p:nvSpPr>
          <p:cNvPr id="6149" name="Rectangle 5"/>
          <p:cNvSpPr>
            <a:spLocks noGrp="1" noChangeArrowheads="1"/>
          </p:cNvSpPr>
          <p:nvPr>
            <p:ph type="ftr" sz="quarter" idx="3"/>
          </p:nvPr>
        </p:nvSpPr>
        <p:spPr bwMode="auto">
          <a:xfrm>
            <a:off x="32766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vl1pPr>
          </a:lstStyle>
          <a:p>
            <a:pPr>
              <a:defRPr/>
            </a:pPr>
            <a:endParaRPr lang="fr-FR"/>
          </a:p>
        </p:txBody>
      </p:sp>
      <p:sp>
        <p:nvSpPr>
          <p:cNvPr id="6150" name="Rectangle 6"/>
          <p:cNvSpPr>
            <a:spLocks noGrp="1" noChangeArrowheads="1"/>
          </p:cNvSpPr>
          <p:nvPr>
            <p:ph type="sldNum" sz="quarter" idx="4"/>
          </p:nvPr>
        </p:nvSpPr>
        <p:spPr bwMode="auto">
          <a:xfrm>
            <a:off x="1524000" y="6248400"/>
            <a:ext cx="1295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fld id="{FA420C70-FCC5-4AEA-B1F1-3F0908198868}" type="slidenum">
              <a:rPr lang="fr-FR"/>
              <a:pPr>
                <a:defRPr/>
              </a:pPr>
              <a:t>‹N°›</a:t>
            </a:fld>
            <a:endParaRPr lang="fr-FR"/>
          </a:p>
        </p:txBody>
      </p:sp>
      <p:sp>
        <p:nvSpPr>
          <p:cNvPr id="6151" name="Line 7"/>
          <p:cNvSpPr>
            <a:spLocks noChangeShapeType="1"/>
          </p:cNvSpPr>
          <p:nvPr/>
        </p:nvSpPr>
        <p:spPr bwMode="auto">
          <a:xfrm flipV="1">
            <a:off x="1371600" y="152400"/>
            <a:ext cx="0" cy="1066800"/>
          </a:xfrm>
          <a:prstGeom prst="line">
            <a:avLst/>
          </a:prstGeom>
          <a:noFill/>
          <a:ln w="38100">
            <a:solidFill>
              <a:srgbClr val="333333"/>
            </a:solidFill>
            <a:round/>
            <a:headEnd/>
            <a:tailEnd/>
          </a:ln>
          <a:effectLst/>
        </p:spPr>
        <p:txBody>
          <a:bodyPr/>
          <a:lstStyle/>
          <a:p>
            <a:pPr>
              <a:defRPr/>
            </a:pPr>
            <a:endParaRPr lang="en-GB"/>
          </a:p>
        </p:txBody>
      </p:sp>
      <p:sp>
        <p:nvSpPr>
          <p:cNvPr id="11" name="Rectangle 10"/>
          <p:cNvSpPr/>
          <p:nvPr userDrawn="1"/>
        </p:nvSpPr>
        <p:spPr>
          <a:xfrm>
            <a:off x="142875" y="785813"/>
            <a:ext cx="285750" cy="28575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Rectangle 11"/>
          <p:cNvSpPr/>
          <p:nvPr userDrawn="1"/>
        </p:nvSpPr>
        <p:spPr>
          <a:xfrm>
            <a:off x="500063" y="785813"/>
            <a:ext cx="285750" cy="28575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12"/>
          <p:cNvSpPr/>
          <p:nvPr userDrawn="1"/>
        </p:nvSpPr>
        <p:spPr>
          <a:xfrm>
            <a:off x="857250" y="785813"/>
            <a:ext cx="285750" cy="285750"/>
          </a:xfrm>
          <a:prstGeom prst="rect">
            <a:avLst/>
          </a:prstGeom>
          <a:solidFill>
            <a:schemeClr val="accent3">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 bg1="lt1" tx1="dk1" bg2="lt2" tx2="dk2" accent1="accent1" accent2="accent2" accent3="accent3" accent4="accent4" accent5="accent5" accent6="accent6" hlink="hlink" folHlink="folHlink"/>
  <p:sldLayoutIdLst>
    <p:sldLayoutId id="2147483686" r:id="rId1"/>
    <p:sldLayoutId id="2147483676" r:id="rId2"/>
    <p:sldLayoutId id="2147483677" r:id="rId3"/>
    <p:sldLayoutId id="2147483678" r:id="rId4"/>
    <p:sldLayoutId id="2147483679" r:id="rId5"/>
    <p:sldLayoutId id="2147483680" r:id="rId6"/>
    <p:sldLayoutId id="2147483681" r:id="rId7"/>
    <p:sldLayoutId id="2147483687" r:id="rId8"/>
    <p:sldLayoutId id="2147483682" r:id="rId9"/>
    <p:sldLayoutId id="2147483683" r:id="rId10"/>
    <p:sldLayoutId id="2147483684" r:id="rId11"/>
    <p:sldLayoutId id="2147483685" r:id="rId12"/>
  </p:sldLayoutIdLst>
  <p:transition/>
  <p:timing>
    <p:tnLst>
      <p:par>
        <p:cTn id="1" dur="indefinite" restart="never" nodeType="tmRoot"/>
      </p:par>
    </p:tnLst>
  </p:timing>
  <p:txStyles>
    <p:titleStyle>
      <a:lvl1pPr algn="l" rtl="0" eaLnBrk="0" fontAlgn="base" hangingPunct="0">
        <a:spcBef>
          <a:spcPct val="0"/>
        </a:spcBef>
        <a:spcAft>
          <a:spcPct val="0"/>
        </a:spcAft>
        <a:defRPr sz="3200">
          <a:solidFill>
            <a:schemeClr val="tx2"/>
          </a:solidFill>
          <a:latin typeface="Calibri" pitchFamily="34" charset="0"/>
          <a:ea typeface="+mj-ea"/>
          <a:cs typeface="+mj-cs"/>
        </a:defRPr>
      </a:lvl1pPr>
      <a:lvl2pPr algn="l" rtl="0" eaLnBrk="0" fontAlgn="base" hangingPunct="0">
        <a:spcBef>
          <a:spcPct val="0"/>
        </a:spcBef>
        <a:spcAft>
          <a:spcPct val="0"/>
        </a:spcAft>
        <a:defRPr sz="3200">
          <a:solidFill>
            <a:schemeClr val="tx2"/>
          </a:solidFill>
          <a:latin typeface="Calibri" pitchFamily="34" charset="0"/>
        </a:defRPr>
      </a:lvl2pPr>
      <a:lvl3pPr algn="l" rtl="0" eaLnBrk="0" fontAlgn="base" hangingPunct="0">
        <a:spcBef>
          <a:spcPct val="0"/>
        </a:spcBef>
        <a:spcAft>
          <a:spcPct val="0"/>
        </a:spcAft>
        <a:defRPr sz="3200">
          <a:solidFill>
            <a:schemeClr val="tx2"/>
          </a:solidFill>
          <a:latin typeface="Calibri" pitchFamily="34" charset="0"/>
        </a:defRPr>
      </a:lvl3pPr>
      <a:lvl4pPr algn="l" rtl="0" eaLnBrk="0" fontAlgn="base" hangingPunct="0">
        <a:spcBef>
          <a:spcPct val="0"/>
        </a:spcBef>
        <a:spcAft>
          <a:spcPct val="0"/>
        </a:spcAft>
        <a:defRPr sz="3200">
          <a:solidFill>
            <a:schemeClr val="tx2"/>
          </a:solidFill>
          <a:latin typeface="Calibri" pitchFamily="34" charset="0"/>
        </a:defRPr>
      </a:lvl4pPr>
      <a:lvl5pPr algn="l" rtl="0" eaLnBrk="0" fontAlgn="base" hangingPunct="0">
        <a:spcBef>
          <a:spcPct val="0"/>
        </a:spcBef>
        <a:spcAft>
          <a:spcPct val="0"/>
        </a:spcAft>
        <a:defRPr sz="3200">
          <a:solidFill>
            <a:schemeClr val="tx2"/>
          </a:solidFill>
          <a:latin typeface="Calibri" pitchFamily="34" charset="0"/>
        </a:defRPr>
      </a:lvl5pPr>
      <a:lvl6pPr marL="457200" algn="l" rtl="0" fontAlgn="base">
        <a:spcBef>
          <a:spcPct val="0"/>
        </a:spcBef>
        <a:spcAft>
          <a:spcPct val="0"/>
        </a:spcAft>
        <a:defRPr sz="4200">
          <a:solidFill>
            <a:schemeClr val="tx2"/>
          </a:solidFill>
          <a:latin typeface="Arial" charset="0"/>
        </a:defRPr>
      </a:lvl6pPr>
      <a:lvl7pPr marL="914400" algn="l" rtl="0" fontAlgn="base">
        <a:spcBef>
          <a:spcPct val="0"/>
        </a:spcBef>
        <a:spcAft>
          <a:spcPct val="0"/>
        </a:spcAft>
        <a:defRPr sz="4200">
          <a:solidFill>
            <a:schemeClr val="tx2"/>
          </a:solidFill>
          <a:latin typeface="Arial" charset="0"/>
        </a:defRPr>
      </a:lvl7pPr>
      <a:lvl8pPr marL="1371600" algn="l" rtl="0" fontAlgn="base">
        <a:spcBef>
          <a:spcPct val="0"/>
        </a:spcBef>
        <a:spcAft>
          <a:spcPct val="0"/>
        </a:spcAft>
        <a:defRPr sz="4200">
          <a:solidFill>
            <a:schemeClr val="tx2"/>
          </a:solidFill>
          <a:latin typeface="Arial" charset="0"/>
        </a:defRPr>
      </a:lvl8pPr>
      <a:lvl9pPr marL="1828800" algn="l" rtl="0" fontAlgn="base">
        <a:spcBef>
          <a:spcPct val="0"/>
        </a:spcBef>
        <a:spcAft>
          <a:spcPct val="0"/>
        </a:spcAft>
        <a:defRPr sz="4200">
          <a:solidFill>
            <a:schemeClr val="tx2"/>
          </a:solidFill>
          <a:latin typeface="Arial" charset="0"/>
        </a:defRPr>
      </a:lvl9pPr>
    </p:titleStyle>
    <p:bodyStyle>
      <a:lvl1pPr marL="342900" indent="-342900" algn="l" rtl="0" eaLnBrk="0" fontAlgn="base" hangingPunct="0">
        <a:spcBef>
          <a:spcPct val="20000"/>
        </a:spcBef>
        <a:spcAft>
          <a:spcPct val="0"/>
        </a:spcAft>
        <a:buClr>
          <a:srgbClr val="C00000"/>
        </a:buClr>
        <a:buSzPct val="80000"/>
        <a:buFont typeface="Wingdings" pitchFamily="2" charset="2"/>
        <a:buChar char=""/>
        <a:defRPr sz="2400">
          <a:solidFill>
            <a:schemeClr val="tx2"/>
          </a:solidFill>
          <a:latin typeface="Calibri" pitchFamily="34" charset="0"/>
          <a:ea typeface="+mn-ea"/>
          <a:cs typeface="+mn-cs"/>
        </a:defRPr>
      </a:lvl1pPr>
      <a:lvl2pPr marL="742950" indent="-285750" algn="l" rtl="0" eaLnBrk="0" fontAlgn="base" hangingPunct="0">
        <a:spcBef>
          <a:spcPct val="20000"/>
        </a:spcBef>
        <a:spcAft>
          <a:spcPct val="0"/>
        </a:spcAft>
        <a:buClr>
          <a:srgbClr val="8B8B8B"/>
        </a:buClr>
        <a:buSzPct val="75000"/>
        <a:buFont typeface="Wingdings" pitchFamily="2" charset="2"/>
        <a:buChar char=""/>
        <a:defRPr sz="2400">
          <a:solidFill>
            <a:schemeClr val="tx2"/>
          </a:solidFill>
          <a:latin typeface="Calibri" pitchFamily="34" charset="0"/>
        </a:defRPr>
      </a:lvl2pPr>
      <a:lvl3pPr marL="1143000" indent="-228600" algn="l" rtl="0" eaLnBrk="0" fontAlgn="base" hangingPunct="0">
        <a:spcBef>
          <a:spcPct val="20000"/>
        </a:spcBef>
        <a:spcAft>
          <a:spcPct val="0"/>
        </a:spcAft>
        <a:buClr>
          <a:srgbClr val="7F7F7F"/>
        </a:buClr>
        <a:buFont typeface="Wingdings" pitchFamily="2" charset="2"/>
        <a:buChar char="n"/>
        <a:defRPr sz="2000">
          <a:solidFill>
            <a:schemeClr val="tx2"/>
          </a:solidFill>
          <a:latin typeface="Calibri" pitchFamily="34" charset="0"/>
        </a:defRPr>
      </a:lvl3pPr>
      <a:lvl4pPr marL="1600200" indent="-228600" algn="l" rtl="0" eaLnBrk="0" fontAlgn="base" hangingPunct="0">
        <a:spcBef>
          <a:spcPct val="20000"/>
        </a:spcBef>
        <a:spcAft>
          <a:spcPct val="0"/>
        </a:spcAft>
        <a:buClr>
          <a:schemeClr val="tx1"/>
        </a:buClr>
        <a:buChar char="•"/>
        <a:defRPr sz="2000">
          <a:solidFill>
            <a:schemeClr val="tx2"/>
          </a:solidFill>
          <a:latin typeface="Calibri" pitchFamily="34" charset="0"/>
        </a:defRPr>
      </a:lvl4pPr>
      <a:lvl5pPr marL="2057400" indent="-228600" algn="l" rtl="0" eaLnBrk="0" fontAlgn="base" hangingPunct="0">
        <a:spcBef>
          <a:spcPct val="20000"/>
        </a:spcBef>
        <a:spcAft>
          <a:spcPct val="0"/>
        </a:spcAft>
        <a:buChar char="•"/>
        <a:defRPr sz="2000">
          <a:solidFill>
            <a:schemeClr val="tx2"/>
          </a:solidFill>
          <a:latin typeface="Calibri" pitchFamily="34" charset="0"/>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11.xml.rels><?xml version="1.0" encoding="UTF-8" standalone="yes"?>
<Relationships xmlns="http://schemas.openxmlformats.org/package/2006/relationships"><Relationship Id="rId8" Type="http://schemas.openxmlformats.org/officeDocument/2006/relationships/image" Target="../media/image8.gif"/><Relationship Id="rId3" Type="http://schemas.openxmlformats.org/officeDocument/2006/relationships/image" Target="../media/image3.gif"/><Relationship Id="rId7" Type="http://schemas.openxmlformats.org/officeDocument/2006/relationships/image" Target="../media/image7.gif"/><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png"/><Relationship Id="rId4" Type="http://schemas.openxmlformats.org/officeDocument/2006/relationships/image" Target="../media/image4.g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27.xml.rels><?xml version="1.0" encoding="UTF-8" standalone="yes"?>
<Relationships xmlns="http://schemas.openxmlformats.org/package/2006/relationships"><Relationship Id="rId3" Type="http://schemas.openxmlformats.org/officeDocument/2006/relationships/oleObject" Target="../embeddings/Feuille_Microsoft_Office_Excel_97-20031.xls"/><Relationship Id="rId2" Type="http://schemas.openxmlformats.org/officeDocument/2006/relationships/slideLayout" Target="../slideLayouts/slideLayout4.xml"/><Relationship Id="rId1" Type="http://schemas.openxmlformats.org/officeDocument/2006/relationships/vmlDrawing" Target="../drawings/vmlDrawing2.v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0.emf"/></Relationships>
</file>

<file path=ppt/slides/_rels/slide29.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oleObject" Target="../embeddings/Feuille_Microsoft_Office_Excel_97-20032.xls"/><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Feuille_Microsoft_Office_Excel_97-20033.xls"/><Relationship Id="rId2" Type="http://schemas.openxmlformats.org/officeDocument/2006/relationships/slideLayout" Target="../slideLayouts/slideLayout7.xml"/><Relationship Id="rId1" Type="http://schemas.openxmlformats.org/officeDocument/2006/relationships/vmlDrawing" Target="../drawings/vmlDrawing4.v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Feuille_Microsoft_Office_Excel_97-20034.xls"/><Relationship Id="rId2" Type="http://schemas.openxmlformats.org/officeDocument/2006/relationships/slideLayout" Target="../slideLayouts/slideLayout7.xml"/><Relationship Id="rId1" Type="http://schemas.openxmlformats.org/officeDocument/2006/relationships/vmlDrawing" Target="../drawings/vmlDrawing5.vml"/></Relationships>
</file>

<file path=ppt/slides/_rels/slide41.xml.rels><?xml version="1.0" encoding="UTF-8" standalone="yes"?>
<Relationships xmlns="http://schemas.openxmlformats.org/package/2006/relationships"><Relationship Id="rId3" Type="http://schemas.openxmlformats.org/officeDocument/2006/relationships/oleObject" Target="../embeddings/Feuille_Microsoft_Office_Excel_97-20035.xls"/><Relationship Id="rId2" Type="http://schemas.openxmlformats.org/officeDocument/2006/relationships/slideLayout" Target="../slideLayouts/slideLayout7.xml"/><Relationship Id="rId1" Type="http://schemas.openxmlformats.org/officeDocument/2006/relationships/vmlDrawing" Target="../drawings/vmlDrawing6.vml"/></Relationships>
</file>

<file path=ppt/slides/_rels/slide4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slide" Target="slide70.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www.socialsecurityextension.org/gimi/gess/ShowProjectPage.do?pid=1235" TargetMode="Externa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hyperlink" Target="http://www.ihsn.org/home/index.php?q=activities/catalog/surveys" TargetMode="External"/><Relationship Id="rId2" Type="http://schemas.openxmlformats.org/officeDocument/2006/relationships/hyperlink" Target="http://laborsta.ilo.org/links_content_E.html" TargetMode="External"/><Relationship Id="rId1" Type="http://schemas.openxmlformats.org/officeDocument/2006/relationships/slideLayout" Target="../slideLayouts/slideLayout7.xml"/><Relationship Id="rId5" Type="http://schemas.openxmlformats.org/officeDocument/2006/relationships/hyperlink" Target="http://www.ihsn.org/adp/index.php?q=nada-activities" TargetMode="External"/><Relationship Id="rId4" Type="http://schemas.openxmlformats.org/officeDocument/2006/relationships/hyperlink" Target="http://www.ihsn.org/home/index.php?q=country_questionnaires" TargetMode="External"/></Relationships>
</file>

<file path=ppt/slides/_rels/slide90.xml.rels><?xml version="1.0" encoding="UTF-8" standalone="yes"?>
<Relationships xmlns="http://schemas.openxmlformats.org/package/2006/relationships"><Relationship Id="rId3" Type="http://schemas.openxmlformats.org/officeDocument/2006/relationships/hyperlink" Target="http://www.lisdatacenter.org/" TargetMode="External"/><Relationship Id="rId2" Type="http://schemas.openxmlformats.org/officeDocument/2006/relationships/hyperlink" Target="http://microdata.worldbank.org/index.php/home" TargetMode="External"/><Relationship Id="rId1" Type="http://schemas.openxmlformats.org/officeDocument/2006/relationships/slideLayout" Target="../slideLayouts/slideLayout7.xml"/><Relationship Id="rId5" Type="http://schemas.openxmlformats.org/officeDocument/2006/relationships/hyperlink" Target="http://www.socialsecurityextension.org/gimi/gess/ShowWiki.do?wid=72" TargetMode="External"/><Relationship Id="rId4" Type="http://schemas.openxmlformats.org/officeDocument/2006/relationships/hyperlink" Target="http://www.socialsecurityextension.org/gimi/gess/ShowTheme.do?tid=10" TargetMode="External"/></Relationships>
</file>

<file path=ppt/slides/_rels/slide91.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emf"/><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3" Type="http://schemas.openxmlformats.org/officeDocument/2006/relationships/hyperlink" Target="http://www.oecd.org/document/25/0,3343,en_2649_34621_40333529_1_1_1_1,00.html" TargetMode="External"/><Relationship Id="rId2" Type="http://schemas.openxmlformats.org/officeDocument/2006/relationships/hyperlink" Target="http://www.socialsecurityextension.org/gimi/gess/RessFileDownload.do?ressourceId=6813" TargetMode="External"/><Relationship Id="rId1" Type="http://schemas.openxmlformats.org/officeDocument/2006/relationships/slideLayout" Target="../slideLayouts/slideLayout7.xml"/><Relationship Id="rId4" Type="http://schemas.openxmlformats.org/officeDocument/2006/relationships/hyperlink" Target="http://www.oecd.org/dataoecd/46/39/38978856.pdf" TargetMode="Externa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hyperlink" Target="http://www.socialsecurityextension.org/gimi/gess/ShowCompendiumProgramme.do?pid=62" TargetMode="External"/><Relationship Id="rId2" Type="http://schemas.openxmlformats.org/officeDocument/2006/relationships/hyperlink" Target="http://www.socialsecurityextension.org/gimi/gess/ShowCompendiumProgramme.do?pid=28" TargetMode="Externa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981200" y="1214422"/>
            <a:ext cx="6400800" cy="2071702"/>
          </a:xfrm>
        </p:spPr>
        <p:txBody>
          <a:bodyPr/>
          <a:lstStyle/>
          <a:p>
            <a:pPr eaLnBrk="1" hangingPunct="1">
              <a:defRPr/>
            </a:pPr>
            <a:r>
              <a:rPr lang="en-GB" sz="4000" b="1" dirty="0" smtClean="0">
                <a:solidFill>
                  <a:srgbClr val="C00000"/>
                </a:solidFill>
              </a:rPr>
              <a:t>Impacts of social protection on poverty reduction</a:t>
            </a:r>
            <a:endParaRPr lang="en-GB" sz="4000" b="1" dirty="0">
              <a:solidFill>
                <a:srgbClr val="C00000"/>
              </a:solidFill>
            </a:endParaRPr>
          </a:p>
        </p:txBody>
      </p:sp>
      <p:sp>
        <p:nvSpPr>
          <p:cNvPr id="3075" name="Rectangle 3"/>
          <p:cNvSpPr>
            <a:spLocks noGrp="1" noChangeArrowheads="1"/>
          </p:cNvSpPr>
          <p:nvPr>
            <p:ph type="subTitle" idx="1"/>
          </p:nvPr>
        </p:nvSpPr>
        <p:spPr>
          <a:xfrm>
            <a:off x="2143108" y="4267200"/>
            <a:ext cx="6286544" cy="1662130"/>
          </a:xfrm>
        </p:spPr>
        <p:txBody>
          <a:bodyPr/>
          <a:lstStyle/>
          <a:p>
            <a:r>
              <a:rPr lang="en-GB" sz="1800" b="1" dirty="0" smtClean="0">
                <a:solidFill>
                  <a:srgbClr val="C00000"/>
                </a:solidFill>
              </a:rPr>
              <a:t>Hanoi, Viet Nam </a:t>
            </a:r>
          </a:p>
          <a:p>
            <a:r>
              <a:rPr lang="en-GB" sz="1800" dirty="0" smtClean="0"/>
              <a:t>Friday  2</a:t>
            </a:r>
            <a:r>
              <a:rPr lang="en-GB" sz="1800" baseline="30000" dirty="0" smtClean="0"/>
              <a:t>nd</a:t>
            </a:r>
            <a:r>
              <a:rPr lang="en-GB" sz="1800" dirty="0" smtClean="0"/>
              <a:t> December 2011</a:t>
            </a:r>
            <a:br>
              <a:rPr lang="en-GB" sz="1800" dirty="0" smtClean="0"/>
            </a:br>
            <a:endParaRPr lang="en-GB" sz="1800" dirty="0" smtClean="0"/>
          </a:p>
          <a:p>
            <a:endParaRPr lang="en-GB" sz="1800" dirty="0" smtClean="0">
              <a:solidFill>
                <a:srgbClr val="2D6895"/>
              </a:solidFill>
            </a:endParaRPr>
          </a:p>
          <a:p>
            <a:r>
              <a:rPr lang="en-GB" sz="1800" dirty="0" smtClean="0">
                <a:solidFill>
                  <a:srgbClr val="292929"/>
                </a:solidFill>
              </a:rPr>
              <a:t>Florence Bonnet </a:t>
            </a:r>
            <a:br>
              <a:rPr lang="en-GB" sz="1800" dirty="0" smtClean="0">
                <a:solidFill>
                  <a:srgbClr val="292929"/>
                </a:solidFill>
              </a:rPr>
            </a:br>
            <a:r>
              <a:rPr lang="en-GB" sz="1800" dirty="0" smtClean="0">
                <a:solidFill>
                  <a:srgbClr val="292929"/>
                </a:solidFill>
              </a:rPr>
              <a:t>ILO Social Security Department, Geneva</a:t>
            </a:r>
          </a:p>
        </p:txBody>
      </p:sp>
      <p:pic>
        <p:nvPicPr>
          <p:cNvPr id="4" name="Picture 3"/>
          <p:cNvPicPr>
            <a:picLocks noChangeAspect="1" noChangeArrowheads="1"/>
          </p:cNvPicPr>
          <p:nvPr/>
        </p:nvPicPr>
        <p:blipFill>
          <a:blip r:embed="rId3" cstate="print"/>
          <a:srcRect/>
          <a:stretch>
            <a:fillRect/>
          </a:stretch>
        </p:blipFill>
        <p:spPr bwMode="auto">
          <a:xfrm>
            <a:off x="8286776" y="6088742"/>
            <a:ext cx="500060" cy="42319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014413" y="2756807"/>
            <a:ext cx="8129587" cy="1631216"/>
          </a:xfrm>
          <a:prstGeom prst="rect">
            <a:avLst/>
          </a:prstGeom>
          <a:solidFill>
            <a:schemeClr val="accent6">
              <a:lumMod val="60000"/>
              <a:lumOff val="40000"/>
              <a:alpha val="70000"/>
            </a:schemeClr>
          </a:solidFill>
          <a:ln w="9525">
            <a:noFill/>
            <a:miter lim="800000"/>
            <a:headEnd/>
            <a:tailEnd/>
          </a:ln>
        </p:spPr>
        <p:txBody>
          <a:bodyPr wrap="square">
            <a:spAutoFit/>
          </a:bodyPr>
          <a:lstStyle/>
          <a:p>
            <a:pPr algn="r">
              <a:spcBef>
                <a:spcPct val="20000"/>
              </a:spcBef>
            </a:pPr>
            <a:r>
              <a:rPr lang="en-GB" sz="4000" b="1" dirty="0" smtClean="0">
                <a:solidFill>
                  <a:schemeClr val="accent6">
                    <a:lumMod val="50000"/>
                  </a:schemeClr>
                </a:solidFill>
                <a:latin typeface="Calibri" pitchFamily="34" charset="0"/>
              </a:rPr>
              <a:t>A. </a:t>
            </a:r>
            <a:r>
              <a:rPr lang="en-GB" sz="4000" b="1" dirty="0">
                <a:solidFill>
                  <a:schemeClr val="accent6">
                    <a:lumMod val="50000"/>
                  </a:schemeClr>
                </a:solidFill>
                <a:latin typeface="Calibri" pitchFamily="34" charset="0"/>
              </a:rPr>
              <a:t>Introduction </a:t>
            </a:r>
            <a:r>
              <a:rPr lang="en-GB" sz="3200" b="1" dirty="0">
                <a:solidFill>
                  <a:srgbClr val="C00000"/>
                </a:solidFill>
                <a:latin typeface="Calibri" pitchFamily="34" charset="0"/>
              </a:rPr>
              <a:t/>
            </a:r>
            <a:br>
              <a:rPr lang="en-GB" sz="3200" b="1" dirty="0">
                <a:solidFill>
                  <a:srgbClr val="C00000"/>
                </a:solidFill>
                <a:latin typeface="Calibri" pitchFamily="34" charset="0"/>
              </a:rPr>
            </a:br>
            <a:r>
              <a:rPr lang="en-GB" sz="3200" b="1" dirty="0" smtClean="0">
                <a:solidFill>
                  <a:srgbClr val="C00000"/>
                </a:solidFill>
                <a:latin typeface="Calibri" pitchFamily="34" charset="0"/>
              </a:rPr>
              <a:t>1. Quick </a:t>
            </a:r>
            <a:r>
              <a:rPr lang="en-GB" sz="3200" b="1" dirty="0">
                <a:solidFill>
                  <a:srgbClr val="C00000"/>
                </a:solidFill>
                <a:latin typeface="Calibri" pitchFamily="34" charset="0"/>
              </a:rPr>
              <a:t>overview </a:t>
            </a:r>
            <a:br>
              <a:rPr lang="en-GB" sz="3200" b="1" dirty="0">
                <a:solidFill>
                  <a:srgbClr val="C00000"/>
                </a:solidFill>
                <a:latin typeface="Calibri" pitchFamily="34" charset="0"/>
              </a:rPr>
            </a:br>
            <a:r>
              <a:rPr lang="en-GB" sz="2800" b="1" dirty="0">
                <a:solidFill>
                  <a:schemeClr val="accent6">
                    <a:lumMod val="50000"/>
                  </a:schemeClr>
                </a:solidFill>
                <a:latin typeface="Calibri" pitchFamily="34" charset="0"/>
              </a:rPr>
              <a:t>Objectives and structure of the </a:t>
            </a:r>
            <a:r>
              <a:rPr lang="en-GB" sz="2800" b="1" dirty="0" smtClean="0">
                <a:solidFill>
                  <a:schemeClr val="accent6">
                    <a:lumMod val="50000"/>
                  </a:schemeClr>
                </a:solidFill>
                <a:latin typeface="Calibri" pitchFamily="34" charset="0"/>
              </a:rPr>
              <a:t>day</a:t>
            </a:r>
            <a:endParaRPr lang="en-US" sz="2800" b="1" dirty="0">
              <a:solidFill>
                <a:schemeClr val="accent6">
                  <a:lumMod val="50000"/>
                </a:schemeClr>
              </a:solidFill>
              <a:latin typeface="Calibri" pitchFamily="34" charset="0"/>
            </a:endParaRPr>
          </a:p>
        </p:txBody>
      </p:sp>
      <p:sp>
        <p:nvSpPr>
          <p:cNvPr id="5" name="Line 1029"/>
          <p:cNvSpPr>
            <a:spLocks noChangeShapeType="1"/>
          </p:cNvSpPr>
          <p:nvPr/>
        </p:nvSpPr>
        <p:spPr bwMode="auto">
          <a:xfrm>
            <a:off x="1028700" y="4500570"/>
            <a:ext cx="8115300" cy="0"/>
          </a:xfrm>
          <a:prstGeom prst="line">
            <a:avLst/>
          </a:prstGeom>
          <a:ln>
            <a:solidFill>
              <a:srgbClr val="5F5F5F">
                <a:alpha val="50000"/>
              </a:srgbClr>
            </a:solidFill>
            <a:headEnd/>
            <a:tailEnd/>
          </a:ln>
        </p:spPr>
        <p:style>
          <a:lnRef idx="3">
            <a:schemeClr val="accent5"/>
          </a:lnRef>
          <a:fillRef idx="0">
            <a:schemeClr val="accent5"/>
          </a:fillRef>
          <a:effectRef idx="2">
            <a:schemeClr val="accent5"/>
          </a:effectRef>
          <a:fontRef idx="minor">
            <a:schemeClr val="tx1"/>
          </a:fontRef>
        </p:style>
        <p:txBody>
          <a:bodyPr/>
          <a:lstStyle/>
          <a:p>
            <a:endParaRPr lang="en-GB"/>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1428728" y="142852"/>
            <a:ext cx="7572428" cy="1071570"/>
          </a:xfrm>
          <a:noFill/>
        </p:spPr>
        <p:txBody>
          <a:bodyPr anchor="t"/>
          <a:lstStyle/>
          <a:p>
            <a:r>
              <a:rPr lang="en-GB" b="1" dirty="0" smtClean="0">
                <a:solidFill>
                  <a:srgbClr val="C00000"/>
                </a:solidFill>
              </a:rPr>
              <a:t>1.1 Impact of cash transfers on the reduction of poverty:  </a:t>
            </a:r>
            <a:r>
              <a:rPr lang="en-GB" b="1" dirty="0" smtClean="0">
                <a:solidFill>
                  <a:schemeClr val="accent6">
                    <a:lumMod val="50000"/>
                  </a:schemeClr>
                </a:solidFill>
              </a:rPr>
              <a:t>A quick overview</a:t>
            </a:r>
          </a:p>
        </p:txBody>
      </p:sp>
      <p:sp>
        <p:nvSpPr>
          <p:cNvPr id="11267" name="Rectangle 3"/>
          <p:cNvSpPr>
            <a:spLocks noGrp="1" noChangeArrowheads="1"/>
          </p:cNvSpPr>
          <p:nvPr>
            <p:ph type="body" idx="4294967295"/>
          </p:nvPr>
        </p:nvSpPr>
        <p:spPr>
          <a:xfrm>
            <a:off x="500034" y="1500174"/>
            <a:ext cx="7786742" cy="4910151"/>
          </a:xfrm>
          <a:noFill/>
        </p:spPr>
        <p:txBody>
          <a:bodyPr anchor="ctr" anchorCtr="1"/>
          <a:lstStyle/>
          <a:p>
            <a:pPr>
              <a:lnSpc>
                <a:spcPct val="90000"/>
              </a:lnSpc>
            </a:pPr>
            <a:r>
              <a:rPr lang="en-GB" b="1" dirty="0" smtClean="0">
                <a:solidFill>
                  <a:srgbClr val="C00000"/>
                </a:solidFill>
              </a:rPr>
              <a:t>Main Objective</a:t>
            </a:r>
            <a:r>
              <a:rPr lang="en-GB" dirty="0" smtClean="0"/>
              <a:t>: </a:t>
            </a:r>
          </a:p>
          <a:p>
            <a:pPr>
              <a:lnSpc>
                <a:spcPct val="90000"/>
              </a:lnSpc>
            </a:pPr>
            <a:r>
              <a:rPr lang="en-GB" dirty="0" smtClean="0"/>
              <a:t>Overview of the </a:t>
            </a:r>
            <a:r>
              <a:rPr lang="en-GB" b="1" dirty="0" smtClean="0"/>
              <a:t>potential</a:t>
            </a:r>
            <a:r>
              <a:rPr lang="en-GB" dirty="0" smtClean="0"/>
              <a:t> and </a:t>
            </a:r>
            <a:r>
              <a:rPr lang="en-GB" b="1" dirty="0" smtClean="0"/>
              <a:t>limitations</a:t>
            </a:r>
            <a:r>
              <a:rPr lang="en-GB" dirty="0" smtClean="0"/>
              <a:t> of micro-simulations in the assessment of the possible impact of social transfers on poverty reduction</a:t>
            </a:r>
          </a:p>
          <a:p>
            <a:pPr>
              <a:lnSpc>
                <a:spcPct val="90000"/>
              </a:lnSpc>
            </a:pPr>
            <a:r>
              <a:rPr lang="en-GB" dirty="0" smtClean="0"/>
              <a:t>Providing some elements about </a:t>
            </a:r>
          </a:p>
          <a:p>
            <a:pPr lvl="1">
              <a:lnSpc>
                <a:spcPct val="90000"/>
              </a:lnSpc>
            </a:pPr>
            <a:r>
              <a:rPr lang="en-US" dirty="0" smtClean="0"/>
              <a:t>Concepts, scope and limitations of the exercise</a:t>
            </a:r>
          </a:p>
          <a:p>
            <a:pPr lvl="1">
              <a:lnSpc>
                <a:spcPct val="90000"/>
              </a:lnSpc>
            </a:pPr>
            <a:r>
              <a:rPr lang="en-US" dirty="0" smtClean="0"/>
              <a:t>Some basics on poverty indicators </a:t>
            </a:r>
          </a:p>
          <a:p>
            <a:pPr lvl="1">
              <a:lnSpc>
                <a:spcPct val="90000"/>
              </a:lnSpc>
            </a:pPr>
            <a:r>
              <a:rPr lang="en-US" dirty="0" smtClean="0"/>
              <a:t>The type of data required and</a:t>
            </a:r>
          </a:p>
          <a:p>
            <a:pPr lvl="1">
              <a:lnSpc>
                <a:spcPct val="90000"/>
              </a:lnSpc>
            </a:pPr>
            <a:r>
              <a:rPr lang="en-US" dirty="0" smtClean="0"/>
              <a:t>The main steps to perform an analysis of impacts of cash transfers on poverty reduction </a:t>
            </a:r>
            <a:r>
              <a:rPr lang="en-US" b="1" dirty="0" smtClean="0">
                <a:solidFill>
                  <a:srgbClr val="C00000"/>
                </a:solidFill>
              </a:rPr>
              <a:t>in practice</a:t>
            </a:r>
          </a:p>
          <a:p>
            <a:pPr lvl="1">
              <a:lnSpc>
                <a:spcPct val="90000"/>
              </a:lnSpc>
            </a:pPr>
            <a:r>
              <a:rPr lang="en-GB" dirty="0" smtClean="0"/>
              <a:t>The analysis of results: discussion of options, indicators, graphs...</a:t>
            </a:r>
            <a:endParaRPr lang="en-US" b="1" dirty="0" smtClean="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7">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267">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267">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267">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26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1428728" y="142852"/>
            <a:ext cx="7572428" cy="1071570"/>
          </a:xfrm>
          <a:noFill/>
        </p:spPr>
        <p:txBody>
          <a:bodyPr anchor="t"/>
          <a:lstStyle/>
          <a:p>
            <a:r>
              <a:rPr lang="en-GB" b="1" dirty="0" smtClean="0">
                <a:solidFill>
                  <a:srgbClr val="C00000"/>
                </a:solidFill>
              </a:rPr>
              <a:t>1.2 Impact of cash transfers on the reduction of poverty:  </a:t>
            </a:r>
            <a:r>
              <a:rPr lang="en-GB" b="1" dirty="0" smtClean="0">
                <a:solidFill>
                  <a:schemeClr val="accent6">
                    <a:lumMod val="50000"/>
                  </a:schemeClr>
                </a:solidFill>
              </a:rPr>
              <a:t>A quick overview</a:t>
            </a:r>
          </a:p>
        </p:txBody>
      </p:sp>
      <p:sp>
        <p:nvSpPr>
          <p:cNvPr id="11267" name="Rectangle 3"/>
          <p:cNvSpPr>
            <a:spLocks noGrp="1" noChangeArrowheads="1"/>
          </p:cNvSpPr>
          <p:nvPr>
            <p:ph type="body" idx="4294967295"/>
          </p:nvPr>
        </p:nvSpPr>
        <p:spPr>
          <a:xfrm>
            <a:off x="500034" y="1500174"/>
            <a:ext cx="7786742" cy="4910151"/>
          </a:xfrm>
          <a:noFill/>
        </p:spPr>
        <p:txBody>
          <a:bodyPr anchor="ctr" anchorCtr="1"/>
          <a:lstStyle/>
          <a:p>
            <a:pPr>
              <a:lnSpc>
                <a:spcPct val="90000"/>
              </a:lnSpc>
            </a:pPr>
            <a:r>
              <a:rPr lang="en-GB" sz="2800" b="1" dirty="0" smtClean="0">
                <a:solidFill>
                  <a:srgbClr val="C00000"/>
                </a:solidFill>
              </a:rPr>
              <a:t>Main principle</a:t>
            </a:r>
            <a:r>
              <a:rPr lang="en-GB" sz="2800" dirty="0" smtClean="0"/>
              <a:t>:  Learning by doing </a:t>
            </a:r>
          </a:p>
          <a:p>
            <a:pPr lvl="1">
              <a:lnSpc>
                <a:spcPct val="90000"/>
              </a:lnSpc>
            </a:pPr>
            <a:r>
              <a:rPr lang="en-GB" sz="2800" dirty="0" smtClean="0"/>
              <a:t>Quick overview of the scope of the course </a:t>
            </a:r>
          </a:p>
          <a:p>
            <a:pPr lvl="1">
              <a:lnSpc>
                <a:spcPct val="90000"/>
              </a:lnSpc>
            </a:pPr>
            <a:r>
              <a:rPr lang="en-GB" sz="2800" dirty="0" smtClean="0"/>
              <a:t>Presentation of main steps</a:t>
            </a:r>
          </a:p>
          <a:p>
            <a:pPr lvl="1">
              <a:lnSpc>
                <a:spcPct val="90000"/>
              </a:lnSpc>
            </a:pPr>
            <a:r>
              <a:rPr lang="en-GB" sz="2800" dirty="0" smtClean="0"/>
              <a:t>And review of concepts and basics on poverty indicators through practice and exercises</a:t>
            </a:r>
            <a:endParaRPr lang="en-US" sz="28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1475656" y="500042"/>
            <a:ext cx="7488832" cy="714380"/>
          </a:xfrm>
          <a:noFill/>
        </p:spPr>
        <p:txBody>
          <a:bodyPr anchor="t"/>
          <a:lstStyle/>
          <a:p>
            <a:pPr algn="l"/>
            <a:r>
              <a:rPr lang="en-GB" sz="3600" b="1" dirty="0" smtClean="0">
                <a:solidFill>
                  <a:srgbClr val="C00000"/>
                </a:solidFill>
              </a:rPr>
              <a:t>1.3</a:t>
            </a:r>
            <a:r>
              <a:rPr lang="en-GB" sz="3600" b="1" dirty="0" smtClean="0">
                <a:solidFill>
                  <a:schemeClr val="bg2">
                    <a:lumMod val="75000"/>
                  </a:schemeClr>
                </a:solidFill>
              </a:rPr>
              <a:t>  </a:t>
            </a:r>
            <a:r>
              <a:rPr lang="en-GB" sz="3600" b="1" dirty="0" smtClean="0">
                <a:solidFill>
                  <a:srgbClr val="C00000"/>
                </a:solidFill>
              </a:rPr>
              <a:t>Ex-ante</a:t>
            </a:r>
            <a:r>
              <a:rPr lang="en-GB" sz="3600" b="1" dirty="0" smtClean="0">
                <a:solidFill>
                  <a:schemeClr val="tx2">
                    <a:lumMod val="65000"/>
                    <a:lumOff val="35000"/>
                  </a:schemeClr>
                </a:solidFill>
              </a:rPr>
              <a:t> assessment of impacts</a:t>
            </a:r>
          </a:p>
        </p:txBody>
      </p:sp>
      <p:sp>
        <p:nvSpPr>
          <p:cNvPr id="15363" name="Rectangle 3"/>
          <p:cNvSpPr>
            <a:spLocks noGrp="1" noChangeArrowheads="1"/>
          </p:cNvSpPr>
          <p:nvPr>
            <p:ph type="body" idx="4294967295"/>
          </p:nvPr>
        </p:nvSpPr>
        <p:spPr>
          <a:xfrm>
            <a:off x="571472" y="1571612"/>
            <a:ext cx="8174067" cy="4857784"/>
          </a:xfrm>
          <a:noFill/>
        </p:spPr>
        <p:txBody>
          <a:bodyPr/>
          <a:lstStyle/>
          <a:p>
            <a:pPr marL="0" indent="0">
              <a:lnSpc>
                <a:spcPct val="90000"/>
              </a:lnSpc>
              <a:buFont typeface="Wingdings" pitchFamily="2" charset="2"/>
              <a:buNone/>
            </a:pPr>
            <a:r>
              <a:rPr lang="en-GB" dirty="0" smtClean="0">
                <a:solidFill>
                  <a:srgbClr val="292929"/>
                </a:solidFill>
              </a:rPr>
              <a:t>Ex-ante assessment of the impact of cash transfers on the reduction of poverty </a:t>
            </a:r>
            <a:r>
              <a:rPr lang="en-GB" b="1" dirty="0" smtClean="0">
                <a:solidFill>
                  <a:srgbClr val="C00000"/>
                </a:solidFill>
              </a:rPr>
              <a:t>is</a:t>
            </a:r>
            <a:r>
              <a:rPr lang="en-GB" dirty="0" smtClean="0">
                <a:solidFill>
                  <a:srgbClr val="292929"/>
                </a:solidFill>
              </a:rPr>
              <a:t>....</a:t>
            </a:r>
          </a:p>
          <a:p>
            <a:pPr marL="1206500" lvl="2" indent="-349250">
              <a:lnSpc>
                <a:spcPct val="90000"/>
              </a:lnSpc>
              <a:spcBef>
                <a:spcPts val="300"/>
              </a:spcBef>
              <a:spcAft>
                <a:spcPts val="300"/>
              </a:spcAft>
              <a:buClr>
                <a:srgbClr val="C00000"/>
              </a:buClr>
              <a:buSzPct val="80000"/>
              <a:defRPr/>
            </a:pPr>
            <a:r>
              <a:rPr lang="en-GB" sz="2400" dirty="0" smtClean="0">
                <a:solidFill>
                  <a:srgbClr val="292929"/>
                </a:solidFill>
              </a:rPr>
              <a:t>a static micro-simulation of  the (</a:t>
            </a:r>
            <a:r>
              <a:rPr lang="en-GB" sz="2400" b="1" dirty="0" smtClean="0">
                <a:solidFill>
                  <a:srgbClr val="292929"/>
                </a:solidFill>
              </a:rPr>
              <a:t>direct</a:t>
            </a:r>
            <a:r>
              <a:rPr lang="en-GB" sz="2400" dirty="0" smtClean="0">
                <a:solidFill>
                  <a:srgbClr val="292929"/>
                </a:solidFill>
              </a:rPr>
              <a:t>) impact of transfers on individual/household income/expenditure and poverty status</a:t>
            </a:r>
          </a:p>
          <a:p>
            <a:pPr>
              <a:lnSpc>
                <a:spcPct val="90000"/>
              </a:lnSpc>
              <a:buFont typeface="Wingdings" pitchFamily="2" charset="2"/>
              <a:buNone/>
            </a:pPr>
            <a:r>
              <a:rPr lang="en-GB" dirty="0" smtClean="0">
                <a:solidFill>
                  <a:srgbClr val="292929"/>
                </a:solidFill>
              </a:rPr>
              <a:t>And </a:t>
            </a:r>
            <a:r>
              <a:rPr lang="en-GB" b="1" dirty="0" smtClean="0">
                <a:solidFill>
                  <a:srgbClr val="C00000"/>
                </a:solidFill>
              </a:rPr>
              <a:t>is not</a:t>
            </a:r>
            <a:r>
              <a:rPr lang="en-GB" dirty="0" smtClean="0">
                <a:solidFill>
                  <a:srgbClr val="292929"/>
                </a:solidFill>
              </a:rPr>
              <a:t>....</a:t>
            </a:r>
          </a:p>
          <a:p>
            <a:pPr marL="1206500" lvl="2" indent="-349250">
              <a:lnSpc>
                <a:spcPct val="90000"/>
              </a:lnSpc>
              <a:spcBef>
                <a:spcPts val="300"/>
              </a:spcBef>
              <a:spcAft>
                <a:spcPts val="300"/>
              </a:spcAft>
              <a:buClr>
                <a:srgbClr val="C00000"/>
              </a:buClr>
              <a:buSzPct val="80000"/>
              <a:defRPr/>
            </a:pPr>
            <a:r>
              <a:rPr lang="en-GB" sz="2400" dirty="0" smtClean="0">
                <a:solidFill>
                  <a:srgbClr val="292929"/>
                </a:solidFill>
              </a:rPr>
              <a:t>a full assessment of the impact which would take into account changes in people’s behaviour and further socio-economic effects</a:t>
            </a:r>
          </a:p>
          <a:p>
            <a:pPr marL="1206500" lvl="2" indent="-349250">
              <a:lnSpc>
                <a:spcPct val="90000"/>
              </a:lnSpc>
              <a:spcBef>
                <a:spcPts val="300"/>
              </a:spcBef>
              <a:spcAft>
                <a:spcPts val="300"/>
              </a:spcAft>
              <a:buClr>
                <a:srgbClr val="C00000"/>
              </a:buClr>
              <a:buSzPct val="80000"/>
              <a:defRPr/>
            </a:pPr>
            <a:r>
              <a:rPr lang="en-GB" sz="2400" dirty="0" smtClean="0">
                <a:solidFill>
                  <a:srgbClr val="292929"/>
                </a:solidFill>
              </a:rPr>
              <a:t>And ... it does not take into account financing issues and possible tax options which could have an incidence including on the poor (which would have to be compensated.... possibly through in the benefit level)</a:t>
            </a:r>
          </a:p>
          <a:p>
            <a:pPr>
              <a:lnSpc>
                <a:spcPct val="90000"/>
              </a:lnSpc>
              <a:buFont typeface="Wingdings" pitchFamily="2" charset="2"/>
              <a:buNone/>
            </a:pPr>
            <a:endParaRPr lang="en-GB" dirty="0" smtClean="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36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1428728" y="214290"/>
            <a:ext cx="7426321" cy="957263"/>
          </a:xfrm>
          <a:noFill/>
        </p:spPr>
        <p:txBody>
          <a:bodyPr anchor="t"/>
          <a:lstStyle/>
          <a:p>
            <a:pPr algn="l"/>
            <a:r>
              <a:rPr lang="en-GB" sz="3200" b="1" dirty="0" smtClean="0">
                <a:solidFill>
                  <a:srgbClr val="C00000"/>
                </a:solidFill>
              </a:rPr>
              <a:t>1.3</a:t>
            </a:r>
            <a:r>
              <a:rPr lang="en-GB" sz="3200" b="1" dirty="0" smtClean="0">
                <a:solidFill>
                  <a:schemeClr val="bg2">
                    <a:lumMod val="75000"/>
                  </a:schemeClr>
                </a:solidFill>
              </a:rPr>
              <a:t> </a:t>
            </a:r>
            <a:r>
              <a:rPr lang="fr-CH" sz="3200" dirty="0" err="1" smtClean="0">
                <a:solidFill>
                  <a:schemeClr val="tx2">
                    <a:lumMod val="85000"/>
                    <a:lumOff val="15000"/>
                  </a:schemeClr>
                </a:solidFill>
              </a:rPr>
              <a:t>Evaluating</a:t>
            </a:r>
            <a:r>
              <a:rPr lang="fr-CH" sz="3200" dirty="0" smtClean="0">
                <a:solidFill>
                  <a:schemeClr val="tx2">
                    <a:lumMod val="85000"/>
                    <a:lumOff val="15000"/>
                  </a:schemeClr>
                </a:solidFill>
              </a:rPr>
              <a:t> the </a:t>
            </a:r>
            <a:r>
              <a:rPr lang="fr-CH" sz="3200" dirty="0" err="1" smtClean="0">
                <a:solidFill>
                  <a:schemeClr val="tx2">
                    <a:lumMod val="85000"/>
                    <a:lumOff val="15000"/>
                  </a:schemeClr>
                </a:solidFill>
              </a:rPr>
              <a:t>effects</a:t>
            </a:r>
            <a:r>
              <a:rPr lang="fr-CH" sz="3200" dirty="0" smtClean="0">
                <a:solidFill>
                  <a:schemeClr val="tx2">
                    <a:lumMod val="85000"/>
                    <a:lumOff val="15000"/>
                  </a:schemeClr>
                </a:solidFill>
              </a:rPr>
              <a:t> of social </a:t>
            </a:r>
            <a:r>
              <a:rPr lang="fr-CH" sz="3200" dirty="0" err="1" smtClean="0">
                <a:solidFill>
                  <a:schemeClr val="tx2">
                    <a:lumMod val="85000"/>
                    <a:lumOff val="15000"/>
                  </a:schemeClr>
                </a:solidFill>
              </a:rPr>
              <a:t>transfers</a:t>
            </a:r>
            <a:r>
              <a:rPr lang="fr-CH" sz="3200" dirty="0" smtClean="0">
                <a:solidFill>
                  <a:schemeClr val="tx2">
                    <a:lumMod val="85000"/>
                    <a:lumOff val="15000"/>
                  </a:schemeClr>
                </a:solidFill>
              </a:rPr>
              <a:t> on living standards</a:t>
            </a:r>
            <a:endParaRPr lang="en-GB" sz="3200" dirty="0" smtClean="0">
              <a:solidFill>
                <a:schemeClr val="tx2">
                  <a:lumMod val="85000"/>
                  <a:lumOff val="15000"/>
                </a:schemeClr>
              </a:solidFill>
            </a:endParaRPr>
          </a:p>
        </p:txBody>
      </p:sp>
      <p:sp>
        <p:nvSpPr>
          <p:cNvPr id="14339" name="Rectangle 3"/>
          <p:cNvSpPr>
            <a:spLocks noGrp="1" noChangeArrowheads="1"/>
          </p:cNvSpPr>
          <p:nvPr>
            <p:ph type="body" idx="4294967295"/>
          </p:nvPr>
        </p:nvSpPr>
        <p:spPr>
          <a:xfrm>
            <a:off x="571472" y="1357298"/>
            <a:ext cx="8143932" cy="5286412"/>
          </a:xfrm>
        </p:spPr>
        <p:txBody>
          <a:bodyPr/>
          <a:lstStyle/>
          <a:p>
            <a:pPr marL="457200" indent="-457200">
              <a:defRPr/>
            </a:pPr>
            <a:r>
              <a:rPr lang="en-GB" b="1" dirty="0" smtClean="0">
                <a:solidFill>
                  <a:srgbClr val="C00000"/>
                </a:solidFill>
              </a:rPr>
              <a:t>Ex-ante assessment</a:t>
            </a:r>
            <a:r>
              <a:rPr lang="en-GB" dirty="0" smtClean="0"/>
              <a:t>:  Provides </a:t>
            </a:r>
            <a:r>
              <a:rPr lang="en-GB" b="1" dirty="0" smtClean="0"/>
              <a:t>additional elements </a:t>
            </a:r>
            <a:r>
              <a:rPr lang="en-GB" dirty="0" smtClean="0"/>
              <a:t>of information for the preparation of future reforms</a:t>
            </a:r>
          </a:p>
          <a:p>
            <a:pPr marL="806450" lvl="1" indent="-349250">
              <a:spcBef>
                <a:spcPts val="600"/>
              </a:spcBef>
              <a:spcAft>
                <a:spcPts val="600"/>
              </a:spcAft>
              <a:buSzPct val="100000"/>
              <a:defRPr/>
            </a:pPr>
            <a:r>
              <a:rPr lang="en-GB" dirty="0" smtClean="0"/>
              <a:t>Adjusting parameters of existing programmes</a:t>
            </a:r>
          </a:p>
          <a:p>
            <a:pPr marL="1206500" lvl="2" indent="-349250">
              <a:spcBef>
                <a:spcPts val="300"/>
              </a:spcBef>
              <a:spcAft>
                <a:spcPts val="300"/>
              </a:spcAft>
              <a:buClr>
                <a:srgbClr val="C00000"/>
              </a:buClr>
              <a:buSzPct val="80000"/>
              <a:defRPr/>
            </a:pPr>
            <a:r>
              <a:rPr lang="en-GB" dirty="0" smtClean="0"/>
              <a:t>How can the coverage of a social insurance scheme can be extended to still uncovered groups of workers?</a:t>
            </a:r>
          </a:p>
          <a:p>
            <a:pPr marL="1206500" lvl="2" indent="-349250">
              <a:spcBef>
                <a:spcPts val="300"/>
              </a:spcBef>
              <a:spcAft>
                <a:spcPts val="300"/>
              </a:spcAft>
              <a:buClr>
                <a:srgbClr val="C00000"/>
              </a:buClr>
              <a:buSzPct val="80000"/>
              <a:defRPr/>
            </a:pPr>
            <a:r>
              <a:rPr lang="en-GB" dirty="0" smtClean="0"/>
              <a:t>Which benefit levels should be provided in order to effectively prevent poverty or reduce poverty?</a:t>
            </a:r>
          </a:p>
          <a:p>
            <a:pPr marL="806450" lvl="1" indent="-349250">
              <a:spcBef>
                <a:spcPts val="600"/>
              </a:spcBef>
              <a:spcAft>
                <a:spcPts val="600"/>
              </a:spcAft>
              <a:buSzPct val="100000"/>
              <a:defRPr/>
            </a:pPr>
            <a:r>
              <a:rPr lang="en-GB" dirty="0" smtClean="0">
                <a:solidFill>
                  <a:srgbClr val="C00000"/>
                </a:solidFill>
              </a:rPr>
              <a:t>Designing new social security benefits/schemes</a:t>
            </a:r>
          </a:p>
          <a:p>
            <a:pPr marL="1206500" lvl="2" indent="-349250">
              <a:spcBef>
                <a:spcPts val="300"/>
              </a:spcBef>
              <a:spcAft>
                <a:spcPts val="300"/>
              </a:spcAft>
              <a:buClr>
                <a:srgbClr val="C00000"/>
              </a:buClr>
              <a:buSzPct val="80000"/>
              <a:defRPr/>
            </a:pPr>
            <a:r>
              <a:rPr lang="en-GB" dirty="0" smtClean="0"/>
              <a:t>How could a new social pension programme be designed?</a:t>
            </a:r>
          </a:p>
          <a:p>
            <a:pPr marL="1206500" lvl="2" indent="-349250">
              <a:spcBef>
                <a:spcPts val="300"/>
              </a:spcBef>
              <a:spcAft>
                <a:spcPts val="300"/>
              </a:spcAft>
              <a:buClr>
                <a:srgbClr val="C00000"/>
              </a:buClr>
              <a:buSzPct val="80000"/>
              <a:defRPr/>
            </a:pPr>
            <a:r>
              <a:rPr lang="en-GB" dirty="0" smtClean="0"/>
              <a:t>What is the most effective way to introduce old age benefits?</a:t>
            </a:r>
          </a:p>
          <a:p>
            <a:pPr marL="806450" lvl="1" indent="-349250">
              <a:spcBef>
                <a:spcPts val="600"/>
              </a:spcBef>
              <a:spcAft>
                <a:spcPts val="600"/>
              </a:spcAft>
              <a:buSzPct val="100000"/>
              <a:defRPr/>
            </a:pPr>
            <a:r>
              <a:rPr lang="en-GB" dirty="0" smtClean="0"/>
              <a:t>Enhancing the coordination between different benefits within a social security system</a:t>
            </a:r>
          </a:p>
          <a:p>
            <a:pPr marL="1206500" lvl="2" indent="-349250">
              <a:spcBef>
                <a:spcPts val="600"/>
              </a:spcBef>
              <a:spcAft>
                <a:spcPts val="600"/>
              </a:spcAft>
              <a:buClr>
                <a:srgbClr val="C00000"/>
              </a:buClr>
              <a:buSzPct val="80000"/>
              <a:defRPr/>
            </a:pPr>
            <a:r>
              <a:rPr lang="en-GB" dirty="0" smtClean="0"/>
              <a:t>Identifying  coverage gaps or undue accumulation of benefits</a:t>
            </a:r>
          </a:p>
        </p:txBody>
      </p:sp>
      <p:sp>
        <p:nvSpPr>
          <p:cNvPr id="5" name="Rectangle 4"/>
          <p:cNvSpPr/>
          <p:nvPr/>
        </p:nvSpPr>
        <p:spPr>
          <a:xfrm>
            <a:off x="928662" y="4000504"/>
            <a:ext cx="7786742" cy="1357322"/>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idx="4294967295"/>
          </p:nvPr>
        </p:nvSpPr>
        <p:spPr>
          <a:xfrm>
            <a:off x="1500165" y="0"/>
            <a:ext cx="7348559" cy="895350"/>
          </a:xfrm>
        </p:spPr>
        <p:txBody>
          <a:bodyPr/>
          <a:lstStyle/>
          <a:p>
            <a:pPr algn="l"/>
            <a:r>
              <a:rPr lang="en-GB" altLang="zh-CN" sz="3600" b="1" dirty="0" smtClean="0">
                <a:solidFill>
                  <a:srgbClr val="C00000"/>
                </a:solidFill>
                <a:ea typeface="宋体" pitchFamily="2" charset="-122"/>
              </a:rPr>
              <a:t>1.4</a:t>
            </a:r>
            <a:r>
              <a:rPr lang="en-GB" altLang="zh-CN" sz="3600" b="1" dirty="0" smtClean="0">
                <a:solidFill>
                  <a:schemeClr val="tx2">
                    <a:lumMod val="85000"/>
                    <a:lumOff val="15000"/>
                  </a:schemeClr>
                </a:solidFill>
                <a:ea typeface="宋体" pitchFamily="2" charset="-122"/>
              </a:rPr>
              <a:t> Poverty impact</a:t>
            </a:r>
            <a:r>
              <a:rPr lang="en-GB" altLang="zh-CN" sz="3600" dirty="0" smtClean="0">
                <a:solidFill>
                  <a:schemeClr val="tx2">
                    <a:lumMod val="85000"/>
                    <a:lumOff val="15000"/>
                  </a:schemeClr>
                </a:solidFill>
                <a:ea typeface="宋体" pitchFamily="2" charset="-122"/>
              </a:rPr>
              <a:t> | </a:t>
            </a:r>
            <a:r>
              <a:rPr lang="en-GB" altLang="zh-CN" sz="3600" dirty="0" smtClean="0">
                <a:solidFill>
                  <a:srgbClr val="C00000"/>
                </a:solidFill>
                <a:ea typeface="宋体" pitchFamily="2" charset="-122"/>
              </a:rPr>
              <a:t>The process</a:t>
            </a:r>
            <a:endParaRPr lang="en-US" altLang="zh-CN" sz="3600" b="1" dirty="0" smtClean="0">
              <a:solidFill>
                <a:srgbClr val="C00000"/>
              </a:solidFill>
              <a:ea typeface="宋体" pitchFamily="2" charset="-122"/>
            </a:endParaRPr>
          </a:p>
        </p:txBody>
      </p:sp>
      <p:sp>
        <p:nvSpPr>
          <p:cNvPr id="70659" name="Rectangle 3"/>
          <p:cNvSpPr>
            <a:spLocks noGrp="1" noChangeArrowheads="1"/>
          </p:cNvSpPr>
          <p:nvPr>
            <p:ph type="body" idx="4294967295"/>
          </p:nvPr>
        </p:nvSpPr>
        <p:spPr>
          <a:xfrm>
            <a:off x="1000100" y="1428736"/>
            <a:ext cx="7786742" cy="5072098"/>
          </a:xfrm>
        </p:spPr>
        <p:txBody>
          <a:bodyPr/>
          <a:lstStyle/>
          <a:p>
            <a:pPr marL="457200" indent="-457200" defTabSz="254000">
              <a:lnSpc>
                <a:spcPct val="90000"/>
              </a:lnSpc>
              <a:tabLst>
                <a:tab pos="457200" algn="l"/>
                <a:tab pos="1168400" algn="l"/>
              </a:tabLst>
            </a:pPr>
            <a:r>
              <a:rPr lang="en-US" altLang="zh-CN" dirty="0" smtClean="0">
                <a:ea typeface="宋体" pitchFamily="2" charset="-122"/>
              </a:rPr>
              <a:t>The </a:t>
            </a:r>
            <a:r>
              <a:rPr lang="en-US" altLang="zh-CN" dirty="0" smtClean="0">
                <a:solidFill>
                  <a:srgbClr val="292929"/>
                </a:solidFill>
                <a:ea typeface="宋体" pitchFamily="2" charset="-122"/>
              </a:rPr>
              <a:t>impact assessment is </a:t>
            </a:r>
            <a:r>
              <a:rPr lang="en-US" altLang="zh-CN" dirty="0" smtClean="0">
                <a:ea typeface="宋体" pitchFamily="2" charset="-122"/>
              </a:rPr>
              <a:t>one element of a </a:t>
            </a:r>
            <a:r>
              <a:rPr lang="en-US" altLang="zh-CN" b="1" dirty="0" smtClean="0">
                <a:ea typeface="宋体" pitchFamily="2" charset="-122"/>
              </a:rPr>
              <a:t>wider process</a:t>
            </a:r>
          </a:p>
          <a:p>
            <a:pPr marL="985838" lvl="1" indent="-457200" defTabSz="254000">
              <a:lnSpc>
                <a:spcPct val="90000"/>
              </a:lnSpc>
              <a:tabLst>
                <a:tab pos="457200" algn="l"/>
                <a:tab pos="1168400" algn="l"/>
              </a:tabLst>
            </a:pPr>
            <a:r>
              <a:rPr lang="en-US" altLang="zh-CN" sz="2000" dirty="0" smtClean="0">
                <a:ea typeface="宋体" pitchFamily="2" charset="-122"/>
              </a:rPr>
              <a:t>Identification of coverage gaps and needs</a:t>
            </a:r>
          </a:p>
          <a:p>
            <a:pPr marL="985838" lvl="1" indent="-457200" defTabSz="254000">
              <a:lnSpc>
                <a:spcPct val="90000"/>
              </a:lnSpc>
              <a:tabLst>
                <a:tab pos="457200" algn="l"/>
                <a:tab pos="1168400" algn="l"/>
              </a:tabLst>
            </a:pPr>
            <a:r>
              <a:rPr lang="en-US" altLang="zh-CN" sz="2000" dirty="0" smtClean="0">
                <a:ea typeface="宋体" pitchFamily="2" charset="-122"/>
              </a:rPr>
              <a:t>Costing exercise to close the coverage gap</a:t>
            </a:r>
          </a:p>
          <a:p>
            <a:pPr marL="985838" lvl="1" indent="-457200" defTabSz="254000">
              <a:lnSpc>
                <a:spcPct val="90000"/>
              </a:lnSpc>
              <a:tabLst>
                <a:tab pos="457200" algn="l"/>
                <a:tab pos="1168400" algn="l"/>
              </a:tabLst>
            </a:pPr>
            <a:r>
              <a:rPr lang="en-US" altLang="zh-CN" sz="2000" dirty="0" smtClean="0">
                <a:ea typeface="宋体" pitchFamily="2" charset="-122"/>
              </a:rPr>
              <a:t>Assessment of the potential impact of different options on the </a:t>
            </a:r>
            <a:br>
              <a:rPr lang="en-US" altLang="zh-CN" sz="2000" dirty="0" smtClean="0">
                <a:ea typeface="宋体" pitchFamily="2" charset="-122"/>
              </a:rPr>
            </a:br>
            <a:r>
              <a:rPr lang="en-US" altLang="zh-CN" sz="2000" dirty="0" smtClean="0">
                <a:ea typeface="宋体" pitchFamily="2" charset="-122"/>
              </a:rPr>
              <a:t>reduction of poverty  or decrease in income distribution inequalities</a:t>
            </a:r>
          </a:p>
          <a:p>
            <a:pPr marL="457200" indent="-457200" defTabSz="254000">
              <a:lnSpc>
                <a:spcPct val="90000"/>
              </a:lnSpc>
              <a:tabLst>
                <a:tab pos="457200" algn="l"/>
                <a:tab pos="1168400" algn="l"/>
              </a:tabLst>
            </a:pPr>
            <a:r>
              <a:rPr lang="en-US" altLang="zh-CN" dirty="0" smtClean="0">
                <a:ea typeface="宋体" pitchFamily="2" charset="-122"/>
              </a:rPr>
              <a:t>Feeds into national discussions</a:t>
            </a:r>
          </a:p>
          <a:p>
            <a:pPr marL="985838" lvl="1" indent="-457200" defTabSz="254000">
              <a:lnSpc>
                <a:spcPct val="90000"/>
              </a:lnSpc>
              <a:tabLst>
                <a:tab pos="457200" algn="l"/>
                <a:tab pos="1168400" algn="l"/>
              </a:tabLst>
            </a:pPr>
            <a:r>
              <a:rPr lang="en-US" altLang="zh-CN" sz="2000" dirty="0" smtClean="0">
                <a:ea typeface="宋体" pitchFamily="2" charset="-122"/>
              </a:rPr>
              <a:t>National dialogue including social partners and other stakeholders</a:t>
            </a:r>
          </a:p>
          <a:p>
            <a:pPr marL="985838" lvl="1" indent="-457200" defTabSz="254000">
              <a:lnSpc>
                <a:spcPct val="90000"/>
              </a:lnSpc>
              <a:tabLst>
                <a:tab pos="457200" algn="l"/>
                <a:tab pos="1168400" algn="l"/>
              </a:tabLst>
            </a:pPr>
            <a:r>
              <a:rPr lang="en-US" altLang="zh-CN" sz="2000" dirty="0" smtClean="0">
                <a:ea typeface="宋体" pitchFamily="2" charset="-122"/>
              </a:rPr>
              <a:t>Leading to a national social security extension strategy </a:t>
            </a:r>
          </a:p>
          <a:p>
            <a:pPr marL="1385888" lvl="2" indent="-309563" defTabSz="254000">
              <a:lnSpc>
                <a:spcPct val="90000"/>
              </a:lnSpc>
              <a:buSzPct val="70000"/>
              <a:tabLst>
                <a:tab pos="457200" algn="l"/>
                <a:tab pos="1168400" algn="l"/>
              </a:tabLst>
            </a:pPr>
            <a:r>
              <a:rPr lang="en-US" altLang="zh-CN" dirty="0" smtClean="0">
                <a:ea typeface="宋体" pitchFamily="2" charset="-122"/>
              </a:rPr>
              <a:t>Aiming at building a national social protection floor…</a:t>
            </a:r>
          </a:p>
          <a:p>
            <a:pPr marL="1385888" lvl="2" indent="-309563" defTabSz="254000">
              <a:lnSpc>
                <a:spcPct val="90000"/>
              </a:lnSpc>
              <a:buSzPct val="70000"/>
              <a:tabLst>
                <a:tab pos="457200" algn="l"/>
                <a:tab pos="1168400" algn="l"/>
              </a:tabLst>
            </a:pPr>
            <a:r>
              <a:rPr lang="en-US" altLang="zh-CN" dirty="0" smtClean="0">
                <a:ea typeface="宋体" pitchFamily="2" charset="-122"/>
              </a:rPr>
              <a:t>…progressively extending social security in line with national conditions</a:t>
            </a:r>
          </a:p>
          <a:p>
            <a:pPr marL="457200" indent="-457200" defTabSz="254000">
              <a:lnSpc>
                <a:spcPct val="90000"/>
              </a:lnSpc>
              <a:tabLst>
                <a:tab pos="457200" algn="l"/>
                <a:tab pos="1168400" algn="l"/>
              </a:tabLst>
            </a:pPr>
            <a:r>
              <a:rPr lang="en-US" altLang="zh-CN" dirty="0" smtClean="0">
                <a:ea typeface="宋体" pitchFamily="2" charset="-122"/>
              </a:rPr>
              <a:t>Iterative process</a:t>
            </a:r>
          </a:p>
          <a:p>
            <a:pPr marL="985838" lvl="1" indent="-457200" defTabSz="254000">
              <a:lnSpc>
                <a:spcPct val="90000"/>
              </a:lnSpc>
              <a:tabLst>
                <a:tab pos="457200" algn="l"/>
                <a:tab pos="1168400" algn="l"/>
              </a:tabLst>
            </a:pPr>
            <a:r>
              <a:rPr lang="en-US" altLang="zh-CN" sz="2000" dirty="0" smtClean="0">
                <a:ea typeface="宋体" pitchFamily="2" charset="-122"/>
              </a:rPr>
              <a:t>Sequential adaptation of assessment during the dialogue process to take into account new options considered</a:t>
            </a:r>
          </a:p>
          <a:p>
            <a:pPr marL="985838" lvl="1" indent="-457200" defTabSz="254000">
              <a:lnSpc>
                <a:spcPct val="90000"/>
              </a:lnSpc>
              <a:tabLst>
                <a:tab pos="457200" algn="l"/>
                <a:tab pos="1168400" algn="l"/>
              </a:tabLst>
            </a:pPr>
            <a:endParaRPr lang="en-US" altLang="zh-CN" sz="1800" dirty="0" smtClean="0">
              <a:ea typeface="宋体" pitchFamily="2" charset="-122"/>
            </a:endParaRPr>
          </a:p>
          <a:p>
            <a:pPr marL="985838" lvl="1" indent="-457200" defTabSz="254000">
              <a:lnSpc>
                <a:spcPct val="90000"/>
              </a:lnSpc>
              <a:tabLst>
                <a:tab pos="457200" algn="l"/>
                <a:tab pos="1168400" algn="l"/>
              </a:tabLst>
            </a:pPr>
            <a:endParaRPr lang="en-US" altLang="zh-CN" sz="1800" dirty="0" smtClean="0">
              <a:ea typeface="宋体" pitchFamily="2" charset="-122"/>
            </a:endParaRPr>
          </a:p>
          <a:p>
            <a:pPr marL="1600200" lvl="3" indent="-228600" defTabSz="254000">
              <a:lnSpc>
                <a:spcPct val="90000"/>
              </a:lnSpc>
              <a:buFontTx/>
              <a:buNone/>
              <a:tabLst>
                <a:tab pos="457200" algn="l"/>
                <a:tab pos="1168400" algn="l"/>
              </a:tabLst>
            </a:pPr>
            <a:endParaRPr lang="en-US" altLang="zh-CN" dirty="0" smtClean="0">
              <a:latin typeface="Calibri" pitchFamily="34" charset="0"/>
              <a:ea typeface="宋体" pitchFamily="2" charset="-122"/>
            </a:endParaRPr>
          </a:p>
        </p:txBody>
      </p:sp>
      <p:grpSp>
        <p:nvGrpSpPr>
          <p:cNvPr id="6" name="Groupe 5"/>
          <p:cNvGrpSpPr/>
          <p:nvPr/>
        </p:nvGrpSpPr>
        <p:grpSpPr>
          <a:xfrm>
            <a:off x="357158" y="2500306"/>
            <a:ext cx="8501122" cy="857256"/>
            <a:chOff x="357158" y="2500306"/>
            <a:chExt cx="8501122" cy="857256"/>
          </a:xfrm>
        </p:grpSpPr>
        <p:sp>
          <p:nvSpPr>
            <p:cNvPr id="70660" name="Rectangle 4"/>
            <p:cNvSpPr>
              <a:spLocks noChangeArrowheads="1"/>
            </p:cNvSpPr>
            <p:nvPr/>
          </p:nvSpPr>
          <p:spPr bwMode="auto">
            <a:xfrm>
              <a:off x="714348" y="2500306"/>
              <a:ext cx="8143932" cy="857256"/>
            </a:xfrm>
            <a:prstGeom prst="rect">
              <a:avLst/>
            </a:prstGeom>
            <a:noFill/>
            <a:ln w="34925">
              <a:solidFill>
                <a:srgbClr val="C00000"/>
              </a:solidFill>
              <a:miter lim="800000"/>
              <a:headEnd/>
              <a:tailEnd/>
            </a:ln>
          </p:spPr>
          <p:txBody>
            <a:bodyPr wrap="none" anchor="ctr"/>
            <a:lstStyle/>
            <a:p>
              <a:endParaRPr lang="en-GB"/>
            </a:p>
          </p:txBody>
        </p:sp>
        <p:sp>
          <p:nvSpPr>
            <p:cNvPr id="5" name="Left Arrow 4"/>
            <p:cNvSpPr/>
            <p:nvPr/>
          </p:nvSpPr>
          <p:spPr>
            <a:xfrm rot="10800000">
              <a:off x="357158" y="2571744"/>
              <a:ext cx="785818" cy="500066"/>
            </a:xfrm>
            <a:prstGeom prst="lef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0659">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0659">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0659">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0659">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0659">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0659">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0659">
                                            <p:txEl>
                                              <p:pRg st="10" end="1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1428728" y="214290"/>
            <a:ext cx="7426321" cy="957263"/>
          </a:xfrm>
          <a:noFill/>
        </p:spPr>
        <p:txBody>
          <a:bodyPr anchor="t"/>
          <a:lstStyle/>
          <a:p>
            <a:pPr algn="l"/>
            <a:r>
              <a:rPr lang="en-GB" sz="3200" b="1" dirty="0" smtClean="0">
                <a:solidFill>
                  <a:srgbClr val="C00000"/>
                </a:solidFill>
              </a:rPr>
              <a:t>1.5</a:t>
            </a:r>
            <a:r>
              <a:rPr lang="en-GB" sz="3200" b="1" dirty="0" smtClean="0">
                <a:solidFill>
                  <a:schemeClr val="bg2">
                    <a:lumMod val="75000"/>
                  </a:schemeClr>
                </a:solidFill>
              </a:rPr>
              <a:t> </a:t>
            </a:r>
            <a:r>
              <a:rPr lang="en-GB" sz="3200" dirty="0" smtClean="0">
                <a:solidFill>
                  <a:schemeClr val="tx2">
                    <a:lumMod val="85000"/>
                    <a:lumOff val="15000"/>
                  </a:schemeClr>
                </a:solidFill>
              </a:rPr>
              <a:t>Evaluating the effects of social transfers on living standards: </a:t>
            </a:r>
            <a:r>
              <a:rPr lang="en-GB" sz="3200" dirty="0" smtClean="0">
                <a:solidFill>
                  <a:srgbClr val="C00000"/>
                </a:solidFill>
              </a:rPr>
              <a:t>Ex-ante assessm</a:t>
            </a:r>
            <a:r>
              <a:rPr lang="en-GB" dirty="0" smtClean="0">
                <a:solidFill>
                  <a:srgbClr val="C00000"/>
                </a:solidFill>
              </a:rPr>
              <a:t>ent</a:t>
            </a:r>
            <a:endParaRPr lang="en-GB" dirty="0" smtClean="0">
              <a:solidFill>
                <a:schemeClr val="tx2">
                  <a:lumMod val="65000"/>
                  <a:lumOff val="35000"/>
                </a:schemeClr>
              </a:solidFill>
            </a:endParaRPr>
          </a:p>
        </p:txBody>
      </p:sp>
      <p:sp>
        <p:nvSpPr>
          <p:cNvPr id="14339" name="Rectangle 3"/>
          <p:cNvSpPr>
            <a:spLocks noGrp="1" noChangeArrowheads="1"/>
          </p:cNvSpPr>
          <p:nvPr>
            <p:ph type="body" idx="4294967295"/>
          </p:nvPr>
        </p:nvSpPr>
        <p:spPr>
          <a:xfrm>
            <a:off x="500034" y="1571612"/>
            <a:ext cx="8286808" cy="5000660"/>
          </a:xfrm>
        </p:spPr>
        <p:txBody>
          <a:bodyPr/>
          <a:lstStyle/>
          <a:p>
            <a:pPr marL="457200" indent="-457200">
              <a:spcBef>
                <a:spcPts val="600"/>
              </a:spcBef>
              <a:spcAft>
                <a:spcPts val="600"/>
              </a:spcAft>
              <a:defRPr/>
            </a:pPr>
            <a:r>
              <a:rPr lang="en-GB" sz="2800" dirty="0" smtClean="0">
                <a:solidFill>
                  <a:srgbClr val="292929"/>
                </a:solidFill>
              </a:rPr>
              <a:t>Relevance of ex-ante assessments for establishing national social protection floors</a:t>
            </a:r>
          </a:p>
          <a:p>
            <a:pPr marL="857250" lvl="1" indent="-319088">
              <a:spcBef>
                <a:spcPts val="600"/>
              </a:spcBef>
              <a:spcAft>
                <a:spcPts val="0"/>
              </a:spcAft>
              <a:defRPr/>
            </a:pPr>
            <a:r>
              <a:rPr lang="en-GB" dirty="0" smtClean="0"/>
              <a:t>Identifying effective ways to close coverage gaps</a:t>
            </a:r>
          </a:p>
          <a:p>
            <a:pPr marL="857250" lvl="1" indent="-319088">
              <a:spcBef>
                <a:spcPts val="600"/>
              </a:spcBef>
              <a:spcAft>
                <a:spcPts val="0"/>
              </a:spcAft>
              <a:defRPr/>
            </a:pPr>
            <a:r>
              <a:rPr lang="en-GB" dirty="0" smtClean="0"/>
              <a:t>Assessing the possible impacts of a set of basic social security guarantees on poverty reduction </a:t>
            </a:r>
          </a:p>
          <a:p>
            <a:pPr marL="857250" lvl="1" indent="-319088">
              <a:spcBef>
                <a:spcPts val="600"/>
              </a:spcBef>
              <a:spcAft>
                <a:spcPts val="0"/>
              </a:spcAft>
              <a:defRPr/>
            </a:pPr>
            <a:r>
              <a:rPr lang="en-GB" dirty="0" smtClean="0"/>
              <a:t>Assessing the interplay between different programmes and identifying gaps</a:t>
            </a:r>
          </a:p>
          <a:p>
            <a:pPr marL="857250" lvl="1" indent="-319088">
              <a:spcBef>
                <a:spcPts val="600"/>
              </a:spcBef>
              <a:spcAft>
                <a:spcPts val="0"/>
              </a:spcAft>
              <a:defRPr/>
            </a:pPr>
            <a:r>
              <a:rPr lang="en-GB" dirty="0" smtClean="0"/>
              <a:t>Assessing several options for benefit levels and their impact on poverty reduction</a:t>
            </a:r>
          </a:p>
          <a:p>
            <a:pPr marL="857250" lvl="1" indent="-319088">
              <a:spcBef>
                <a:spcPts val="600"/>
              </a:spcBef>
              <a:spcAft>
                <a:spcPts val="0"/>
              </a:spcAft>
              <a:defRPr/>
            </a:pPr>
            <a:r>
              <a:rPr lang="en-GB" dirty="0" smtClean="0"/>
              <a:t>Broad estimate of the cost of a proposed reform and its possible impact....  even though the costing exercise is preferable for this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014413" y="2357430"/>
            <a:ext cx="8129587" cy="1914370"/>
          </a:xfrm>
          <a:prstGeom prst="rect">
            <a:avLst/>
          </a:prstGeom>
          <a:solidFill>
            <a:schemeClr val="accent6">
              <a:lumMod val="60000"/>
              <a:lumOff val="40000"/>
              <a:alpha val="70000"/>
            </a:schemeClr>
          </a:solidFill>
          <a:ln w="9525">
            <a:noFill/>
            <a:miter lim="800000"/>
            <a:headEnd/>
            <a:tailEnd/>
          </a:ln>
        </p:spPr>
        <p:txBody>
          <a:bodyPr wrap="square">
            <a:spAutoFit/>
          </a:bodyPr>
          <a:lstStyle/>
          <a:p>
            <a:pPr algn="r">
              <a:spcBef>
                <a:spcPct val="20000"/>
              </a:spcBef>
            </a:pPr>
            <a:r>
              <a:rPr lang="en-GB" sz="4000" b="1" dirty="0" smtClean="0">
                <a:solidFill>
                  <a:schemeClr val="accent6">
                    <a:lumMod val="50000"/>
                  </a:schemeClr>
                </a:solidFill>
                <a:latin typeface="Calibri" pitchFamily="34" charset="0"/>
              </a:rPr>
              <a:t>B. Simulating the possible impact </a:t>
            </a:r>
            <a:br>
              <a:rPr lang="en-GB" sz="4000" b="1" dirty="0" smtClean="0">
                <a:solidFill>
                  <a:schemeClr val="accent6">
                    <a:lumMod val="50000"/>
                  </a:schemeClr>
                </a:solidFill>
                <a:latin typeface="Calibri" pitchFamily="34" charset="0"/>
              </a:rPr>
            </a:br>
            <a:r>
              <a:rPr lang="en-GB" sz="4000" b="1" dirty="0" smtClean="0">
                <a:solidFill>
                  <a:schemeClr val="accent6">
                    <a:lumMod val="50000"/>
                  </a:schemeClr>
                </a:solidFill>
                <a:latin typeface="Calibri" pitchFamily="34" charset="0"/>
              </a:rPr>
              <a:t>of cash transfer programmes</a:t>
            </a:r>
          </a:p>
          <a:p>
            <a:pPr algn="r">
              <a:spcBef>
                <a:spcPct val="20000"/>
              </a:spcBef>
            </a:pPr>
            <a:r>
              <a:rPr lang="en-GB" sz="3200" b="1" dirty="0" smtClean="0">
                <a:solidFill>
                  <a:srgbClr val="C00000"/>
                </a:solidFill>
                <a:latin typeface="Calibri" pitchFamily="34" charset="0"/>
              </a:rPr>
              <a:t>2. The principle and main steps</a:t>
            </a:r>
            <a:endParaRPr lang="en-US" sz="2800" b="1" dirty="0">
              <a:solidFill>
                <a:schemeClr val="accent6">
                  <a:lumMod val="50000"/>
                </a:schemeClr>
              </a:solidFill>
              <a:latin typeface="Calibri" pitchFamily="34" charset="0"/>
            </a:endParaRPr>
          </a:p>
        </p:txBody>
      </p:sp>
      <p:sp>
        <p:nvSpPr>
          <p:cNvPr id="5" name="Line 1029"/>
          <p:cNvSpPr>
            <a:spLocks noChangeShapeType="1"/>
          </p:cNvSpPr>
          <p:nvPr/>
        </p:nvSpPr>
        <p:spPr bwMode="auto">
          <a:xfrm>
            <a:off x="1028700" y="4347483"/>
            <a:ext cx="8115300" cy="0"/>
          </a:xfrm>
          <a:prstGeom prst="line">
            <a:avLst/>
          </a:prstGeom>
          <a:ln>
            <a:solidFill>
              <a:srgbClr val="5F5F5F">
                <a:alpha val="50000"/>
              </a:srgbClr>
            </a:solidFill>
            <a:headEnd/>
            <a:tailEnd/>
          </a:ln>
        </p:spPr>
        <p:style>
          <a:lnRef idx="3">
            <a:schemeClr val="accent5"/>
          </a:lnRef>
          <a:fillRef idx="0">
            <a:schemeClr val="accent5"/>
          </a:fillRef>
          <a:effectRef idx="2">
            <a:schemeClr val="accent5"/>
          </a:effectRef>
          <a:fontRef idx="minor">
            <a:schemeClr val="tx1"/>
          </a:fontRef>
        </p:style>
        <p:txBody>
          <a:bodyPr/>
          <a:lstStyle/>
          <a:p>
            <a:endParaRPr lang="en-GB"/>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83"/>
          <p:cNvGrpSpPr/>
          <p:nvPr/>
        </p:nvGrpSpPr>
        <p:grpSpPr>
          <a:xfrm>
            <a:off x="928662" y="3786190"/>
            <a:ext cx="4769581" cy="2422753"/>
            <a:chOff x="-4071998" y="3929066"/>
            <a:chExt cx="4769581" cy="2422753"/>
          </a:xfrm>
        </p:grpSpPr>
        <p:pic>
          <p:nvPicPr>
            <p:cNvPr id="55" name="Image 54" descr="image-enfant.gif"/>
            <p:cNvPicPr>
              <a:picLocks noChangeAspect="1"/>
            </p:cNvPicPr>
            <p:nvPr/>
          </p:nvPicPr>
          <p:blipFill>
            <a:blip r:embed="rId2">
              <a:lum contrast="-30000"/>
            </a:blip>
            <a:stretch>
              <a:fillRect/>
            </a:stretch>
          </p:blipFill>
          <p:spPr>
            <a:xfrm flipH="1">
              <a:off x="-3929122" y="5091300"/>
              <a:ext cx="530148" cy="798271"/>
            </a:xfrm>
            <a:prstGeom prst="rect">
              <a:avLst/>
            </a:prstGeom>
          </p:spPr>
        </p:pic>
        <p:pic>
          <p:nvPicPr>
            <p:cNvPr id="56" name="Image 55" descr="image-enfant.gif"/>
            <p:cNvPicPr>
              <a:picLocks noChangeAspect="1"/>
            </p:cNvPicPr>
            <p:nvPr/>
          </p:nvPicPr>
          <p:blipFill>
            <a:blip r:embed="rId2">
              <a:lum bright="40000" contrast="-40000"/>
            </a:blip>
            <a:stretch>
              <a:fillRect/>
            </a:stretch>
          </p:blipFill>
          <p:spPr>
            <a:xfrm flipH="1">
              <a:off x="-2714676" y="3929066"/>
              <a:ext cx="686589" cy="862186"/>
            </a:xfrm>
            <a:prstGeom prst="rect">
              <a:avLst/>
            </a:prstGeom>
          </p:spPr>
        </p:pic>
        <p:pic>
          <p:nvPicPr>
            <p:cNvPr id="57" name="Image 56" descr="image-enfant.gif"/>
            <p:cNvPicPr>
              <a:picLocks noChangeAspect="1"/>
            </p:cNvPicPr>
            <p:nvPr/>
          </p:nvPicPr>
          <p:blipFill>
            <a:blip r:embed="rId2">
              <a:lum contrast="30000"/>
            </a:blip>
            <a:stretch>
              <a:fillRect/>
            </a:stretch>
          </p:blipFill>
          <p:spPr>
            <a:xfrm flipH="1">
              <a:off x="-4071998" y="5429264"/>
              <a:ext cx="357190" cy="537840"/>
            </a:xfrm>
            <a:prstGeom prst="rect">
              <a:avLst/>
            </a:prstGeom>
          </p:spPr>
        </p:pic>
        <p:pic>
          <p:nvPicPr>
            <p:cNvPr id="58" name="Image 57" descr="image-enfant.gif"/>
            <p:cNvPicPr>
              <a:picLocks noChangeAspect="1"/>
            </p:cNvPicPr>
            <p:nvPr/>
          </p:nvPicPr>
          <p:blipFill>
            <a:blip r:embed="rId2">
              <a:lum contrast="-30000"/>
            </a:blip>
            <a:stretch>
              <a:fillRect/>
            </a:stretch>
          </p:blipFill>
          <p:spPr>
            <a:xfrm flipH="1">
              <a:off x="-2613157" y="4214818"/>
              <a:ext cx="340374" cy="512519"/>
            </a:xfrm>
            <a:prstGeom prst="rect">
              <a:avLst/>
            </a:prstGeom>
          </p:spPr>
        </p:pic>
        <p:pic>
          <p:nvPicPr>
            <p:cNvPr id="62" name="Image 61" descr="image-enfant.gif"/>
            <p:cNvPicPr>
              <a:picLocks noChangeAspect="1"/>
            </p:cNvPicPr>
            <p:nvPr/>
          </p:nvPicPr>
          <p:blipFill>
            <a:blip r:embed="rId2">
              <a:lum contrast="40000"/>
            </a:blip>
            <a:stretch>
              <a:fillRect/>
            </a:stretch>
          </p:blipFill>
          <p:spPr>
            <a:xfrm flipH="1">
              <a:off x="-1327273" y="4429132"/>
              <a:ext cx="292931" cy="441081"/>
            </a:xfrm>
            <a:prstGeom prst="rect">
              <a:avLst/>
            </a:prstGeom>
          </p:spPr>
        </p:pic>
        <p:pic>
          <p:nvPicPr>
            <p:cNvPr id="66" name="Image 65" descr="image-enfant.gif"/>
            <p:cNvPicPr>
              <a:picLocks noChangeAspect="1"/>
            </p:cNvPicPr>
            <p:nvPr/>
          </p:nvPicPr>
          <p:blipFill>
            <a:blip r:embed="rId2">
              <a:lum contrast="-30000"/>
            </a:blip>
            <a:stretch>
              <a:fillRect/>
            </a:stretch>
          </p:blipFill>
          <p:spPr>
            <a:xfrm flipH="1">
              <a:off x="-1541587" y="4000504"/>
              <a:ext cx="530148" cy="798271"/>
            </a:xfrm>
            <a:prstGeom prst="rect">
              <a:avLst/>
            </a:prstGeom>
          </p:spPr>
        </p:pic>
        <p:pic>
          <p:nvPicPr>
            <p:cNvPr id="76" name="Image 75" descr="image-enfant.gif"/>
            <p:cNvPicPr>
              <a:picLocks noChangeAspect="1"/>
            </p:cNvPicPr>
            <p:nvPr/>
          </p:nvPicPr>
          <p:blipFill>
            <a:blip r:embed="rId2">
              <a:lum bright="20000" contrast="-30000"/>
            </a:blip>
            <a:stretch>
              <a:fillRect/>
            </a:stretch>
          </p:blipFill>
          <p:spPr>
            <a:xfrm flipH="1">
              <a:off x="-1112959" y="4000504"/>
              <a:ext cx="482705" cy="726833"/>
            </a:xfrm>
            <a:prstGeom prst="rect">
              <a:avLst/>
            </a:prstGeom>
          </p:spPr>
        </p:pic>
        <p:pic>
          <p:nvPicPr>
            <p:cNvPr id="67" name="Picture 66" descr="people-silhouettes.gif"/>
            <p:cNvPicPr>
              <a:picLocks noChangeAspect="1"/>
            </p:cNvPicPr>
            <p:nvPr/>
          </p:nvPicPr>
          <p:blipFill>
            <a:blip r:embed="rId3" cstate="print">
              <a:lum bright="40000"/>
            </a:blip>
            <a:stretch>
              <a:fillRect/>
            </a:stretch>
          </p:blipFill>
          <p:spPr>
            <a:xfrm>
              <a:off x="-3857684" y="4000504"/>
              <a:ext cx="4555267" cy="2351315"/>
            </a:xfrm>
            <a:prstGeom prst="rect">
              <a:avLst/>
            </a:prstGeom>
          </p:spPr>
        </p:pic>
        <p:pic>
          <p:nvPicPr>
            <p:cNvPr id="81" name="Image 80" descr="image-enfant.gif"/>
            <p:cNvPicPr>
              <a:picLocks noChangeAspect="1"/>
            </p:cNvPicPr>
            <p:nvPr/>
          </p:nvPicPr>
          <p:blipFill>
            <a:blip r:embed="rId2">
              <a:lum contrast="-30000"/>
            </a:blip>
            <a:stretch>
              <a:fillRect/>
            </a:stretch>
          </p:blipFill>
          <p:spPr>
            <a:xfrm flipH="1">
              <a:off x="-1827339" y="5286388"/>
              <a:ext cx="500066" cy="752976"/>
            </a:xfrm>
            <a:prstGeom prst="rect">
              <a:avLst/>
            </a:prstGeom>
          </p:spPr>
        </p:pic>
        <p:pic>
          <p:nvPicPr>
            <p:cNvPr id="63" name="Image 62" descr="image-enfant.gif"/>
            <p:cNvPicPr>
              <a:picLocks noChangeAspect="1"/>
            </p:cNvPicPr>
            <p:nvPr/>
          </p:nvPicPr>
          <p:blipFill>
            <a:blip r:embed="rId2">
              <a:lum contrast="40000"/>
            </a:blip>
            <a:stretch>
              <a:fillRect/>
            </a:stretch>
          </p:blipFill>
          <p:spPr>
            <a:xfrm flipH="1">
              <a:off x="-571536" y="5572140"/>
              <a:ext cx="285752" cy="430271"/>
            </a:xfrm>
            <a:prstGeom prst="rect">
              <a:avLst/>
            </a:prstGeom>
          </p:spPr>
        </p:pic>
      </p:grpSp>
      <p:grpSp>
        <p:nvGrpSpPr>
          <p:cNvPr id="3" name="Group 28"/>
          <p:cNvGrpSpPr>
            <a:grpSpLocks/>
          </p:cNvGrpSpPr>
          <p:nvPr/>
        </p:nvGrpSpPr>
        <p:grpSpPr bwMode="auto">
          <a:xfrm>
            <a:off x="342899" y="1403350"/>
            <a:ext cx="6514850" cy="5498586"/>
            <a:chOff x="264" y="780"/>
            <a:chExt cx="4022" cy="3379"/>
          </a:xfrm>
          <a:solidFill>
            <a:schemeClr val="bg1"/>
          </a:solidFill>
        </p:grpSpPr>
        <p:sp>
          <p:nvSpPr>
            <p:cNvPr id="35895" name="Text Box 30"/>
            <p:cNvSpPr txBox="1">
              <a:spLocks noChangeArrowheads="1"/>
            </p:cNvSpPr>
            <p:nvPr/>
          </p:nvSpPr>
          <p:spPr bwMode="auto">
            <a:xfrm>
              <a:off x="405" y="3913"/>
              <a:ext cx="1848" cy="246"/>
            </a:xfrm>
            <a:prstGeom prst="rect">
              <a:avLst/>
            </a:prstGeom>
            <a:grpFill/>
            <a:ln w="9525">
              <a:noFill/>
              <a:miter lim="800000"/>
              <a:headEnd/>
              <a:tailEnd/>
            </a:ln>
          </p:spPr>
          <p:txBody>
            <a:bodyPr wrap="square">
              <a:spAutoFit/>
            </a:bodyPr>
            <a:lstStyle/>
            <a:p>
              <a:pPr>
                <a:spcBef>
                  <a:spcPct val="50000"/>
                </a:spcBef>
              </a:pPr>
              <a:r>
                <a:rPr lang="fr-FR" sz="2000" b="1" dirty="0">
                  <a:solidFill>
                    <a:srgbClr val="C00000"/>
                  </a:solidFill>
                  <a:latin typeface="Calibri" pitchFamily="34" charset="0"/>
                </a:rPr>
                <a:t>Total population </a:t>
              </a:r>
              <a:r>
                <a:rPr lang="fr-FR" sz="2000" b="1" dirty="0" smtClean="0">
                  <a:solidFill>
                    <a:srgbClr val="C00000"/>
                  </a:solidFill>
                  <a:latin typeface="Calibri" pitchFamily="34" charset="0"/>
                </a:rPr>
                <a:t>(51)</a:t>
              </a:r>
              <a:endParaRPr lang="fr-FR" sz="2000" b="1" dirty="0">
                <a:solidFill>
                  <a:srgbClr val="C00000"/>
                </a:solidFill>
                <a:latin typeface="Calibri" pitchFamily="34" charset="0"/>
              </a:endParaRPr>
            </a:p>
          </p:txBody>
        </p:sp>
        <p:sp>
          <p:nvSpPr>
            <p:cNvPr id="35894" name="Rectangle 29"/>
            <p:cNvSpPr>
              <a:spLocks noChangeArrowheads="1"/>
            </p:cNvSpPr>
            <p:nvPr/>
          </p:nvSpPr>
          <p:spPr bwMode="auto">
            <a:xfrm>
              <a:off x="264" y="780"/>
              <a:ext cx="4022" cy="3120"/>
            </a:xfrm>
            <a:prstGeom prst="rect">
              <a:avLst/>
            </a:prstGeom>
            <a:noFill/>
            <a:ln w="34925">
              <a:solidFill>
                <a:srgbClr val="C00000"/>
              </a:solidFill>
              <a:miter lim="800000"/>
              <a:headEnd/>
              <a:tailEnd/>
            </a:ln>
            <a:effectLst>
              <a:softEdge rad="12700"/>
            </a:effectLst>
          </p:spPr>
          <p:txBody>
            <a:bodyPr wrap="none" anchor="ctr"/>
            <a:lstStyle/>
            <a:p>
              <a:endParaRPr lang="en-GB">
                <a:latin typeface="Calibri" pitchFamily="34" charset="0"/>
              </a:endParaRPr>
            </a:p>
          </p:txBody>
        </p:sp>
      </p:grpSp>
      <p:grpSp>
        <p:nvGrpSpPr>
          <p:cNvPr id="4" name="Group 36"/>
          <p:cNvGrpSpPr>
            <a:grpSpLocks/>
          </p:cNvGrpSpPr>
          <p:nvPr/>
        </p:nvGrpSpPr>
        <p:grpSpPr bwMode="auto">
          <a:xfrm>
            <a:off x="571499" y="3857183"/>
            <a:ext cx="6210301" cy="2497138"/>
            <a:chOff x="360" y="2293"/>
            <a:chExt cx="3912" cy="1513"/>
          </a:xfrm>
        </p:grpSpPr>
        <p:sp>
          <p:nvSpPr>
            <p:cNvPr id="35889" name="Rectangle 37"/>
            <p:cNvSpPr>
              <a:spLocks noChangeArrowheads="1"/>
            </p:cNvSpPr>
            <p:nvPr/>
          </p:nvSpPr>
          <p:spPr bwMode="auto">
            <a:xfrm>
              <a:off x="3240" y="3549"/>
              <a:ext cx="1032" cy="222"/>
            </a:xfrm>
            <a:prstGeom prst="rect">
              <a:avLst/>
            </a:prstGeom>
            <a:noFill/>
            <a:ln w="9525">
              <a:noFill/>
              <a:miter lim="800000"/>
              <a:headEnd/>
              <a:tailEnd/>
            </a:ln>
          </p:spPr>
          <p:txBody>
            <a:bodyPr>
              <a:spAutoFit/>
            </a:bodyPr>
            <a:lstStyle/>
            <a:p>
              <a:pPr algn="r">
                <a:spcBef>
                  <a:spcPct val="50000"/>
                </a:spcBef>
              </a:pPr>
              <a:r>
                <a:rPr lang="fr-FR" b="1" dirty="0" err="1">
                  <a:solidFill>
                    <a:srgbClr val="C00000"/>
                  </a:solidFill>
                  <a:latin typeface="Calibri" pitchFamily="34" charset="0"/>
                </a:rPr>
                <a:t>Poor</a:t>
              </a:r>
              <a:r>
                <a:rPr lang="fr-FR" b="1" dirty="0">
                  <a:solidFill>
                    <a:srgbClr val="C00000"/>
                  </a:solidFill>
                  <a:latin typeface="Calibri" pitchFamily="34" charset="0"/>
                </a:rPr>
                <a:t> </a:t>
              </a:r>
              <a:r>
                <a:rPr lang="fr-FR" b="1" dirty="0" smtClean="0">
                  <a:solidFill>
                    <a:srgbClr val="C00000"/>
                  </a:solidFill>
                  <a:latin typeface="Calibri" pitchFamily="34" charset="0"/>
                </a:rPr>
                <a:t>(21)</a:t>
              </a:r>
              <a:endParaRPr lang="fr-FR" b="1" dirty="0">
                <a:solidFill>
                  <a:srgbClr val="C00000"/>
                </a:solidFill>
                <a:latin typeface="Calibri" pitchFamily="34" charset="0"/>
              </a:endParaRPr>
            </a:p>
          </p:txBody>
        </p:sp>
        <p:sp>
          <p:nvSpPr>
            <p:cNvPr id="35890" name="Rectangle 38"/>
            <p:cNvSpPr>
              <a:spLocks noChangeArrowheads="1"/>
            </p:cNvSpPr>
            <p:nvPr/>
          </p:nvSpPr>
          <p:spPr bwMode="auto">
            <a:xfrm>
              <a:off x="360" y="2293"/>
              <a:ext cx="3870" cy="1513"/>
            </a:xfrm>
            <a:prstGeom prst="rect">
              <a:avLst/>
            </a:prstGeom>
            <a:noFill/>
            <a:ln w="9525">
              <a:solidFill>
                <a:schemeClr val="accent2">
                  <a:lumMod val="25000"/>
                </a:schemeClr>
              </a:solidFill>
              <a:miter lim="800000"/>
              <a:headEnd/>
              <a:tailEnd/>
            </a:ln>
          </p:spPr>
          <p:txBody>
            <a:bodyPr wrap="none" anchor="ctr"/>
            <a:lstStyle/>
            <a:p>
              <a:endParaRPr lang="en-GB">
                <a:latin typeface="Calibri" pitchFamily="34" charset="0"/>
              </a:endParaRPr>
            </a:p>
          </p:txBody>
        </p:sp>
      </p:grpSp>
      <p:grpSp>
        <p:nvGrpSpPr>
          <p:cNvPr id="5" name="Group 31"/>
          <p:cNvGrpSpPr>
            <a:grpSpLocks/>
          </p:cNvGrpSpPr>
          <p:nvPr/>
        </p:nvGrpSpPr>
        <p:grpSpPr bwMode="auto">
          <a:xfrm>
            <a:off x="571498" y="1489756"/>
            <a:ext cx="8455025" cy="2084388"/>
            <a:chOff x="329" y="823"/>
            <a:chExt cx="5326" cy="1313"/>
          </a:xfrm>
        </p:grpSpPr>
        <p:sp>
          <p:nvSpPr>
            <p:cNvPr id="35891" name="Rectangle 32"/>
            <p:cNvSpPr>
              <a:spLocks noChangeArrowheads="1"/>
            </p:cNvSpPr>
            <p:nvPr/>
          </p:nvSpPr>
          <p:spPr bwMode="auto">
            <a:xfrm>
              <a:off x="329" y="823"/>
              <a:ext cx="3870" cy="1313"/>
            </a:xfrm>
            <a:prstGeom prst="rect">
              <a:avLst/>
            </a:prstGeom>
            <a:solidFill>
              <a:schemeClr val="bg1"/>
            </a:solidFill>
            <a:ln w="9525">
              <a:solidFill>
                <a:schemeClr val="accent2">
                  <a:lumMod val="50000"/>
                </a:schemeClr>
              </a:solidFill>
              <a:miter lim="800000"/>
              <a:headEnd/>
              <a:tailEnd/>
            </a:ln>
          </p:spPr>
          <p:txBody>
            <a:bodyPr wrap="none" anchor="ctr"/>
            <a:lstStyle/>
            <a:p>
              <a:endParaRPr lang="en-GB">
                <a:latin typeface="Calibri" pitchFamily="34" charset="0"/>
              </a:endParaRPr>
            </a:p>
          </p:txBody>
        </p:sp>
        <p:sp>
          <p:nvSpPr>
            <p:cNvPr id="35892" name="Rectangle 33"/>
            <p:cNvSpPr>
              <a:spLocks noChangeArrowheads="1"/>
            </p:cNvSpPr>
            <p:nvPr/>
          </p:nvSpPr>
          <p:spPr bwMode="auto">
            <a:xfrm>
              <a:off x="4604" y="1235"/>
              <a:ext cx="1051" cy="252"/>
            </a:xfrm>
            <a:prstGeom prst="rect">
              <a:avLst/>
            </a:prstGeom>
            <a:noFill/>
            <a:ln w="9525">
              <a:noFill/>
              <a:miter lim="800000"/>
              <a:headEnd/>
              <a:tailEnd/>
            </a:ln>
          </p:spPr>
          <p:txBody>
            <a:bodyPr wrap="none">
              <a:spAutoFit/>
            </a:bodyPr>
            <a:lstStyle/>
            <a:p>
              <a:pPr>
                <a:spcBef>
                  <a:spcPct val="50000"/>
                </a:spcBef>
              </a:pPr>
              <a:r>
                <a:rPr lang="fr-FR" sz="2000" b="1" dirty="0">
                  <a:solidFill>
                    <a:schemeClr val="tx2">
                      <a:lumMod val="75000"/>
                      <a:lumOff val="25000"/>
                    </a:schemeClr>
                  </a:solidFill>
                  <a:latin typeface="Calibri" pitchFamily="34" charset="0"/>
                </a:rPr>
                <a:t>Non </a:t>
              </a:r>
              <a:r>
                <a:rPr lang="fr-FR" sz="2000" b="1" dirty="0" err="1">
                  <a:solidFill>
                    <a:schemeClr val="tx2">
                      <a:lumMod val="75000"/>
                      <a:lumOff val="25000"/>
                    </a:schemeClr>
                  </a:solidFill>
                  <a:latin typeface="Calibri" pitchFamily="34" charset="0"/>
                </a:rPr>
                <a:t>poor</a:t>
              </a:r>
              <a:r>
                <a:rPr lang="fr-FR" sz="2000" b="1" dirty="0">
                  <a:solidFill>
                    <a:schemeClr val="tx2">
                      <a:lumMod val="75000"/>
                      <a:lumOff val="25000"/>
                    </a:schemeClr>
                  </a:solidFill>
                  <a:latin typeface="Calibri" pitchFamily="34" charset="0"/>
                </a:rPr>
                <a:t> </a:t>
              </a:r>
              <a:r>
                <a:rPr lang="fr-FR" sz="2000" b="1" dirty="0" smtClean="0">
                  <a:solidFill>
                    <a:schemeClr val="tx2">
                      <a:lumMod val="75000"/>
                      <a:lumOff val="25000"/>
                    </a:schemeClr>
                  </a:solidFill>
                  <a:latin typeface="Calibri" pitchFamily="34" charset="0"/>
                </a:rPr>
                <a:t>(30)</a:t>
              </a:r>
              <a:endParaRPr lang="fr-FR" sz="2000" b="1" dirty="0">
                <a:solidFill>
                  <a:schemeClr val="tx2">
                    <a:lumMod val="75000"/>
                    <a:lumOff val="25000"/>
                  </a:schemeClr>
                </a:solidFill>
                <a:latin typeface="Calibri" pitchFamily="34" charset="0"/>
              </a:endParaRPr>
            </a:p>
          </p:txBody>
        </p:sp>
        <p:sp>
          <p:nvSpPr>
            <p:cNvPr id="35893" name="Line 34"/>
            <p:cNvSpPr>
              <a:spLocks noChangeShapeType="1"/>
            </p:cNvSpPr>
            <p:nvPr/>
          </p:nvSpPr>
          <p:spPr bwMode="auto">
            <a:xfrm>
              <a:off x="4199" y="1370"/>
              <a:ext cx="360" cy="0"/>
            </a:xfrm>
            <a:prstGeom prst="line">
              <a:avLst/>
            </a:prstGeom>
            <a:noFill/>
            <a:ln w="9525">
              <a:solidFill>
                <a:schemeClr val="accent2">
                  <a:lumMod val="50000"/>
                </a:schemeClr>
              </a:solidFill>
              <a:round/>
              <a:headEnd/>
              <a:tailEnd type="triangle" w="med" len="med"/>
            </a:ln>
          </p:spPr>
          <p:txBody>
            <a:bodyPr/>
            <a:lstStyle/>
            <a:p>
              <a:endParaRPr lang="en-GB">
                <a:latin typeface="Calibri" pitchFamily="34" charset="0"/>
              </a:endParaRPr>
            </a:p>
          </p:txBody>
        </p:sp>
      </p:grpSp>
      <p:grpSp>
        <p:nvGrpSpPr>
          <p:cNvPr id="6" name="Groupe 88"/>
          <p:cNvGrpSpPr/>
          <p:nvPr/>
        </p:nvGrpSpPr>
        <p:grpSpPr>
          <a:xfrm>
            <a:off x="7000892" y="4143380"/>
            <a:ext cx="1928826" cy="1857388"/>
            <a:chOff x="7000892" y="4143380"/>
            <a:chExt cx="1928826" cy="1857388"/>
          </a:xfrm>
        </p:grpSpPr>
        <p:sp>
          <p:nvSpPr>
            <p:cNvPr id="59" name="Rectangle 58"/>
            <p:cNvSpPr/>
            <p:nvPr/>
          </p:nvSpPr>
          <p:spPr>
            <a:xfrm>
              <a:off x="7000892" y="4143380"/>
              <a:ext cx="1928826" cy="1857388"/>
            </a:xfrm>
            <a:prstGeom prst="rect">
              <a:avLst/>
            </a:prstGeom>
            <a:solidFill>
              <a:schemeClr val="bg1"/>
            </a:solidFill>
            <a:ln w="952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888" name="Rectangle 39"/>
            <p:cNvSpPr>
              <a:spLocks noChangeArrowheads="1"/>
            </p:cNvSpPr>
            <p:nvPr/>
          </p:nvSpPr>
          <p:spPr bwMode="auto">
            <a:xfrm>
              <a:off x="7072330" y="4429132"/>
              <a:ext cx="1785950" cy="1200329"/>
            </a:xfrm>
            <a:prstGeom prst="rect">
              <a:avLst/>
            </a:prstGeom>
            <a:noFill/>
            <a:ln w="9525">
              <a:noFill/>
              <a:miter lim="800000"/>
              <a:headEnd/>
              <a:tailEnd/>
            </a:ln>
          </p:spPr>
          <p:txBody>
            <a:bodyPr wrap="square">
              <a:spAutoFit/>
            </a:bodyPr>
            <a:lstStyle/>
            <a:p>
              <a:pPr>
                <a:buClr>
                  <a:srgbClr val="367DB2"/>
                </a:buClr>
                <a:buSzPct val="150000"/>
              </a:pPr>
              <a:r>
                <a:rPr lang="en-GB" sz="2400" b="1" dirty="0">
                  <a:solidFill>
                    <a:schemeClr val="tx2">
                      <a:lumMod val="85000"/>
                      <a:lumOff val="15000"/>
                    </a:schemeClr>
                  </a:solidFill>
                  <a:latin typeface="Calibri" pitchFamily="34" charset="0"/>
                </a:rPr>
                <a:t>Poverty </a:t>
              </a:r>
              <a:r>
                <a:rPr lang="en-GB" sz="2400" b="1" dirty="0">
                  <a:solidFill>
                    <a:srgbClr val="C00000"/>
                  </a:solidFill>
                  <a:latin typeface="Calibri" pitchFamily="34" charset="0"/>
                </a:rPr>
                <a:t>rate</a:t>
              </a:r>
            </a:p>
            <a:p>
              <a:r>
                <a:rPr lang="en-GB" sz="2400" b="1" dirty="0" smtClean="0">
                  <a:solidFill>
                    <a:schemeClr val="tx2">
                      <a:lumMod val="85000"/>
                      <a:lumOff val="15000"/>
                    </a:schemeClr>
                  </a:solidFill>
                  <a:latin typeface="Calibri" pitchFamily="34" charset="0"/>
                </a:rPr>
                <a:t>21/(30+21) </a:t>
              </a:r>
              <a:r>
                <a:rPr lang="en-GB" sz="2400" b="1" dirty="0">
                  <a:solidFill>
                    <a:schemeClr val="tx2">
                      <a:lumMod val="85000"/>
                      <a:lumOff val="15000"/>
                    </a:schemeClr>
                  </a:solidFill>
                  <a:latin typeface="Calibri" pitchFamily="34" charset="0"/>
                </a:rPr>
                <a:t>= </a:t>
              </a:r>
              <a:r>
                <a:rPr lang="en-GB" sz="2400" b="1" dirty="0" smtClean="0">
                  <a:solidFill>
                    <a:srgbClr val="C00000"/>
                  </a:solidFill>
                  <a:latin typeface="Calibri" pitchFamily="34" charset="0"/>
                </a:rPr>
                <a:t>41,2%    </a:t>
              </a:r>
              <a:endParaRPr lang="en-GB" sz="2400" b="1" dirty="0">
                <a:solidFill>
                  <a:srgbClr val="C00000"/>
                </a:solidFill>
                <a:latin typeface="Calibri" pitchFamily="34" charset="0"/>
              </a:endParaRPr>
            </a:p>
          </p:txBody>
        </p:sp>
      </p:grpSp>
      <p:grpSp>
        <p:nvGrpSpPr>
          <p:cNvPr id="7" name="Group 43"/>
          <p:cNvGrpSpPr>
            <a:grpSpLocks/>
          </p:cNvGrpSpPr>
          <p:nvPr/>
        </p:nvGrpSpPr>
        <p:grpSpPr bwMode="auto">
          <a:xfrm>
            <a:off x="571499" y="3746502"/>
            <a:ext cx="781050" cy="2133600"/>
            <a:chOff x="360" y="2208"/>
            <a:chExt cx="492" cy="1344"/>
          </a:xfrm>
        </p:grpSpPr>
        <p:cxnSp>
          <p:nvCxnSpPr>
            <p:cNvPr id="30" name="Straight Arrow Connector 29"/>
            <p:cNvCxnSpPr/>
            <p:nvPr/>
          </p:nvCxnSpPr>
          <p:spPr>
            <a:xfrm rot="5400000">
              <a:off x="174" y="2874"/>
              <a:ext cx="1344" cy="12"/>
            </a:xfrm>
            <a:prstGeom prst="straightConnector1">
              <a:avLst/>
            </a:prstGeom>
            <a:ln>
              <a:solidFill>
                <a:srgbClr val="C00000"/>
              </a:solidFill>
              <a:headEnd type="arrow"/>
              <a:tailEnd type="arrow"/>
            </a:ln>
          </p:spPr>
          <p:style>
            <a:lnRef idx="2">
              <a:schemeClr val="dk1"/>
            </a:lnRef>
            <a:fillRef idx="0">
              <a:schemeClr val="dk1"/>
            </a:fillRef>
            <a:effectRef idx="1">
              <a:schemeClr val="dk1"/>
            </a:effectRef>
            <a:fontRef idx="minor">
              <a:schemeClr val="tx1"/>
            </a:fontRef>
          </p:style>
        </p:cxnSp>
        <p:sp>
          <p:nvSpPr>
            <p:cNvPr id="35871" name="TextBox 30"/>
            <p:cNvSpPr txBox="1">
              <a:spLocks noChangeArrowheads="1"/>
            </p:cNvSpPr>
            <p:nvPr/>
          </p:nvSpPr>
          <p:spPr bwMode="auto">
            <a:xfrm rot="5400000">
              <a:off x="-35" y="2673"/>
              <a:ext cx="1236" cy="446"/>
            </a:xfrm>
            <a:prstGeom prst="rect">
              <a:avLst/>
            </a:prstGeom>
            <a:noFill/>
            <a:ln w="9525">
              <a:noFill/>
              <a:miter lim="800000"/>
              <a:headEnd/>
              <a:tailEnd/>
            </a:ln>
          </p:spPr>
          <p:txBody>
            <a:bodyPr>
              <a:spAutoFit/>
            </a:bodyPr>
            <a:lstStyle/>
            <a:p>
              <a:r>
                <a:rPr lang="en-GB" sz="2000" b="1" dirty="0">
                  <a:solidFill>
                    <a:schemeClr val="tx1">
                      <a:lumMod val="50000"/>
                    </a:schemeClr>
                  </a:solidFill>
                  <a:latin typeface="Calibri" pitchFamily="34" charset="0"/>
                </a:rPr>
                <a:t>Gap</a:t>
              </a:r>
              <a:r>
                <a:rPr lang="en-GB" sz="2000" b="1" baseline="-25000" dirty="0">
                  <a:solidFill>
                    <a:schemeClr val="tx1">
                      <a:lumMod val="50000"/>
                    </a:schemeClr>
                  </a:solidFill>
                  <a:latin typeface="Calibri" pitchFamily="34" charset="0"/>
                </a:rPr>
                <a:t> Ind</a:t>
              </a:r>
              <a:r>
                <a:rPr lang="en-GB" sz="2000" b="1" i="1" baseline="-25000" dirty="0">
                  <a:solidFill>
                    <a:schemeClr val="tx1">
                      <a:lumMod val="50000"/>
                    </a:schemeClr>
                  </a:solidFill>
                  <a:latin typeface="Calibri" pitchFamily="34" charset="0"/>
                </a:rPr>
                <a:t>i</a:t>
              </a:r>
              <a:r>
                <a:rPr lang="en-GB" sz="2000" dirty="0">
                  <a:solidFill>
                    <a:schemeClr val="tx1">
                      <a:lumMod val="50000"/>
                    </a:schemeClr>
                  </a:solidFill>
                  <a:latin typeface="Calibri" pitchFamily="34" charset="0"/>
                </a:rPr>
                <a:t/>
              </a:r>
              <a:br>
                <a:rPr lang="en-GB" sz="2000" dirty="0">
                  <a:solidFill>
                    <a:schemeClr val="tx1">
                      <a:lumMod val="50000"/>
                    </a:schemeClr>
                  </a:solidFill>
                  <a:latin typeface="Calibri" pitchFamily="34" charset="0"/>
                </a:rPr>
              </a:br>
              <a:r>
                <a:rPr lang="en-GB" sz="2000" dirty="0">
                  <a:solidFill>
                    <a:schemeClr val="tx1">
                      <a:lumMod val="50000"/>
                    </a:schemeClr>
                  </a:solidFill>
                  <a:latin typeface="Calibri" pitchFamily="34" charset="0"/>
                </a:rPr>
                <a:t> </a:t>
              </a:r>
              <a:r>
                <a:rPr lang="en-GB" sz="2000" dirty="0" smtClean="0">
                  <a:solidFill>
                    <a:schemeClr val="tx1">
                      <a:lumMod val="50000"/>
                    </a:schemeClr>
                  </a:solidFill>
                  <a:latin typeface="Calibri" pitchFamily="34" charset="0"/>
                </a:rPr>
                <a:t>500-230 </a:t>
              </a:r>
              <a:r>
                <a:rPr lang="en-GB" sz="2000" dirty="0">
                  <a:solidFill>
                    <a:schemeClr val="tx1">
                      <a:lumMod val="50000"/>
                    </a:schemeClr>
                  </a:solidFill>
                  <a:latin typeface="Calibri" pitchFamily="34" charset="0"/>
                </a:rPr>
                <a:t>= </a:t>
              </a:r>
              <a:r>
                <a:rPr lang="en-GB" sz="2000" b="1" dirty="0" smtClean="0">
                  <a:solidFill>
                    <a:srgbClr val="C00000"/>
                  </a:solidFill>
                  <a:latin typeface="Calibri" pitchFamily="34" charset="0"/>
                </a:rPr>
                <a:t>270</a:t>
              </a:r>
              <a:endParaRPr lang="en-GB" sz="2000" b="1" dirty="0">
                <a:solidFill>
                  <a:srgbClr val="C00000"/>
                </a:solidFill>
                <a:latin typeface="Calibri" pitchFamily="34" charset="0"/>
              </a:endParaRPr>
            </a:p>
          </p:txBody>
        </p:sp>
      </p:grpSp>
      <p:grpSp>
        <p:nvGrpSpPr>
          <p:cNvPr id="8" name="Groupe 85"/>
          <p:cNvGrpSpPr/>
          <p:nvPr/>
        </p:nvGrpSpPr>
        <p:grpSpPr>
          <a:xfrm>
            <a:off x="6996112" y="4143380"/>
            <a:ext cx="2147888" cy="1857388"/>
            <a:chOff x="10572792" y="4214818"/>
            <a:chExt cx="2147888" cy="1857388"/>
          </a:xfrm>
        </p:grpSpPr>
        <p:sp>
          <p:nvSpPr>
            <p:cNvPr id="85" name="Rectangle 84"/>
            <p:cNvSpPr/>
            <p:nvPr/>
          </p:nvSpPr>
          <p:spPr>
            <a:xfrm>
              <a:off x="10572792" y="4214818"/>
              <a:ext cx="1928826" cy="1857388"/>
            </a:xfrm>
            <a:prstGeom prst="rect">
              <a:avLst/>
            </a:prstGeom>
            <a:solidFill>
              <a:schemeClr val="bg1"/>
            </a:solidFill>
            <a:ln w="952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9" name="Group 81"/>
            <p:cNvGrpSpPr/>
            <p:nvPr/>
          </p:nvGrpSpPr>
          <p:grpSpPr>
            <a:xfrm>
              <a:off x="10572792" y="4286256"/>
              <a:ext cx="2147888" cy="1676116"/>
              <a:chOff x="6996113" y="4687893"/>
              <a:chExt cx="2147888" cy="1676116"/>
            </a:xfrm>
          </p:grpSpPr>
          <p:grpSp>
            <p:nvGrpSpPr>
              <p:cNvPr id="10" name="Group 48"/>
              <p:cNvGrpSpPr>
                <a:grpSpLocks/>
              </p:cNvGrpSpPr>
              <p:nvPr/>
            </p:nvGrpSpPr>
            <p:grpSpPr bwMode="auto">
              <a:xfrm>
                <a:off x="6996113" y="4687893"/>
                <a:ext cx="2147888" cy="1463676"/>
                <a:chOff x="4407" y="2857"/>
                <a:chExt cx="1353" cy="922"/>
              </a:xfrm>
            </p:grpSpPr>
            <p:sp>
              <p:nvSpPr>
                <p:cNvPr id="35864" name="Rectangle 39"/>
                <p:cNvSpPr>
                  <a:spLocks noChangeArrowheads="1"/>
                </p:cNvSpPr>
                <p:nvPr/>
              </p:nvSpPr>
              <p:spPr bwMode="auto">
                <a:xfrm>
                  <a:off x="4407" y="2857"/>
                  <a:ext cx="1353" cy="485"/>
                </a:xfrm>
                <a:prstGeom prst="rect">
                  <a:avLst/>
                </a:prstGeom>
                <a:noFill/>
                <a:ln w="9525">
                  <a:noFill/>
                  <a:miter lim="800000"/>
                  <a:headEnd/>
                  <a:tailEnd/>
                </a:ln>
              </p:spPr>
              <p:txBody>
                <a:bodyPr wrap="square">
                  <a:spAutoFit/>
                </a:bodyPr>
                <a:lstStyle/>
                <a:p>
                  <a:pPr>
                    <a:buClr>
                      <a:srgbClr val="367DB2"/>
                    </a:buClr>
                    <a:buSzPct val="150000"/>
                  </a:pPr>
                  <a:r>
                    <a:rPr lang="en-GB" sz="2200" b="1" dirty="0">
                      <a:solidFill>
                        <a:schemeClr val="tx2">
                          <a:lumMod val="85000"/>
                          <a:lumOff val="15000"/>
                        </a:schemeClr>
                      </a:solidFill>
                      <a:latin typeface="Calibri" pitchFamily="34" charset="0"/>
                    </a:rPr>
                    <a:t>Total </a:t>
                  </a:r>
                  <a:r>
                    <a:rPr lang="en-GB" sz="2200" b="1" dirty="0" smtClean="0">
                      <a:solidFill>
                        <a:srgbClr val="C00000"/>
                      </a:solidFill>
                      <a:latin typeface="Calibri" pitchFamily="34" charset="0"/>
                    </a:rPr>
                    <a:t>aggregate</a:t>
                  </a:r>
                  <a:r>
                    <a:rPr lang="en-GB" sz="2200" b="1" dirty="0" smtClean="0">
                      <a:solidFill>
                        <a:schemeClr val="tx2">
                          <a:lumMod val="85000"/>
                          <a:lumOff val="15000"/>
                        </a:schemeClr>
                      </a:solidFill>
                      <a:latin typeface="Calibri" pitchFamily="34" charset="0"/>
                    </a:rPr>
                    <a:t> poverty </a:t>
                  </a:r>
                  <a:r>
                    <a:rPr lang="en-GB" sz="2200" b="1" dirty="0" smtClean="0">
                      <a:solidFill>
                        <a:srgbClr val="C00000"/>
                      </a:solidFill>
                      <a:latin typeface="Calibri" pitchFamily="34" charset="0"/>
                    </a:rPr>
                    <a:t>gap</a:t>
                  </a:r>
                  <a:endParaRPr lang="en-GB" sz="2200" b="1" dirty="0">
                    <a:solidFill>
                      <a:srgbClr val="C00000"/>
                    </a:solidFill>
                    <a:latin typeface="Calibri" pitchFamily="34" charset="0"/>
                  </a:endParaRPr>
                </a:p>
              </p:txBody>
            </p:sp>
            <p:grpSp>
              <p:nvGrpSpPr>
                <p:cNvPr id="11" name="Group 50"/>
                <p:cNvGrpSpPr>
                  <a:grpSpLocks/>
                </p:cNvGrpSpPr>
                <p:nvPr/>
              </p:nvGrpSpPr>
              <p:grpSpPr bwMode="auto">
                <a:xfrm>
                  <a:off x="4498" y="3174"/>
                  <a:ext cx="1099" cy="605"/>
                  <a:chOff x="4470" y="2828"/>
                  <a:chExt cx="857" cy="363"/>
                </a:xfrm>
              </p:grpSpPr>
              <p:sp>
                <p:nvSpPr>
                  <p:cNvPr id="35866" name="Text Box 8"/>
                  <p:cNvSpPr txBox="1">
                    <a:spLocks noChangeArrowheads="1"/>
                  </p:cNvSpPr>
                  <p:nvPr/>
                </p:nvSpPr>
                <p:spPr bwMode="auto">
                  <a:xfrm>
                    <a:off x="4526" y="3086"/>
                    <a:ext cx="266" cy="105"/>
                  </a:xfrm>
                  <a:prstGeom prst="rect">
                    <a:avLst/>
                  </a:prstGeom>
                  <a:noFill/>
                  <a:ln w="9525">
                    <a:noFill/>
                    <a:miter lim="800000"/>
                    <a:headEnd/>
                    <a:tailEnd/>
                  </a:ln>
                </p:spPr>
                <p:txBody>
                  <a:bodyPr>
                    <a:spAutoFit/>
                  </a:bodyPr>
                  <a:lstStyle/>
                  <a:p>
                    <a:r>
                      <a:rPr lang="fr-FR" sz="1200">
                        <a:latin typeface="Calibri" pitchFamily="34" charset="0"/>
                      </a:rPr>
                      <a:t>c&lt;z</a:t>
                    </a:r>
                  </a:p>
                </p:txBody>
              </p:sp>
              <p:grpSp>
                <p:nvGrpSpPr>
                  <p:cNvPr id="12" name="Group 52"/>
                  <p:cNvGrpSpPr>
                    <a:grpSpLocks/>
                  </p:cNvGrpSpPr>
                  <p:nvPr/>
                </p:nvGrpSpPr>
                <p:grpSpPr bwMode="auto">
                  <a:xfrm>
                    <a:off x="4470" y="2828"/>
                    <a:ext cx="857" cy="346"/>
                    <a:chOff x="4470" y="2828"/>
                    <a:chExt cx="857" cy="346"/>
                  </a:xfrm>
                </p:grpSpPr>
                <p:sp>
                  <p:nvSpPr>
                    <p:cNvPr id="35868" name="Text Box 10"/>
                    <p:cNvSpPr txBox="1">
                      <a:spLocks noChangeArrowheads="1"/>
                    </p:cNvSpPr>
                    <p:nvPr/>
                  </p:nvSpPr>
                  <p:spPr bwMode="auto">
                    <a:xfrm>
                      <a:off x="4470" y="2828"/>
                      <a:ext cx="468" cy="346"/>
                    </a:xfrm>
                    <a:prstGeom prst="rect">
                      <a:avLst/>
                    </a:prstGeom>
                    <a:noFill/>
                    <a:ln w="9525">
                      <a:noFill/>
                      <a:miter lim="800000"/>
                      <a:headEnd/>
                      <a:tailEnd/>
                    </a:ln>
                  </p:spPr>
                  <p:txBody>
                    <a:bodyPr>
                      <a:spAutoFit/>
                    </a:bodyPr>
                    <a:lstStyle/>
                    <a:p>
                      <a:pPr>
                        <a:spcBef>
                          <a:spcPct val="50000"/>
                        </a:spcBef>
                      </a:pPr>
                      <a:r>
                        <a:rPr lang="fr-FR" sz="5400" dirty="0">
                          <a:solidFill>
                            <a:schemeClr val="tx2">
                              <a:lumMod val="85000"/>
                              <a:lumOff val="15000"/>
                            </a:schemeClr>
                          </a:solidFill>
                          <a:latin typeface="Calibri" pitchFamily="34" charset="0"/>
                          <a:sym typeface="Symbol" pitchFamily="18" charset="2"/>
                        </a:rPr>
                        <a:t></a:t>
                      </a:r>
                      <a:r>
                        <a:rPr lang="fr-FR" sz="4400" dirty="0">
                          <a:solidFill>
                            <a:schemeClr val="tx2">
                              <a:lumMod val="85000"/>
                              <a:lumOff val="15000"/>
                            </a:schemeClr>
                          </a:solidFill>
                          <a:latin typeface="Calibri" pitchFamily="34" charset="0"/>
                          <a:sym typeface="Symbol" pitchFamily="18" charset="2"/>
                        </a:rPr>
                        <a:t>  </a:t>
                      </a:r>
                    </a:p>
                  </p:txBody>
                </p:sp>
                <p:sp>
                  <p:nvSpPr>
                    <p:cNvPr id="35869" name="Rectangle 38"/>
                    <p:cNvSpPr>
                      <a:spLocks noChangeArrowheads="1"/>
                    </p:cNvSpPr>
                    <p:nvPr/>
                  </p:nvSpPr>
                  <p:spPr bwMode="auto">
                    <a:xfrm>
                      <a:off x="4752" y="2920"/>
                      <a:ext cx="575" cy="173"/>
                    </a:xfrm>
                    <a:prstGeom prst="rect">
                      <a:avLst/>
                    </a:prstGeom>
                    <a:noFill/>
                    <a:ln w="9525">
                      <a:noFill/>
                      <a:miter lim="800000"/>
                      <a:headEnd/>
                      <a:tailEnd/>
                    </a:ln>
                  </p:spPr>
                  <p:txBody>
                    <a:bodyPr>
                      <a:spAutoFit/>
                    </a:bodyPr>
                    <a:lstStyle/>
                    <a:p>
                      <a:r>
                        <a:rPr lang="en-GB" sz="2400" dirty="0">
                          <a:solidFill>
                            <a:schemeClr val="tx2">
                              <a:lumMod val="85000"/>
                              <a:lumOff val="15000"/>
                            </a:schemeClr>
                          </a:solidFill>
                          <a:latin typeface="Calibri" pitchFamily="34" charset="0"/>
                        </a:rPr>
                        <a:t>Gap</a:t>
                      </a:r>
                      <a:r>
                        <a:rPr lang="en-GB" sz="2400" baseline="-25000" dirty="0">
                          <a:solidFill>
                            <a:schemeClr val="tx2">
                              <a:lumMod val="85000"/>
                              <a:lumOff val="15000"/>
                            </a:schemeClr>
                          </a:solidFill>
                          <a:latin typeface="Calibri" pitchFamily="34" charset="0"/>
                        </a:rPr>
                        <a:t> Ind</a:t>
                      </a:r>
                      <a:r>
                        <a:rPr lang="en-GB" sz="2400" b="1" i="1" baseline="-25000" dirty="0">
                          <a:solidFill>
                            <a:schemeClr val="tx2">
                              <a:lumMod val="85000"/>
                              <a:lumOff val="15000"/>
                            </a:schemeClr>
                          </a:solidFill>
                          <a:latin typeface="Calibri" pitchFamily="34" charset="0"/>
                        </a:rPr>
                        <a:t>i</a:t>
                      </a:r>
                      <a:endParaRPr lang="en-GB" sz="2400" dirty="0">
                        <a:solidFill>
                          <a:schemeClr val="tx2">
                            <a:lumMod val="85000"/>
                            <a:lumOff val="15000"/>
                          </a:schemeClr>
                        </a:solidFill>
                        <a:latin typeface="Calibri" pitchFamily="34" charset="0"/>
                      </a:endParaRPr>
                    </a:p>
                  </p:txBody>
                </p:sp>
              </p:grpSp>
            </p:grpSp>
          </p:grpSp>
          <p:sp>
            <p:nvSpPr>
              <p:cNvPr id="35863" name="Rectangle 55"/>
              <p:cNvSpPr>
                <a:spLocks noChangeArrowheads="1"/>
              </p:cNvSpPr>
              <p:nvPr/>
            </p:nvSpPr>
            <p:spPr bwMode="auto">
              <a:xfrm>
                <a:off x="7715273" y="5902344"/>
                <a:ext cx="1029449" cy="461665"/>
              </a:xfrm>
              <a:prstGeom prst="rect">
                <a:avLst/>
              </a:prstGeom>
              <a:noFill/>
              <a:ln w="9525">
                <a:noFill/>
                <a:miter lim="800000"/>
                <a:headEnd/>
                <a:tailEnd/>
              </a:ln>
            </p:spPr>
            <p:txBody>
              <a:bodyPr wrap="none">
                <a:spAutoFit/>
              </a:bodyPr>
              <a:lstStyle/>
              <a:p>
                <a:r>
                  <a:rPr lang="en-GB" sz="2400" b="1" dirty="0">
                    <a:solidFill>
                      <a:schemeClr val="tx2">
                        <a:lumMod val="85000"/>
                        <a:lumOff val="15000"/>
                      </a:schemeClr>
                    </a:solidFill>
                    <a:latin typeface="Calibri" pitchFamily="34" charset="0"/>
                  </a:rPr>
                  <a:t>= </a:t>
                </a:r>
                <a:r>
                  <a:rPr lang="en-GB" sz="2400" b="1" dirty="0" smtClean="0">
                    <a:solidFill>
                      <a:schemeClr val="tx2">
                        <a:lumMod val="85000"/>
                        <a:lumOff val="15000"/>
                      </a:schemeClr>
                    </a:solidFill>
                    <a:latin typeface="Calibri" pitchFamily="34" charset="0"/>
                  </a:rPr>
                  <a:t>3970</a:t>
                </a:r>
                <a:endParaRPr lang="en-GB" sz="2400" b="1" dirty="0">
                  <a:solidFill>
                    <a:schemeClr val="tx2">
                      <a:lumMod val="85000"/>
                      <a:lumOff val="15000"/>
                    </a:schemeClr>
                  </a:solidFill>
                  <a:latin typeface="Calibri" pitchFamily="34" charset="0"/>
                </a:endParaRPr>
              </a:p>
            </p:txBody>
          </p:sp>
        </p:grpSp>
      </p:grpSp>
      <p:grpSp>
        <p:nvGrpSpPr>
          <p:cNvPr id="13" name="Group 65"/>
          <p:cNvGrpSpPr/>
          <p:nvPr/>
        </p:nvGrpSpPr>
        <p:grpSpPr>
          <a:xfrm>
            <a:off x="713013" y="1504044"/>
            <a:ext cx="6036128" cy="2120170"/>
            <a:chOff x="480787" y="1347157"/>
            <a:chExt cx="6036128" cy="2091141"/>
          </a:xfrm>
        </p:grpSpPr>
        <p:pic>
          <p:nvPicPr>
            <p:cNvPr id="61" name="Picture 60" descr="three-people-silhouette.gif"/>
            <p:cNvPicPr>
              <a:picLocks noChangeAspect="1"/>
            </p:cNvPicPr>
            <p:nvPr/>
          </p:nvPicPr>
          <p:blipFill>
            <a:blip r:embed="rId4" cstate="print"/>
            <a:stretch>
              <a:fillRect/>
            </a:stretch>
          </p:blipFill>
          <p:spPr>
            <a:xfrm>
              <a:off x="2701692" y="2510972"/>
              <a:ext cx="1203520" cy="838652"/>
            </a:xfrm>
            <a:prstGeom prst="rect">
              <a:avLst/>
            </a:prstGeom>
          </p:spPr>
        </p:pic>
        <p:pic>
          <p:nvPicPr>
            <p:cNvPr id="64" name="Picture 63" descr="people-silhouettes.gif"/>
            <p:cNvPicPr>
              <a:picLocks noChangeAspect="1"/>
            </p:cNvPicPr>
            <p:nvPr/>
          </p:nvPicPr>
          <p:blipFill>
            <a:blip r:embed="rId3" cstate="print"/>
            <a:stretch>
              <a:fillRect/>
            </a:stretch>
          </p:blipFill>
          <p:spPr>
            <a:xfrm flipH="1">
              <a:off x="480787" y="1376405"/>
              <a:ext cx="2494642" cy="1771607"/>
            </a:xfrm>
            <a:prstGeom prst="rect">
              <a:avLst/>
            </a:prstGeom>
          </p:spPr>
        </p:pic>
        <p:pic>
          <p:nvPicPr>
            <p:cNvPr id="65" name="Picture 64" descr="three-people-silhouette.gif"/>
            <p:cNvPicPr>
              <a:picLocks noChangeAspect="1"/>
            </p:cNvPicPr>
            <p:nvPr/>
          </p:nvPicPr>
          <p:blipFill>
            <a:blip r:embed="rId4" cstate="print"/>
            <a:stretch>
              <a:fillRect/>
            </a:stretch>
          </p:blipFill>
          <p:spPr>
            <a:xfrm>
              <a:off x="2857626" y="1451429"/>
              <a:ext cx="859843" cy="599167"/>
            </a:xfrm>
            <a:prstGeom prst="rect">
              <a:avLst/>
            </a:prstGeom>
          </p:spPr>
        </p:pic>
        <p:pic>
          <p:nvPicPr>
            <p:cNvPr id="60" name="Picture 59" descr="people-silhouettes.gif"/>
            <p:cNvPicPr>
              <a:picLocks noChangeAspect="1"/>
            </p:cNvPicPr>
            <p:nvPr/>
          </p:nvPicPr>
          <p:blipFill>
            <a:blip r:embed="rId3" cstate="print"/>
            <a:stretch>
              <a:fillRect/>
            </a:stretch>
          </p:blipFill>
          <p:spPr>
            <a:xfrm>
              <a:off x="3572329" y="1347157"/>
              <a:ext cx="2944586" cy="2091141"/>
            </a:xfrm>
            <a:prstGeom prst="rect">
              <a:avLst/>
            </a:prstGeom>
          </p:spPr>
        </p:pic>
      </p:grpSp>
      <p:sp>
        <p:nvSpPr>
          <p:cNvPr id="83" name="Rectangle 2"/>
          <p:cNvSpPr txBox="1">
            <a:spLocks noChangeArrowheads="1"/>
          </p:cNvSpPr>
          <p:nvPr/>
        </p:nvSpPr>
        <p:spPr bwMode="auto">
          <a:xfrm>
            <a:off x="1500165" y="0"/>
            <a:ext cx="7643835" cy="114298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l" defTabSz="381000" rtl="0" eaLnBrk="0" fontAlgn="base" latinLnBrk="0" hangingPunct="0">
              <a:lnSpc>
                <a:spcPct val="100000"/>
              </a:lnSpc>
              <a:spcBef>
                <a:spcPct val="0"/>
              </a:spcBef>
              <a:spcAft>
                <a:spcPct val="0"/>
              </a:spcAft>
              <a:buClrTx/>
              <a:buSzTx/>
              <a:buFontTx/>
              <a:buNone/>
              <a:tabLst>
                <a:tab pos="3324225" algn="l"/>
              </a:tabLst>
              <a:defRPr/>
            </a:pPr>
            <a:r>
              <a:rPr kumimoji="0" lang="en-GB" altLang="zh-CN" sz="3600" b="1" i="0" u="none" strike="noStrike" kern="0" cap="none" spc="0" normalizeH="0" baseline="0" noProof="0" dirty="0" smtClean="0">
                <a:ln>
                  <a:noFill/>
                </a:ln>
                <a:solidFill>
                  <a:srgbClr val="C00000"/>
                </a:solidFill>
                <a:effectLst/>
                <a:uLnTx/>
                <a:uFillTx/>
                <a:latin typeface="Calibri" pitchFamily="34" charset="0"/>
                <a:ea typeface="宋体" pitchFamily="2" charset="-122"/>
                <a:cs typeface="+mj-cs"/>
              </a:rPr>
              <a:t>2.1 </a:t>
            </a:r>
            <a:r>
              <a:rPr kumimoji="0" lang="en-GB" altLang="zh-CN" sz="3600" b="1" i="0" u="none" strike="noStrike" kern="0" cap="none" spc="0" normalizeH="0" baseline="0" noProof="0" dirty="0" smtClean="0">
                <a:ln>
                  <a:noFill/>
                </a:ln>
                <a:solidFill>
                  <a:schemeClr val="tx2">
                    <a:lumMod val="75000"/>
                    <a:lumOff val="25000"/>
                  </a:schemeClr>
                </a:solidFill>
                <a:effectLst/>
                <a:uLnTx/>
                <a:uFillTx/>
                <a:latin typeface="Calibri" pitchFamily="34" charset="0"/>
                <a:ea typeface="宋体" pitchFamily="2" charset="-122"/>
                <a:cs typeface="+mj-cs"/>
              </a:rPr>
              <a:t>Poverty </a:t>
            </a:r>
            <a:r>
              <a:rPr kumimoji="0" lang="en-GB" altLang="zh-CN" sz="3600" b="1" i="0" u="none" strike="noStrike" kern="0" cap="none" spc="0" normalizeH="0" baseline="0" noProof="0" dirty="0" smtClean="0">
                <a:ln>
                  <a:noFill/>
                </a:ln>
                <a:solidFill>
                  <a:schemeClr val="tx2">
                    <a:lumMod val="75000"/>
                    <a:lumOff val="25000"/>
                  </a:schemeClr>
                </a:solidFill>
                <a:effectLst/>
                <a:uLnTx/>
                <a:uFillTx/>
                <a:latin typeface="Calibri" pitchFamily="34" charset="0"/>
                <a:ea typeface="宋体" pitchFamily="2" charset="-122"/>
                <a:cs typeface="+mj-cs"/>
              </a:rPr>
              <a:t>impact</a:t>
            </a:r>
            <a:r>
              <a:rPr kumimoji="0" lang="en-GB" altLang="zh-CN" sz="3600" b="0" i="0" u="none" strike="noStrike" kern="0" cap="none" spc="0" normalizeH="0" baseline="0" noProof="0" dirty="0" smtClean="0">
                <a:ln>
                  <a:noFill/>
                </a:ln>
                <a:solidFill>
                  <a:schemeClr val="tx2">
                    <a:lumMod val="75000"/>
                    <a:lumOff val="25000"/>
                  </a:schemeClr>
                </a:solidFill>
                <a:effectLst/>
                <a:uLnTx/>
                <a:uFillTx/>
                <a:latin typeface="Calibri" pitchFamily="34" charset="0"/>
                <a:ea typeface="宋体" pitchFamily="2" charset="-122"/>
                <a:cs typeface="+mj-cs"/>
              </a:rPr>
              <a:t> </a:t>
            </a:r>
            <a:r>
              <a:rPr kumimoji="0" lang="en-GB" altLang="zh-CN" sz="3600" b="0" i="0" u="none" strike="noStrike" kern="0" cap="none" spc="0" normalizeH="0" baseline="0" noProof="0" dirty="0" smtClean="0">
                <a:ln>
                  <a:noFill/>
                </a:ln>
                <a:solidFill>
                  <a:srgbClr val="C00000"/>
                </a:solidFill>
                <a:effectLst/>
                <a:uLnTx/>
                <a:uFillTx/>
                <a:latin typeface="Calibri" pitchFamily="34" charset="0"/>
                <a:ea typeface="宋体" pitchFamily="2" charset="-122"/>
                <a:cs typeface="+mj-cs"/>
              </a:rPr>
              <a:t>|</a:t>
            </a:r>
            <a:r>
              <a:rPr kumimoji="0" lang="en-GB" altLang="zh-CN" sz="3600" b="0" i="0" u="none" strike="noStrike" kern="0" cap="none" spc="0" normalizeH="0" baseline="0" noProof="0" dirty="0" smtClean="0">
                <a:ln>
                  <a:noFill/>
                </a:ln>
                <a:solidFill>
                  <a:srgbClr val="00B0F0"/>
                </a:solidFill>
                <a:effectLst/>
                <a:uLnTx/>
                <a:uFillTx/>
                <a:latin typeface="Calibri" pitchFamily="34" charset="0"/>
                <a:ea typeface="宋体" pitchFamily="2" charset="-122"/>
                <a:cs typeface="+mj-cs"/>
              </a:rPr>
              <a:t> 	</a:t>
            </a:r>
            <a:r>
              <a:rPr kumimoji="0" lang="en-GB" altLang="zh-CN" sz="3600" b="0" i="0" u="none" strike="noStrike" kern="0" cap="none" spc="0" normalizeH="0" baseline="0" noProof="0" dirty="0" smtClean="0">
                <a:ln>
                  <a:noFill/>
                </a:ln>
                <a:solidFill>
                  <a:schemeClr val="tx2">
                    <a:lumMod val="75000"/>
                    <a:lumOff val="25000"/>
                  </a:schemeClr>
                </a:solidFill>
                <a:effectLst/>
                <a:uLnTx/>
                <a:uFillTx/>
                <a:latin typeface="Calibri" pitchFamily="34" charset="0"/>
                <a:ea typeface="宋体" pitchFamily="2" charset="-122"/>
                <a:cs typeface="+mj-cs"/>
              </a:rPr>
              <a:t>Overview</a:t>
            </a:r>
            <a:r>
              <a:rPr kumimoji="0" lang="en-GB" altLang="zh-CN" sz="3600" b="0" i="0" u="none" strike="noStrike" kern="0" cap="none" spc="0" normalizeH="0" baseline="0" noProof="0" dirty="0" smtClean="0">
                <a:ln>
                  <a:noFill/>
                </a:ln>
                <a:solidFill>
                  <a:schemeClr val="tx2">
                    <a:lumMod val="65000"/>
                    <a:lumOff val="35000"/>
                  </a:schemeClr>
                </a:solidFill>
                <a:effectLst/>
                <a:uLnTx/>
                <a:uFillTx/>
                <a:latin typeface="Calibri" pitchFamily="34" charset="0"/>
                <a:ea typeface="宋体" pitchFamily="2" charset="-122"/>
                <a:cs typeface="+mj-cs"/>
              </a:rPr>
              <a:t/>
            </a:r>
            <a:br>
              <a:rPr kumimoji="0" lang="en-GB" altLang="zh-CN" sz="3600" b="0" i="0" u="none" strike="noStrike" kern="0" cap="none" spc="0" normalizeH="0" baseline="0" noProof="0" dirty="0" smtClean="0">
                <a:ln>
                  <a:noFill/>
                </a:ln>
                <a:solidFill>
                  <a:schemeClr val="tx2">
                    <a:lumMod val="65000"/>
                    <a:lumOff val="35000"/>
                  </a:schemeClr>
                </a:solidFill>
                <a:effectLst/>
                <a:uLnTx/>
                <a:uFillTx/>
                <a:latin typeface="Calibri" pitchFamily="34" charset="0"/>
                <a:ea typeface="宋体" pitchFamily="2" charset="-122"/>
                <a:cs typeface="+mj-cs"/>
              </a:rPr>
            </a:br>
            <a:r>
              <a:rPr kumimoji="0" lang="en-GB" altLang="zh-CN" sz="3600" b="0" i="0" u="none" strike="noStrike" kern="0" cap="none" spc="0" normalizeH="0" baseline="0" noProof="0" dirty="0" smtClean="0">
                <a:ln>
                  <a:noFill/>
                </a:ln>
                <a:solidFill>
                  <a:schemeClr val="tx2">
                    <a:lumMod val="65000"/>
                    <a:lumOff val="35000"/>
                  </a:schemeClr>
                </a:solidFill>
                <a:effectLst/>
                <a:uLnTx/>
                <a:uFillTx/>
                <a:latin typeface="Calibri" pitchFamily="34" charset="0"/>
                <a:ea typeface="宋体" pitchFamily="2" charset="-122"/>
                <a:cs typeface="+mj-cs"/>
              </a:rPr>
              <a:t>		</a:t>
            </a:r>
            <a:r>
              <a:rPr kumimoji="0" lang="en-GB" altLang="zh-CN" sz="3600" b="1" i="0" u="none" strike="noStrike" kern="0" cap="none" spc="0" normalizeH="0" baseline="0" noProof="0" dirty="0" smtClean="0">
                <a:ln>
                  <a:noFill/>
                </a:ln>
                <a:solidFill>
                  <a:srgbClr val="C00000"/>
                </a:solidFill>
                <a:effectLst/>
                <a:uLnTx/>
                <a:uFillTx/>
                <a:latin typeface="Calibri" pitchFamily="34" charset="0"/>
                <a:ea typeface="宋体" pitchFamily="2" charset="-122"/>
                <a:cs typeface="+mj-cs"/>
              </a:rPr>
              <a:t>Initial situation</a:t>
            </a:r>
            <a:endParaRPr kumimoji="0" lang="en-US" altLang="zh-CN" sz="3600" b="1" i="0" u="none" strike="noStrike" kern="0" cap="none" spc="0" normalizeH="0" baseline="0" noProof="0" dirty="0" smtClean="0">
              <a:ln>
                <a:noFill/>
              </a:ln>
              <a:solidFill>
                <a:srgbClr val="C00000"/>
              </a:solidFill>
              <a:effectLst/>
              <a:uLnTx/>
              <a:uFillTx/>
              <a:latin typeface="Calibri" pitchFamily="34" charset="0"/>
              <a:ea typeface="宋体" pitchFamily="2" charset="-122"/>
              <a:cs typeface="+mj-cs"/>
            </a:endParaRPr>
          </a:p>
        </p:txBody>
      </p:sp>
      <p:grpSp>
        <p:nvGrpSpPr>
          <p:cNvPr id="14" name="Groupe 87"/>
          <p:cNvGrpSpPr/>
          <p:nvPr/>
        </p:nvGrpSpPr>
        <p:grpSpPr>
          <a:xfrm>
            <a:off x="7000892" y="4143380"/>
            <a:ext cx="1928826" cy="1857388"/>
            <a:chOff x="9429784" y="2071678"/>
            <a:chExt cx="1928826" cy="1857388"/>
          </a:xfrm>
        </p:grpSpPr>
        <p:sp>
          <p:nvSpPr>
            <p:cNvPr id="87" name="Rectangle 86"/>
            <p:cNvSpPr/>
            <p:nvPr/>
          </p:nvSpPr>
          <p:spPr>
            <a:xfrm>
              <a:off x="9429784" y="2071678"/>
              <a:ext cx="1928826" cy="1857388"/>
            </a:xfrm>
            <a:prstGeom prst="rect">
              <a:avLst/>
            </a:prstGeom>
            <a:solidFill>
              <a:schemeClr val="bg1"/>
            </a:solidFill>
            <a:ln w="952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ZoneTexte 47"/>
            <p:cNvSpPr txBox="1"/>
            <p:nvPr/>
          </p:nvSpPr>
          <p:spPr>
            <a:xfrm>
              <a:off x="9501222" y="2214554"/>
              <a:ext cx="1785950" cy="1631216"/>
            </a:xfrm>
            <a:prstGeom prst="rect">
              <a:avLst/>
            </a:prstGeom>
            <a:solidFill>
              <a:schemeClr val="bg1"/>
            </a:solidFill>
            <a:ln>
              <a:noFill/>
            </a:ln>
          </p:spPr>
          <p:txBody>
            <a:bodyPr wrap="square" rtlCol="0">
              <a:spAutoFit/>
            </a:bodyPr>
            <a:lstStyle/>
            <a:p>
              <a:pPr algn="ctr"/>
              <a:r>
                <a:rPr lang="fr-FR" sz="2000" dirty="0" err="1" smtClean="0">
                  <a:solidFill>
                    <a:schemeClr val="tx2"/>
                  </a:solidFill>
                </a:rPr>
                <a:t>Poverty</a:t>
              </a:r>
              <a:r>
                <a:rPr lang="fr-FR" sz="2000" dirty="0" smtClean="0">
                  <a:solidFill>
                    <a:schemeClr val="tx2"/>
                  </a:solidFill>
                </a:rPr>
                <a:t> gap </a:t>
              </a:r>
              <a:r>
                <a:rPr lang="fr-FR" sz="2000" b="1" dirty="0" smtClean="0">
                  <a:solidFill>
                    <a:srgbClr val="C00000"/>
                  </a:solidFill>
                </a:rPr>
                <a:t>ratio</a:t>
              </a:r>
            </a:p>
            <a:p>
              <a:pPr algn="ctr"/>
              <a:endParaRPr lang="fr-FR" sz="2000" b="1" dirty="0" smtClean="0">
                <a:solidFill>
                  <a:schemeClr val="tx2"/>
                </a:solidFill>
              </a:endParaRPr>
            </a:p>
            <a:p>
              <a:pPr algn="ctr"/>
              <a:r>
                <a:rPr lang="fr-FR" sz="2000" dirty="0" smtClean="0">
                  <a:solidFill>
                    <a:schemeClr val="tx2"/>
                  </a:solidFill>
                </a:rPr>
                <a:t>(3970/500)/51</a:t>
              </a:r>
            </a:p>
            <a:p>
              <a:pPr algn="ctr"/>
              <a:r>
                <a:rPr lang="fr-FR" sz="2000" b="1" dirty="0" smtClean="0">
                  <a:solidFill>
                    <a:schemeClr val="tx2"/>
                  </a:solidFill>
                </a:rPr>
                <a:t>=</a:t>
              </a:r>
              <a:r>
                <a:rPr lang="fr-FR" sz="2000" b="1" dirty="0" smtClean="0">
                  <a:solidFill>
                    <a:srgbClr val="C00000"/>
                  </a:solidFill>
                </a:rPr>
                <a:t>15.6%</a:t>
              </a:r>
              <a:endParaRPr lang="fr-FR" sz="2000" dirty="0"/>
            </a:p>
          </p:txBody>
        </p:sp>
      </p:grpSp>
      <p:grpSp>
        <p:nvGrpSpPr>
          <p:cNvPr id="15" name="Group 10"/>
          <p:cNvGrpSpPr>
            <a:grpSpLocks/>
          </p:cNvGrpSpPr>
          <p:nvPr/>
        </p:nvGrpSpPr>
        <p:grpSpPr bwMode="auto">
          <a:xfrm>
            <a:off x="420687" y="3460749"/>
            <a:ext cx="8723312" cy="400110"/>
            <a:chOff x="180896" y="3219450"/>
            <a:chExt cx="8010604" cy="399509"/>
          </a:xfrm>
        </p:grpSpPr>
        <p:cxnSp>
          <p:nvCxnSpPr>
            <p:cNvPr id="35896" name="Straight Connector 3"/>
            <p:cNvCxnSpPr>
              <a:cxnSpLocks noChangeShapeType="1"/>
            </p:cNvCxnSpPr>
            <p:nvPr/>
          </p:nvCxnSpPr>
          <p:spPr bwMode="auto">
            <a:xfrm>
              <a:off x="180896" y="3483032"/>
              <a:ext cx="5884854" cy="3117"/>
            </a:xfrm>
            <a:prstGeom prst="line">
              <a:avLst/>
            </a:prstGeom>
            <a:noFill/>
            <a:ln w="44450" algn="ctr">
              <a:solidFill>
                <a:srgbClr val="C00000"/>
              </a:solidFill>
              <a:round/>
              <a:headEnd/>
              <a:tailEnd/>
            </a:ln>
          </p:spPr>
        </p:cxnSp>
        <p:sp>
          <p:nvSpPr>
            <p:cNvPr id="35897" name="TextBox 5"/>
            <p:cNvSpPr txBox="1">
              <a:spLocks noChangeArrowheads="1"/>
            </p:cNvSpPr>
            <p:nvPr/>
          </p:nvSpPr>
          <p:spPr bwMode="auto">
            <a:xfrm>
              <a:off x="6201553" y="3219450"/>
              <a:ext cx="1989947" cy="399509"/>
            </a:xfrm>
            <a:prstGeom prst="rect">
              <a:avLst/>
            </a:prstGeom>
            <a:noFill/>
            <a:ln w="9525">
              <a:noFill/>
              <a:miter lim="800000"/>
              <a:headEnd/>
              <a:tailEnd/>
            </a:ln>
          </p:spPr>
          <p:txBody>
            <a:bodyPr>
              <a:spAutoFit/>
            </a:bodyPr>
            <a:lstStyle/>
            <a:p>
              <a:r>
                <a:rPr lang="en-GB" sz="2000" b="1" dirty="0" smtClean="0">
                  <a:solidFill>
                    <a:srgbClr val="C00000"/>
                  </a:solidFill>
                  <a:latin typeface="Calibri" pitchFamily="34" charset="0"/>
                  <a:cs typeface="Calibri" pitchFamily="34" charset="0"/>
                </a:rPr>
                <a:t>Poverty line = 500</a:t>
              </a:r>
              <a:endParaRPr lang="en-GB" sz="2000" b="1" dirty="0">
                <a:solidFill>
                  <a:srgbClr val="C00000"/>
                </a:solidFill>
                <a:latin typeface="Calibri" pitchFamily="34" charset="0"/>
                <a:cs typeface="Calibri" pitchFamily="34" charset="0"/>
              </a:endParaRPr>
            </a:p>
          </p:txBody>
        </p:sp>
      </p:grpSp>
      <p:grpSp>
        <p:nvGrpSpPr>
          <p:cNvPr id="16" name="Groupe 94"/>
          <p:cNvGrpSpPr/>
          <p:nvPr/>
        </p:nvGrpSpPr>
        <p:grpSpPr>
          <a:xfrm>
            <a:off x="428596" y="3786190"/>
            <a:ext cx="5200211" cy="2459746"/>
            <a:chOff x="428596" y="3786190"/>
            <a:chExt cx="5200211" cy="2459746"/>
          </a:xfrm>
        </p:grpSpPr>
        <p:grpSp>
          <p:nvGrpSpPr>
            <p:cNvPr id="17" name="Groupe 93"/>
            <p:cNvGrpSpPr/>
            <p:nvPr/>
          </p:nvGrpSpPr>
          <p:grpSpPr>
            <a:xfrm>
              <a:off x="428596" y="3786190"/>
              <a:ext cx="5200211" cy="2459746"/>
              <a:chOff x="428596" y="3786190"/>
              <a:chExt cx="5200211" cy="2459746"/>
            </a:xfrm>
          </p:grpSpPr>
          <p:grpSp>
            <p:nvGrpSpPr>
              <p:cNvPr id="18" name="Group 80"/>
              <p:cNvGrpSpPr/>
              <p:nvPr/>
            </p:nvGrpSpPr>
            <p:grpSpPr>
              <a:xfrm>
                <a:off x="1500166" y="4500570"/>
                <a:ext cx="4128641" cy="1745366"/>
                <a:chOff x="1451427" y="4259271"/>
                <a:chExt cx="4128641" cy="1745366"/>
              </a:xfrm>
            </p:grpSpPr>
            <p:sp>
              <p:nvSpPr>
                <p:cNvPr id="68" name="TextBox 67"/>
                <p:cNvSpPr txBox="1"/>
                <p:nvPr/>
              </p:nvSpPr>
              <p:spPr>
                <a:xfrm>
                  <a:off x="5072067" y="4473584"/>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400</a:t>
                  </a:r>
                  <a:endParaRPr lang="en-GB" sz="1400" b="1" dirty="0">
                    <a:solidFill>
                      <a:srgbClr val="C00000"/>
                    </a:solidFill>
                    <a:latin typeface="Calibri" pitchFamily="34" charset="0"/>
                  </a:endParaRPr>
                </a:p>
              </p:txBody>
            </p:sp>
            <p:sp>
              <p:nvSpPr>
                <p:cNvPr id="69" name="TextBox 68"/>
                <p:cNvSpPr txBox="1"/>
                <p:nvPr/>
              </p:nvSpPr>
              <p:spPr>
                <a:xfrm>
                  <a:off x="5000629" y="5616593"/>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200</a:t>
                  </a:r>
                  <a:endParaRPr lang="en-GB" sz="1400" b="1" dirty="0">
                    <a:solidFill>
                      <a:srgbClr val="C00000"/>
                    </a:solidFill>
                    <a:latin typeface="Calibri" pitchFamily="34" charset="0"/>
                  </a:endParaRPr>
                </a:p>
              </p:txBody>
            </p:sp>
            <p:sp>
              <p:nvSpPr>
                <p:cNvPr id="70" name="TextBox 69"/>
                <p:cNvSpPr txBox="1"/>
                <p:nvPr/>
              </p:nvSpPr>
              <p:spPr>
                <a:xfrm>
                  <a:off x="4339769" y="4368802"/>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420</a:t>
                  </a:r>
                </a:p>
              </p:txBody>
            </p:sp>
            <p:sp>
              <p:nvSpPr>
                <p:cNvPr id="71" name="TextBox 70"/>
                <p:cNvSpPr txBox="1"/>
                <p:nvPr/>
              </p:nvSpPr>
              <p:spPr>
                <a:xfrm>
                  <a:off x="2503712" y="5696860"/>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180</a:t>
                  </a:r>
                </a:p>
              </p:txBody>
            </p:sp>
            <p:sp>
              <p:nvSpPr>
                <p:cNvPr id="72" name="TextBox 71"/>
                <p:cNvSpPr txBox="1"/>
                <p:nvPr/>
              </p:nvSpPr>
              <p:spPr>
                <a:xfrm>
                  <a:off x="1451427" y="5442860"/>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230</a:t>
                  </a:r>
                </a:p>
              </p:txBody>
            </p:sp>
            <p:sp>
              <p:nvSpPr>
                <p:cNvPr id="73" name="TextBox 72"/>
                <p:cNvSpPr txBox="1"/>
                <p:nvPr/>
              </p:nvSpPr>
              <p:spPr>
                <a:xfrm>
                  <a:off x="2039256" y="5145317"/>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250</a:t>
                  </a:r>
                </a:p>
              </p:txBody>
            </p:sp>
            <p:sp>
              <p:nvSpPr>
                <p:cNvPr id="74" name="TextBox 73"/>
                <p:cNvSpPr txBox="1"/>
                <p:nvPr/>
              </p:nvSpPr>
              <p:spPr>
                <a:xfrm>
                  <a:off x="3000365" y="4616460"/>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300</a:t>
                  </a:r>
                </a:p>
              </p:txBody>
            </p:sp>
            <p:sp>
              <p:nvSpPr>
                <p:cNvPr id="75" name="TextBox 74"/>
                <p:cNvSpPr txBox="1"/>
                <p:nvPr/>
              </p:nvSpPr>
              <p:spPr>
                <a:xfrm>
                  <a:off x="3286117" y="5545154"/>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200</a:t>
                  </a:r>
                </a:p>
              </p:txBody>
            </p:sp>
            <p:sp>
              <p:nvSpPr>
                <p:cNvPr id="77" name="TextBox 76"/>
                <p:cNvSpPr txBox="1"/>
                <p:nvPr/>
              </p:nvSpPr>
              <p:spPr>
                <a:xfrm>
                  <a:off x="4500563" y="5545154"/>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220</a:t>
                  </a:r>
                </a:p>
              </p:txBody>
            </p:sp>
            <p:sp>
              <p:nvSpPr>
                <p:cNvPr id="78" name="TextBox 77"/>
                <p:cNvSpPr txBox="1"/>
                <p:nvPr/>
              </p:nvSpPr>
              <p:spPr>
                <a:xfrm>
                  <a:off x="3969657" y="5493658"/>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220</a:t>
                  </a:r>
                </a:p>
              </p:txBody>
            </p:sp>
            <p:sp>
              <p:nvSpPr>
                <p:cNvPr id="79" name="TextBox 78"/>
                <p:cNvSpPr txBox="1"/>
                <p:nvPr/>
              </p:nvSpPr>
              <p:spPr>
                <a:xfrm>
                  <a:off x="3679371" y="4330708"/>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420</a:t>
                  </a:r>
                </a:p>
              </p:txBody>
            </p:sp>
            <p:sp>
              <p:nvSpPr>
                <p:cNvPr id="80" name="TextBox 79"/>
                <p:cNvSpPr txBox="1"/>
                <p:nvPr/>
              </p:nvSpPr>
              <p:spPr>
                <a:xfrm>
                  <a:off x="2561771" y="4259271"/>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450</a:t>
                  </a:r>
                </a:p>
              </p:txBody>
            </p:sp>
          </p:grpSp>
          <p:sp>
            <p:nvSpPr>
              <p:cNvPr id="82" name="ZoneTexte 81"/>
              <p:cNvSpPr txBox="1"/>
              <p:nvPr/>
            </p:nvSpPr>
            <p:spPr>
              <a:xfrm>
                <a:off x="428596" y="3786190"/>
                <a:ext cx="1571636" cy="923330"/>
              </a:xfrm>
              <a:prstGeom prst="rect">
                <a:avLst/>
              </a:prstGeom>
              <a:solidFill>
                <a:schemeClr val="bg1">
                  <a:lumMod val="95000"/>
                </a:schemeClr>
              </a:solidFill>
              <a:ln>
                <a:solidFill>
                  <a:schemeClr val="tx2">
                    <a:lumMod val="85000"/>
                    <a:lumOff val="15000"/>
                  </a:schemeClr>
                </a:solidFill>
              </a:ln>
            </p:spPr>
            <p:txBody>
              <a:bodyPr wrap="square" rtlCol="0">
                <a:spAutoFit/>
              </a:bodyPr>
              <a:lstStyle/>
              <a:p>
                <a:pPr algn="ctr"/>
                <a:r>
                  <a:rPr lang="en-US" dirty="0" smtClean="0">
                    <a:solidFill>
                      <a:schemeClr val="tx2">
                        <a:lumMod val="85000"/>
                        <a:lumOff val="15000"/>
                      </a:schemeClr>
                    </a:solidFill>
                    <a:latin typeface="Calibri" pitchFamily="34" charset="0"/>
                    <a:cs typeface="Calibri" pitchFamily="34" charset="0"/>
                  </a:rPr>
                  <a:t>Consumption expenditure per capita</a:t>
                </a:r>
                <a:endParaRPr lang="en-US" dirty="0">
                  <a:solidFill>
                    <a:schemeClr val="tx2">
                      <a:lumMod val="85000"/>
                      <a:lumOff val="15000"/>
                    </a:schemeClr>
                  </a:solidFill>
                  <a:latin typeface="Calibri" pitchFamily="34" charset="0"/>
                  <a:cs typeface="Calibri" pitchFamily="34" charset="0"/>
                </a:endParaRPr>
              </a:p>
            </p:txBody>
          </p:sp>
          <p:cxnSp>
            <p:nvCxnSpPr>
              <p:cNvPr id="91" name="Connecteur droit avec flèche 90"/>
              <p:cNvCxnSpPr>
                <a:stCxn id="82" idx="3"/>
                <a:endCxn id="80" idx="1"/>
              </p:cNvCxnSpPr>
              <p:nvPr/>
            </p:nvCxnSpPr>
            <p:spPr>
              <a:xfrm>
                <a:off x="2000232" y="4247855"/>
                <a:ext cx="610278" cy="406604"/>
              </a:xfrm>
              <a:prstGeom prst="straightConnector1">
                <a:avLst/>
              </a:prstGeom>
              <a:ln>
                <a:solidFill>
                  <a:schemeClr val="tx2">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grpSp>
        <p:cxnSp>
          <p:nvCxnSpPr>
            <p:cNvPr id="93" name="Connecteur droit avec flèche 92"/>
            <p:cNvCxnSpPr>
              <a:stCxn id="82" idx="3"/>
              <a:endCxn id="79" idx="1"/>
            </p:cNvCxnSpPr>
            <p:nvPr/>
          </p:nvCxnSpPr>
          <p:spPr>
            <a:xfrm>
              <a:off x="2000232" y="4247855"/>
              <a:ext cx="1727878" cy="478041"/>
            </a:xfrm>
            <a:prstGeom prst="straightConnector1">
              <a:avLst/>
            </a:prstGeom>
            <a:ln>
              <a:solidFill>
                <a:schemeClr val="tx2">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left)">
                                      <p:cBhvr>
                                        <p:cTn id="28" dur="500"/>
                                        <p:tgtEl>
                                          <p:spTgt spid="16"/>
                                        </p:tgtEl>
                                      </p:cBhvr>
                                    </p:animEffect>
                                  </p:childTnLst>
                                  <p:subTnLst>
                                    <p:set>
                                      <p:cBhvr override="childStyle">
                                        <p:cTn dur="1" fill="hold" display="0" masterRel="nextClick" afterEffect="1"/>
                                        <p:tgtEl>
                                          <p:spTgt spid="16"/>
                                        </p:tgtEl>
                                        <p:attrNameLst>
                                          <p:attrName>style.visibility</p:attrName>
                                        </p:attrNameLst>
                                      </p:cBhvr>
                                      <p:to>
                                        <p:strVal val="hidden"/>
                                      </p:to>
                                    </p:set>
                                  </p:sub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97"/>
          <p:cNvGrpSpPr/>
          <p:nvPr/>
        </p:nvGrpSpPr>
        <p:grpSpPr>
          <a:xfrm>
            <a:off x="928662" y="3786190"/>
            <a:ext cx="4769581" cy="2422753"/>
            <a:chOff x="-4071998" y="3929066"/>
            <a:chExt cx="4769581" cy="2422753"/>
          </a:xfrm>
        </p:grpSpPr>
        <p:pic>
          <p:nvPicPr>
            <p:cNvPr id="99" name="Image 98" descr="image-enfant.gif"/>
            <p:cNvPicPr>
              <a:picLocks noChangeAspect="1"/>
            </p:cNvPicPr>
            <p:nvPr/>
          </p:nvPicPr>
          <p:blipFill>
            <a:blip r:embed="rId2">
              <a:lum contrast="-30000"/>
            </a:blip>
            <a:stretch>
              <a:fillRect/>
            </a:stretch>
          </p:blipFill>
          <p:spPr>
            <a:xfrm flipH="1">
              <a:off x="-3929122" y="5091300"/>
              <a:ext cx="530148" cy="798271"/>
            </a:xfrm>
            <a:prstGeom prst="rect">
              <a:avLst/>
            </a:prstGeom>
          </p:spPr>
        </p:pic>
        <p:pic>
          <p:nvPicPr>
            <p:cNvPr id="101" name="Image 100" descr="image-enfant.gif"/>
            <p:cNvPicPr>
              <a:picLocks noChangeAspect="1"/>
            </p:cNvPicPr>
            <p:nvPr/>
          </p:nvPicPr>
          <p:blipFill>
            <a:blip r:embed="rId2">
              <a:lum bright="40000" contrast="-40000"/>
            </a:blip>
            <a:stretch>
              <a:fillRect/>
            </a:stretch>
          </p:blipFill>
          <p:spPr>
            <a:xfrm flipH="1">
              <a:off x="-2714676" y="3929066"/>
              <a:ext cx="686589" cy="862186"/>
            </a:xfrm>
            <a:prstGeom prst="rect">
              <a:avLst/>
            </a:prstGeom>
          </p:spPr>
        </p:pic>
        <p:pic>
          <p:nvPicPr>
            <p:cNvPr id="102" name="Image 101" descr="image-enfant.gif"/>
            <p:cNvPicPr>
              <a:picLocks noChangeAspect="1"/>
            </p:cNvPicPr>
            <p:nvPr/>
          </p:nvPicPr>
          <p:blipFill>
            <a:blip r:embed="rId2">
              <a:lum contrast="30000"/>
            </a:blip>
            <a:stretch>
              <a:fillRect/>
            </a:stretch>
          </p:blipFill>
          <p:spPr>
            <a:xfrm flipH="1">
              <a:off x="-4071998" y="5429264"/>
              <a:ext cx="357190" cy="537840"/>
            </a:xfrm>
            <a:prstGeom prst="rect">
              <a:avLst/>
            </a:prstGeom>
          </p:spPr>
        </p:pic>
        <p:pic>
          <p:nvPicPr>
            <p:cNvPr id="103" name="Image 102" descr="image-enfant.gif"/>
            <p:cNvPicPr>
              <a:picLocks noChangeAspect="1"/>
            </p:cNvPicPr>
            <p:nvPr/>
          </p:nvPicPr>
          <p:blipFill>
            <a:blip r:embed="rId2">
              <a:lum contrast="-30000"/>
            </a:blip>
            <a:stretch>
              <a:fillRect/>
            </a:stretch>
          </p:blipFill>
          <p:spPr>
            <a:xfrm flipH="1">
              <a:off x="-2613157" y="4214818"/>
              <a:ext cx="340374" cy="512519"/>
            </a:xfrm>
            <a:prstGeom prst="rect">
              <a:avLst/>
            </a:prstGeom>
          </p:spPr>
        </p:pic>
        <p:pic>
          <p:nvPicPr>
            <p:cNvPr id="104" name="Image 103" descr="image-enfant.gif"/>
            <p:cNvPicPr>
              <a:picLocks noChangeAspect="1"/>
            </p:cNvPicPr>
            <p:nvPr/>
          </p:nvPicPr>
          <p:blipFill>
            <a:blip r:embed="rId2">
              <a:lum contrast="40000"/>
            </a:blip>
            <a:stretch>
              <a:fillRect/>
            </a:stretch>
          </p:blipFill>
          <p:spPr>
            <a:xfrm flipH="1">
              <a:off x="-1327273" y="4429132"/>
              <a:ext cx="292931" cy="441081"/>
            </a:xfrm>
            <a:prstGeom prst="rect">
              <a:avLst/>
            </a:prstGeom>
          </p:spPr>
        </p:pic>
        <p:pic>
          <p:nvPicPr>
            <p:cNvPr id="105" name="Image 104" descr="image-enfant.gif"/>
            <p:cNvPicPr>
              <a:picLocks noChangeAspect="1"/>
            </p:cNvPicPr>
            <p:nvPr/>
          </p:nvPicPr>
          <p:blipFill>
            <a:blip r:embed="rId2">
              <a:lum contrast="-30000"/>
            </a:blip>
            <a:stretch>
              <a:fillRect/>
            </a:stretch>
          </p:blipFill>
          <p:spPr>
            <a:xfrm flipH="1">
              <a:off x="-1541587" y="4000504"/>
              <a:ext cx="530148" cy="798271"/>
            </a:xfrm>
            <a:prstGeom prst="rect">
              <a:avLst/>
            </a:prstGeom>
          </p:spPr>
        </p:pic>
        <p:pic>
          <p:nvPicPr>
            <p:cNvPr id="120" name="Image 119" descr="image-enfant.gif"/>
            <p:cNvPicPr>
              <a:picLocks noChangeAspect="1"/>
            </p:cNvPicPr>
            <p:nvPr/>
          </p:nvPicPr>
          <p:blipFill>
            <a:blip r:embed="rId2">
              <a:lum bright="20000" contrast="-30000"/>
            </a:blip>
            <a:stretch>
              <a:fillRect/>
            </a:stretch>
          </p:blipFill>
          <p:spPr>
            <a:xfrm flipH="1">
              <a:off x="-1112959" y="4000504"/>
              <a:ext cx="482705" cy="726833"/>
            </a:xfrm>
            <a:prstGeom prst="rect">
              <a:avLst/>
            </a:prstGeom>
          </p:spPr>
        </p:pic>
        <p:pic>
          <p:nvPicPr>
            <p:cNvPr id="121" name="Picture 66" descr="people-silhouettes.gif"/>
            <p:cNvPicPr>
              <a:picLocks noChangeAspect="1"/>
            </p:cNvPicPr>
            <p:nvPr/>
          </p:nvPicPr>
          <p:blipFill>
            <a:blip r:embed="rId3" cstate="print">
              <a:lum bright="40000"/>
            </a:blip>
            <a:stretch>
              <a:fillRect/>
            </a:stretch>
          </p:blipFill>
          <p:spPr>
            <a:xfrm>
              <a:off x="-3857684" y="4000504"/>
              <a:ext cx="4555267" cy="2351315"/>
            </a:xfrm>
            <a:prstGeom prst="rect">
              <a:avLst/>
            </a:prstGeom>
          </p:spPr>
        </p:pic>
        <p:pic>
          <p:nvPicPr>
            <p:cNvPr id="122" name="Image 121" descr="image-enfant.gif"/>
            <p:cNvPicPr>
              <a:picLocks noChangeAspect="1"/>
            </p:cNvPicPr>
            <p:nvPr/>
          </p:nvPicPr>
          <p:blipFill>
            <a:blip r:embed="rId2">
              <a:lum contrast="-30000"/>
            </a:blip>
            <a:stretch>
              <a:fillRect/>
            </a:stretch>
          </p:blipFill>
          <p:spPr>
            <a:xfrm flipH="1">
              <a:off x="-1827339" y="5286388"/>
              <a:ext cx="500066" cy="752976"/>
            </a:xfrm>
            <a:prstGeom prst="rect">
              <a:avLst/>
            </a:prstGeom>
          </p:spPr>
        </p:pic>
        <p:pic>
          <p:nvPicPr>
            <p:cNvPr id="123" name="Image 122" descr="image-enfant.gif"/>
            <p:cNvPicPr>
              <a:picLocks noChangeAspect="1"/>
            </p:cNvPicPr>
            <p:nvPr/>
          </p:nvPicPr>
          <p:blipFill>
            <a:blip r:embed="rId2">
              <a:lum contrast="40000"/>
            </a:blip>
            <a:stretch>
              <a:fillRect/>
            </a:stretch>
          </p:blipFill>
          <p:spPr>
            <a:xfrm flipH="1">
              <a:off x="-571536" y="5572140"/>
              <a:ext cx="285752" cy="430271"/>
            </a:xfrm>
            <a:prstGeom prst="rect">
              <a:avLst/>
            </a:prstGeom>
          </p:spPr>
        </p:pic>
      </p:grpSp>
      <p:grpSp>
        <p:nvGrpSpPr>
          <p:cNvPr id="3" name="Group 31"/>
          <p:cNvGrpSpPr>
            <a:grpSpLocks/>
          </p:cNvGrpSpPr>
          <p:nvPr/>
        </p:nvGrpSpPr>
        <p:grpSpPr bwMode="auto">
          <a:xfrm>
            <a:off x="571498" y="1489756"/>
            <a:ext cx="8455025" cy="2084388"/>
            <a:chOff x="329" y="823"/>
            <a:chExt cx="5326" cy="1313"/>
          </a:xfrm>
        </p:grpSpPr>
        <p:sp>
          <p:nvSpPr>
            <p:cNvPr id="140" name="Rectangle 33"/>
            <p:cNvSpPr>
              <a:spLocks noChangeArrowheads="1"/>
            </p:cNvSpPr>
            <p:nvPr/>
          </p:nvSpPr>
          <p:spPr bwMode="auto">
            <a:xfrm>
              <a:off x="4604" y="1235"/>
              <a:ext cx="1051" cy="252"/>
            </a:xfrm>
            <a:prstGeom prst="rect">
              <a:avLst/>
            </a:prstGeom>
            <a:noFill/>
            <a:ln w="9525">
              <a:noFill/>
              <a:miter lim="800000"/>
              <a:headEnd/>
              <a:tailEnd/>
            </a:ln>
          </p:spPr>
          <p:txBody>
            <a:bodyPr wrap="none">
              <a:spAutoFit/>
            </a:bodyPr>
            <a:lstStyle/>
            <a:p>
              <a:pPr>
                <a:spcBef>
                  <a:spcPct val="50000"/>
                </a:spcBef>
              </a:pPr>
              <a:r>
                <a:rPr lang="fr-FR" sz="2000" b="1" dirty="0">
                  <a:solidFill>
                    <a:schemeClr val="tx2">
                      <a:lumMod val="75000"/>
                      <a:lumOff val="25000"/>
                    </a:schemeClr>
                  </a:solidFill>
                  <a:latin typeface="Calibri" pitchFamily="34" charset="0"/>
                </a:rPr>
                <a:t>Non </a:t>
              </a:r>
              <a:r>
                <a:rPr lang="fr-FR" sz="2000" b="1" dirty="0" err="1">
                  <a:solidFill>
                    <a:schemeClr val="tx2">
                      <a:lumMod val="75000"/>
                      <a:lumOff val="25000"/>
                    </a:schemeClr>
                  </a:solidFill>
                  <a:latin typeface="Calibri" pitchFamily="34" charset="0"/>
                </a:rPr>
                <a:t>poor</a:t>
              </a:r>
              <a:r>
                <a:rPr lang="fr-FR" sz="2000" b="1" dirty="0">
                  <a:solidFill>
                    <a:schemeClr val="tx2">
                      <a:lumMod val="75000"/>
                      <a:lumOff val="25000"/>
                    </a:schemeClr>
                  </a:solidFill>
                  <a:latin typeface="Calibri" pitchFamily="34" charset="0"/>
                </a:rPr>
                <a:t> </a:t>
              </a:r>
              <a:r>
                <a:rPr lang="fr-FR" sz="2000" b="1" dirty="0" smtClean="0">
                  <a:solidFill>
                    <a:schemeClr val="tx2">
                      <a:lumMod val="75000"/>
                      <a:lumOff val="25000"/>
                    </a:schemeClr>
                  </a:solidFill>
                  <a:latin typeface="Calibri" pitchFamily="34" charset="0"/>
                </a:rPr>
                <a:t>(30)</a:t>
              </a:r>
              <a:endParaRPr lang="fr-FR" sz="2000" b="1" dirty="0">
                <a:solidFill>
                  <a:schemeClr val="tx2">
                    <a:lumMod val="75000"/>
                    <a:lumOff val="25000"/>
                  </a:schemeClr>
                </a:solidFill>
                <a:latin typeface="Calibri" pitchFamily="34" charset="0"/>
              </a:endParaRPr>
            </a:p>
          </p:txBody>
        </p:sp>
        <p:sp>
          <p:nvSpPr>
            <p:cNvPr id="141" name="Line 34"/>
            <p:cNvSpPr>
              <a:spLocks noChangeShapeType="1"/>
            </p:cNvSpPr>
            <p:nvPr/>
          </p:nvSpPr>
          <p:spPr bwMode="auto">
            <a:xfrm>
              <a:off x="4244" y="1370"/>
              <a:ext cx="360" cy="0"/>
            </a:xfrm>
            <a:prstGeom prst="line">
              <a:avLst/>
            </a:prstGeom>
            <a:noFill/>
            <a:ln w="9525">
              <a:solidFill>
                <a:schemeClr val="accent2">
                  <a:lumMod val="50000"/>
                </a:schemeClr>
              </a:solidFill>
              <a:round/>
              <a:headEnd/>
              <a:tailEnd type="triangle" w="med" len="med"/>
            </a:ln>
          </p:spPr>
          <p:txBody>
            <a:bodyPr/>
            <a:lstStyle/>
            <a:p>
              <a:endParaRPr lang="en-GB">
                <a:latin typeface="Calibri" pitchFamily="34" charset="0"/>
              </a:endParaRPr>
            </a:p>
          </p:txBody>
        </p:sp>
        <p:sp>
          <p:nvSpPr>
            <p:cNvPr id="139" name="Rectangle 32"/>
            <p:cNvSpPr>
              <a:spLocks noChangeArrowheads="1"/>
            </p:cNvSpPr>
            <p:nvPr/>
          </p:nvSpPr>
          <p:spPr bwMode="auto">
            <a:xfrm>
              <a:off x="329" y="823"/>
              <a:ext cx="3895" cy="1313"/>
            </a:xfrm>
            <a:prstGeom prst="rect">
              <a:avLst/>
            </a:prstGeom>
            <a:noFill/>
            <a:ln w="9525">
              <a:solidFill>
                <a:schemeClr val="accent2">
                  <a:lumMod val="50000"/>
                </a:schemeClr>
              </a:solidFill>
              <a:miter lim="800000"/>
              <a:headEnd/>
              <a:tailEnd/>
            </a:ln>
          </p:spPr>
          <p:txBody>
            <a:bodyPr wrap="none" anchor="ctr"/>
            <a:lstStyle/>
            <a:p>
              <a:endParaRPr lang="en-GB">
                <a:latin typeface="Calibri" pitchFamily="34" charset="0"/>
              </a:endParaRPr>
            </a:p>
          </p:txBody>
        </p:sp>
      </p:grpSp>
      <p:sp>
        <p:nvSpPr>
          <p:cNvPr id="35842" name="Rectangle 2"/>
          <p:cNvSpPr>
            <a:spLocks noGrp="1" noChangeArrowheads="1"/>
          </p:cNvSpPr>
          <p:nvPr>
            <p:ph type="title" idx="4294967295"/>
          </p:nvPr>
        </p:nvSpPr>
        <p:spPr>
          <a:xfrm>
            <a:off x="1643041" y="0"/>
            <a:ext cx="6986155" cy="1142984"/>
          </a:xfrm>
        </p:spPr>
        <p:txBody>
          <a:bodyPr/>
          <a:lstStyle/>
          <a:p>
            <a:pPr lvl="0" defTabSz="381000">
              <a:tabLst>
                <a:tab pos="3324225" algn="l"/>
              </a:tabLst>
              <a:defRPr/>
            </a:pPr>
            <a:r>
              <a:rPr lang="en-GB" altLang="zh-CN" sz="3600" b="1" dirty="0" smtClean="0">
                <a:solidFill>
                  <a:srgbClr val="C00000"/>
                </a:solidFill>
                <a:ea typeface="宋体" pitchFamily="2" charset="-122"/>
              </a:rPr>
              <a:t>2.2 </a:t>
            </a:r>
            <a:r>
              <a:rPr lang="en-GB" altLang="zh-CN" sz="3600" b="1" dirty="0" smtClean="0">
                <a:solidFill>
                  <a:schemeClr val="tx2">
                    <a:lumMod val="75000"/>
                    <a:lumOff val="25000"/>
                  </a:schemeClr>
                </a:solidFill>
                <a:ea typeface="宋体" pitchFamily="2" charset="-122"/>
              </a:rPr>
              <a:t>Poverty </a:t>
            </a:r>
            <a:r>
              <a:rPr lang="en-GB" altLang="zh-CN" sz="3600" b="1" dirty="0" smtClean="0">
                <a:solidFill>
                  <a:schemeClr val="tx2">
                    <a:lumMod val="75000"/>
                    <a:lumOff val="25000"/>
                  </a:schemeClr>
                </a:solidFill>
                <a:ea typeface="宋体" pitchFamily="2" charset="-122"/>
              </a:rPr>
              <a:t>impact</a:t>
            </a:r>
            <a:r>
              <a:rPr lang="en-GB" altLang="zh-CN" sz="3600" dirty="0" smtClean="0">
                <a:solidFill>
                  <a:schemeClr val="tx2">
                    <a:lumMod val="75000"/>
                    <a:lumOff val="25000"/>
                  </a:schemeClr>
                </a:solidFill>
                <a:ea typeface="宋体" pitchFamily="2" charset="-122"/>
              </a:rPr>
              <a:t> </a:t>
            </a:r>
            <a:r>
              <a:rPr lang="en-GB" altLang="zh-CN" sz="3600" dirty="0" smtClean="0">
                <a:solidFill>
                  <a:srgbClr val="C00000"/>
                </a:solidFill>
                <a:ea typeface="宋体" pitchFamily="2" charset="-122"/>
              </a:rPr>
              <a:t>|</a:t>
            </a:r>
            <a:r>
              <a:rPr lang="en-GB" altLang="zh-CN" sz="3600" dirty="0" smtClean="0">
                <a:solidFill>
                  <a:srgbClr val="00B0F0"/>
                </a:solidFill>
                <a:ea typeface="宋体" pitchFamily="2" charset="-122"/>
              </a:rPr>
              <a:t> 	</a:t>
            </a:r>
            <a:r>
              <a:rPr lang="en-GB" altLang="zh-CN" sz="3600" dirty="0" smtClean="0">
                <a:solidFill>
                  <a:schemeClr val="tx2">
                    <a:lumMod val="75000"/>
                    <a:lumOff val="25000"/>
                  </a:schemeClr>
                </a:solidFill>
                <a:ea typeface="宋体" pitchFamily="2" charset="-122"/>
              </a:rPr>
              <a:t>Overview</a:t>
            </a:r>
            <a:r>
              <a:rPr lang="en-GB" altLang="zh-CN" sz="3600" dirty="0" smtClean="0">
                <a:solidFill>
                  <a:schemeClr val="tx2">
                    <a:lumMod val="65000"/>
                    <a:lumOff val="35000"/>
                  </a:schemeClr>
                </a:solidFill>
                <a:ea typeface="宋体" pitchFamily="2" charset="-122"/>
              </a:rPr>
              <a:t/>
            </a:r>
            <a:br>
              <a:rPr lang="en-GB" altLang="zh-CN" sz="3600" dirty="0" smtClean="0">
                <a:solidFill>
                  <a:schemeClr val="tx2">
                    <a:lumMod val="65000"/>
                    <a:lumOff val="35000"/>
                  </a:schemeClr>
                </a:solidFill>
                <a:ea typeface="宋体" pitchFamily="2" charset="-122"/>
              </a:rPr>
            </a:br>
            <a:r>
              <a:rPr lang="en-GB" altLang="zh-CN" sz="3600" dirty="0" smtClean="0">
                <a:solidFill>
                  <a:schemeClr val="tx2">
                    <a:lumMod val="65000"/>
                    <a:lumOff val="35000"/>
                  </a:schemeClr>
                </a:solidFill>
                <a:ea typeface="宋体" pitchFamily="2" charset="-122"/>
              </a:rPr>
              <a:t>		</a:t>
            </a:r>
            <a:r>
              <a:rPr lang="en-GB" altLang="zh-CN" sz="3600" b="1" dirty="0" smtClean="0">
                <a:solidFill>
                  <a:srgbClr val="C00000"/>
                </a:solidFill>
                <a:ea typeface="宋体" pitchFamily="2" charset="-122"/>
              </a:rPr>
              <a:t>Post benefit</a:t>
            </a:r>
            <a:endParaRPr lang="en-US" altLang="zh-CN" sz="3600" b="1" dirty="0" smtClean="0">
              <a:solidFill>
                <a:srgbClr val="C00000"/>
              </a:solidFill>
              <a:ea typeface="宋体" pitchFamily="2" charset="-122"/>
            </a:endParaRPr>
          </a:p>
        </p:txBody>
      </p:sp>
      <p:grpSp>
        <p:nvGrpSpPr>
          <p:cNvPr id="4" name="Group 53"/>
          <p:cNvGrpSpPr/>
          <p:nvPr/>
        </p:nvGrpSpPr>
        <p:grpSpPr>
          <a:xfrm>
            <a:off x="2643174" y="4214818"/>
            <a:ext cx="2262655" cy="1290418"/>
            <a:chOff x="2547257" y="3868059"/>
            <a:chExt cx="2262655" cy="1290418"/>
          </a:xfrm>
        </p:grpSpPr>
        <p:sp>
          <p:nvSpPr>
            <p:cNvPr id="51" name="Flowchart: Connector 50"/>
            <p:cNvSpPr/>
            <p:nvPr/>
          </p:nvSpPr>
          <p:spPr>
            <a:xfrm>
              <a:off x="4476083" y="4868191"/>
              <a:ext cx="333829" cy="290286"/>
            </a:xfrm>
            <a:prstGeom prst="flowChartConnec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C00000"/>
                </a:solidFill>
              </a:endParaRPr>
            </a:p>
          </p:txBody>
        </p:sp>
        <p:sp>
          <p:nvSpPr>
            <p:cNvPr id="52" name="Flowchart: Connector 51"/>
            <p:cNvSpPr/>
            <p:nvPr/>
          </p:nvSpPr>
          <p:spPr>
            <a:xfrm>
              <a:off x="2547257" y="3868059"/>
              <a:ext cx="333829" cy="290286"/>
            </a:xfrm>
            <a:prstGeom prst="flowChartConnec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C00000"/>
                </a:solidFill>
              </a:endParaRPr>
            </a:p>
          </p:txBody>
        </p:sp>
        <p:sp>
          <p:nvSpPr>
            <p:cNvPr id="53" name="Flowchart: Connector 52"/>
            <p:cNvSpPr/>
            <p:nvPr/>
          </p:nvSpPr>
          <p:spPr>
            <a:xfrm>
              <a:off x="4333207" y="3868059"/>
              <a:ext cx="333829" cy="290286"/>
            </a:xfrm>
            <a:prstGeom prst="flowChartConnec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C00000"/>
                </a:solidFill>
              </a:endParaRPr>
            </a:p>
          </p:txBody>
        </p:sp>
      </p:grpSp>
      <p:grpSp>
        <p:nvGrpSpPr>
          <p:cNvPr id="5" name="Group 28"/>
          <p:cNvGrpSpPr>
            <a:grpSpLocks/>
          </p:cNvGrpSpPr>
          <p:nvPr/>
        </p:nvGrpSpPr>
        <p:grpSpPr bwMode="auto">
          <a:xfrm>
            <a:off x="342899" y="1403350"/>
            <a:ext cx="6514850" cy="5454650"/>
            <a:chOff x="264" y="780"/>
            <a:chExt cx="4022" cy="3352"/>
          </a:xfrm>
        </p:grpSpPr>
        <p:sp>
          <p:nvSpPr>
            <p:cNvPr id="129" name="Rectangle 29"/>
            <p:cNvSpPr>
              <a:spLocks noChangeArrowheads="1"/>
            </p:cNvSpPr>
            <p:nvPr/>
          </p:nvSpPr>
          <p:spPr bwMode="auto">
            <a:xfrm>
              <a:off x="264" y="780"/>
              <a:ext cx="4022" cy="3120"/>
            </a:xfrm>
            <a:prstGeom prst="rect">
              <a:avLst/>
            </a:prstGeom>
            <a:noFill/>
            <a:ln w="34925">
              <a:solidFill>
                <a:srgbClr val="C00000"/>
              </a:solidFill>
              <a:miter lim="800000"/>
              <a:headEnd/>
              <a:tailEnd/>
            </a:ln>
            <a:effectLst>
              <a:softEdge rad="12700"/>
            </a:effectLst>
          </p:spPr>
          <p:txBody>
            <a:bodyPr wrap="none" anchor="ctr"/>
            <a:lstStyle/>
            <a:p>
              <a:endParaRPr lang="en-GB">
                <a:latin typeface="Calibri" pitchFamily="34" charset="0"/>
              </a:endParaRPr>
            </a:p>
          </p:txBody>
        </p:sp>
        <p:sp>
          <p:nvSpPr>
            <p:cNvPr id="130" name="Text Box 30"/>
            <p:cNvSpPr txBox="1">
              <a:spLocks noChangeArrowheads="1"/>
            </p:cNvSpPr>
            <p:nvPr/>
          </p:nvSpPr>
          <p:spPr bwMode="auto">
            <a:xfrm>
              <a:off x="312" y="3888"/>
              <a:ext cx="1848" cy="244"/>
            </a:xfrm>
            <a:prstGeom prst="rect">
              <a:avLst/>
            </a:prstGeom>
            <a:noFill/>
            <a:ln w="9525">
              <a:noFill/>
              <a:miter lim="800000"/>
              <a:headEnd/>
              <a:tailEnd/>
            </a:ln>
          </p:spPr>
          <p:txBody>
            <a:bodyPr>
              <a:spAutoFit/>
            </a:bodyPr>
            <a:lstStyle/>
            <a:p>
              <a:pPr>
                <a:spcBef>
                  <a:spcPct val="50000"/>
                </a:spcBef>
              </a:pPr>
              <a:r>
                <a:rPr lang="fr-FR" sz="2000" b="1" dirty="0">
                  <a:solidFill>
                    <a:srgbClr val="C00000"/>
                  </a:solidFill>
                  <a:latin typeface="Calibri" pitchFamily="34" charset="0"/>
                </a:rPr>
                <a:t>Total population </a:t>
              </a:r>
              <a:r>
                <a:rPr lang="fr-FR" sz="2000" b="1" dirty="0" smtClean="0">
                  <a:solidFill>
                    <a:srgbClr val="C00000"/>
                  </a:solidFill>
                  <a:latin typeface="Calibri" pitchFamily="34" charset="0"/>
                </a:rPr>
                <a:t>(51)</a:t>
              </a:r>
              <a:endParaRPr lang="fr-FR" sz="2000" b="1" dirty="0">
                <a:solidFill>
                  <a:srgbClr val="C00000"/>
                </a:solidFill>
                <a:latin typeface="Calibri" pitchFamily="34" charset="0"/>
              </a:endParaRPr>
            </a:p>
          </p:txBody>
        </p:sp>
      </p:grpSp>
      <p:grpSp>
        <p:nvGrpSpPr>
          <p:cNvPr id="6" name="Group 36"/>
          <p:cNvGrpSpPr>
            <a:grpSpLocks/>
          </p:cNvGrpSpPr>
          <p:nvPr/>
        </p:nvGrpSpPr>
        <p:grpSpPr bwMode="auto">
          <a:xfrm>
            <a:off x="571499" y="3857183"/>
            <a:ext cx="6143626" cy="2500439"/>
            <a:chOff x="360" y="2293"/>
            <a:chExt cx="3870" cy="1515"/>
          </a:xfrm>
        </p:grpSpPr>
        <p:sp>
          <p:nvSpPr>
            <p:cNvPr id="143" name="Rectangle 37"/>
            <p:cNvSpPr>
              <a:spLocks noChangeArrowheads="1"/>
            </p:cNvSpPr>
            <p:nvPr/>
          </p:nvSpPr>
          <p:spPr bwMode="auto">
            <a:xfrm>
              <a:off x="3195" y="3549"/>
              <a:ext cx="1032" cy="222"/>
            </a:xfrm>
            <a:prstGeom prst="rect">
              <a:avLst/>
            </a:prstGeom>
            <a:noFill/>
            <a:ln w="9525">
              <a:noFill/>
              <a:miter lim="800000"/>
              <a:headEnd/>
              <a:tailEnd/>
            </a:ln>
          </p:spPr>
          <p:txBody>
            <a:bodyPr>
              <a:spAutoFit/>
            </a:bodyPr>
            <a:lstStyle/>
            <a:p>
              <a:pPr algn="r">
                <a:spcBef>
                  <a:spcPct val="50000"/>
                </a:spcBef>
              </a:pPr>
              <a:r>
                <a:rPr lang="fr-FR" b="1" dirty="0" err="1">
                  <a:solidFill>
                    <a:srgbClr val="C00000"/>
                  </a:solidFill>
                  <a:latin typeface="Calibri" pitchFamily="34" charset="0"/>
                </a:rPr>
                <a:t>Poor</a:t>
              </a:r>
              <a:r>
                <a:rPr lang="fr-FR" b="1" dirty="0">
                  <a:solidFill>
                    <a:srgbClr val="C00000"/>
                  </a:solidFill>
                  <a:latin typeface="Calibri" pitchFamily="34" charset="0"/>
                </a:rPr>
                <a:t> </a:t>
              </a:r>
              <a:r>
                <a:rPr lang="fr-FR" b="1" dirty="0" smtClean="0">
                  <a:solidFill>
                    <a:srgbClr val="C00000"/>
                  </a:solidFill>
                  <a:latin typeface="Calibri" pitchFamily="34" charset="0"/>
                </a:rPr>
                <a:t>(21)</a:t>
              </a:r>
              <a:endParaRPr lang="fr-FR" b="1" dirty="0">
                <a:solidFill>
                  <a:srgbClr val="C00000"/>
                </a:solidFill>
                <a:latin typeface="Calibri" pitchFamily="34" charset="0"/>
              </a:endParaRPr>
            </a:p>
          </p:txBody>
        </p:sp>
        <p:sp>
          <p:nvSpPr>
            <p:cNvPr id="144" name="Rectangle 38"/>
            <p:cNvSpPr>
              <a:spLocks noChangeArrowheads="1"/>
            </p:cNvSpPr>
            <p:nvPr/>
          </p:nvSpPr>
          <p:spPr bwMode="auto">
            <a:xfrm>
              <a:off x="360" y="2293"/>
              <a:ext cx="3870" cy="1515"/>
            </a:xfrm>
            <a:prstGeom prst="rect">
              <a:avLst/>
            </a:prstGeom>
            <a:noFill/>
            <a:ln w="9525">
              <a:solidFill>
                <a:schemeClr val="accent2">
                  <a:lumMod val="25000"/>
                </a:schemeClr>
              </a:solidFill>
              <a:miter lim="800000"/>
              <a:headEnd/>
              <a:tailEnd/>
            </a:ln>
          </p:spPr>
          <p:txBody>
            <a:bodyPr wrap="none" anchor="ctr"/>
            <a:lstStyle/>
            <a:p>
              <a:endParaRPr lang="en-GB">
                <a:latin typeface="Calibri" pitchFamily="34" charset="0"/>
              </a:endParaRPr>
            </a:p>
          </p:txBody>
        </p:sp>
      </p:grpSp>
      <p:grpSp>
        <p:nvGrpSpPr>
          <p:cNvPr id="7" name="Group 65"/>
          <p:cNvGrpSpPr/>
          <p:nvPr/>
        </p:nvGrpSpPr>
        <p:grpSpPr>
          <a:xfrm>
            <a:off x="714348" y="1500174"/>
            <a:ext cx="6036128" cy="2120170"/>
            <a:chOff x="480787" y="1347157"/>
            <a:chExt cx="6036128" cy="2091141"/>
          </a:xfrm>
        </p:grpSpPr>
        <p:pic>
          <p:nvPicPr>
            <p:cNvPr id="163" name="Picture 60" descr="three-people-silhouette.gif"/>
            <p:cNvPicPr>
              <a:picLocks noChangeAspect="1"/>
            </p:cNvPicPr>
            <p:nvPr/>
          </p:nvPicPr>
          <p:blipFill>
            <a:blip r:embed="rId4" cstate="print"/>
            <a:stretch>
              <a:fillRect/>
            </a:stretch>
          </p:blipFill>
          <p:spPr>
            <a:xfrm>
              <a:off x="2701692" y="2510972"/>
              <a:ext cx="1203520" cy="838652"/>
            </a:xfrm>
            <a:prstGeom prst="rect">
              <a:avLst/>
            </a:prstGeom>
          </p:spPr>
        </p:pic>
        <p:pic>
          <p:nvPicPr>
            <p:cNvPr id="164" name="Picture 63" descr="people-silhouettes.gif"/>
            <p:cNvPicPr>
              <a:picLocks noChangeAspect="1"/>
            </p:cNvPicPr>
            <p:nvPr/>
          </p:nvPicPr>
          <p:blipFill>
            <a:blip r:embed="rId3" cstate="print"/>
            <a:stretch>
              <a:fillRect/>
            </a:stretch>
          </p:blipFill>
          <p:spPr>
            <a:xfrm flipH="1">
              <a:off x="480787" y="1376405"/>
              <a:ext cx="2494642" cy="1771607"/>
            </a:xfrm>
            <a:prstGeom prst="rect">
              <a:avLst/>
            </a:prstGeom>
          </p:spPr>
        </p:pic>
        <p:pic>
          <p:nvPicPr>
            <p:cNvPr id="165" name="Picture 64" descr="three-people-silhouette.gif"/>
            <p:cNvPicPr>
              <a:picLocks noChangeAspect="1"/>
            </p:cNvPicPr>
            <p:nvPr/>
          </p:nvPicPr>
          <p:blipFill>
            <a:blip r:embed="rId4" cstate="print"/>
            <a:stretch>
              <a:fillRect/>
            </a:stretch>
          </p:blipFill>
          <p:spPr>
            <a:xfrm>
              <a:off x="2857626" y="1451429"/>
              <a:ext cx="859843" cy="599167"/>
            </a:xfrm>
            <a:prstGeom prst="rect">
              <a:avLst/>
            </a:prstGeom>
          </p:spPr>
        </p:pic>
        <p:pic>
          <p:nvPicPr>
            <p:cNvPr id="166" name="Picture 59" descr="people-silhouettes.gif"/>
            <p:cNvPicPr>
              <a:picLocks noChangeAspect="1"/>
            </p:cNvPicPr>
            <p:nvPr/>
          </p:nvPicPr>
          <p:blipFill>
            <a:blip r:embed="rId3" cstate="print"/>
            <a:stretch>
              <a:fillRect/>
            </a:stretch>
          </p:blipFill>
          <p:spPr>
            <a:xfrm>
              <a:off x="3572329" y="1347157"/>
              <a:ext cx="2944586" cy="2091141"/>
            </a:xfrm>
            <a:prstGeom prst="rect">
              <a:avLst/>
            </a:prstGeom>
          </p:spPr>
        </p:pic>
      </p:grpSp>
      <p:grpSp>
        <p:nvGrpSpPr>
          <p:cNvPr id="8" name="Group 80"/>
          <p:cNvGrpSpPr/>
          <p:nvPr/>
        </p:nvGrpSpPr>
        <p:grpSpPr>
          <a:xfrm>
            <a:off x="1428728" y="4500571"/>
            <a:ext cx="4128641" cy="1745366"/>
            <a:chOff x="1451427" y="4259271"/>
            <a:chExt cx="4128641" cy="1745366"/>
          </a:xfrm>
        </p:grpSpPr>
        <p:sp>
          <p:nvSpPr>
            <p:cNvPr id="171" name="TextBox 67"/>
            <p:cNvSpPr txBox="1"/>
            <p:nvPr/>
          </p:nvSpPr>
          <p:spPr>
            <a:xfrm>
              <a:off x="5072067" y="4473584"/>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400</a:t>
              </a:r>
              <a:endParaRPr lang="en-GB" sz="1400" b="1" dirty="0">
                <a:solidFill>
                  <a:srgbClr val="C00000"/>
                </a:solidFill>
                <a:latin typeface="Calibri" pitchFamily="34" charset="0"/>
              </a:endParaRPr>
            </a:p>
          </p:txBody>
        </p:sp>
        <p:sp>
          <p:nvSpPr>
            <p:cNvPr id="172" name="TextBox 68"/>
            <p:cNvSpPr txBox="1"/>
            <p:nvPr/>
          </p:nvSpPr>
          <p:spPr>
            <a:xfrm>
              <a:off x="5000629" y="5616593"/>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200</a:t>
              </a:r>
              <a:endParaRPr lang="en-GB" sz="1400" b="1" dirty="0">
                <a:solidFill>
                  <a:srgbClr val="C00000"/>
                </a:solidFill>
                <a:latin typeface="Calibri" pitchFamily="34" charset="0"/>
              </a:endParaRPr>
            </a:p>
          </p:txBody>
        </p:sp>
        <p:sp>
          <p:nvSpPr>
            <p:cNvPr id="173" name="TextBox 69"/>
            <p:cNvSpPr txBox="1"/>
            <p:nvPr/>
          </p:nvSpPr>
          <p:spPr>
            <a:xfrm>
              <a:off x="4308947" y="4402146"/>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420</a:t>
              </a:r>
            </a:p>
          </p:txBody>
        </p:sp>
        <p:sp>
          <p:nvSpPr>
            <p:cNvPr id="174" name="TextBox 70"/>
            <p:cNvSpPr txBox="1"/>
            <p:nvPr/>
          </p:nvSpPr>
          <p:spPr>
            <a:xfrm>
              <a:off x="2503712" y="5696860"/>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180</a:t>
              </a:r>
            </a:p>
          </p:txBody>
        </p:sp>
        <p:sp>
          <p:nvSpPr>
            <p:cNvPr id="175" name="TextBox 71"/>
            <p:cNvSpPr txBox="1"/>
            <p:nvPr/>
          </p:nvSpPr>
          <p:spPr>
            <a:xfrm>
              <a:off x="1451427" y="5442860"/>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230</a:t>
              </a:r>
            </a:p>
          </p:txBody>
        </p:sp>
        <p:sp>
          <p:nvSpPr>
            <p:cNvPr id="176" name="TextBox 72"/>
            <p:cNvSpPr txBox="1"/>
            <p:nvPr/>
          </p:nvSpPr>
          <p:spPr>
            <a:xfrm>
              <a:off x="2039256" y="5145317"/>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250</a:t>
              </a:r>
            </a:p>
          </p:txBody>
        </p:sp>
        <p:sp>
          <p:nvSpPr>
            <p:cNvPr id="177" name="TextBox 73"/>
            <p:cNvSpPr txBox="1"/>
            <p:nvPr/>
          </p:nvSpPr>
          <p:spPr>
            <a:xfrm>
              <a:off x="3000365" y="4616460"/>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300</a:t>
              </a:r>
            </a:p>
          </p:txBody>
        </p:sp>
        <p:sp>
          <p:nvSpPr>
            <p:cNvPr id="178" name="TextBox 74"/>
            <p:cNvSpPr txBox="1"/>
            <p:nvPr/>
          </p:nvSpPr>
          <p:spPr>
            <a:xfrm>
              <a:off x="3286117" y="5545154"/>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200</a:t>
              </a:r>
            </a:p>
          </p:txBody>
        </p:sp>
        <p:sp>
          <p:nvSpPr>
            <p:cNvPr id="179" name="TextBox 76"/>
            <p:cNvSpPr txBox="1"/>
            <p:nvPr/>
          </p:nvSpPr>
          <p:spPr>
            <a:xfrm>
              <a:off x="4500563" y="5545154"/>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220</a:t>
              </a:r>
            </a:p>
          </p:txBody>
        </p:sp>
        <p:sp>
          <p:nvSpPr>
            <p:cNvPr id="180" name="TextBox 77"/>
            <p:cNvSpPr txBox="1"/>
            <p:nvPr/>
          </p:nvSpPr>
          <p:spPr>
            <a:xfrm>
              <a:off x="3969657" y="5493658"/>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220</a:t>
              </a:r>
            </a:p>
          </p:txBody>
        </p:sp>
        <p:sp>
          <p:nvSpPr>
            <p:cNvPr id="181" name="TextBox 78"/>
            <p:cNvSpPr txBox="1"/>
            <p:nvPr/>
          </p:nvSpPr>
          <p:spPr>
            <a:xfrm>
              <a:off x="3666005" y="4402146"/>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420</a:t>
              </a:r>
            </a:p>
          </p:txBody>
        </p:sp>
        <p:sp>
          <p:nvSpPr>
            <p:cNvPr id="182" name="TextBox 79"/>
            <p:cNvSpPr txBox="1"/>
            <p:nvPr/>
          </p:nvSpPr>
          <p:spPr>
            <a:xfrm>
              <a:off x="2561771" y="4259271"/>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450</a:t>
              </a:r>
            </a:p>
          </p:txBody>
        </p:sp>
      </p:grpSp>
      <p:sp>
        <p:nvSpPr>
          <p:cNvPr id="48" name="Rectangle 47"/>
          <p:cNvSpPr/>
          <p:nvPr/>
        </p:nvSpPr>
        <p:spPr>
          <a:xfrm>
            <a:off x="1285852" y="1928802"/>
            <a:ext cx="4939628" cy="1200329"/>
          </a:xfrm>
          <a:prstGeom prst="rect">
            <a:avLst/>
          </a:prstGeom>
          <a:solidFill>
            <a:schemeClr val="lt1">
              <a:alpha val="87000"/>
            </a:schemeClr>
          </a:solidFill>
          <a:ln w="9525">
            <a:solidFill>
              <a:schemeClr val="tx2">
                <a:lumMod val="75000"/>
                <a:lumOff val="25000"/>
              </a:schemeClr>
            </a:solidFill>
          </a:ln>
        </p:spPr>
        <p:style>
          <a:lnRef idx="2">
            <a:schemeClr val="accent3"/>
          </a:lnRef>
          <a:fillRef idx="1">
            <a:schemeClr val="lt1"/>
          </a:fillRef>
          <a:effectRef idx="0">
            <a:schemeClr val="accent3"/>
          </a:effectRef>
          <a:fontRef idx="minor">
            <a:schemeClr val="dk1"/>
          </a:fontRef>
        </p:style>
        <p:txBody>
          <a:bodyPr wrap="square">
            <a:spAutoFit/>
          </a:bodyPr>
          <a:lstStyle/>
          <a:p>
            <a:pPr marL="361950" indent="-361950" defTabSz="355600">
              <a:spcBef>
                <a:spcPct val="50000"/>
              </a:spcBef>
              <a:buClr>
                <a:srgbClr val="FF470D"/>
              </a:buClr>
              <a:buSzPct val="150000"/>
            </a:pPr>
            <a:r>
              <a:rPr lang="fr-FR" sz="2400" b="1" dirty="0" smtClean="0">
                <a:latin typeface="Calibri" pitchFamily="34" charset="0"/>
              </a:rPr>
              <a:t>      </a:t>
            </a:r>
            <a:r>
              <a:rPr lang="fr-FR" sz="2400" b="1" dirty="0" smtClean="0">
                <a:solidFill>
                  <a:schemeClr val="tx2">
                    <a:lumMod val="85000"/>
                    <a:lumOff val="15000"/>
                  </a:schemeClr>
                </a:solidFill>
                <a:latin typeface="Calibri" pitchFamily="34" charset="0"/>
              </a:rPr>
              <a:t>Social cash </a:t>
            </a:r>
            <a:r>
              <a:rPr lang="fr-FR" sz="2400" b="1" dirty="0" err="1" smtClean="0">
                <a:solidFill>
                  <a:schemeClr val="tx2">
                    <a:lumMod val="85000"/>
                    <a:lumOff val="15000"/>
                  </a:schemeClr>
                </a:solidFill>
                <a:latin typeface="Calibri" pitchFamily="34" charset="0"/>
              </a:rPr>
              <a:t>benefit</a:t>
            </a:r>
            <a:r>
              <a:rPr lang="fr-FR" sz="2400" b="1" dirty="0" smtClean="0">
                <a:solidFill>
                  <a:schemeClr val="tx2">
                    <a:lumMod val="85000"/>
                    <a:lumOff val="15000"/>
                  </a:schemeClr>
                </a:solidFill>
                <a:latin typeface="Calibri" pitchFamily="34" charset="0"/>
              </a:rPr>
              <a:t> </a:t>
            </a:r>
            <a:r>
              <a:rPr lang="fr-FR" sz="2400" b="1" dirty="0" err="1" smtClean="0">
                <a:solidFill>
                  <a:schemeClr val="tx2">
                    <a:lumMod val="85000"/>
                    <a:lumOff val="15000"/>
                  </a:schemeClr>
                </a:solidFill>
                <a:latin typeface="Calibri" pitchFamily="34" charset="0"/>
              </a:rPr>
              <a:t>provided</a:t>
            </a:r>
            <a:r>
              <a:rPr lang="fr-FR" sz="2400" b="1" dirty="0" smtClean="0">
                <a:solidFill>
                  <a:schemeClr val="tx2">
                    <a:lumMod val="85000"/>
                    <a:lumOff val="15000"/>
                  </a:schemeClr>
                </a:solidFill>
                <a:latin typeface="Calibri" pitchFamily="34" charset="0"/>
              </a:rPr>
              <a:t>: </a:t>
            </a:r>
            <a:br>
              <a:rPr lang="fr-FR" sz="2400" b="1" dirty="0" smtClean="0">
                <a:solidFill>
                  <a:schemeClr val="tx2">
                    <a:lumMod val="85000"/>
                    <a:lumOff val="15000"/>
                  </a:schemeClr>
                </a:solidFill>
                <a:latin typeface="Calibri" pitchFamily="34" charset="0"/>
              </a:rPr>
            </a:br>
            <a:r>
              <a:rPr lang="fr-FR" sz="2400" dirty="0" err="1" smtClean="0">
                <a:solidFill>
                  <a:schemeClr val="tx2">
                    <a:lumMod val="85000"/>
                    <a:lumOff val="15000"/>
                  </a:schemeClr>
                </a:solidFill>
                <a:latin typeface="Calibri" pitchFamily="34" charset="0"/>
              </a:rPr>
              <a:t>means</a:t>
            </a:r>
            <a:r>
              <a:rPr lang="fr-FR" sz="2400" dirty="0" smtClean="0">
                <a:solidFill>
                  <a:schemeClr val="tx2">
                    <a:lumMod val="85000"/>
                    <a:lumOff val="15000"/>
                  </a:schemeClr>
                </a:solidFill>
                <a:latin typeface="Calibri" pitchFamily="34" charset="0"/>
              </a:rPr>
              <a:t>-</a:t>
            </a:r>
            <a:r>
              <a:rPr lang="fr-FR" sz="2400" dirty="0" err="1" smtClean="0">
                <a:solidFill>
                  <a:schemeClr val="tx2">
                    <a:lumMod val="85000"/>
                    <a:lumOff val="15000"/>
                  </a:schemeClr>
                </a:solidFill>
                <a:latin typeface="Calibri" pitchFamily="34" charset="0"/>
              </a:rPr>
              <a:t>tested</a:t>
            </a:r>
            <a:r>
              <a:rPr lang="fr-FR" sz="2400" dirty="0" smtClean="0">
                <a:solidFill>
                  <a:schemeClr val="tx2">
                    <a:lumMod val="85000"/>
                    <a:lumOff val="15000"/>
                  </a:schemeClr>
                </a:solidFill>
                <a:latin typeface="Calibri" pitchFamily="34" charset="0"/>
              </a:rPr>
              <a:t> cash </a:t>
            </a:r>
            <a:r>
              <a:rPr lang="fr-FR" sz="2400" dirty="0" err="1" smtClean="0">
                <a:solidFill>
                  <a:schemeClr val="tx2">
                    <a:lumMod val="85000"/>
                    <a:lumOff val="15000"/>
                  </a:schemeClr>
                </a:solidFill>
                <a:latin typeface="Calibri" pitchFamily="34" charset="0"/>
              </a:rPr>
              <a:t>benefit</a:t>
            </a:r>
            <a:r>
              <a:rPr lang="fr-FR" sz="2400" dirty="0" smtClean="0">
                <a:solidFill>
                  <a:schemeClr val="tx2">
                    <a:lumMod val="85000"/>
                    <a:lumOff val="15000"/>
                  </a:schemeClr>
                </a:solidFill>
                <a:latin typeface="Calibri" pitchFamily="34" charset="0"/>
              </a:rPr>
              <a:t>  of </a:t>
            </a:r>
            <a:r>
              <a:rPr lang="fr-FR" sz="2400" b="1" dirty="0" smtClean="0">
                <a:solidFill>
                  <a:srgbClr val="C00000"/>
                </a:solidFill>
                <a:latin typeface="Calibri" pitchFamily="34" charset="0"/>
              </a:rPr>
              <a:t>300</a:t>
            </a:r>
            <a:r>
              <a:rPr lang="fr-FR" sz="2400" dirty="0" smtClean="0">
                <a:latin typeface="Calibri" pitchFamily="34" charset="0"/>
              </a:rPr>
              <a:t> </a:t>
            </a:r>
            <a:r>
              <a:rPr lang="fr-FR" sz="2400" dirty="0" smtClean="0">
                <a:solidFill>
                  <a:schemeClr val="tx2">
                    <a:lumMod val="85000"/>
                    <a:lumOff val="15000"/>
                  </a:schemeClr>
                </a:solidFill>
                <a:latin typeface="Calibri" pitchFamily="34" charset="0"/>
              </a:rPr>
              <a:t>to</a:t>
            </a:r>
            <a:r>
              <a:rPr lang="fr-FR" sz="2400" dirty="0" smtClean="0">
                <a:latin typeface="Calibri" pitchFamily="34" charset="0"/>
              </a:rPr>
              <a:t> </a:t>
            </a:r>
            <a:r>
              <a:rPr lang="fr-FR" sz="2400" dirty="0" smtClean="0">
                <a:solidFill>
                  <a:srgbClr val="C00000"/>
                </a:solidFill>
                <a:latin typeface="Calibri" pitchFamily="34" charset="0"/>
              </a:rPr>
              <a:t>all </a:t>
            </a:r>
            <a:r>
              <a:rPr lang="fr-FR" sz="2400" dirty="0" err="1" smtClean="0">
                <a:solidFill>
                  <a:srgbClr val="C00000"/>
                </a:solidFill>
                <a:latin typeface="Calibri" pitchFamily="34" charset="0"/>
              </a:rPr>
              <a:t>poor</a:t>
            </a:r>
            <a:r>
              <a:rPr lang="fr-FR" sz="2400" dirty="0" smtClean="0">
                <a:solidFill>
                  <a:srgbClr val="C00000"/>
                </a:solidFill>
                <a:latin typeface="Calibri" pitchFamily="34" charset="0"/>
              </a:rPr>
              <a:t> </a:t>
            </a:r>
            <a:r>
              <a:rPr lang="fr-FR" sz="2400" dirty="0" err="1" smtClean="0">
                <a:solidFill>
                  <a:srgbClr val="C00000"/>
                </a:solidFill>
                <a:latin typeface="Calibri" pitchFamily="34" charset="0"/>
              </a:rPr>
              <a:t>children</a:t>
            </a:r>
            <a:r>
              <a:rPr lang="fr-FR" sz="2400" dirty="0" smtClean="0">
                <a:solidFill>
                  <a:srgbClr val="C00000"/>
                </a:solidFill>
                <a:latin typeface="Calibri" pitchFamily="34" charset="0"/>
              </a:rPr>
              <a:t> </a:t>
            </a:r>
            <a:r>
              <a:rPr lang="fr-FR" sz="2400" dirty="0" err="1" smtClean="0">
                <a:solidFill>
                  <a:srgbClr val="C00000"/>
                </a:solidFill>
                <a:latin typeface="Calibri" pitchFamily="34" charset="0"/>
              </a:rPr>
              <a:t>aged</a:t>
            </a:r>
            <a:r>
              <a:rPr lang="fr-FR" sz="2400" dirty="0" smtClean="0">
                <a:solidFill>
                  <a:srgbClr val="C00000"/>
                </a:solidFill>
                <a:latin typeface="Calibri" pitchFamily="34" charset="0"/>
              </a:rPr>
              <a:t> 12-15</a:t>
            </a:r>
            <a:endParaRPr lang="fr-FR" sz="2400" dirty="0">
              <a:solidFill>
                <a:srgbClr val="C00000"/>
              </a:solidFill>
              <a:latin typeface="Calibri" pitchFamily="34" charset="0"/>
            </a:endParaRPr>
          </a:p>
        </p:txBody>
      </p:sp>
      <p:grpSp>
        <p:nvGrpSpPr>
          <p:cNvPr id="9" name="Groupe 201"/>
          <p:cNvGrpSpPr/>
          <p:nvPr/>
        </p:nvGrpSpPr>
        <p:grpSpPr>
          <a:xfrm>
            <a:off x="571472" y="1500174"/>
            <a:ext cx="8572528" cy="4857784"/>
            <a:chOff x="571472" y="1500174"/>
            <a:chExt cx="8572528" cy="4857784"/>
          </a:xfrm>
        </p:grpSpPr>
        <p:grpSp>
          <p:nvGrpSpPr>
            <p:cNvPr id="10" name="Groupe 199"/>
            <p:cNvGrpSpPr/>
            <p:nvPr/>
          </p:nvGrpSpPr>
          <p:grpSpPr>
            <a:xfrm>
              <a:off x="571472" y="2143116"/>
              <a:ext cx="8572528" cy="4214842"/>
              <a:chOff x="571472" y="2143116"/>
              <a:chExt cx="8572528" cy="4214842"/>
            </a:xfrm>
          </p:grpSpPr>
          <p:grpSp>
            <p:nvGrpSpPr>
              <p:cNvPr id="11" name="Groupe 184"/>
              <p:cNvGrpSpPr/>
              <p:nvPr/>
            </p:nvGrpSpPr>
            <p:grpSpPr>
              <a:xfrm>
                <a:off x="571472" y="2143116"/>
                <a:ext cx="8572528" cy="4214842"/>
                <a:chOff x="571472" y="2000240"/>
                <a:chExt cx="8572528" cy="4214842"/>
              </a:xfrm>
            </p:grpSpPr>
            <p:grpSp>
              <p:nvGrpSpPr>
                <p:cNvPr id="12" name="Groupe 144"/>
                <p:cNvGrpSpPr/>
                <p:nvPr/>
              </p:nvGrpSpPr>
              <p:grpSpPr>
                <a:xfrm>
                  <a:off x="6929454" y="4000504"/>
                  <a:ext cx="1928826" cy="1857388"/>
                  <a:chOff x="7000892" y="4071942"/>
                  <a:chExt cx="1928826" cy="1857388"/>
                </a:xfrm>
              </p:grpSpPr>
              <p:sp>
                <p:nvSpPr>
                  <p:cNvPr id="146" name="Rectangle 145"/>
                  <p:cNvSpPr/>
                  <p:nvPr/>
                </p:nvSpPr>
                <p:spPr>
                  <a:xfrm>
                    <a:off x="7000892" y="4071942"/>
                    <a:ext cx="1928826" cy="1857388"/>
                  </a:xfrm>
                  <a:prstGeom prst="rect">
                    <a:avLst/>
                  </a:prstGeom>
                  <a:solidFill>
                    <a:schemeClr val="bg1"/>
                  </a:solidFill>
                  <a:ln w="952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7" name="Rectangle 39"/>
                  <p:cNvSpPr>
                    <a:spLocks noChangeArrowheads="1"/>
                  </p:cNvSpPr>
                  <p:nvPr/>
                </p:nvSpPr>
                <p:spPr bwMode="auto">
                  <a:xfrm>
                    <a:off x="7072330" y="4429132"/>
                    <a:ext cx="1785950" cy="1200329"/>
                  </a:xfrm>
                  <a:prstGeom prst="rect">
                    <a:avLst/>
                  </a:prstGeom>
                  <a:noFill/>
                  <a:ln w="9525">
                    <a:noFill/>
                    <a:miter lim="800000"/>
                    <a:headEnd/>
                    <a:tailEnd/>
                  </a:ln>
                </p:spPr>
                <p:txBody>
                  <a:bodyPr wrap="square">
                    <a:spAutoFit/>
                  </a:bodyPr>
                  <a:lstStyle/>
                  <a:p>
                    <a:pPr>
                      <a:buClr>
                        <a:srgbClr val="367DB2"/>
                      </a:buClr>
                      <a:buSzPct val="150000"/>
                    </a:pPr>
                    <a:r>
                      <a:rPr lang="en-GB" sz="2400" b="1" dirty="0">
                        <a:solidFill>
                          <a:schemeClr val="tx2">
                            <a:lumMod val="85000"/>
                            <a:lumOff val="15000"/>
                          </a:schemeClr>
                        </a:solidFill>
                        <a:latin typeface="Calibri" pitchFamily="34" charset="0"/>
                      </a:rPr>
                      <a:t>Poverty </a:t>
                    </a:r>
                    <a:r>
                      <a:rPr lang="en-GB" sz="2400" b="1" dirty="0">
                        <a:solidFill>
                          <a:srgbClr val="C00000"/>
                        </a:solidFill>
                        <a:latin typeface="Calibri" pitchFamily="34" charset="0"/>
                      </a:rPr>
                      <a:t>rate</a:t>
                    </a:r>
                  </a:p>
                  <a:p>
                    <a:r>
                      <a:rPr lang="en-GB" sz="2400" b="1" dirty="0" smtClean="0">
                        <a:solidFill>
                          <a:schemeClr val="tx2">
                            <a:lumMod val="85000"/>
                            <a:lumOff val="15000"/>
                          </a:schemeClr>
                        </a:solidFill>
                        <a:latin typeface="Calibri" pitchFamily="34" charset="0"/>
                      </a:rPr>
                      <a:t>17/(30+21) </a:t>
                    </a:r>
                    <a:r>
                      <a:rPr lang="en-GB" sz="2400" b="1" dirty="0">
                        <a:solidFill>
                          <a:schemeClr val="tx2">
                            <a:lumMod val="85000"/>
                            <a:lumOff val="15000"/>
                          </a:schemeClr>
                        </a:solidFill>
                        <a:latin typeface="Calibri" pitchFamily="34" charset="0"/>
                      </a:rPr>
                      <a:t>= </a:t>
                    </a:r>
                    <a:r>
                      <a:rPr lang="en-GB" sz="2400" b="1" dirty="0" smtClean="0">
                        <a:solidFill>
                          <a:srgbClr val="C00000"/>
                        </a:solidFill>
                        <a:latin typeface="Calibri" pitchFamily="34" charset="0"/>
                      </a:rPr>
                      <a:t>40,5%    </a:t>
                    </a:r>
                    <a:endParaRPr lang="en-GB" sz="2400" b="1" dirty="0">
                      <a:solidFill>
                        <a:srgbClr val="C00000"/>
                      </a:solidFill>
                      <a:latin typeface="Calibri" pitchFamily="34" charset="0"/>
                    </a:endParaRPr>
                  </a:p>
                </p:txBody>
              </p:sp>
            </p:grpSp>
            <p:grpSp>
              <p:nvGrpSpPr>
                <p:cNvPr id="13" name="Groupe 183"/>
                <p:cNvGrpSpPr/>
                <p:nvPr/>
              </p:nvGrpSpPr>
              <p:grpSpPr>
                <a:xfrm>
                  <a:off x="571472" y="2000240"/>
                  <a:ext cx="8572528" cy="4214842"/>
                  <a:chOff x="-6285928" y="-1428784"/>
                  <a:chExt cx="8572528" cy="4214842"/>
                </a:xfrm>
              </p:grpSpPr>
              <p:grpSp>
                <p:nvGrpSpPr>
                  <p:cNvPr id="14" name="Groupe 136"/>
                  <p:cNvGrpSpPr/>
                  <p:nvPr/>
                </p:nvGrpSpPr>
                <p:grpSpPr>
                  <a:xfrm>
                    <a:off x="-6285928" y="-1214470"/>
                    <a:ext cx="8533954" cy="4000528"/>
                    <a:chOff x="583941" y="2214554"/>
                    <a:chExt cx="8533954" cy="4000528"/>
                  </a:xfrm>
                </p:grpSpPr>
                <p:grpSp>
                  <p:nvGrpSpPr>
                    <p:cNvPr id="15" name="Groupe 132"/>
                    <p:cNvGrpSpPr/>
                    <p:nvPr/>
                  </p:nvGrpSpPr>
                  <p:grpSpPr>
                    <a:xfrm>
                      <a:off x="583941" y="2214554"/>
                      <a:ext cx="6144316" cy="4000528"/>
                      <a:chOff x="-5928738" y="-142900"/>
                      <a:chExt cx="6144316" cy="4000528"/>
                    </a:xfrm>
                  </p:grpSpPr>
                  <p:pic>
                    <p:nvPicPr>
                      <p:cNvPr id="131" name="Image 130" descr="image-enfant.gif"/>
                      <p:cNvPicPr>
                        <a:picLocks noChangeAspect="1"/>
                      </p:cNvPicPr>
                      <p:nvPr/>
                    </p:nvPicPr>
                    <p:blipFill>
                      <a:blip r:embed="rId2">
                        <a:lum bright="40000" contrast="-40000"/>
                      </a:blip>
                      <a:stretch>
                        <a:fillRect/>
                      </a:stretch>
                    </p:blipFill>
                    <p:spPr>
                      <a:xfrm flipH="1">
                        <a:off x="-4428540" y="-71462"/>
                        <a:ext cx="857256" cy="1076500"/>
                      </a:xfrm>
                      <a:prstGeom prst="rect">
                        <a:avLst/>
                      </a:prstGeom>
                    </p:spPr>
                  </p:pic>
                  <p:pic>
                    <p:nvPicPr>
                      <p:cNvPr id="124" name="Image 123" descr="image-enfant.gif"/>
                      <p:cNvPicPr>
                        <a:picLocks noChangeAspect="1"/>
                      </p:cNvPicPr>
                      <p:nvPr/>
                    </p:nvPicPr>
                    <p:blipFill>
                      <a:blip r:embed="rId2">
                        <a:lum contrast="-30000"/>
                      </a:blip>
                      <a:stretch>
                        <a:fillRect/>
                      </a:stretch>
                    </p:blipFill>
                    <p:spPr>
                      <a:xfrm flipH="1">
                        <a:off x="-4285664" y="500042"/>
                        <a:ext cx="340374" cy="512519"/>
                      </a:xfrm>
                      <a:prstGeom prst="rect">
                        <a:avLst/>
                      </a:prstGeom>
                    </p:spPr>
                  </p:pic>
                  <p:grpSp>
                    <p:nvGrpSpPr>
                      <p:cNvPr id="16" name="Groupe 131"/>
                      <p:cNvGrpSpPr/>
                      <p:nvPr/>
                    </p:nvGrpSpPr>
                    <p:grpSpPr>
                      <a:xfrm>
                        <a:off x="-5928738" y="-142900"/>
                        <a:ext cx="6144316" cy="4000528"/>
                        <a:chOff x="583941" y="2214554"/>
                        <a:chExt cx="6144316" cy="4000528"/>
                      </a:xfrm>
                    </p:grpSpPr>
                    <p:pic>
                      <p:nvPicPr>
                        <p:cNvPr id="2050" name="Picture 2"/>
                        <p:cNvPicPr>
                          <a:picLocks noChangeAspect="1" noChangeArrowheads="1"/>
                        </p:cNvPicPr>
                        <p:nvPr/>
                      </p:nvPicPr>
                      <p:blipFill>
                        <a:blip r:embed="rId5"/>
                        <a:srcRect/>
                        <a:stretch>
                          <a:fillRect/>
                        </a:stretch>
                      </p:blipFill>
                      <p:spPr bwMode="auto">
                        <a:xfrm>
                          <a:off x="869693" y="3429000"/>
                          <a:ext cx="4857784" cy="2667114"/>
                        </a:xfrm>
                        <a:prstGeom prst="rect">
                          <a:avLst/>
                        </a:prstGeom>
                        <a:noFill/>
                        <a:ln w="9525">
                          <a:noFill/>
                          <a:miter lim="800000"/>
                          <a:headEnd/>
                          <a:tailEnd/>
                        </a:ln>
                        <a:effectLst/>
                      </p:spPr>
                    </p:pic>
                    <p:grpSp>
                      <p:nvGrpSpPr>
                        <p:cNvPr id="17" name="Group 108"/>
                        <p:cNvGrpSpPr/>
                        <p:nvPr/>
                      </p:nvGrpSpPr>
                      <p:grpSpPr>
                        <a:xfrm>
                          <a:off x="583941" y="2214554"/>
                          <a:ext cx="6144316" cy="4000528"/>
                          <a:chOff x="583942" y="1973254"/>
                          <a:chExt cx="6144316" cy="4000528"/>
                        </a:xfrm>
                      </p:grpSpPr>
                      <p:grpSp>
                        <p:nvGrpSpPr>
                          <p:cNvPr id="18" name="Group 103"/>
                          <p:cNvGrpSpPr/>
                          <p:nvPr/>
                        </p:nvGrpSpPr>
                        <p:grpSpPr>
                          <a:xfrm>
                            <a:off x="583942" y="1973254"/>
                            <a:ext cx="6144316" cy="4000528"/>
                            <a:chOff x="656514" y="1973254"/>
                            <a:chExt cx="6144316" cy="4000528"/>
                          </a:xfrm>
                        </p:grpSpPr>
                        <p:sp>
                          <p:nvSpPr>
                            <p:cNvPr id="100" name="Rectangle 38"/>
                            <p:cNvSpPr>
                              <a:spLocks noChangeArrowheads="1"/>
                            </p:cNvSpPr>
                            <p:nvPr/>
                          </p:nvSpPr>
                          <p:spPr bwMode="auto">
                            <a:xfrm>
                              <a:off x="656514" y="3473452"/>
                              <a:ext cx="6144316" cy="2500330"/>
                            </a:xfrm>
                            <a:prstGeom prst="rect">
                              <a:avLst/>
                            </a:prstGeom>
                            <a:noFill/>
                            <a:ln w="9525">
                              <a:solidFill>
                                <a:schemeClr val="tx2">
                                  <a:lumMod val="85000"/>
                                  <a:lumOff val="15000"/>
                                </a:schemeClr>
                              </a:solidFill>
                              <a:miter lim="800000"/>
                              <a:headEnd/>
                              <a:tailEnd/>
                            </a:ln>
                          </p:spPr>
                          <p:txBody>
                            <a:bodyPr wrap="none" anchor="ctr"/>
                            <a:lstStyle/>
                            <a:p>
                              <a:endParaRPr lang="en-GB"/>
                            </a:p>
                          </p:txBody>
                        </p:sp>
                        <p:grpSp>
                          <p:nvGrpSpPr>
                            <p:cNvPr id="19" name="Group 101"/>
                            <p:cNvGrpSpPr/>
                            <p:nvPr/>
                          </p:nvGrpSpPr>
                          <p:grpSpPr>
                            <a:xfrm>
                              <a:off x="2656778" y="1973254"/>
                              <a:ext cx="2359270" cy="2819413"/>
                              <a:chOff x="7011063" y="-1742403"/>
                              <a:chExt cx="2359270" cy="2819413"/>
                            </a:xfrm>
                          </p:grpSpPr>
                          <p:pic>
                            <p:nvPicPr>
                              <p:cNvPr id="88" name="Picture 87" descr="child4.gif"/>
                              <p:cNvPicPr>
                                <a:picLocks noChangeAspect="1"/>
                              </p:cNvPicPr>
                              <p:nvPr/>
                            </p:nvPicPr>
                            <p:blipFill>
                              <a:blip r:embed="rId6" cstate="print"/>
                              <a:stretch>
                                <a:fillRect/>
                              </a:stretch>
                            </p:blipFill>
                            <p:spPr>
                              <a:xfrm>
                                <a:off x="8713106" y="-1742403"/>
                                <a:ext cx="457200" cy="866775"/>
                              </a:xfrm>
                              <a:prstGeom prst="rect">
                                <a:avLst/>
                              </a:prstGeom>
                            </p:spPr>
                          </p:pic>
                          <p:pic>
                            <p:nvPicPr>
                              <p:cNvPr id="87" name="Picture 86" descr="child.gif"/>
                              <p:cNvPicPr>
                                <a:picLocks noChangeAspect="1"/>
                              </p:cNvPicPr>
                              <p:nvPr/>
                            </p:nvPicPr>
                            <p:blipFill>
                              <a:blip r:embed="rId7" cstate="print"/>
                              <a:stretch>
                                <a:fillRect/>
                              </a:stretch>
                            </p:blipFill>
                            <p:spPr>
                              <a:xfrm>
                                <a:off x="7011063" y="-1528089"/>
                                <a:ext cx="304800" cy="733425"/>
                              </a:xfrm>
                              <a:prstGeom prst="rect">
                                <a:avLst/>
                              </a:prstGeom>
                            </p:spPr>
                          </p:pic>
                          <p:pic>
                            <p:nvPicPr>
                              <p:cNvPr id="89" name="Picture 88" descr="child5.gif"/>
                              <p:cNvPicPr>
                                <a:picLocks noChangeAspect="1"/>
                              </p:cNvPicPr>
                              <p:nvPr/>
                            </p:nvPicPr>
                            <p:blipFill>
                              <a:blip r:embed="rId8" cstate="print"/>
                              <a:stretch>
                                <a:fillRect/>
                              </a:stretch>
                            </p:blipFill>
                            <p:spPr>
                              <a:xfrm>
                                <a:off x="8998858" y="114985"/>
                                <a:ext cx="371475" cy="962025"/>
                              </a:xfrm>
                              <a:prstGeom prst="rect">
                                <a:avLst/>
                              </a:prstGeom>
                            </p:spPr>
                          </p:pic>
                        </p:grpSp>
                      </p:grpSp>
                      <p:sp>
                        <p:nvSpPr>
                          <p:cNvPr id="107" name="Flowchart: Connector 106"/>
                          <p:cNvSpPr/>
                          <p:nvPr/>
                        </p:nvSpPr>
                        <p:spPr>
                          <a:xfrm>
                            <a:off x="4357687" y="2187568"/>
                            <a:ext cx="290286" cy="290286"/>
                          </a:xfrm>
                          <a:prstGeom prst="flowChartConnec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Flowchart: Connector 107"/>
                          <p:cNvSpPr/>
                          <p:nvPr/>
                        </p:nvSpPr>
                        <p:spPr>
                          <a:xfrm>
                            <a:off x="2584206" y="2401882"/>
                            <a:ext cx="290286" cy="290286"/>
                          </a:xfrm>
                          <a:prstGeom prst="flowChartConnec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Flowchart: Connector 105"/>
                          <p:cNvSpPr/>
                          <p:nvPr/>
                        </p:nvSpPr>
                        <p:spPr>
                          <a:xfrm>
                            <a:off x="4643439" y="4116394"/>
                            <a:ext cx="290286" cy="290286"/>
                          </a:xfrm>
                          <a:prstGeom prst="flowChartConnector">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grpSp>
                  <p:nvGrpSpPr>
                    <p:cNvPr id="20" name="Group 102"/>
                    <p:cNvGrpSpPr/>
                    <p:nvPr/>
                  </p:nvGrpSpPr>
                  <p:grpSpPr>
                    <a:xfrm>
                      <a:off x="5513163" y="4098735"/>
                      <a:ext cx="3604732" cy="2057051"/>
                      <a:chOff x="5513164" y="3857435"/>
                      <a:chExt cx="3604732" cy="2057051"/>
                    </a:xfrm>
                  </p:grpSpPr>
                  <p:sp>
                    <p:nvSpPr>
                      <p:cNvPr id="91" name="Rectangle 37"/>
                      <p:cNvSpPr>
                        <a:spLocks noChangeArrowheads="1"/>
                      </p:cNvSpPr>
                      <p:nvPr/>
                    </p:nvSpPr>
                    <p:spPr bwMode="auto">
                      <a:xfrm>
                        <a:off x="5513164" y="5545154"/>
                        <a:ext cx="1214446" cy="369332"/>
                      </a:xfrm>
                      <a:prstGeom prst="rect">
                        <a:avLst/>
                      </a:prstGeom>
                      <a:solidFill>
                        <a:schemeClr val="bg1"/>
                      </a:solidFill>
                      <a:ln w="9525">
                        <a:noFill/>
                        <a:miter lim="800000"/>
                        <a:headEnd/>
                        <a:tailEnd/>
                      </a:ln>
                    </p:spPr>
                    <p:txBody>
                      <a:bodyPr wrap="square">
                        <a:spAutoFit/>
                      </a:bodyPr>
                      <a:lstStyle/>
                      <a:p>
                        <a:pPr algn="r">
                          <a:spcBef>
                            <a:spcPct val="50000"/>
                          </a:spcBef>
                        </a:pPr>
                        <a:r>
                          <a:rPr lang="fr-FR" b="1" dirty="0" err="1">
                            <a:solidFill>
                              <a:srgbClr val="C00000"/>
                            </a:solidFill>
                            <a:latin typeface="Calibri" pitchFamily="34" charset="0"/>
                            <a:cs typeface="Calibri" pitchFamily="34" charset="0"/>
                          </a:rPr>
                          <a:t>Poor</a:t>
                        </a:r>
                        <a:r>
                          <a:rPr lang="fr-FR" b="1" dirty="0">
                            <a:solidFill>
                              <a:srgbClr val="C00000"/>
                            </a:solidFill>
                            <a:latin typeface="Calibri" pitchFamily="34" charset="0"/>
                            <a:cs typeface="Calibri" pitchFamily="34" charset="0"/>
                          </a:rPr>
                          <a:t> </a:t>
                        </a:r>
                        <a:r>
                          <a:rPr lang="fr-FR" b="1" dirty="0" smtClean="0">
                            <a:solidFill>
                              <a:srgbClr val="C00000"/>
                            </a:solidFill>
                            <a:latin typeface="Calibri" pitchFamily="34" charset="0"/>
                            <a:cs typeface="Calibri" pitchFamily="34" charset="0"/>
                          </a:rPr>
                          <a:t>(17)</a:t>
                        </a:r>
                        <a:endParaRPr lang="fr-FR" b="1" dirty="0">
                          <a:solidFill>
                            <a:srgbClr val="C00000"/>
                          </a:solidFill>
                          <a:latin typeface="Calibri" pitchFamily="34" charset="0"/>
                          <a:cs typeface="Calibri" pitchFamily="34" charset="0"/>
                        </a:endParaRPr>
                      </a:p>
                    </p:txBody>
                  </p:sp>
                  <p:sp>
                    <p:nvSpPr>
                      <p:cNvPr id="95" name="TextBox 94"/>
                      <p:cNvSpPr txBox="1"/>
                      <p:nvPr/>
                    </p:nvSpPr>
                    <p:spPr>
                      <a:xfrm rot="1644261">
                        <a:off x="8290582" y="3857435"/>
                        <a:ext cx="827314" cy="369332"/>
                      </a:xfrm>
                      <a:prstGeom prst="rect">
                        <a:avLst/>
                      </a:prstGeom>
                      <a:noFill/>
                    </p:spPr>
                    <p:txBody>
                      <a:bodyPr wrap="square" rtlCol="0">
                        <a:spAutoFit/>
                      </a:bodyPr>
                      <a:lstStyle/>
                      <a:p>
                        <a:r>
                          <a:rPr lang="en-GB" b="1" dirty="0" smtClean="0">
                            <a:solidFill>
                              <a:srgbClr val="C00000"/>
                            </a:solidFill>
                          </a:rPr>
                          <a:t>New</a:t>
                        </a:r>
                        <a:endParaRPr lang="en-GB" b="1" dirty="0">
                          <a:solidFill>
                            <a:srgbClr val="C00000"/>
                          </a:solidFill>
                        </a:endParaRPr>
                      </a:p>
                    </p:txBody>
                  </p:sp>
                </p:grpSp>
              </p:grpSp>
              <p:sp>
                <p:nvSpPr>
                  <p:cNvPr id="183" name="Rectangle 33"/>
                  <p:cNvSpPr>
                    <a:spLocks noChangeArrowheads="1"/>
                  </p:cNvSpPr>
                  <p:nvPr/>
                </p:nvSpPr>
                <p:spPr bwMode="auto">
                  <a:xfrm>
                    <a:off x="500682" y="-1428784"/>
                    <a:ext cx="1785918" cy="400110"/>
                  </a:xfrm>
                  <a:prstGeom prst="rect">
                    <a:avLst/>
                  </a:prstGeom>
                  <a:solidFill>
                    <a:schemeClr val="bg1"/>
                  </a:solidFill>
                  <a:ln w="9525">
                    <a:noFill/>
                    <a:miter lim="800000"/>
                    <a:headEnd/>
                    <a:tailEnd/>
                  </a:ln>
                </p:spPr>
                <p:txBody>
                  <a:bodyPr wrap="square">
                    <a:spAutoFit/>
                  </a:bodyPr>
                  <a:lstStyle/>
                  <a:p>
                    <a:pPr>
                      <a:spcBef>
                        <a:spcPct val="50000"/>
                      </a:spcBef>
                    </a:pPr>
                    <a:r>
                      <a:rPr lang="fr-FR" sz="2000" b="1" dirty="0">
                        <a:solidFill>
                          <a:schemeClr val="tx2">
                            <a:lumMod val="75000"/>
                            <a:lumOff val="25000"/>
                          </a:schemeClr>
                        </a:solidFill>
                        <a:latin typeface="Calibri" pitchFamily="34" charset="0"/>
                      </a:rPr>
                      <a:t>Non </a:t>
                    </a:r>
                    <a:r>
                      <a:rPr lang="fr-FR" sz="2000" b="1" dirty="0" err="1">
                        <a:solidFill>
                          <a:schemeClr val="tx2">
                            <a:lumMod val="75000"/>
                            <a:lumOff val="25000"/>
                          </a:schemeClr>
                        </a:solidFill>
                        <a:latin typeface="Calibri" pitchFamily="34" charset="0"/>
                      </a:rPr>
                      <a:t>poor</a:t>
                    </a:r>
                    <a:r>
                      <a:rPr lang="fr-FR" sz="2000" b="1" dirty="0">
                        <a:solidFill>
                          <a:schemeClr val="tx2">
                            <a:lumMod val="75000"/>
                            <a:lumOff val="25000"/>
                          </a:schemeClr>
                        </a:solidFill>
                        <a:latin typeface="Calibri" pitchFamily="34" charset="0"/>
                      </a:rPr>
                      <a:t> </a:t>
                    </a:r>
                    <a:r>
                      <a:rPr lang="fr-FR" sz="2000" b="1" dirty="0" smtClean="0">
                        <a:solidFill>
                          <a:schemeClr val="tx2">
                            <a:lumMod val="75000"/>
                            <a:lumOff val="25000"/>
                          </a:schemeClr>
                        </a:solidFill>
                        <a:latin typeface="Calibri" pitchFamily="34" charset="0"/>
                      </a:rPr>
                      <a:t>(</a:t>
                    </a:r>
                    <a:r>
                      <a:rPr lang="fr-FR" sz="2000" b="1" dirty="0" smtClean="0">
                        <a:solidFill>
                          <a:srgbClr val="C00000"/>
                        </a:solidFill>
                        <a:latin typeface="Calibri" pitchFamily="34" charset="0"/>
                      </a:rPr>
                      <a:t>34</a:t>
                    </a:r>
                    <a:r>
                      <a:rPr lang="fr-FR" sz="2000" b="1" dirty="0" smtClean="0">
                        <a:solidFill>
                          <a:schemeClr val="tx2">
                            <a:lumMod val="75000"/>
                            <a:lumOff val="25000"/>
                          </a:schemeClr>
                        </a:solidFill>
                        <a:latin typeface="Calibri" pitchFamily="34" charset="0"/>
                      </a:rPr>
                      <a:t>)</a:t>
                    </a:r>
                    <a:endParaRPr lang="fr-FR" sz="2000" b="1" dirty="0">
                      <a:solidFill>
                        <a:schemeClr val="tx2">
                          <a:lumMod val="75000"/>
                          <a:lumOff val="25000"/>
                        </a:schemeClr>
                      </a:solidFill>
                      <a:latin typeface="Calibri" pitchFamily="34" charset="0"/>
                    </a:endParaRPr>
                  </a:p>
                </p:txBody>
              </p:sp>
            </p:grpSp>
          </p:grpSp>
          <p:grpSp>
            <p:nvGrpSpPr>
              <p:cNvPr id="21" name="Group 80"/>
              <p:cNvGrpSpPr/>
              <p:nvPr/>
            </p:nvGrpSpPr>
            <p:grpSpPr>
              <a:xfrm>
                <a:off x="1428728" y="3143248"/>
                <a:ext cx="4128641" cy="3102688"/>
                <a:chOff x="1451427" y="2901949"/>
                <a:chExt cx="4128641" cy="3102688"/>
              </a:xfrm>
            </p:grpSpPr>
            <p:sp>
              <p:nvSpPr>
                <p:cNvPr id="187" name="TextBox 67"/>
                <p:cNvSpPr txBox="1"/>
                <p:nvPr/>
              </p:nvSpPr>
              <p:spPr>
                <a:xfrm>
                  <a:off x="5072067" y="4473584"/>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400</a:t>
                  </a:r>
                  <a:endParaRPr lang="en-GB" sz="1400" b="1" dirty="0">
                    <a:solidFill>
                      <a:srgbClr val="C00000"/>
                    </a:solidFill>
                    <a:latin typeface="Calibri" pitchFamily="34" charset="0"/>
                  </a:endParaRPr>
                </a:p>
              </p:txBody>
            </p:sp>
            <p:sp>
              <p:nvSpPr>
                <p:cNvPr id="188" name="TextBox 68"/>
                <p:cNvSpPr txBox="1"/>
                <p:nvPr/>
              </p:nvSpPr>
              <p:spPr>
                <a:xfrm>
                  <a:off x="5000629" y="5616593"/>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200</a:t>
                  </a:r>
                  <a:endParaRPr lang="en-GB" sz="1400" b="1" dirty="0">
                    <a:solidFill>
                      <a:srgbClr val="C00000"/>
                    </a:solidFill>
                    <a:latin typeface="Calibri" pitchFamily="34" charset="0"/>
                  </a:endParaRPr>
                </a:p>
              </p:txBody>
            </p:sp>
            <p:sp>
              <p:nvSpPr>
                <p:cNvPr id="189" name="TextBox 69"/>
                <p:cNvSpPr txBox="1"/>
                <p:nvPr/>
              </p:nvSpPr>
              <p:spPr>
                <a:xfrm>
                  <a:off x="4237509" y="2901949"/>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720</a:t>
                  </a:r>
                </a:p>
              </p:txBody>
            </p:sp>
            <p:sp>
              <p:nvSpPr>
                <p:cNvPr id="190" name="TextBox 70"/>
                <p:cNvSpPr txBox="1"/>
                <p:nvPr/>
              </p:nvSpPr>
              <p:spPr>
                <a:xfrm>
                  <a:off x="2503712" y="5696860"/>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180</a:t>
                  </a:r>
                </a:p>
              </p:txBody>
            </p:sp>
            <p:sp>
              <p:nvSpPr>
                <p:cNvPr id="191" name="TextBox 71"/>
                <p:cNvSpPr txBox="1"/>
                <p:nvPr/>
              </p:nvSpPr>
              <p:spPr>
                <a:xfrm>
                  <a:off x="1451427" y="5442860"/>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230</a:t>
                  </a:r>
                </a:p>
              </p:txBody>
            </p:sp>
            <p:sp>
              <p:nvSpPr>
                <p:cNvPr id="192" name="TextBox 72"/>
                <p:cNvSpPr txBox="1"/>
                <p:nvPr/>
              </p:nvSpPr>
              <p:spPr>
                <a:xfrm>
                  <a:off x="2039256" y="5145317"/>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250</a:t>
                  </a:r>
                </a:p>
              </p:txBody>
            </p:sp>
            <p:sp>
              <p:nvSpPr>
                <p:cNvPr id="193" name="TextBox 73"/>
                <p:cNvSpPr txBox="1"/>
                <p:nvPr/>
              </p:nvSpPr>
              <p:spPr>
                <a:xfrm>
                  <a:off x="3000365" y="4616460"/>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300</a:t>
                  </a:r>
                </a:p>
              </p:txBody>
            </p:sp>
            <p:sp>
              <p:nvSpPr>
                <p:cNvPr id="194" name="TextBox 74"/>
                <p:cNvSpPr txBox="1"/>
                <p:nvPr/>
              </p:nvSpPr>
              <p:spPr>
                <a:xfrm>
                  <a:off x="3286117" y="5545154"/>
                  <a:ext cx="50800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200</a:t>
                  </a:r>
                </a:p>
              </p:txBody>
            </p:sp>
            <p:sp>
              <p:nvSpPr>
                <p:cNvPr id="195" name="TextBox 76"/>
                <p:cNvSpPr txBox="1"/>
                <p:nvPr/>
              </p:nvSpPr>
              <p:spPr>
                <a:xfrm>
                  <a:off x="4523261" y="4830775"/>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370</a:t>
                  </a:r>
                </a:p>
              </p:txBody>
            </p:sp>
            <p:sp>
              <p:nvSpPr>
                <p:cNvPr id="196" name="TextBox 77"/>
                <p:cNvSpPr txBox="1"/>
                <p:nvPr/>
              </p:nvSpPr>
              <p:spPr>
                <a:xfrm>
                  <a:off x="3969657" y="5493658"/>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220</a:t>
                  </a:r>
                </a:p>
              </p:txBody>
            </p:sp>
            <p:sp>
              <p:nvSpPr>
                <p:cNvPr id="197" name="TextBox 78"/>
                <p:cNvSpPr txBox="1"/>
                <p:nvPr/>
              </p:nvSpPr>
              <p:spPr>
                <a:xfrm>
                  <a:off x="3666005" y="4402146"/>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420</a:t>
                  </a:r>
                </a:p>
              </p:txBody>
            </p:sp>
            <p:sp>
              <p:nvSpPr>
                <p:cNvPr id="198" name="TextBox 79"/>
                <p:cNvSpPr txBox="1"/>
                <p:nvPr/>
              </p:nvSpPr>
              <p:spPr>
                <a:xfrm>
                  <a:off x="2451559" y="2973387"/>
                  <a:ext cx="478971" cy="307777"/>
                </a:xfrm>
                <a:prstGeom prst="rect">
                  <a:avLst/>
                </a:prstGeom>
                <a:solidFill>
                  <a:schemeClr val="bg1">
                    <a:alpha val="87000"/>
                  </a:schemeClr>
                </a:solidFill>
                <a:ln w="6350">
                  <a:solidFill>
                    <a:schemeClr val="tx2">
                      <a:lumMod val="50000"/>
                      <a:lumOff val="50000"/>
                    </a:schemeClr>
                  </a:solidFill>
                </a:ln>
              </p:spPr>
              <p:style>
                <a:lnRef idx="1">
                  <a:schemeClr val="accent6"/>
                </a:lnRef>
                <a:fillRef idx="3">
                  <a:schemeClr val="accent6"/>
                </a:fillRef>
                <a:effectRef idx="2">
                  <a:schemeClr val="accent6"/>
                </a:effectRef>
                <a:fontRef idx="minor">
                  <a:schemeClr val="lt1"/>
                </a:fontRef>
              </p:style>
              <p:txBody>
                <a:bodyPr wrap="square" rtlCol="0">
                  <a:spAutoFit/>
                </a:bodyPr>
                <a:lstStyle/>
                <a:p>
                  <a:r>
                    <a:rPr lang="en-GB" sz="1400" b="1" dirty="0" smtClean="0">
                      <a:solidFill>
                        <a:srgbClr val="C00000"/>
                      </a:solidFill>
                      <a:latin typeface="Calibri" pitchFamily="34" charset="0"/>
                    </a:rPr>
                    <a:t>550</a:t>
                  </a:r>
                </a:p>
              </p:txBody>
            </p:sp>
          </p:grpSp>
          <p:pic>
            <p:nvPicPr>
              <p:cNvPr id="199" name="Image 198" descr="image-enfant.gif"/>
              <p:cNvPicPr>
                <a:picLocks noChangeAspect="1"/>
              </p:cNvPicPr>
              <p:nvPr/>
            </p:nvPicPr>
            <p:blipFill>
              <a:blip r:embed="rId2">
                <a:lum contrast="40000"/>
              </a:blip>
              <a:stretch>
                <a:fillRect/>
              </a:stretch>
            </p:blipFill>
            <p:spPr>
              <a:xfrm flipH="1">
                <a:off x="4429124" y="4572008"/>
                <a:ext cx="285752" cy="430271"/>
              </a:xfrm>
              <a:prstGeom prst="rect">
                <a:avLst/>
              </a:prstGeom>
            </p:spPr>
          </p:pic>
        </p:grpSp>
        <p:sp>
          <p:nvSpPr>
            <p:cNvPr id="201" name="Rectangle 32"/>
            <p:cNvSpPr>
              <a:spLocks noChangeArrowheads="1"/>
            </p:cNvSpPr>
            <p:nvPr/>
          </p:nvSpPr>
          <p:spPr bwMode="auto">
            <a:xfrm>
              <a:off x="571472" y="1500174"/>
              <a:ext cx="6183312" cy="2084388"/>
            </a:xfrm>
            <a:prstGeom prst="rect">
              <a:avLst/>
            </a:prstGeom>
            <a:noFill/>
            <a:ln w="9525">
              <a:solidFill>
                <a:schemeClr val="accent2">
                  <a:lumMod val="50000"/>
                </a:schemeClr>
              </a:solidFill>
              <a:miter lim="800000"/>
              <a:headEnd/>
              <a:tailEnd/>
            </a:ln>
          </p:spPr>
          <p:txBody>
            <a:bodyPr wrap="none" anchor="ctr"/>
            <a:lstStyle/>
            <a:p>
              <a:endParaRPr lang="en-GB">
                <a:latin typeface="Calibri" pitchFamily="34" charset="0"/>
              </a:endParaRPr>
            </a:p>
          </p:txBody>
        </p:sp>
      </p:grpSp>
      <p:grpSp>
        <p:nvGrpSpPr>
          <p:cNvPr id="22" name="Group 10"/>
          <p:cNvGrpSpPr>
            <a:grpSpLocks/>
          </p:cNvGrpSpPr>
          <p:nvPr/>
        </p:nvGrpSpPr>
        <p:grpSpPr bwMode="auto">
          <a:xfrm>
            <a:off x="420688" y="3429000"/>
            <a:ext cx="8723312" cy="400110"/>
            <a:chOff x="180896" y="3219450"/>
            <a:chExt cx="8010604" cy="399509"/>
          </a:xfrm>
        </p:grpSpPr>
        <p:cxnSp>
          <p:nvCxnSpPr>
            <p:cNvPr id="126" name="Straight Connector 3"/>
            <p:cNvCxnSpPr>
              <a:cxnSpLocks noChangeShapeType="1"/>
            </p:cNvCxnSpPr>
            <p:nvPr/>
          </p:nvCxnSpPr>
          <p:spPr bwMode="auto">
            <a:xfrm>
              <a:off x="180896" y="3483032"/>
              <a:ext cx="5884854" cy="3117"/>
            </a:xfrm>
            <a:prstGeom prst="line">
              <a:avLst/>
            </a:prstGeom>
            <a:noFill/>
            <a:ln w="44450" algn="ctr">
              <a:solidFill>
                <a:srgbClr val="C00000"/>
              </a:solidFill>
              <a:round/>
              <a:headEnd/>
              <a:tailEnd/>
            </a:ln>
          </p:spPr>
        </p:cxnSp>
        <p:sp>
          <p:nvSpPr>
            <p:cNvPr id="127" name="TextBox 5"/>
            <p:cNvSpPr txBox="1">
              <a:spLocks noChangeArrowheads="1"/>
            </p:cNvSpPr>
            <p:nvPr/>
          </p:nvSpPr>
          <p:spPr bwMode="auto">
            <a:xfrm>
              <a:off x="6201553" y="3219450"/>
              <a:ext cx="1989947" cy="399509"/>
            </a:xfrm>
            <a:prstGeom prst="rect">
              <a:avLst/>
            </a:prstGeom>
            <a:noFill/>
            <a:ln w="9525">
              <a:noFill/>
              <a:miter lim="800000"/>
              <a:headEnd/>
              <a:tailEnd/>
            </a:ln>
          </p:spPr>
          <p:txBody>
            <a:bodyPr>
              <a:spAutoFit/>
            </a:bodyPr>
            <a:lstStyle/>
            <a:p>
              <a:r>
                <a:rPr lang="en-GB" sz="2000" b="1" dirty="0" smtClean="0">
                  <a:solidFill>
                    <a:srgbClr val="C00000"/>
                  </a:solidFill>
                  <a:latin typeface="Calibri" pitchFamily="34" charset="0"/>
                  <a:cs typeface="Calibri" pitchFamily="34" charset="0"/>
                </a:rPr>
                <a:t>Poverty line = 500</a:t>
              </a:r>
              <a:endParaRPr lang="en-GB" sz="2000" b="1" dirty="0">
                <a:solidFill>
                  <a:srgbClr val="C00000"/>
                </a:solidFill>
                <a:latin typeface="Calibri" pitchFamily="34" charset="0"/>
                <a:cs typeface="Calibri" pitchFamily="34" charset="0"/>
              </a:endParaRPr>
            </a:p>
          </p:txBody>
        </p:sp>
      </p:grpSp>
      <p:grpSp>
        <p:nvGrpSpPr>
          <p:cNvPr id="23" name="Groupe 202"/>
          <p:cNvGrpSpPr/>
          <p:nvPr/>
        </p:nvGrpSpPr>
        <p:grpSpPr>
          <a:xfrm>
            <a:off x="6929454" y="3714752"/>
            <a:ext cx="2214546" cy="2286016"/>
            <a:chOff x="6929454" y="3714752"/>
            <a:chExt cx="2214546" cy="2286016"/>
          </a:xfrm>
        </p:grpSpPr>
        <p:sp>
          <p:nvSpPr>
            <p:cNvPr id="96" name="TextBox 95"/>
            <p:cNvSpPr txBox="1"/>
            <p:nvPr/>
          </p:nvSpPr>
          <p:spPr>
            <a:xfrm>
              <a:off x="6929454" y="3714752"/>
              <a:ext cx="827314" cy="369332"/>
            </a:xfrm>
            <a:prstGeom prst="rect">
              <a:avLst/>
            </a:prstGeom>
            <a:noFill/>
          </p:spPr>
          <p:txBody>
            <a:bodyPr wrap="square" rtlCol="0">
              <a:spAutoFit/>
            </a:bodyPr>
            <a:lstStyle/>
            <a:p>
              <a:r>
                <a:rPr lang="en-GB" b="1" dirty="0" smtClean="0">
                  <a:solidFill>
                    <a:srgbClr val="C00000"/>
                  </a:solidFill>
                </a:rPr>
                <a:t>New</a:t>
              </a:r>
              <a:endParaRPr lang="en-GB" b="1" dirty="0">
                <a:solidFill>
                  <a:srgbClr val="C00000"/>
                </a:solidFill>
              </a:endParaRPr>
            </a:p>
          </p:txBody>
        </p:sp>
        <p:grpSp>
          <p:nvGrpSpPr>
            <p:cNvPr id="24" name="Groupe 150"/>
            <p:cNvGrpSpPr/>
            <p:nvPr/>
          </p:nvGrpSpPr>
          <p:grpSpPr>
            <a:xfrm>
              <a:off x="6929454" y="4143380"/>
              <a:ext cx="2214546" cy="1857388"/>
              <a:chOff x="10506134" y="4214818"/>
              <a:chExt cx="2214546" cy="1857388"/>
            </a:xfrm>
          </p:grpSpPr>
          <p:sp>
            <p:nvSpPr>
              <p:cNvPr id="152" name="Rectangle 151"/>
              <p:cNvSpPr/>
              <p:nvPr/>
            </p:nvSpPr>
            <p:spPr>
              <a:xfrm>
                <a:off x="10506134" y="4214818"/>
                <a:ext cx="1995484" cy="1857388"/>
              </a:xfrm>
              <a:prstGeom prst="rect">
                <a:avLst/>
              </a:prstGeom>
              <a:solidFill>
                <a:schemeClr val="bg1"/>
              </a:solidFill>
              <a:ln w="952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25" name="Group 81"/>
              <p:cNvGrpSpPr/>
              <p:nvPr/>
            </p:nvGrpSpPr>
            <p:grpSpPr>
              <a:xfrm>
                <a:off x="10572792" y="4286256"/>
                <a:ext cx="2147888" cy="1676116"/>
                <a:chOff x="6996113" y="4687893"/>
                <a:chExt cx="2147888" cy="1676116"/>
              </a:xfrm>
            </p:grpSpPr>
            <p:grpSp>
              <p:nvGrpSpPr>
                <p:cNvPr id="26" name="Group 48"/>
                <p:cNvGrpSpPr>
                  <a:grpSpLocks/>
                </p:cNvGrpSpPr>
                <p:nvPr/>
              </p:nvGrpSpPr>
              <p:grpSpPr bwMode="auto">
                <a:xfrm>
                  <a:off x="6996113" y="4687893"/>
                  <a:ext cx="2147888" cy="1463676"/>
                  <a:chOff x="4407" y="2857"/>
                  <a:chExt cx="1353" cy="922"/>
                </a:xfrm>
              </p:grpSpPr>
              <p:sp>
                <p:nvSpPr>
                  <p:cNvPr id="156" name="Rectangle 39"/>
                  <p:cNvSpPr>
                    <a:spLocks noChangeArrowheads="1"/>
                  </p:cNvSpPr>
                  <p:nvPr/>
                </p:nvSpPr>
                <p:spPr bwMode="auto">
                  <a:xfrm>
                    <a:off x="4407" y="2857"/>
                    <a:ext cx="1353" cy="485"/>
                  </a:xfrm>
                  <a:prstGeom prst="rect">
                    <a:avLst/>
                  </a:prstGeom>
                  <a:noFill/>
                  <a:ln w="9525">
                    <a:noFill/>
                    <a:miter lim="800000"/>
                    <a:headEnd/>
                    <a:tailEnd/>
                  </a:ln>
                </p:spPr>
                <p:txBody>
                  <a:bodyPr wrap="square">
                    <a:spAutoFit/>
                  </a:bodyPr>
                  <a:lstStyle/>
                  <a:p>
                    <a:pPr>
                      <a:buClr>
                        <a:srgbClr val="367DB2"/>
                      </a:buClr>
                      <a:buSzPct val="150000"/>
                    </a:pPr>
                    <a:r>
                      <a:rPr lang="en-GB" sz="2200" b="1" dirty="0">
                        <a:solidFill>
                          <a:schemeClr val="tx2">
                            <a:lumMod val="85000"/>
                            <a:lumOff val="15000"/>
                          </a:schemeClr>
                        </a:solidFill>
                        <a:latin typeface="Calibri" pitchFamily="34" charset="0"/>
                      </a:rPr>
                      <a:t>Total </a:t>
                    </a:r>
                    <a:r>
                      <a:rPr lang="en-GB" sz="2200" b="1" dirty="0" smtClean="0">
                        <a:solidFill>
                          <a:srgbClr val="C00000"/>
                        </a:solidFill>
                        <a:latin typeface="Calibri" pitchFamily="34" charset="0"/>
                      </a:rPr>
                      <a:t>aggregate</a:t>
                    </a:r>
                    <a:r>
                      <a:rPr lang="en-GB" sz="2200" b="1" dirty="0" smtClean="0">
                        <a:solidFill>
                          <a:schemeClr val="tx2">
                            <a:lumMod val="85000"/>
                            <a:lumOff val="15000"/>
                          </a:schemeClr>
                        </a:solidFill>
                        <a:latin typeface="Calibri" pitchFamily="34" charset="0"/>
                      </a:rPr>
                      <a:t> poverty </a:t>
                    </a:r>
                    <a:r>
                      <a:rPr lang="en-GB" sz="2200" b="1" dirty="0" smtClean="0">
                        <a:solidFill>
                          <a:srgbClr val="C00000"/>
                        </a:solidFill>
                        <a:latin typeface="Calibri" pitchFamily="34" charset="0"/>
                      </a:rPr>
                      <a:t>gap</a:t>
                    </a:r>
                    <a:endParaRPr lang="en-GB" sz="2200" b="1" dirty="0">
                      <a:solidFill>
                        <a:srgbClr val="C00000"/>
                      </a:solidFill>
                      <a:latin typeface="Calibri" pitchFamily="34" charset="0"/>
                    </a:endParaRPr>
                  </a:p>
                </p:txBody>
              </p:sp>
              <p:grpSp>
                <p:nvGrpSpPr>
                  <p:cNvPr id="27" name="Group 50"/>
                  <p:cNvGrpSpPr>
                    <a:grpSpLocks/>
                  </p:cNvGrpSpPr>
                  <p:nvPr/>
                </p:nvGrpSpPr>
                <p:grpSpPr bwMode="auto">
                  <a:xfrm>
                    <a:off x="4498" y="3174"/>
                    <a:ext cx="1099" cy="605"/>
                    <a:chOff x="4470" y="2828"/>
                    <a:chExt cx="857" cy="363"/>
                  </a:xfrm>
                </p:grpSpPr>
                <p:sp>
                  <p:nvSpPr>
                    <p:cNvPr id="158" name="Text Box 8"/>
                    <p:cNvSpPr txBox="1">
                      <a:spLocks noChangeArrowheads="1"/>
                    </p:cNvSpPr>
                    <p:nvPr/>
                  </p:nvSpPr>
                  <p:spPr bwMode="auto">
                    <a:xfrm>
                      <a:off x="4526" y="3086"/>
                      <a:ext cx="266" cy="105"/>
                    </a:xfrm>
                    <a:prstGeom prst="rect">
                      <a:avLst/>
                    </a:prstGeom>
                    <a:noFill/>
                    <a:ln w="9525">
                      <a:noFill/>
                      <a:miter lim="800000"/>
                      <a:headEnd/>
                      <a:tailEnd/>
                    </a:ln>
                  </p:spPr>
                  <p:txBody>
                    <a:bodyPr>
                      <a:spAutoFit/>
                    </a:bodyPr>
                    <a:lstStyle/>
                    <a:p>
                      <a:r>
                        <a:rPr lang="fr-FR" sz="1200">
                          <a:latin typeface="Calibri" pitchFamily="34" charset="0"/>
                        </a:rPr>
                        <a:t>c&lt;z</a:t>
                      </a:r>
                    </a:p>
                  </p:txBody>
                </p:sp>
                <p:grpSp>
                  <p:nvGrpSpPr>
                    <p:cNvPr id="28" name="Group 52"/>
                    <p:cNvGrpSpPr>
                      <a:grpSpLocks/>
                    </p:cNvGrpSpPr>
                    <p:nvPr/>
                  </p:nvGrpSpPr>
                  <p:grpSpPr bwMode="auto">
                    <a:xfrm>
                      <a:off x="4470" y="2828"/>
                      <a:ext cx="857" cy="346"/>
                      <a:chOff x="4470" y="2828"/>
                      <a:chExt cx="857" cy="346"/>
                    </a:xfrm>
                  </p:grpSpPr>
                  <p:sp>
                    <p:nvSpPr>
                      <p:cNvPr id="160" name="Text Box 10"/>
                      <p:cNvSpPr txBox="1">
                        <a:spLocks noChangeArrowheads="1"/>
                      </p:cNvSpPr>
                      <p:nvPr/>
                    </p:nvSpPr>
                    <p:spPr bwMode="auto">
                      <a:xfrm>
                        <a:off x="4470" y="2828"/>
                        <a:ext cx="468" cy="346"/>
                      </a:xfrm>
                      <a:prstGeom prst="rect">
                        <a:avLst/>
                      </a:prstGeom>
                      <a:noFill/>
                      <a:ln w="9525">
                        <a:noFill/>
                        <a:miter lim="800000"/>
                        <a:headEnd/>
                        <a:tailEnd/>
                      </a:ln>
                    </p:spPr>
                    <p:txBody>
                      <a:bodyPr>
                        <a:spAutoFit/>
                      </a:bodyPr>
                      <a:lstStyle/>
                      <a:p>
                        <a:pPr>
                          <a:spcBef>
                            <a:spcPct val="50000"/>
                          </a:spcBef>
                        </a:pPr>
                        <a:r>
                          <a:rPr lang="fr-FR" sz="5400" dirty="0">
                            <a:solidFill>
                              <a:schemeClr val="tx2">
                                <a:lumMod val="85000"/>
                                <a:lumOff val="15000"/>
                              </a:schemeClr>
                            </a:solidFill>
                            <a:latin typeface="Calibri" pitchFamily="34" charset="0"/>
                            <a:sym typeface="Symbol" pitchFamily="18" charset="2"/>
                          </a:rPr>
                          <a:t></a:t>
                        </a:r>
                        <a:r>
                          <a:rPr lang="fr-FR" sz="4400" dirty="0">
                            <a:solidFill>
                              <a:schemeClr val="tx2">
                                <a:lumMod val="85000"/>
                                <a:lumOff val="15000"/>
                              </a:schemeClr>
                            </a:solidFill>
                            <a:latin typeface="Calibri" pitchFamily="34" charset="0"/>
                            <a:sym typeface="Symbol" pitchFamily="18" charset="2"/>
                          </a:rPr>
                          <a:t>  </a:t>
                        </a:r>
                      </a:p>
                    </p:txBody>
                  </p:sp>
                  <p:sp>
                    <p:nvSpPr>
                      <p:cNvPr id="161" name="Rectangle 38"/>
                      <p:cNvSpPr>
                        <a:spLocks noChangeArrowheads="1"/>
                      </p:cNvSpPr>
                      <p:nvPr/>
                    </p:nvSpPr>
                    <p:spPr bwMode="auto">
                      <a:xfrm>
                        <a:off x="4752" y="2920"/>
                        <a:ext cx="575" cy="173"/>
                      </a:xfrm>
                      <a:prstGeom prst="rect">
                        <a:avLst/>
                      </a:prstGeom>
                      <a:noFill/>
                      <a:ln w="9525">
                        <a:noFill/>
                        <a:miter lim="800000"/>
                        <a:headEnd/>
                        <a:tailEnd/>
                      </a:ln>
                    </p:spPr>
                    <p:txBody>
                      <a:bodyPr>
                        <a:spAutoFit/>
                      </a:bodyPr>
                      <a:lstStyle/>
                      <a:p>
                        <a:r>
                          <a:rPr lang="en-GB" sz="2400" dirty="0">
                            <a:solidFill>
                              <a:schemeClr val="tx2">
                                <a:lumMod val="85000"/>
                                <a:lumOff val="15000"/>
                              </a:schemeClr>
                            </a:solidFill>
                            <a:latin typeface="Calibri" pitchFamily="34" charset="0"/>
                          </a:rPr>
                          <a:t>Gap</a:t>
                        </a:r>
                        <a:r>
                          <a:rPr lang="en-GB" sz="2400" baseline="-25000" dirty="0">
                            <a:solidFill>
                              <a:schemeClr val="tx2">
                                <a:lumMod val="85000"/>
                                <a:lumOff val="15000"/>
                              </a:schemeClr>
                            </a:solidFill>
                            <a:latin typeface="Calibri" pitchFamily="34" charset="0"/>
                          </a:rPr>
                          <a:t> Ind</a:t>
                        </a:r>
                        <a:r>
                          <a:rPr lang="en-GB" sz="2400" b="1" i="1" baseline="-25000" dirty="0">
                            <a:solidFill>
                              <a:schemeClr val="tx2">
                                <a:lumMod val="85000"/>
                                <a:lumOff val="15000"/>
                              </a:schemeClr>
                            </a:solidFill>
                            <a:latin typeface="Calibri" pitchFamily="34" charset="0"/>
                          </a:rPr>
                          <a:t>i</a:t>
                        </a:r>
                        <a:endParaRPr lang="en-GB" sz="2400" dirty="0">
                          <a:solidFill>
                            <a:schemeClr val="tx2">
                              <a:lumMod val="85000"/>
                              <a:lumOff val="15000"/>
                            </a:schemeClr>
                          </a:solidFill>
                          <a:latin typeface="Calibri" pitchFamily="34" charset="0"/>
                        </a:endParaRPr>
                      </a:p>
                    </p:txBody>
                  </p:sp>
                </p:grpSp>
              </p:grpSp>
            </p:grpSp>
            <p:sp>
              <p:nvSpPr>
                <p:cNvPr id="155" name="Rectangle 55"/>
                <p:cNvSpPr>
                  <a:spLocks noChangeArrowheads="1"/>
                </p:cNvSpPr>
                <p:nvPr/>
              </p:nvSpPr>
              <p:spPr bwMode="auto">
                <a:xfrm>
                  <a:off x="7715273" y="5902344"/>
                  <a:ext cx="1029449" cy="461665"/>
                </a:xfrm>
                <a:prstGeom prst="rect">
                  <a:avLst/>
                </a:prstGeom>
                <a:noFill/>
                <a:ln w="9525">
                  <a:noFill/>
                  <a:miter lim="800000"/>
                  <a:headEnd/>
                  <a:tailEnd/>
                </a:ln>
              </p:spPr>
              <p:txBody>
                <a:bodyPr wrap="none">
                  <a:spAutoFit/>
                </a:bodyPr>
                <a:lstStyle/>
                <a:p>
                  <a:r>
                    <a:rPr lang="en-GB" sz="2400" b="1" dirty="0">
                      <a:solidFill>
                        <a:schemeClr val="tx2">
                          <a:lumMod val="85000"/>
                          <a:lumOff val="15000"/>
                        </a:schemeClr>
                      </a:solidFill>
                      <a:latin typeface="Calibri" pitchFamily="34" charset="0"/>
                    </a:rPr>
                    <a:t>= </a:t>
                  </a:r>
                  <a:r>
                    <a:rPr lang="en-GB" sz="2400" b="1" dirty="0" smtClean="0">
                      <a:solidFill>
                        <a:schemeClr val="tx2">
                          <a:lumMod val="85000"/>
                          <a:lumOff val="15000"/>
                        </a:schemeClr>
                      </a:solidFill>
                      <a:latin typeface="Calibri" pitchFamily="34" charset="0"/>
                    </a:rPr>
                    <a:t>3740</a:t>
                  </a:r>
                  <a:endParaRPr lang="en-GB" sz="2400" b="1" dirty="0">
                    <a:solidFill>
                      <a:schemeClr val="tx2">
                        <a:lumMod val="85000"/>
                        <a:lumOff val="15000"/>
                      </a:schemeClr>
                    </a:solidFill>
                    <a:latin typeface="Calibri" pitchFamily="34" charset="0"/>
                  </a:endParaRPr>
                </a:p>
              </p:txBody>
            </p:sp>
          </p:grpSp>
        </p:grpSp>
      </p:grpSp>
      <p:grpSp>
        <p:nvGrpSpPr>
          <p:cNvPr id="29" name="Groupe 166"/>
          <p:cNvGrpSpPr/>
          <p:nvPr/>
        </p:nvGrpSpPr>
        <p:grpSpPr>
          <a:xfrm>
            <a:off x="6929454" y="4143380"/>
            <a:ext cx="2000264" cy="1857388"/>
            <a:chOff x="9429784" y="2071678"/>
            <a:chExt cx="2000264" cy="1857388"/>
          </a:xfrm>
        </p:grpSpPr>
        <p:sp>
          <p:nvSpPr>
            <p:cNvPr id="168" name="Rectangle 167"/>
            <p:cNvSpPr/>
            <p:nvPr/>
          </p:nvSpPr>
          <p:spPr>
            <a:xfrm>
              <a:off x="9429784" y="2071678"/>
              <a:ext cx="2000264" cy="1857388"/>
            </a:xfrm>
            <a:prstGeom prst="rect">
              <a:avLst/>
            </a:prstGeom>
            <a:solidFill>
              <a:schemeClr val="bg1"/>
            </a:solidFill>
            <a:ln w="952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9" name="ZoneTexte 168"/>
            <p:cNvSpPr txBox="1"/>
            <p:nvPr/>
          </p:nvSpPr>
          <p:spPr>
            <a:xfrm>
              <a:off x="9501222" y="2214554"/>
              <a:ext cx="1785950" cy="1631216"/>
            </a:xfrm>
            <a:prstGeom prst="rect">
              <a:avLst/>
            </a:prstGeom>
            <a:solidFill>
              <a:schemeClr val="bg1"/>
            </a:solidFill>
            <a:ln>
              <a:noFill/>
            </a:ln>
          </p:spPr>
          <p:txBody>
            <a:bodyPr wrap="square" rtlCol="0">
              <a:spAutoFit/>
            </a:bodyPr>
            <a:lstStyle/>
            <a:p>
              <a:pPr algn="ctr"/>
              <a:r>
                <a:rPr lang="fr-FR" sz="2000" dirty="0" err="1" smtClean="0">
                  <a:solidFill>
                    <a:schemeClr val="tx2"/>
                  </a:solidFill>
                </a:rPr>
                <a:t>Poverty</a:t>
              </a:r>
              <a:r>
                <a:rPr lang="fr-FR" sz="2000" dirty="0" smtClean="0">
                  <a:solidFill>
                    <a:schemeClr val="tx2"/>
                  </a:solidFill>
                </a:rPr>
                <a:t> gap </a:t>
              </a:r>
              <a:r>
                <a:rPr lang="fr-FR" sz="2000" b="1" dirty="0" smtClean="0">
                  <a:solidFill>
                    <a:srgbClr val="C00000"/>
                  </a:solidFill>
                </a:rPr>
                <a:t>ratio</a:t>
              </a:r>
            </a:p>
            <a:p>
              <a:pPr algn="ctr"/>
              <a:endParaRPr lang="fr-FR" sz="2000" b="1" dirty="0" smtClean="0">
                <a:solidFill>
                  <a:schemeClr val="tx2"/>
                </a:solidFill>
              </a:endParaRPr>
            </a:p>
            <a:p>
              <a:pPr algn="ctr"/>
              <a:r>
                <a:rPr lang="fr-FR" sz="2000" dirty="0" smtClean="0">
                  <a:solidFill>
                    <a:schemeClr val="tx2"/>
                  </a:solidFill>
                </a:rPr>
                <a:t>(3970/500)/51</a:t>
              </a:r>
            </a:p>
            <a:p>
              <a:pPr algn="ctr"/>
              <a:r>
                <a:rPr lang="fr-FR" sz="2000" b="1" dirty="0" smtClean="0">
                  <a:solidFill>
                    <a:schemeClr val="tx2"/>
                  </a:solidFill>
                </a:rPr>
                <a:t>=</a:t>
              </a:r>
              <a:r>
                <a:rPr lang="fr-FR" sz="2000" b="1" dirty="0" smtClean="0">
                  <a:solidFill>
                    <a:srgbClr val="C00000"/>
                  </a:solidFill>
                </a:rPr>
                <a:t>7.5%</a:t>
              </a:r>
              <a:endParaRPr lang="fr-FR" sz="2000" dirty="0"/>
            </a:p>
          </p:txBody>
        </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dissolve">
                                      <p:cBhvr>
                                        <p:cTn id="7" dur="500"/>
                                        <p:tgtEl>
                                          <p:spTgt spid="48"/>
                                        </p:tgtEl>
                                      </p:cBhvr>
                                    </p:animEffect>
                                  </p:childTnLst>
                                  <p:subTnLst>
                                    <p:set>
                                      <p:cBhvr override="childStyle">
                                        <p:cTn dur="1" fill="hold" display="0" masterRel="nextClick" afterEffect="1"/>
                                        <p:tgtEl>
                                          <p:spTgt spid="48"/>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ipe(left)">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wipe(left)">
                                      <p:cBhvr>
                                        <p:cTn id="2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1524000" y="190501"/>
            <a:ext cx="7010400" cy="1023922"/>
          </a:xfrm>
        </p:spPr>
        <p:txBody>
          <a:bodyPr/>
          <a:lstStyle/>
          <a:p>
            <a:r>
              <a:rPr lang="en-GB" altLang="zh-CN" sz="3600" b="1" dirty="0" smtClean="0">
                <a:solidFill>
                  <a:srgbClr val="C00000"/>
                </a:solidFill>
                <a:ea typeface="宋体" pitchFamily="2" charset="-122"/>
              </a:rPr>
              <a:t>2.3 </a:t>
            </a:r>
            <a:r>
              <a:rPr lang="en-GB" altLang="zh-CN" sz="3600" b="1" dirty="0" smtClean="0">
                <a:solidFill>
                  <a:schemeClr val="tx2">
                    <a:lumMod val="65000"/>
                    <a:lumOff val="35000"/>
                  </a:schemeClr>
                </a:solidFill>
                <a:ea typeface="宋体" pitchFamily="2" charset="-122"/>
              </a:rPr>
              <a:t>Poverty impact</a:t>
            </a:r>
            <a:r>
              <a:rPr lang="en-GB" altLang="zh-CN" sz="3600" dirty="0" smtClean="0">
                <a:solidFill>
                  <a:schemeClr val="tx2">
                    <a:lumMod val="65000"/>
                    <a:lumOff val="35000"/>
                  </a:schemeClr>
                </a:solidFill>
                <a:ea typeface="宋体" pitchFamily="2" charset="-122"/>
              </a:rPr>
              <a:t> analysis </a:t>
            </a:r>
            <a:r>
              <a:rPr lang="en-GB" altLang="zh-CN" sz="3600" b="1" dirty="0" smtClean="0">
                <a:solidFill>
                  <a:srgbClr val="C00000"/>
                </a:solidFill>
                <a:ea typeface="宋体" pitchFamily="2" charset="-122"/>
              </a:rPr>
              <a:t>|</a:t>
            </a:r>
            <a:r>
              <a:rPr lang="en-GB" altLang="zh-CN" sz="3600" dirty="0" smtClean="0">
                <a:solidFill>
                  <a:schemeClr val="bg2">
                    <a:lumMod val="75000"/>
                  </a:schemeClr>
                </a:solidFill>
                <a:ea typeface="宋体" pitchFamily="2" charset="-122"/>
              </a:rPr>
              <a:t> </a:t>
            </a:r>
            <a:r>
              <a:rPr lang="en-GB" altLang="zh-CN" sz="3600" b="1" dirty="0" smtClean="0">
                <a:solidFill>
                  <a:srgbClr val="C00000"/>
                </a:solidFill>
                <a:ea typeface="宋体" pitchFamily="2" charset="-122"/>
              </a:rPr>
              <a:t>Steps</a:t>
            </a:r>
            <a:endParaRPr lang="en-US" altLang="zh-CN" sz="3600" b="1" dirty="0" smtClean="0">
              <a:solidFill>
                <a:srgbClr val="C00000"/>
              </a:solidFill>
              <a:ea typeface="宋体" pitchFamily="2" charset="-122"/>
            </a:endParaRPr>
          </a:p>
        </p:txBody>
      </p:sp>
      <p:sp>
        <p:nvSpPr>
          <p:cNvPr id="37891" name="Rectangle 3"/>
          <p:cNvSpPr>
            <a:spLocks noGrp="1" noChangeArrowheads="1"/>
          </p:cNvSpPr>
          <p:nvPr>
            <p:ph type="body" idx="4294967295"/>
          </p:nvPr>
        </p:nvSpPr>
        <p:spPr>
          <a:xfrm>
            <a:off x="1988457" y="1335314"/>
            <a:ext cx="7155543" cy="5292499"/>
          </a:xfrm>
        </p:spPr>
        <p:txBody>
          <a:bodyPr/>
          <a:lstStyle/>
          <a:p>
            <a:pPr marL="449263" indent="-449263">
              <a:spcBef>
                <a:spcPts val="0"/>
              </a:spcBef>
              <a:spcAft>
                <a:spcPts val="0"/>
              </a:spcAft>
              <a:buSzPct val="110000"/>
              <a:buFont typeface="Arial" charset="0"/>
              <a:buAutoNum type="arabicParenR"/>
            </a:pPr>
            <a:r>
              <a:rPr lang="en-GB" altLang="zh-CN" sz="2200" dirty="0" smtClean="0">
                <a:ea typeface="宋体" pitchFamily="2" charset="-122"/>
              </a:rPr>
              <a:t>Data file ready for use and key variables identified</a:t>
            </a:r>
          </a:p>
          <a:p>
            <a:pPr marL="449263" indent="-449263">
              <a:spcBef>
                <a:spcPts val="2400"/>
              </a:spcBef>
              <a:spcAft>
                <a:spcPts val="600"/>
              </a:spcAft>
              <a:buSzPct val="110000"/>
              <a:buFont typeface="Arial" charset="0"/>
              <a:buAutoNum type="arabicParenR"/>
            </a:pPr>
            <a:r>
              <a:rPr lang="fr-FR" altLang="zh-CN" sz="2200" dirty="0" err="1" smtClean="0">
                <a:ea typeface="宋体" pitchFamily="2" charset="-122"/>
              </a:rPr>
              <a:t>Analysis</a:t>
            </a:r>
            <a:r>
              <a:rPr lang="fr-FR" altLang="zh-CN" sz="2200" dirty="0" smtClean="0">
                <a:ea typeface="宋体" pitchFamily="2" charset="-122"/>
              </a:rPr>
              <a:t> of the initial situation « ex-ante »</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Define and identify target groups for the new benefit (s)</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Define benefit(s): type and amount</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Add the new benefit amount to the income or consumption expenditure  ex-ante</a:t>
            </a:r>
          </a:p>
          <a:p>
            <a:pPr marL="449263" indent="-449263">
              <a:spcBef>
                <a:spcPts val="600"/>
              </a:spcBef>
              <a:spcAft>
                <a:spcPts val="0"/>
              </a:spcAft>
              <a:buSzPct val="110000"/>
              <a:buFont typeface="Arial" charset="0"/>
              <a:buAutoNum type="arabicParenR"/>
            </a:pPr>
            <a:r>
              <a:rPr lang="en-GB" altLang="zh-CN" sz="2200" dirty="0" smtClean="0">
                <a:ea typeface="宋体" pitchFamily="2" charset="-122"/>
              </a:rPr>
              <a:t>Aggregation of  individual (or equivalent) income or consumption expenditure « ex-post » at </a:t>
            </a:r>
            <a:r>
              <a:rPr lang="en-GB" altLang="zh-CN" sz="2200" b="1" dirty="0" smtClean="0">
                <a:ea typeface="宋体" pitchFamily="2" charset="-122"/>
              </a:rPr>
              <a:t>the household level</a:t>
            </a:r>
          </a:p>
          <a:p>
            <a:pPr marL="449263" indent="-449263">
              <a:spcBef>
                <a:spcPts val="1800"/>
              </a:spcBef>
              <a:spcAft>
                <a:spcPts val="0"/>
              </a:spcAft>
              <a:buSzPct val="110000"/>
              <a:buFont typeface="Arial" charset="0"/>
              <a:buAutoNum type="arabicParenR"/>
            </a:pPr>
            <a:r>
              <a:rPr lang="en-GB" altLang="zh-CN" sz="2200" dirty="0" smtClean="0">
                <a:ea typeface="宋体" pitchFamily="2" charset="-122"/>
              </a:rPr>
              <a:t>Redistribution of this amount (per capita or per equivalent adult) among household members</a:t>
            </a:r>
          </a:p>
          <a:p>
            <a:pPr marL="449263" indent="-449263">
              <a:spcBef>
                <a:spcPts val="0"/>
              </a:spcBef>
              <a:spcAft>
                <a:spcPts val="0"/>
              </a:spcAft>
              <a:buSzPct val="110000"/>
              <a:buFont typeface="Arial" charset="0"/>
              <a:buAutoNum type="arabicParenR"/>
            </a:pPr>
            <a:r>
              <a:rPr lang="en-GB" altLang="zh-CN" sz="2200" dirty="0" smtClean="0">
                <a:ea typeface="宋体" pitchFamily="2" charset="-122"/>
              </a:rPr>
              <a:t>Calculation of distribution and poverty indicators </a:t>
            </a:r>
            <a:br>
              <a:rPr lang="en-GB" altLang="zh-CN" sz="2200" dirty="0" smtClean="0">
                <a:ea typeface="宋体" pitchFamily="2" charset="-122"/>
              </a:rPr>
            </a:br>
            <a:r>
              <a:rPr lang="en-GB" altLang="zh-CN" sz="2200" dirty="0" smtClean="0">
                <a:ea typeface="宋体" pitchFamily="2" charset="-122"/>
              </a:rPr>
              <a:t>« </a:t>
            </a:r>
            <a:r>
              <a:rPr lang="en-GB" altLang="zh-CN" sz="2200" b="1" dirty="0" smtClean="0">
                <a:ea typeface="宋体" pitchFamily="2" charset="-122"/>
              </a:rPr>
              <a:t>ex-post</a:t>
            </a:r>
            <a:r>
              <a:rPr lang="en-GB" altLang="zh-CN" sz="2200" dirty="0" smtClean="0">
                <a:ea typeface="宋体" pitchFamily="2" charset="-122"/>
              </a:rPr>
              <a:t> »</a:t>
            </a:r>
          </a:p>
        </p:txBody>
      </p:sp>
      <p:grpSp>
        <p:nvGrpSpPr>
          <p:cNvPr id="2" name="Group 4"/>
          <p:cNvGrpSpPr>
            <a:grpSpLocks/>
          </p:cNvGrpSpPr>
          <p:nvPr/>
        </p:nvGrpSpPr>
        <p:grpSpPr bwMode="auto">
          <a:xfrm>
            <a:off x="0" y="4072302"/>
            <a:ext cx="8911771" cy="1090244"/>
            <a:chOff x="0" y="2744"/>
            <a:chExt cx="5604" cy="649"/>
          </a:xfrm>
        </p:grpSpPr>
        <p:sp>
          <p:nvSpPr>
            <p:cNvPr id="37909" name="Rectangle 5"/>
            <p:cNvSpPr>
              <a:spLocks noChangeArrowheads="1"/>
            </p:cNvSpPr>
            <p:nvPr/>
          </p:nvSpPr>
          <p:spPr bwMode="auto">
            <a:xfrm>
              <a:off x="1224" y="2744"/>
              <a:ext cx="4380" cy="609"/>
            </a:xfrm>
            <a:prstGeom prst="rect">
              <a:avLst/>
            </a:prstGeom>
            <a:noFill/>
            <a:ln w="31750">
              <a:solidFill>
                <a:srgbClr val="367DB2"/>
              </a:solidFill>
              <a:miter lim="800000"/>
              <a:headEnd/>
              <a:tailEnd/>
            </a:ln>
          </p:spPr>
          <p:txBody>
            <a:bodyPr wrap="none" anchor="ctr"/>
            <a:lstStyle/>
            <a:p>
              <a:endParaRPr lang="en-GB">
                <a:latin typeface="Calibri" pitchFamily="34" charset="0"/>
              </a:endParaRPr>
            </a:p>
          </p:txBody>
        </p:sp>
        <p:sp>
          <p:nvSpPr>
            <p:cNvPr id="37910" name="Rectangle 6"/>
            <p:cNvSpPr>
              <a:spLocks noChangeArrowheads="1"/>
            </p:cNvSpPr>
            <p:nvPr/>
          </p:nvSpPr>
          <p:spPr bwMode="auto">
            <a:xfrm>
              <a:off x="0" y="2935"/>
              <a:ext cx="1029" cy="458"/>
            </a:xfrm>
            <a:prstGeom prst="rect">
              <a:avLst/>
            </a:prstGeom>
            <a:noFill/>
            <a:ln w="9525">
              <a:noFill/>
              <a:miter lim="800000"/>
              <a:headEnd/>
              <a:tailEnd/>
            </a:ln>
          </p:spPr>
          <p:txBody>
            <a:bodyPr>
              <a:spAutoFit/>
            </a:bodyPr>
            <a:lstStyle/>
            <a:p>
              <a:pPr>
                <a:spcBef>
                  <a:spcPct val="50000"/>
                </a:spcBef>
              </a:pPr>
              <a:r>
                <a:rPr lang="fr-FR" sz="2200" b="1" dirty="0" err="1" smtClean="0">
                  <a:solidFill>
                    <a:srgbClr val="0070C0"/>
                  </a:solidFill>
                  <a:latin typeface="Calibri" pitchFamily="34" charset="0"/>
                </a:rPr>
                <a:t>Household</a:t>
              </a:r>
              <a:r>
                <a:rPr lang="fr-FR" sz="2200" b="1" dirty="0" smtClean="0">
                  <a:solidFill>
                    <a:srgbClr val="0070C0"/>
                  </a:solidFill>
                  <a:latin typeface="Calibri" pitchFamily="34" charset="0"/>
                </a:rPr>
                <a:t> </a:t>
              </a:r>
              <a:r>
                <a:rPr lang="fr-FR" sz="2200" b="1" dirty="0" err="1" smtClean="0">
                  <a:solidFill>
                    <a:srgbClr val="0070C0"/>
                  </a:solidFill>
                  <a:latin typeface="Calibri" pitchFamily="34" charset="0"/>
                </a:rPr>
                <a:t>level</a:t>
              </a:r>
              <a:endParaRPr lang="fr-FR" sz="2200" b="1" dirty="0">
                <a:solidFill>
                  <a:srgbClr val="0070C0"/>
                </a:solidFill>
                <a:latin typeface="Calibri" pitchFamily="34" charset="0"/>
              </a:endParaRPr>
            </a:p>
          </p:txBody>
        </p:sp>
        <p:sp>
          <p:nvSpPr>
            <p:cNvPr id="37911" name="Line 7"/>
            <p:cNvSpPr>
              <a:spLocks noChangeShapeType="1"/>
            </p:cNvSpPr>
            <p:nvPr/>
          </p:nvSpPr>
          <p:spPr bwMode="auto">
            <a:xfrm flipH="1">
              <a:off x="1040" y="3084"/>
              <a:ext cx="184" cy="27"/>
            </a:xfrm>
            <a:prstGeom prst="line">
              <a:avLst/>
            </a:prstGeom>
            <a:noFill/>
            <a:ln w="50800">
              <a:solidFill>
                <a:srgbClr val="367DB2"/>
              </a:solidFill>
              <a:round/>
              <a:headEnd/>
              <a:tailEnd type="triangle" w="med" len="med"/>
            </a:ln>
          </p:spPr>
          <p:txBody>
            <a:bodyPr/>
            <a:lstStyle/>
            <a:p>
              <a:endParaRPr lang="en-GB">
                <a:latin typeface="Calibri" pitchFamily="34" charset="0"/>
              </a:endParaRPr>
            </a:p>
          </p:txBody>
        </p:sp>
      </p:grpSp>
      <p:grpSp>
        <p:nvGrpSpPr>
          <p:cNvPr id="3" name="Group 17"/>
          <p:cNvGrpSpPr>
            <a:grpSpLocks/>
          </p:cNvGrpSpPr>
          <p:nvPr/>
        </p:nvGrpSpPr>
        <p:grpSpPr bwMode="auto">
          <a:xfrm>
            <a:off x="0" y="1142984"/>
            <a:ext cx="8902700" cy="830997"/>
            <a:chOff x="0" y="1041384"/>
            <a:chExt cx="8902700" cy="830997"/>
          </a:xfrm>
        </p:grpSpPr>
        <p:sp>
          <p:nvSpPr>
            <p:cNvPr id="16" name="Rectangle 15"/>
            <p:cNvSpPr/>
            <p:nvPr/>
          </p:nvSpPr>
          <p:spPr>
            <a:xfrm>
              <a:off x="1930400" y="1130300"/>
              <a:ext cx="6972300" cy="640443"/>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Calibri" pitchFamily="34" charset="0"/>
              </a:endParaRPr>
            </a:p>
          </p:txBody>
        </p:sp>
        <p:sp>
          <p:nvSpPr>
            <p:cNvPr id="37908" name="Rectangle 6"/>
            <p:cNvSpPr>
              <a:spLocks noChangeArrowheads="1"/>
            </p:cNvSpPr>
            <p:nvPr/>
          </p:nvSpPr>
          <p:spPr bwMode="auto">
            <a:xfrm>
              <a:off x="0" y="1041384"/>
              <a:ext cx="1811338" cy="830997"/>
            </a:xfrm>
            <a:prstGeom prst="rect">
              <a:avLst/>
            </a:prstGeom>
            <a:noFill/>
            <a:ln w="9525">
              <a:noFill/>
              <a:miter lim="800000"/>
              <a:headEnd/>
              <a:tailEnd/>
            </a:ln>
          </p:spPr>
          <p:txBody>
            <a:bodyPr>
              <a:spAutoFit/>
            </a:bodyPr>
            <a:lstStyle/>
            <a:p>
              <a:pPr algn="r">
                <a:spcBef>
                  <a:spcPct val="50000"/>
                </a:spcBef>
              </a:pPr>
              <a:r>
                <a:rPr lang="fr-FR" sz="2400" b="1" dirty="0" err="1" smtClean="0">
                  <a:solidFill>
                    <a:srgbClr val="C00000"/>
                  </a:solidFill>
                  <a:latin typeface="Calibri" pitchFamily="34" charset="0"/>
                </a:rPr>
                <a:t>Pre</a:t>
              </a:r>
              <a:r>
                <a:rPr lang="fr-FR" sz="2400" b="1" dirty="0" smtClean="0">
                  <a:solidFill>
                    <a:srgbClr val="C00000"/>
                  </a:solidFill>
                  <a:latin typeface="Calibri" pitchFamily="34" charset="0"/>
                </a:rPr>
                <a:t>-</a:t>
              </a:r>
              <a:r>
                <a:rPr lang="fr-FR" sz="2400" b="1" dirty="0" err="1" smtClean="0">
                  <a:solidFill>
                    <a:srgbClr val="C00000"/>
                  </a:solidFill>
                  <a:latin typeface="Calibri" pitchFamily="34" charset="0"/>
                </a:rPr>
                <a:t>requisite</a:t>
              </a:r>
              <a:endParaRPr lang="fr-FR" sz="2400" b="1" dirty="0">
                <a:solidFill>
                  <a:srgbClr val="C00000"/>
                </a:solidFill>
                <a:latin typeface="Calibri" pitchFamily="34" charset="0"/>
              </a:endParaRPr>
            </a:p>
          </p:txBody>
        </p:sp>
      </p:grpSp>
      <p:sp>
        <p:nvSpPr>
          <p:cNvPr id="37894" name="Text Box 19"/>
          <p:cNvSpPr txBox="1">
            <a:spLocks noChangeArrowheads="1"/>
          </p:cNvSpPr>
          <p:nvPr/>
        </p:nvSpPr>
        <p:spPr bwMode="auto">
          <a:xfrm>
            <a:off x="1104900" y="1981200"/>
            <a:ext cx="673100" cy="366713"/>
          </a:xfrm>
          <a:prstGeom prst="rect">
            <a:avLst/>
          </a:prstGeom>
          <a:noFill/>
          <a:ln w="9525">
            <a:noFill/>
            <a:miter lim="800000"/>
            <a:headEnd/>
            <a:tailEnd/>
          </a:ln>
        </p:spPr>
        <p:txBody>
          <a:bodyPr>
            <a:spAutoFit/>
          </a:bodyPr>
          <a:lstStyle/>
          <a:p>
            <a:pPr>
              <a:spcBef>
                <a:spcPct val="50000"/>
              </a:spcBef>
            </a:pPr>
            <a:endParaRPr lang="fr-FR">
              <a:latin typeface="Calibri" pitchFamily="34" charset="0"/>
            </a:endParaRPr>
          </a:p>
        </p:txBody>
      </p:sp>
      <p:grpSp>
        <p:nvGrpSpPr>
          <p:cNvPr id="4" name="Group 25"/>
          <p:cNvGrpSpPr>
            <a:grpSpLocks/>
          </p:cNvGrpSpPr>
          <p:nvPr/>
        </p:nvGrpSpPr>
        <p:grpSpPr bwMode="auto">
          <a:xfrm>
            <a:off x="0" y="1955800"/>
            <a:ext cx="1828800" cy="4572000"/>
            <a:chOff x="0" y="1232"/>
            <a:chExt cx="1152" cy="2880"/>
          </a:xfrm>
        </p:grpSpPr>
        <p:sp>
          <p:nvSpPr>
            <p:cNvPr id="37903" name="AutoShape 13"/>
            <p:cNvSpPr>
              <a:spLocks/>
            </p:cNvSpPr>
            <p:nvPr/>
          </p:nvSpPr>
          <p:spPr bwMode="auto">
            <a:xfrm>
              <a:off x="1051" y="1647"/>
              <a:ext cx="101" cy="1941"/>
            </a:xfrm>
            <a:prstGeom prst="leftBracket">
              <a:avLst>
                <a:gd name="adj" fmla="val 103686"/>
              </a:avLst>
            </a:prstGeom>
            <a:noFill/>
            <a:ln w="34925">
              <a:solidFill>
                <a:srgbClr val="367DB2"/>
              </a:solidFill>
              <a:round/>
              <a:headEnd/>
              <a:tailEnd/>
            </a:ln>
          </p:spPr>
          <p:txBody>
            <a:bodyPr wrap="none" anchor="ctr"/>
            <a:lstStyle/>
            <a:p>
              <a:endParaRPr lang="en-GB">
                <a:latin typeface="Calibri" pitchFamily="34" charset="0"/>
              </a:endParaRPr>
            </a:p>
          </p:txBody>
        </p:sp>
        <p:sp>
          <p:nvSpPr>
            <p:cNvPr id="37904" name="Text Box 20"/>
            <p:cNvSpPr txBox="1">
              <a:spLocks noChangeArrowheads="1"/>
            </p:cNvSpPr>
            <p:nvPr/>
          </p:nvSpPr>
          <p:spPr bwMode="auto">
            <a:xfrm>
              <a:off x="0" y="1232"/>
              <a:ext cx="416" cy="480"/>
            </a:xfrm>
            <a:prstGeom prst="rect">
              <a:avLst/>
            </a:prstGeom>
            <a:noFill/>
            <a:ln w="9525">
              <a:noFill/>
              <a:miter lim="800000"/>
              <a:headEnd/>
              <a:tailEnd/>
            </a:ln>
          </p:spPr>
          <p:txBody>
            <a:bodyPr>
              <a:spAutoFit/>
            </a:bodyPr>
            <a:lstStyle/>
            <a:p>
              <a:pPr>
                <a:spcBef>
                  <a:spcPct val="50000"/>
                </a:spcBef>
              </a:pPr>
              <a:r>
                <a:rPr lang="fr-FR" sz="4400" b="1" dirty="0" smtClean="0">
                  <a:solidFill>
                    <a:srgbClr val="367DB2"/>
                  </a:solidFill>
                  <a:latin typeface="Symbol" pitchFamily="18" charset="2"/>
                  <a:sym typeface="Wingdings"/>
                </a:rPr>
                <a:t></a:t>
              </a:r>
              <a:endParaRPr lang="fr-FR" sz="4400" b="1" dirty="0">
                <a:solidFill>
                  <a:srgbClr val="367DB2"/>
                </a:solidFill>
                <a:latin typeface="Symbol" pitchFamily="18" charset="2"/>
              </a:endParaRPr>
            </a:p>
          </p:txBody>
        </p:sp>
        <p:sp>
          <p:nvSpPr>
            <p:cNvPr id="37905" name="Text Box 21"/>
            <p:cNvSpPr txBox="1">
              <a:spLocks noChangeArrowheads="1"/>
            </p:cNvSpPr>
            <p:nvPr/>
          </p:nvSpPr>
          <p:spPr bwMode="auto">
            <a:xfrm>
              <a:off x="0" y="2216"/>
              <a:ext cx="440" cy="485"/>
            </a:xfrm>
            <a:prstGeom prst="rect">
              <a:avLst/>
            </a:prstGeom>
            <a:noFill/>
            <a:ln w="9525">
              <a:noFill/>
              <a:miter lim="800000"/>
              <a:headEnd/>
              <a:tailEnd/>
            </a:ln>
          </p:spPr>
          <p:txBody>
            <a:bodyPr>
              <a:spAutoFit/>
            </a:bodyPr>
            <a:lstStyle/>
            <a:p>
              <a:pPr>
                <a:spcBef>
                  <a:spcPct val="50000"/>
                </a:spcBef>
              </a:pPr>
              <a:r>
                <a:rPr lang="fr-FR" sz="4400" b="1" dirty="0" smtClean="0">
                  <a:solidFill>
                    <a:srgbClr val="367DB2"/>
                  </a:solidFill>
                  <a:latin typeface="Calibri" pitchFamily="34" charset="0"/>
                  <a:sym typeface="Wingdings"/>
                </a:rPr>
                <a:t></a:t>
              </a:r>
              <a:endParaRPr lang="fr-FR" sz="4400" b="1" dirty="0">
                <a:solidFill>
                  <a:srgbClr val="367DB2"/>
                </a:solidFill>
                <a:latin typeface="Calibri" pitchFamily="34" charset="0"/>
              </a:endParaRPr>
            </a:p>
          </p:txBody>
        </p:sp>
        <p:sp>
          <p:nvSpPr>
            <p:cNvPr id="37906" name="Text Box 22"/>
            <p:cNvSpPr txBox="1">
              <a:spLocks noChangeArrowheads="1"/>
            </p:cNvSpPr>
            <p:nvPr/>
          </p:nvSpPr>
          <p:spPr bwMode="auto">
            <a:xfrm>
              <a:off x="0" y="3632"/>
              <a:ext cx="448" cy="480"/>
            </a:xfrm>
            <a:prstGeom prst="rect">
              <a:avLst/>
            </a:prstGeom>
            <a:noFill/>
            <a:ln w="9525">
              <a:noFill/>
              <a:miter lim="800000"/>
              <a:headEnd/>
              <a:tailEnd/>
            </a:ln>
          </p:spPr>
          <p:txBody>
            <a:bodyPr>
              <a:spAutoFit/>
            </a:bodyPr>
            <a:lstStyle/>
            <a:p>
              <a:pPr>
                <a:spcBef>
                  <a:spcPct val="50000"/>
                </a:spcBef>
              </a:pPr>
              <a:r>
                <a:rPr lang="fr-FR" sz="4400" b="1" dirty="0" smtClean="0">
                  <a:solidFill>
                    <a:srgbClr val="367DB2"/>
                  </a:solidFill>
                  <a:latin typeface="Calibri" pitchFamily="34" charset="0"/>
                  <a:sym typeface="Wingdings"/>
                </a:rPr>
                <a:t></a:t>
              </a:r>
              <a:endParaRPr lang="fr-FR" sz="4400" b="1" dirty="0">
                <a:solidFill>
                  <a:srgbClr val="367DB2"/>
                </a:solidFill>
                <a:latin typeface="Calibri" pitchFamily="34" charset="0"/>
              </a:endParaRPr>
            </a:p>
          </p:txBody>
        </p:sp>
      </p:grpSp>
      <p:grpSp>
        <p:nvGrpSpPr>
          <p:cNvPr id="5" name="Group 27"/>
          <p:cNvGrpSpPr>
            <a:grpSpLocks/>
          </p:cNvGrpSpPr>
          <p:nvPr/>
        </p:nvGrpSpPr>
        <p:grpSpPr bwMode="auto">
          <a:xfrm>
            <a:off x="687388" y="1917702"/>
            <a:ext cx="8221663" cy="4762502"/>
            <a:chOff x="433" y="1208"/>
            <a:chExt cx="5179" cy="3000"/>
          </a:xfrm>
        </p:grpSpPr>
        <p:sp>
          <p:nvSpPr>
            <p:cNvPr id="37897" name="Text Box 9"/>
            <p:cNvSpPr txBox="1">
              <a:spLocks noChangeArrowheads="1"/>
            </p:cNvSpPr>
            <p:nvPr/>
          </p:nvSpPr>
          <p:spPr bwMode="auto">
            <a:xfrm rot="16200000">
              <a:off x="49" y="1592"/>
              <a:ext cx="1292" cy="523"/>
            </a:xfrm>
            <a:prstGeom prst="rect">
              <a:avLst/>
            </a:prstGeom>
            <a:noFill/>
            <a:ln w="9525">
              <a:noFill/>
              <a:miter lim="800000"/>
              <a:headEnd/>
              <a:tailEnd/>
            </a:ln>
          </p:spPr>
          <p:txBody>
            <a:bodyPr wrap="square">
              <a:spAutoFit/>
            </a:bodyPr>
            <a:lstStyle/>
            <a:p>
              <a:pPr algn="r">
                <a:spcBef>
                  <a:spcPct val="50000"/>
                </a:spcBef>
              </a:pPr>
              <a:r>
                <a:rPr lang="fr-FR" sz="2400" b="1" dirty="0" err="1" smtClean="0">
                  <a:solidFill>
                    <a:schemeClr val="bg2">
                      <a:lumMod val="75000"/>
                    </a:schemeClr>
                  </a:solidFill>
                  <a:latin typeface="Calibri" pitchFamily="34" charset="0"/>
                  <a:cs typeface="Calibri" pitchFamily="34" charset="0"/>
                </a:rPr>
                <a:t>Individual</a:t>
              </a:r>
              <a:r>
                <a:rPr lang="fr-FR" sz="2400" b="1" dirty="0" smtClean="0">
                  <a:solidFill>
                    <a:schemeClr val="bg2">
                      <a:lumMod val="75000"/>
                    </a:schemeClr>
                  </a:solidFill>
                  <a:latin typeface="Calibri" pitchFamily="34" charset="0"/>
                  <a:cs typeface="Calibri" pitchFamily="34" charset="0"/>
                </a:rPr>
                <a:t> </a:t>
              </a:r>
              <a:r>
                <a:rPr lang="fr-FR" sz="2400" dirty="0" err="1" smtClean="0">
                  <a:solidFill>
                    <a:schemeClr val="bg2">
                      <a:lumMod val="75000"/>
                    </a:schemeClr>
                  </a:solidFill>
                  <a:latin typeface="Calibri" pitchFamily="34" charset="0"/>
                  <a:cs typeface="Calibri" pitchFamily="34" charset="0"/>
                </a:rPr>
                <a:t>level</a:t>
              </a:r>
              <a:endParaRPr lang="fr-FR" sz="2400" dirty="0">
                <a:solidFill>
                  <a:schemeClr val="bg2">
                    <a:lumMod val="75000"/>
                  </a:schemeClr>
                </a:solidFill>
                <a:latin typeface="Calibri" pitchFamily="34" charset="0"/>
                <a:cs typeface="Calibri" pitchFamily="34" charset="0"/>
              </a:endParaRPr>
            </a:p>
          </p:txBody>
        </p:sp>
        <p:sp>
          <p:nvSpPr>
            <p:cNvPr id="37898" name="Rectangle 11"/>
            <p:cNvSpPr>
              <a:spLocks noChangeArrowheads="1"/>
            </p:cNvSpPr>
            <p:nvPr/>
          </p:nvSpPr>
          <p:spPr bwMode="auto">
            <a:xfrm>
              <a:off x="1216" y="1253"/>
              <a:ext cx="4396" cy="1222"/>
            </a:xfrm>
            <a:prstGeom prst="rect">
              <a:avLst/>
            </a:prstGeom>
            <a:noFill/>
            <a:ln w="34925">
              <a:solidFill>
                <a:schemeClr val="folHlink"/>
              </a:solidFill>
              <a:miter lim="800000"/>
              <a:headEnd/>
              <a:tailEnd/>
            </a:ln>
          </p:spPr>
          <p:txBody>
            <a:bodyPr wrap="none" anchor="ctr"/>
            <a:lstStyle/>
            <a:p>
              <a:endParaRPr lang="en-GB">
                <a:latin typeface="Calibri" pitchFamily="34" charset="0"/>
              </a:endParaRPr>
            </a:p>
          </p:txBody>
        </p:sp>
        <p:sp>
          <p:nvSpPr>
            <p:cNvPr id="37899" name="Rectangle 12"/>
            <p:cNvSpPr>
              <a:spLocks noChangeArrowheads="1"/>
            </p:cNvSpPr>
            <p:nvPr/>
          </p:nvSpPr>
          <p:spPr bwMode="auto">
            <a:xfrm>
              <a:off x="1216" y="3294"/>
              <a:ext cx="4380" cy="914"/>
            </a:xfrm>
            <a:prstGeom prst="rect">
              <a:avLst/>
            </a:prstGeom>
            <a:noFill/>
            <a:ln w="34925">
              <a:solidFill>
                <a:schemeClr val="folHlink"/>
              </a:solidFill>
              <a:miter lim="800000"/>
              <a:headEnd/>
              <a:tailEnd/>
            </a:ln>
          </p:spPr>
          <p:txBody>
            <a:bodyPr wrap="none" anchor="ctr"/>
            <a:lstStyle/>
            <a:p>
              <a:endParaRPr lang="en-GB">
                <a:latin typeface="Calibri" pitchFamily="34" charset="0"/>
              </a:endParaRPr>
            </a:p>
          </p:txBody>
        </p:sp>
        <p:sp>
          <p:nvSpPr>
            <p:cNvPr id="37900" name="Line 14"/>
            <p:cNvSpPr>
              <a:spLocks noChangeShapeType="1"/>
            </p:cNvSpPr>
            <p:nvPr/>
          </p:nvSpPr>
          <p:spPr bwMode="auto">
            <a:xfrm flipH="1">
              <a:off x="744" y="2603"/>
              <a:ext cx="224" cy="0"/>
            </a:xfrm>
            <a:prstGeom prst="line">
              <a:avLst/>
            </a:prstGeom>
            <a:noFill/>
            <a:ln w="31750">
              <a:solidFill>
                <a:schemeClr val="folHlink"/>
              </a:solidFill>
              <a:round/>
              <a:headEnd/>
              <a:tailEnd/>
            </a:ln>
          </p:spPr>
          <p:txBody>
            <a:bodyPr/>
            <a:lstStyle/>
            <a:p>
              <a:endParaRPr lang="en-GB">
                <a:latin typeface="Calibri" pitchFamily="34" charset="0"/>
              </a:endParaRPr>
            </a:p>
          </p:txBody>
        </p:sp>
        <p:sp>
          <p:nvSpPr>
            <p:cNvPr id="37901" name="Line 15"/>
            <p:cNvSpPr>
              <a:spLocks noChangeShapeType="1"/>
            </p:cNvSpPr>
            <p:nvPr/>
          </p:nvSpPr>
          <p:spPr bwMode="auto">
            <a:xfrm flipH="1" flipV="1">
              <a:off x="740" y="2475"/>
              <a:ext cx="0" cy="120"/>
            </a:xfrm>
            <a:prstGeom prst="line">
              <a:avLst/>
            </a:prstGeom>
            <a:noFill/>
            <a:ln w="31750">
              <a:solidFill>
                <a:schemeClr val="folHlink"/>
              </a:solidFill>
              <a:round/>
              <a:headEnd/>
              <a:tailEnd type="triangle" w="med" len="med"/>
            </a:ln>
          </p:spPr>
          <p:txBody>
            <a:bodyPr/>
            <a:lstStyle/>
            <a:p>
              <a:endParaRPr lang="en-GB">
                <a:latin typeface="Calibri" pitchFamily="34" charset="0"/>
              </a:endParaRPr>
            </a:p>
          </p:txBody>
        </p:sp>
        <p:sp>
          <p:nvSpPr>
            <p:cNvPr id="37902" name="AutoShape 13"/>
            <p:cNvSpPr>
              <a:spLocks/>
            </p:cNvSpPr>
            <p:nvPr/>
          </p:nvSpPr>
          <p:spPr bwMode="auto">
            <a:xfrm>
              <a:off x="1051" y="1647"/>
              <a:ext cx="109" cy="1949"/>
            </a:xfrm>
            <a:prstGeom prst="leftBracket">
              <a:avLst>
                <a:gd name="adj" fmla="val 104113"/>
              </a:avLst>
            </a:prstGeom>
            <a:noFill/>
            <a:ln w="34925">
              <a:solidFill>
                <a:schemeClr val="folHlink"/>
              </a:solidFill>
              <a:round/>
              <a:headEnd/>
              <a:tailEnd/>
            </a:ln>
          </p:spPr>
          <p:txBody>
            <a:bodyPr wrap="none" anchor="ctr"/>
            <a:lstStyle/>
            <a:p>
              <a:endParaRPr lang="en-GB">
                <a:latin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up)">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1524000" y="190501"/>
            <a:ext cx="7010400" cy="1023922"/>
          </a:xfrm>
        </p:spPr>
        <p:txBody>
          <a:bodyPr/>
          <a:lstStyle/>
          <a:p>
            <a:r>
              <a:rPr lang="en-GB" altLang="zh-CN" sz="3600" b="1" dirty="0" smtClean="0">
                <a:solidFill>
                  <a:srgbClr val="C00000"/>
                </a:solidFill>
                <a:ea typeface="宋体" pitchFamily="2" charset="-122"/>
              </a:rPr>
              <a:t>2.3 </a:t>
            </a:r>
            <a:r>
              <a:rPr lang="en-GB" altLang="zh-CN" sz="3600" b="1" dirty="0" smtClean="0">
                <a:solidFill>
                  <a:schemeClr val="tx2">
                    <a:lumMod val="65000"/>
                    <a:lumOff val="35000"/>
                  </a:schemeClr>
                </a:solidFill>
                <a:ea typeface="宋体" pitchFamily="2" charset="-122"/>
              </a:rPr>
              <a:t>Poverty impact</a:t>
            </a:r>
            <a:r>
              <a:rPr lang="en-GB" altLang="zh-CN" sz="3600" dirty="0" smtClean="0">
                <a:solidFill>
                  <a:schemeClr val="tx2">
                    <a:lumMod val="65000"/>
                    <a:lumOff val="35000"/>
                  </a:schemeClr>
                </a:solidFill>
                <a:ea typeface="宋体" pitchFamily="2" charset="-122"/>
              </a:rPr>
              <a:t> analysis </a:t>
            </a:r>
            <a:r>
              <a:rPr lang="en-GB" altLang="zh-CN" sz="3600" b="1" dirty="0" smtClean="0">
                <a:solidFill>
                  <a:srgbClr val="C00000"/>
                </a:solidFill>
                <a:ea typeface="宋体" pitchFamily="2" charset="-122"/>
              </a:rPr>
              <a:t>|</a:t>
            </a:r>
            <a:r>
              <a:rPr lang="en-GB" altLang="zh-CN" sz="3600" dirty="0" smtClean="0">
                <a:solidFill>
                  <a:schemeClr val="bg2">
                    <a:lumMod val="75000"/>
                  </a:schemeClr>
                </a:solidFill>
                <a:ea typeface="宋体" pitchFamily="2" charset="-122"/>
              </a:rPr>
              <a:t> </a:t>
            </a:r>
            <a:r>
              <a:rPr lang="en-GB" altLang="zh-CN" sz="3600" b="1" dirty="0" smtClean="0">
                <a:solidFill>
                  <a:srgbClr val="C00000"/>
                </a:solidFill>
                <a:ea typeface="宋体" pitchFamily="2" charset="-122"/>
              </a:rPr>
              <a:t>Steps</a:t>
            </a:r>
            <a:endParaRPr lang="en-US" altLang="zh-CN" sz="3600" b="1" dirty="0" smtClean="0">
              <a:solidFill>
                <a:srgbClr val="C00000"/>
              </a:solidFill>
              <a:ea typeface="宋体" pitchFamily="2" charset="-122"/>
            </a:endParaRPr>
          </a:p>
        </p:txBody>
      </p:sp>
      <p:sp>
        <p:nvSpPr>
          <p:cNvPr id="37891" name="Rectangle 3"/>
          <p:cNvSpPr>
            <a:spLocks noGrp="1" noChangeArrowheads="1"/>
          </p:cNvSpPr>
          <p:nvPr>
            <p:ph type="body" idx="4294967295"/>
          </p:nvPr>
        </p:nvSpPr>
        <p:spPr>
          <a:xfrm>
            <a:off x="1988457" y="1335314"/>
            <a:ext cx="7155543" cy="5292499"/>
          </a:xfrm>
        </p:spPr>
        <p:txBody>
          <a:bodyPr/>
          <a:lstStyle/>
          <a:p>
            <a:pPr marL="449263" indent="-449263">
              <a:spcBef>
                <a:spcPts val="0"/>
              </a:spcBef>
              <a:spcAft>
                <a:spcPts val="0"/>
              </a:spcAft>
              <a:buSzPct val="110000"/>
              <a:buFont typeface="Arial" charset="0"/>
              <a:buAutoNum type="arabicParenR"/>
            </a:pPr>
            <a:r>
              <a:rPr lang="en-GB" altLang="zh-CN" sz="2200" b="1" dirty="0" smtClean="0">
                <a:solidFill>
                  <a:srgbClr val="C00000"/>
                </a:solidFill>
                <a:ea typeface="宋体" pitchFamily="2" charset="-122"/>
              </a:rPr>
              <a:t>Data file ready for use and key variables identified</a:t>
            </a:r>
          </a:p>
          <a:p>
            <a:pPr marL="449263" indent="-449263">
              <a:spcBef>
                <a:spcPts val="2400"/>
              </a:spcBef>
              <a:spcAft>
                <a:spcPts val="600"/>
              </a:spcAft>
              <a:buSzPct val="110000"/>
              <a:buFont typeface="Arial" charset="0"/>
              <a:buAutoNum type="arabicParenR"/>
            </a:pPr>
            <a:r>
              <a:rPr lang="fr-FR" altLang="zh-CN" sz="2200" dirty="0" err="1" smtClean="0">
                <a:ea typeface="宋体" pitchFamily="2" charset="-122"/>
              </a:rPr>
              <a:t>Analysis</a:t>
            </a:r>
            <a:r>
              <a:rPr lang="fr-FR" altLang="zh-CN" sz="2200" dirty="0" smtClean="0">
                <a:ea typeface="宋体" pitchFamily="2" charset="-122"/>
              </a:rPr>
              <a:t> of the initial situation « ex-ante »</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Define and identify target groups for the new benefit (s)</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Define benefit(s): type and amount</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Add the new benefit amount to the income or consumption expenditure  ex-ante</a:t>
            </a:r>
          </a:p>
          <a:p>
            <a:pPr marL="449263" indent="-449263">
              <a:spcBef>
                <a:spcPts val="600"/>
              </a:spcBef>
              <a:spcAft>
                <a:spcPts val="0"/>
              </a:spcAft>
              <a:buSzPct val="110000"/>
              <a:buFont typeface="Arial" charset="0"/>
              <a:buAutoNum type="arabicParenR"/>
            </a:pPr>
            <a:r>
              <a:rPr lang="en-GB" altLang="zh-CN" sz="2200" dirty="0" smtClean="0">
                <a:ea typeface="宋体" pitchFamily="2" charset="-122"/>
              </a:rPr>
              <a:t>Aggregation of  individual (or equivalent) income or consumption expenditure « ex-post » at </a:t>
            </a:r>
            <a:r>
              <a:rPr lang="en-GB" altLang="zh-CN" sz="2200" b="1" dirty="0" smtClean="0">
                <a:ea typeface="宋体" pitchFamily="2" charset="-122"/>
              </a:rPr>
              <a:t>the household level</a:t>
            </a:r>
          </a:p>
          <a:p>
            <a:pPr marL="449263" indent="-449263">
              <a:spcBef>
                <a:spcPts val="1800"/>
              </a:spcBef>
              <a:spcAft>
                <a:spcPts val="0"/>
              </a:spcAft>
              <a:buSzPct val="110000"/>
              <a:buFont typeface="Arial" charset="0"/>
              <a:buAutoNum type="arabicParenR"/>
            </a:pPr>
            <a:r>
              <a:rPr lang="en-GB" altLang="zh-CN" sz="2200" dirty="0" smtClean="0">
                <a:ea typeface="宋体" pitchFamily="2" charset="-122"/>
              </a:rPr>
              <a:t>Redistribution of this amount (per capita or per equivalent adult) among household members</a:t>
            </a:r>
          </a:p>
          <a:p>
            <a:pPr marL="449263" indent="-449263">
              <a:spcBef>
                <a:spcPts val="0"/>
              </a:spcBef>
              <a:spcAft>
                <a:spcPts val="0"/>
              </a:spcAft>
              <a:buSzPct val="110000"/>
              <a:buFont typeface="Arial" charset="0"/>
              <a:buAutoNum type="arabicParenR"/>
            </a:pPr>
            <a:r>
              <a:rPr lang="en-GB" altLang="zh-CN" sz="2200" dirty="0" smtClean="0">
                <a:ea typeface="宋体" pitchFamily="2" charset="-122"/>
              </a:rPr>
              <a:t>Calculation of distribution and poverty indicators </a:t>
            </a:r>
            <a:br>
              <a:rPr lang="en-GB" altLang="zh-CN" sz="2200" dirty="0" smtClean="0">
                <a:ea typeface="宋体" pitchFamily="2" charset="-122"/>
              </a:rPr>
            </a:br>
            <a:r>
              <a:rPr lang="en-GB" altLang="zh-CN" sz="2200" dirty="0" smtClean="0">
                <a:ea typeface="宋体" pitchFamily="2" charset="-122"/>
              </a:rPr>
              <a:t>« </a:t>
            </a:r>
            <a:r>
              <a:rPr lang="en-GB" altLang="zh-CN" sz="2200" b="1" dirty="0" smtClean="0">
                <a:ea typeface="宋体" pitchFamily="2" charset="-122"/>
              </a:rPr>
              <a:t>ex-post</a:t>
            </a:r>
            <a:r>
              <a:rPr lang="en-GB" altLang="zh-CN" sz="2200" dirty="0" smtClean="0">
                <a:ea typeface="宋体" pitchFamily="2" charset="-122"/>
              </a:rPr>
              <a:t> »</a:t>
            </a:r>
          </a:p>
        </p:txBody>
      </p:sp>
      <p:grpSp>
        <p:nvGrpSpPr>
          <p:cNvPr id="3" name="Group 17"/>
          <p:cNvGrpSpPr>
            <a:grpSpLocks/>
          </p:cNvGrpSpPr>
          <p:nvPr/>
        </p:nvGrpSpPr>
        <p:grpSpPr bwMode="auto">
          <a:xfrm>
            <a:off x="0" y="1142984"/>
            <a:ext cx="8902700" cy="830997"/>
            <a:chOff x="0" y="1041384"/>
            <a:chExt cx="8902700" cy="830997"/>
          </a:xfrm>
        </p:grpSpPr>
        <p:sp>
          <p:nvSpPr>
            <p:cNvPr id="16" name="Rectangle 15"/>
            <p:cNvSpPr/>
            <p:nvPr/>
          </p:nvSpPr>
          <p:spPr>
            <a:xfrm>
              <a:off x="1930400" y="1130300"/>
              <a:ext cx="6972300" cy="640443"/>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Calibri" pitchFamily="34" charset="0"/>
              </a:endParaRPr>
            </a:p>
          </p:txBody>
        </p:sp>
        <p:sp>
          <p:nvSpPr>
            <p:cNvPr id="37908" name="Rectangle 6"/>
            <p:cNvSpPr>
              <a:spLocks noChangeArrowheads="1"/>
            </p:cNvSpPr>
            <p:nvPr/>
          </p:nvSpPr>
          <p:spPr bwMode="auto">
            <a:xfrm>
              <a:off x="0" y="1041384"/>
              <a:ext cx="1811338" cy="830997"/>
            </a:xfrm>
            <a:prstGeom prst="rect">
              <a:avLst/>
            </a:prstGeom>
            <a:noFill/>
            <a:ln w="9525">
              <a:noFill/>
              <a:miter lim="800000"/>
              <a:headEnd/>
              <a:tailEnd/>
            </a:ln>
          </p:spPr>
          <p:txBody>
            <a:bodyPr>
              <a:spAutoFit/>
            </a:bodyPr>
            <a:lstStyle/>
            <a:p>
              <a:pPr algn="r">
                <a:spcBef>
                  <a:spcPct val="50000"/>
                </a:spcBef>
              </a:pPr>
              <a:r>
                <a:rPr lang="fr-FR" sz="2400" b="1" dirty="0" err="1" smtClean="0">
                  <a:solidFill>
                    <a:srgbClr val="C00000"/>
                  </a:solidFill>
                  <a:latin typeface="Calibri" pitchFamily="34" charset="0"/>
                </a:rPr>
                <a:t>Pre</a:t>
              </a:r>
              <a:r>
                <a:rPr lang="fr-FR" sz="2400" b="1" dirty="0" smtClean="0">
                  <a:solidFill>
                    <a:srgbClr val="C00000"/>
                  </a:solidFill>
                  <a:latin typeface="Calibri" pitchFamily="34" charset="0"/>
                </a:rPr>
                <a:t>-</a:t>
              </a:r>
              <a:r>
                <a:rPr lang="fr-FR" sz="2400" b="1" dirty="0" err="1" smtClean="0">
                  <a:solidFill>
                    <a:srgbClr val="C00000"/>
                  </a:solidFill>
                  <a:latin typeface="Calibri" pitchFamily="34" charset="0"/>
                </a:rPr>
                <a:t>requisite</a:t>
              </a:r>
              <a:endParaRPr lang="fr-FR" sz="2400" b="1" dirty="0">
                <a:solidFill>
                  <a:srgbClr val="C00000"/>
                </a:solidFill>
                <a:latin typeface="Calibri" pitchFamily="34" charset="0"/>
              </a:endParaRPr>
            </a:p>
          </p:txBody>
        </p:sp>
      </p:grpSp>
      <p:sp>
        <p:nvSpPr>
          <p:cNvPr id="37894" name="Text Box 19"/>
          <p:cNvSpPr txBox="1">
            <a:spLocks noChangeArrowheads="1"/>
          </p:cNvSpPr>
          <p:nvPr/>
        </p:nvSpPr>
        <p:spPr bwMode="auto">
          <a:xfrm>
            <a:off x="1104900" y="1981200"/>
            <a:ext cx="673100" cy="366713"/>
          </a:xfrm>
          <a:prstGeom prst="rect">
            <a:avLst/>
          </a:prstGeom>
          <a:noFill/>
          <a:ln w="9525">
            <a:noFill/>
            <a:miter lim="800000"/>
            <a:headEnd/>
            <a:tailEnd/>
          </a:ln>
        </p:spPr>
        <p:txBody>
          <a:bodyPr>
            <a:spAutoFit/>
          </a:bodyPr>
          <a:lstStyle/>
          <a:p>
            <a:pPr>
              <a:spcBef>
                <a:spcPct val="50000"/>
              </a:spcBef>
            </a:pPr>
            <a:endParaRPr lang="fr-FR">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a:xfrm>
            <a:off x="1428728" y="304800"/>
            <a:ext cx="7715272" cy="838184"/>
          </a:xfrm>
          <a:noFill/>
        </p:spPr>
        <p:txBody>
          <a:bodyPr anchor="t"/>
          <a:lstStyle/>
          <a:p>
            <a:pPr algn="l" eaLnBrk="1" hangingPunct="1"/>
            <a:r>
              <a:rPr lang="en-GB" sz="3600" b="1" dirty="0" smtClean="0">
                <a:solidFill>
                  <a:srgbClr val="C00000"/>
                </a:solidFill>
              </a:rPr>
              <a:t>Step 1 </a:t>
            </a:r>
            <a:r>
              <a:rPr lang="en-GB" b="1" dirty="0" smtClean="0">
                <a:solidFill>
                  <a:schemeClr val="tx2">
                    <a:lumMod val="85000"/>
                    <a:lumOff val="15000"/>
                  </a:schemeClr>
                </a:solidFill>
              </a:rPr>
              <a:t>Pre-requisite </a:t>
            </a:r>
            <a:r>
              <a:rPr lang="en-GB" b="1" dirty="0" smtClean="0">
                <a:solidFill>
                  <a:srgbClr val="C00000"/>
                </a:solidFill>
              </a:rPr>
              <a:t>|</a:t>
            </a:r>
            <a:r>
              <a:rPr lang="en-GB" b="1" dirty="0" smtClean="0">
                <a:solidFill>
                  <a:schemeClr val="tx2">
                    <a:lumMod val="75000"/>
                    <a:lumOff val="25000"/>
                  </a:schemeClr>
                </a:solidFill>
              </a:rPr>
              <a:t> Ready to use data file</a:t>
            </a:r>
            <a:endParaRPr lang="en-GB" dirty="0" smtClean="0">
              <a:solidFill>
                <a:srgbClr val="367DB2"/>
              </a:solidFill>
            </a:endParaRPr>
          </a:p>
        </p:txBody>
      </p:sp>
      <p:sp>
        <p:nvSpPr>
          <p:cNvPr id="27651" name="Rectangle 3"/>
          <p:cNvSpPr>
            <a:spLocks noGrp="1" noChangeArrowheads="1"/>
          </p:cNvSpPr>
          <p:nvPr>
            <p:ph type="body" idx="4294967295"/>
          </p:nvPr>
        </p:nvSpPr>
        <p:spPr>
          <a:xfrm>
            <a:off x="0" y="1142984"/>
            <a:ext cx="4876800" cy="5715016"/>
          </a:xfrm>
        </p:spPr>
        <p:txBody>
          <a:bodyPr/>
          <a:lstStyle/>
          <a:p>
            <a:r>
              <a:rPr lang="en-GB" sz="3200" b="1" dirty="0" smtClean="0">
                <a:solidFill>
                  <a:srgbClr val="367DB2"/>
                </a:solidFill>
              </a:rPr>
              <a:t> </a:t>
            </a:r>
            <a:r>
              <a:rPr lang="en-GB" b="1" dirty="0" smtClean="0">
                <a:solidFill>
                  <a:srgbClr val="C00000"/>
                </a:solidFill>
                <a:latin typeface="Calibri" pitchFamily="34" charset="0"/>
              </a:rPr>
              <a:t>A micro data file is</a:t>
            </a:r>
          </a:p>
          <a:p>
            <a:pPr marL="812800" lvl="1" indent="-457200">
              <a:spcBef>
                <a:spcPts val="300"/>
              </a:spcBef>
              <a:buSzPct val="80000"/>
            </a:pPr>
            <a:r>
              <a:rPr lang="en-GB" sz="1800" dirty="0" smtClean="0">
                <a:latin typeface="Calibri" pitchFamily="34" charset="0"/>
              </a:rPr>
              <a:t>A « flat file», a table with:</a:t>
            </a:r>
          </a:p>
          <a:p>
            <a:pPr marL="1212850" lvl="2" indent="-457200">
              <a:spcBef>
                <a:spcPts val="300"/>
              </a:spcBef>
              <a:buSzPct val="80000"/>
            </a:pPr>
            <a:r>
              <a:rPr lang="en-GB" sz="1800" dirty="0" smtClean="0"/>
              <a:t>in columns: variables</a:t>
            </a:r>
          </a:p>
          <a:p>
            <a:pPr marL="1212850" lvl="2" indent="-457200">
              <a:spcBef>
                <a:spcPts val="300"/>
              </a:spcBef>
              <a:buSzPct val="80000"/>
            </a:pPr>
            <a:r>
              <a:rPr lang="en-GB" sz="1800" dirty="0" smtClean="0"/>
              <a:t>in lines:  individuals, households or any other unit of observation</a:t>
            </a:r>
          </a:p>
          <a:p>
            <a:pPr marL="812800" lvl="1" indent="-457200">
              <a:spcBef>
                <a:spcPts val="1200"/>
              </a:spcBef>
              <a:buSzPct val="80000"/>
            </a:pPr>
            <a:r>
              <a:rPr lang="en-GB" sz="1800" dirty="0" smtClean="0">
                <a:latin typeface="Calibri" pitchFamily="34" charset="0"/>
              </a:rPr>
              <a:t>In case of survey, this is associated with</a:t>
            </a:r>
          </a:p>
          <a:p>
            <a:pPr marL="812800" lvl="2" indent="-279400">
              <a:spcBef>
                <a:spcPts val="300"/>
              </a:spcBef>
              <a:buSzPct val="80000"/>
            </a:pPr>
            <a:r>
              <a:rPr lang="en-GB" sz="1800" dirty="0" smtClean="0">
                <a:latin typeface="Calibri" pitchFamily="34" charset="0"/>
              </a:rPr>
              <a:t>a </a:t>
            </a:r>
            <a:r>
              <a:rPr lang="en-GB" sz="1800" b="1" dirty="0" smtClean="0">
                <a:latin typeface="Calibri" pitchFamily="34" charset="0"/>
              </a:rPr>
              <a:t>questionnaire </a:t>
            </a:r>
            <a:r>
              <a:rPr lang="en-GB" sz="1800" dirty="0" smtClean="0">
                <a:latin typeface="Calibri" pitchFamily="34" charset="0"/>
              </a:rPr>
              <a:t>  </a:t>
            </a:r>
          </a:p>
          <a:p>
            <a:pPr marL="1270000" lvl="5" indent="-279400">
              <a:spcBef>
                <a:spcPts val="300"/>
              </a:spcBef>
            </a:pPr>
            <a:r>
              <a:rPr lang="en-GB" sz="1800" dirty="0" smtClean="0">
                <a:latin typeface="Calibri" pitchFamily="34" charset="0"/>
              </a:rPr>
              <a:t>Basis for variable creation and</a:t>
            </a:r>
          </a:p>
          <a:p>
            <a:pPr marL="1270000" lvl="5" indent="-279400">
              <a:spcBef>
                <a:spcPts val="300"/>
              </a:spcBef>
            </a:pPr>
            <a:r>
              <a:rPr lang="en-GB" sz="1800" dirty="0" smtClean="0">
                <a:latin typeface="Calibri" pitchFamily="34" charset="0"/>
              </a:rPr>
              <a:t>essential for the understanding of possible filters and reference population for each question</a:t>
            </a:r>
          </a:p>
          <a:p>
            <a:pPr marL="812800" lvl="2" indent="-279400">
              <a:spcBef>
                <a:spcPts val="300"/>
              </a:spcBef>
              <a:buSzPct val="80000"/>
            </a:pPr>
            <a:r>
              <a:rPr lang="en-GB" sz="1800" dirty="0" smtClean="0">
                <a:latin typeface="Calibri" pitchFamily="34" charset="0"/>
              </a:rPr>
              <a:t>a variable dictionary (</a:t>
            </a:r>
            <a:r>
              <a:rPr lang="en-GB" sz="1800" b="1" dirty="0" smtClean="0">
                <a:latin typeface="Calibri" pitchFamily="34" charset="0"/>
              </a:rPr>
              <a:t>code book</a:t>
            </a:r>
            <a:r>
              <a:rPr lang="en-GB" sz="1800" dirty="0" smtClean="0">
                <a:latin typeface="Calibri" pitchFamily="34" charset="0"/>
              </a:rPr>
              <a:t>)</a:t>
            </a:r>
          </a:p>
          <a:p>
            <a:pPr marL="812800" lvl="2" indent="-279400">
              <a:spcBef>
                <a:spcPts val="300"/>
              </a:spcBef>
              <a:buSzPct val="80000"/>
            </a:pPr>
            <a:r>
              <a:rPr lang="en-GB" sz="1800" dirty="0" smtClean="0">
                <a:latin typeface="Calibri" pitchFamily="34" charset="0"/>
              </a:rPr>
              <a:t>Ideally a survey methodology (description of sampling, the weighting variable, etc..) &amp; measurement of poverty </a:t>
            </a:r>
          </a:p>
          <a:p>
            <a:pPr marL="812800" lvl="2" indent="-279400">
              <a:spcBef>
                <a:spcPts val="300"/>
              </a:spcBef>
              <a:buSzPct val="80000"/>
            </a:pPr>
            <a:r>
              <a:rPr lang="en-GB" sz="1800" dirty="0" smtClean="0">
                <a:latin typeface="Calibri" pitchFamily="34" charset="0"/>
              </a:rPr>
              <a:t>if familiar ... a source of freedom</a:t>
            </a:r>
          </a:p>
        </p:txBody>
      </p:sp>
      <p:sp>
        <p:nvSpPr>
          <p:cNvPr id="4" name="Rectangle 3"/>
          <p:cNvSpPr txBox="1">
            <a:spLocks noChangeArrowheads="1"/>
          </p:cNvSpPr>
          <p:nvPr/>
        </p:nvSpPr>
        <p:spPr bwMode="auto">
          <a:xfrm>
            <a:off x="4804228" y="1214422"/>
            <a:ext cx="4339771" cy="5643578"/>
          </a:xfrm>
          <a:prstGeom prst="rect">
            <a:avLst/>
          </a:prstGeom>
          <a:noFill/>
          <a:ln w="9525">
            <a:noFill/>
            <a:miter lim="800000"/>
            <a:headEnd/>
            <a:tailEnd/>
          </a:ln>
        </p:spPr>
        <p:txBody>
          <a:bodyPr/>
          <a:lstStyle/>
          <a:p>
            <a:pPr marL="342900" indent="-342900" algn="r" eaLnBrk="0" hangingPunct="0">
              <a:spcBef>
                <a:spcPct val="20000"/>
              </a:spcBef>
              <a:buClr>
                <a:schemeClr val="folHlink"/>
              </a:buClr>
            </a:pPr>
            <a:r>
              <a:rPr lang="en-GB" sz="3200" b="1" dirty="0">
                <a:solidFill>
                  <a:srgbClr val="367DB2"/>
                </a:solidFill>
              </a:rPr>
              <a:t> </a:t>
            </a:r>
            <a:r>
              <a:rPr lang="en-GB" sz="2000" b="1" dirty="0">
                <a:solidFill>
                  <a:srgbClr val="C00000"/>
                </a:solidFill>
                <a:latin typeface="Calibri" pitchFamily="34" charset="0"/>
              </a:rPr>
              <a:t>… </a:t>
            </a:r>
            <a:r>
              <a:rPr lang="en-GB" sz="2400" b="1" dirty="0" smtClean="0">
                <a:solidFill>
                  <a:srgbClr val="C00000"/>
                </a:solidFill>
                <a:latin typeface="Calibri" pitchFamily="34" charset="0"/>
              </a:rPr>
              <a:t>it is not …</a:t>
            </a:r>
            <a:endParaRPr lang="en-GB" sz="2400" b="1" dirty="0">
              <a:solidFill>
                <a:srgbClr val="C00000"/>
              </a:solidFill>
              <a:latin typeface="Calibri" pitchFamily="34" charset="0"/>
            </a:endParaRPr>
          </a:p>
          <a:p>
            <a:pPr marL="812800" lvl="1" indent="-457200" eaLnBrk="0" hangingPunct="0">
              <a:spcBef>
                <a:spcPts val="300"/>
              </a:spcBef>
              <a:buClr>
                <a:srgbClr val="8B8B8B"/>
              </a:buClr>
              <a:buSzPct val="80000"/>
              <a:buFont typeface="Wingdings" pitchFamily="2" charset="2"/>
              <a:buChar char=""/>
            </a:pPr>
            <a:r>
              <a:rPr lang="en-GB" dirty="0" smtClean="0">
                <a:solidFill>
                  <a:schemeClr val="tx2"/>
                </a:solidFill>
                <a:latin typeface="Calibri" pitchFamily="34" charset="0"/>
              </a:rPr>
              <a:t>A black box</a:t>
            </a:r>
          </a:p>
          <a:p>
            <a:pPr marL="812800" lvl="1" indent="-457200" eaLnBrk="0" hangingPunct="0">
              <a:spcBef>
                <a:spcPts val="300"/>
              </a:spcBef>
              <a:buClr>
                <a:srgbClr val="8B8B8B"/>
              </a:buClr>
              <a:buSzPct val="80000"/>
              <a:buFont typeface="Wingdings" pitchFamily="2" charset="2"/>
              <a:buChar char=""/>
            </a:pPr>
            <a:r>
              <a:rPr lang="en-GB" dirty="0" smtClean="0">
                <a:solidFill>
                  <a:schemeClr val="tx2"/>
                </a:solidFill>
                <a:latin typeface="Calibri" pitchFamily="34" charset="0"/>
              </a:rPr>
              <a:t>Necessarily transparent</a:t>
            </a:r>
          </a:p>
          <a:p>
            <a:pPr marL="1212850" lvl="2" indent="-320675" eaLnBrk="0" hangingPunct="0">
              <a:spcBef>
                <a:spcPts val="300"/>
              </a:spcBef>
              <a:buClr>
                <a:srgbClr val="7F7F7F"/>
              </a:buClr>
              <a:buSzPct val="80000"/>
              <a:buFont typeface="Wingdings" pitchFamily="2" charset="2"/>
              <a:buChar char="n"/>
            </a:pPr>
            <a:r>
              <a:rPr lang="en-GB" dirty="0" smtClean="0">
                <a:solidFill>
                  <a:schemeClr val="tx2"/>
                </a:solidFill>
                <a:latin typeface="Calibri" pitchFamily="34" charset="0"/>
              </a:rPr>
              <a:t>not always one single file but a collection of files .... to merge</a:t>
            </a:r>
          </a:p>
          <a:p>
            <a:pPr marL="1212850" lvl="2" indent="-320675" eaLnBrk="0" hangingPunct="0">
              <a:spcBef>
                <a:spcPts val="300"/>
              </a:spcBef>
              <a:buClr>
                <a:srgbClr val="7F7F7F"/>
              </a:buClr>
              <a:buSzPct val="80000"/>
              <a:buFont typeface="Wingdings" pitchFamily="2" charset="2"/>
              <a:buChar char="n"/>
            </a:pPr>
            <a:r>
              <a:rPr lang="en-GB" dirty="0" smtClean="0">
                <a:solidFill>
                  <a:schemeClr val="tx2"/>
                </a:solidFill>
                <a:latin typeface="Calibri" pitchFamily="34" charset="0"/>
              </a:rPr>
              <a:t> not always in line with official results presented in national reports</a:t>
            </a:r>
          </a:p>
          <a:p>
            <a:pPr marL="755650" lvl="1" indent="-320675" eaLnBrk="0" hangingPunct="0">
              <a:spcBef>
                <a:spcPts val="300"/>
              </a:spcBef>
              <a:buClr>
                <a:srgbClr val="7F7F7F"/>
              </a:buClr>
              <a:buSzPct val="80000"/>
              <a:buFont typeface="Wingdings" pitchFamily="2" charset="2"/>
              <a:buChar char="n"/>
            </a:pPr>
            <a:r>
              <a:rPr lang="en-GB" dirty="0" smtClean="0">
                <a:solidFill>
                  <a:schemeClr val="tx2"/>
                </a:solidFill>
                <a:latin typeface="Calibri" pitchFamily="34" charset="0"/>
              </a:rPr>
              <a:t>To be analyzed with Excel but with adapted statistical software</a:t>
            </a:r>
          </a:p>
          <a:p>
            <a:pPr marL="812800" lvl="2" indent="-279400" eaLnBrk="0" hangingPunct="0">
              <a:spcBef>
                <a:spcPts val="300"/>
              </a:spcBef>
              <a:buClr>
                <a:schemeClr val="tx1">
                  <a:lumMod val="75000"/>
                  <a:lumOff val="25000"/>
                </a:schemeClr>
              </a:buClr>
            </a:pPr>
            <a:r>
              <a:rPr lang="en-GB" b="1" dirty="0" smtClean="0">
                <a:solidFill>
                  <a:srgbClr val="4D4D4D"/>
                </a:solidFill>
                <a:latin typeface="Calibri" pitchFamily="34" charset="0"/>
                <a:cs typeface="Calibri" pitchFamily="34" charset="0"/>
              </a:rPr>
              <a:t>.. </a:t>
            </a:r>
            <a:r>
              <a:rPr lang="en-GB" b="1" dirty="0" smtClean="0">
                <a:solidFill>
                  <a:srgbClr val="C00000"/>
                </a:solidFill>
                <a:latin typeface="Calibri" pitchFamily="34" charset="0"/>
                <a:cs typeface="Calibri" pitchFamily="34" charset="0"/>
              </a:rPr>
              <a:t>So it is sometimes </a:t>
            </a:r>
            <a:r>
              <a:rPr lang="en-GB" b="1" i="1" dirty="0" smtClean="0">
                <a:solidFill>
                  <a:srgbClr val="4D4D4D"/>
                </a:solidFill>
                <a:latin typeface="Calibri" pitchFamily="34" charset="0"/>
              </a:rPr>
              <a:t>…</a:t>
            </a:r>
          </a:p>
          <a:p>
            <a:pPr marL="1212850" lvl="2" indent="-320675" eaLnBrk="0" hangingPunct="0">
              <a:spcBef>
                <a:spcPts val="300"/>
              </a:spcBef>
              <a:buClr>
                <a:srgbClr val="7F7F7F"/>
              </a:buClr>
              <a:buSzPct val="80000"/>
              <a:buFont typeface="Wingdings" pitchFamily="2" charset="2"/>
              <a:buChar char="n"/>
            </a:pPr>
            <a:r>
              <a:rPr lang="en-GB" dirty="0" smtClean="0">
                <a:solidFill>
                  <a:schemeClr val="tx2"/>
                </a:solidFill>
                <a:latin typeface="Calibri" pitchFamily="34" charset="0"/>
              </a:rPr>
              <a:t> a puzzle  to reconstruct” on the basis of associated documents </a:t>
            </a:r>
          </a:p>
          <a:p>
            <a:pPr marL="1212850" lvl="2" indent="-320675" eaLnBrk="0" hangingPunct="0">
              <a:spcBef>
                <a:spcPts val="300"/>
              </a:spcBef>
              <a:buClr>
                <a:srgbClr val="7F7F7F"/>
              </a:buClr>
              <a:buSzPct val="80000"/>
              <a:buFont typeface="Wingdings" pitchFamily="2" charset="2"/>
              <a:buChar char="n"/>
            </a:pPr>
            <a:r>
              <a:rPr lang="en-GB" dirty="0" smtClean="0">
                <a:solidFill>
                  <a:schemeClr val="tx2"/>
                </a:solidFill>
                <a:latin typeface="Calibri" pitchFamily="34" charset="0"/>
              </a:rPr>
              <a:t>… to come to this stage of « ready for use » can sometimes be the hardest and longest part  of the process</a:t>
            </a:r>
          </a:p>
        </p:txBody>
      </p:sp>
      <p:cxnSp>
        <p:nvCxnSpPr>
          <p:cNvPr id="6" name="Straight Connector 5"/>
          <p:cNvCxnSpPr/>
          <p:nvPr/>
        </p:nvCxnSpPr>
        <p:spPr>
          <a:xfrm rot="16200000" flipH="1">
            <a:off x="2481036" y="3977820"/>
            <a:ext cx="5219700" cy="50800"/>
          </a:xfrm>
          <a:prstGeom prst="line">
            <a:avLst/>
          </a:prstGeom>
          <a:ln>
            <a:solidFill>
              <a:srgbClr val="C00000"/>
            </a:solidFill>
          </a:ln>
        </p:spPr>
        <p:style>
          <a:lnRef idx="2">
            <a:schemeClr val="accent4"/>
          </a:lnRef>
          <a:fillRef idx="0">
            <a:schemeClr val="accent4"/>
          </a:fillRef>
          <a:effectRef idx="1">
            <a:schemeClr val="accent4"/>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651">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7651">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651">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7651">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7651">
                                            <p:txEl>
                                              <p:pRg st="9" end="9"/>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4">
                                            <p:txEl>
                                              <p:pRg st="2" end="2"/>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4">
                                            <p:txEl>
                                              <p:pRg st="6" end="6"/>
                                            </p:txEl>
                                          </p:spTgt>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1643042" y="428604"/>
            <a:ext cx="7167583" cy="571504"/>
          </a:xfrm>
          <a:noFill/>
        </p:spPr>
        <p:txBody>
          <a:bodyPr anchor="t"/>
          <a:lstStyle/>
          <a:p>
            <a:pPr eaLnBrk="1" hangingPunct="1"/>
            <a:r>
              <a:rPr lang="fr-FR" b="1" dirty="0" err="1" smtClean="0">
                <a:solidFill>
                  <a:srgbClr val="C00000"/>
                </a:solidFill>
              </a:rPr>
              <a:t>Microdata</a:t>
            </a:r>
            <a:r>
              <a:rPr lang="fr-FR" b="1" dirty="0" smtClean="0">
                <a:solidFill>
                  <a:schemeClr val="bg2">
                    <a:lumMod val="75000"/>
                  </a:schemeClr>
                </a:solidFill>
              </a:rPr>
              <a:t> | </a:t>
            </a:r>
            <a:r>
              <a:rPr lang="fr-FR" b="1" dirty="0" err="1" smtClean="0">
                <a:solidFill>
                  <a:schemeClr val="tx2">
                    <a:lumMod val="75000"/>
                    <a:lumOff val="25000"/>
                  </a:schemeClr>
                </a:solidFill>
              </a:rPr>
              <a:t>Which</a:t>
            </a:r>
            <a:r>
              <a:rPr lang="fr-FR" b="1" dirty="0" smtClean="0">
                <a:solidFill>
                  <a:schemeClr val="tx2">
                    <a:lumMod val="75000"/>
                    <a:lumOff val="25000"/>
                  </a:schemeClr>
                </a:solidFill>
              </a:rPr>
              <a:t> data? </a:t>
            </a:r>
            <a:r>
              <a:rPr lang="fr-FR" b="1" dirty="0" err="1" smtClean="0">
                <a:solidFill>
                  <a:schemeClr val="tx2">
                    <a:lumMod val="75000"/>
                    <a:lumOff val="25000"/>
                  </a:schemeClr>
                </a:solidFill>
              </a:rPr>
              <a:t>which</a:t>
            </a:r>
            <a:r>
              <a:rPr lang="fr-FR" b="1" dirty="0" smtClean="0">
                <a:solidFill>
                  <a:schemeClr val="tx2">
                    <a:lumMod val="75000"/>
                    <a:lumOff val="25000"/>
                  </a:schemeClr>
                </a:solidFill>
              </a:rPr>
              <a:t> </a:t>
            </a:r>
            <a:r>
              <a:rPr lang="fr-FR" b="1" dirty="0" err="1" smtClean="0">
                <a:solidFill>
                  <a:schemeClr val="tx2">
                    <a:lumMod val="75000"/>
                    <a:lumOff val="25000"/>
                  </a:schemeClr>
                </a:solidFill>
              </a:rPr>
              <a:t>surveys</a:t>
            </a:r>
            <a:r>
              <a:rPr lang="fr-FR" b="1" dirty="0" smtClean="0">
                <a:solidFill>
                  <a:schemeClr val="tx2">
                    <a:lumMod val="75000"/>
                    <a:lumOff val="25000"/>
                  </a:schemeClr>
                </a:solidFill>
              </a:rPr>
              <a:t>?</a:t>
            </a:r>
            <a:endParaRPr lang="en-US" b="1" dirty="0" smtClean="0">
              <a:solidFill>
                <a:schemeClr val="tx2">
                  <a:lumMod val="75000"/>
                  <a:lumOff val="25000"/>
                </a:schemeClr>
              </a:solidFill>
            </a:endParaRPr>
          </a:p>
        </p:txBody>
      </p:sp>
      <p:sp>
        <p:nvSpPr>
          <p:cNvPr id="73731" name="Rectangle 3"/>
          <p:cNvSpPr>
            <a:spLocks noGrp="1" noChangeArrowheads="1"/>
          </p:cNvSpPr>
          <p:nvPr>
            <p:ph type="body" idx="4294967295"/>
          </p:nvPr>
        </p:nvSpPr>
        <p:spPr>
          <a:xfrm>
            <a:off x="1285852" y="1285860"/>
            <a:ext cx="7358114" cy="5572140"/>
          </a:xfrm>
          <a:noFill/>
        </p:spPr>
        <p:txBody>
          <a:bodyPr/>
          <a:lstStyle/>
          <a:p>
            <a:pPr>
              <a:lnSpc>
                <a:spcPct val="90000"/>
              </a:lnSpc>
            </a:pPr>
            <a:r>
              <a:rPr lang="en-GB" b="1" dirty="0" smtClean="0">
                <a:cs typeface="Arial" charset="0"/>
              </a:rPr>
              <a:t>Do not look for </a:t>
            </a:r>
            <a:r>
              <a:rPr lang="en-GB" b="1" dirty="0" smtClean="0">
                <a:solidFill>
                  <a:srgbClr val="C00000"/>
                </a:solidFill>
                <a:cs typeface="Arial" charset="0"/>
              </a:rPr>
              <a:t>ONE</a:t>
            </a:r>
            <a:r>
              <a:rPr lang="en-GB" b="1" dirty="0" smtClean="0">
                <a:cs typeface="Arial" charset="0"/>
              </a:rPr>
              <a:t> </a:t>
            </a:r>
            <a:r>
              <a:rPr lang="en-GB" dirty="0" smtClean="0">
                <a:cs typeface="Arial" charset="0"/>
              </a:rPr>
              <a:t>data file and </a:t>
            </a:r>
            <a:r>
              <a:rPr lang="en-GB" b="1" dirty="0" smtClean="0">
                <a:solidFill>
                  <a:srgbClr val="C00000"/>
                </a:solidFill>
                <a:cs typeface="Arial" charset="0"/>
              </a:rPr>
              <a:t>ANY</a:t>
            </a:r>
            <a:r>
              <a:rPr lang="en-GB" dirty="0" smtClean="0">
                <a:cs typeface="Arial" charset="0"/>
              </a:rPr>
              <a:t> variable on expenditure or income, </a:t>
            </a:r>
          </a:p>
          <a:p>
            <a:pPr>
              <a:lnSpc>
                <a:spcPct val="90000"/>
              </a:lnSpc>
            </a:pPr>
            <a:r>
              <a:rPr lang="en-GB" dirty="0" smtClean="0">
                <a:cs typeface="Arial" charset="0"/>
              </a:rPr>
              <a:t>but for </a:t>
            </a:r>
            <a:r>
              <a:rPr lang="en-GB" b="1" dirty="0" smtClean="0">
                <a:solidFill>
                  <a:srgbClr val="C00000"/>
                </a:solidFill>
                <a:cs typeface="Arial" charset="0"/>
              </a:rPr>
              <a:t>THE</a:t>
            </a:r>
            <a:r>
              <a:rPr lang="en-GB" dirty="0" smtClean="0">
                <a:cs typeface="Arial" charset="0"/>
              </a:rPr>
              <a:t> data file used at the national level to carry out the poverty analysis and the variable(s) used to determine the poverty rate at the national level</a:t>
            </a:r>
          </a:p>
          <a:p>
            <a:pPr>
              <a:lnSpc>
                <a:spcPct val="90000"/>
              </a:lnSpc>
              <a:spcBef>
                <a:spcPts val="1200"/>
              </a:spcBef>
            </a:pPr>
            <a:r>
              <a:rPr lang="en-GB" dirty="0" smtClean="0">
                <a:cs typeface="Arial" charset="0"/>
              </a:rPr>
              <a:t> </a:t>
            </a:r>
            <a:r>
              <a:rPr lang="en-GB" b="1" dirty="0" smtClean="0">
                <a:cs typeface="Arial" charset="0"/>
              </a:rPr>
              <a:t>Application-oriented</a:t>
            </a:r>
            <a:r>
              <a:rPr lang="en-GB" dirty="0" smtClean="0">
                <a:cs typeface="Arial" charset="0"/>
              </a:rPr>
              <a:t> and not (purely academic) research</a:t>
            </a:r>
          </a:p>
          <a:p>
            <a:pPr>
              <a:lnSpc>
                <a:spcPct val="90000"/>
              </a:lnSpc>
              <a:spcBef>
                <a:spcPts val="1200"/>
              </a:spcBef>
            </a:pPr>
            <a:r>
              <a:rPr lang="en-GB" dirty="0" smtClean="0">
                <a:cs typeface="Arial" charset="0"/>
              </a:rPr>
              <a:t>Should work with </a:t>
            </a:r>
            <a:r>
              <a:rPr lang="en-GB" b="1" dirty="0" smtClean="0">
                <a:cs typeface="Arial" charset="0"/>
              </a:rPr>
              <a:t>national data </a:t>
            </a:r>
            <a:r>
              <a:rPr lang="en-GB" dirty="0" smtClean="0">
                <a:cs typeface="Arial" charset="0"/>
              </a:rPr>
              <a:t>and an initial situation regarding poverty indicators and other basic indicators and data commonly used and shared in the country</a:t>
            </a:r>
          </a:p>
          <a:p>
            <a:pPr>
              <a:lnSpc>
                <a:spcPct val="90000"/>
              </a:lnSpc>
              <a:spcBef>
                <a:spcPts val="1200"/>
              </a:spcBef>
            </a:pPr>
            <a:r>
              <a:rPr lang="en-GB" b="1" dirty="0" smtClean="0">
                <a:cs typeface="Arial" charset="0"/>
              </a:rPr>
              <a:t>Types of surveys</a:t>
            </a:r>
            <a:endParaRPr lang="en-GB" dirty="0" smtClean="0">
              <a:cs typeface="Arial" charset="0"/>
            </a:endParaRPr>
          </a:p>
          <a:p>
            <a:pPr lvl="1">
              <a:lnSpc>
                <a:spcPct val="90000"/>
              </a:lnSpc>
              <a:buFont typeface="Wingdings 2" pitchFamily="18" charset="2"/>
              <a:buChar char=""/>
            </a:pPr>
            <a:r>
              <a:rPr lang="en-GB" dirty="0" smtClean="0">
                <a:cs typeface="Arial" charset="0"/>
              </a:rPr>
              <a:t>The national Income and expenditure survey or equivalent (General Statistics Office | GSO)</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37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373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373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3731">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373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ZoneTexte 29"/>
          <p:cNvSpPr txBox="1"/>
          <p:nvPr/>
        </p:nvSpPr>
        <p:spPr>
          <a:xfrm>
            <a:off x="1233714" y="2598056"/>
            <a:ext cx="6662058" cy="2728952"/>
          </a:xfrm>
          <a:prstGeom prst="rect">
            <a:avLst/>
          </a:prstGeom>
          <a:noFill/>
        </p:spPr>
        <p:txBody>
          <a:bodyPr wrap="square" rtlCol="0">
            <a:spAutoFit/>
          </a:bodyPr>
          <a:lstStyle/>
          <a:p>
            <a:pPr marL="998538" lvl="1" indent="-342900" defTabSz="254000" eaLnBrk="0" hangingPunct="0">
              <a:spcBef>
                <a:spcPts val="200"/>
              </a:spcBef>
              <a:buClr>
                <a:srgbClr val="C00000"/>
              </a:buClr>
              <a:buFont typeface="Wingdings 2" pitchFamily="18" charset="2"/>
              <a:buChar char="¾"/>
              <a:tabLst>
                <a:tab pos="1168400" algn="l"/>
              </a:tabLst>
            </a:pPr>
            <a:r>
              <a:rPr lang="fr-FR" altLang="zh-CN" sz="2800" dirty="0" err="1" smtClean="0">
                <a:solidFill>
                  <a:srgbClr val="4D4D4D"/>
                </a:solidFill>
                <a:latin typeface="Calibri" pitchFamily="34" charset="0"/>
                <a:ea typeface="宋体" pitchFamily="2" charset="-122"/>
              </a:rPr>
              <a:t>A </a:t>
            </a:r>
            <a:r>
              <a:rPr lang="en-GB" altLang="zh-CN" sz="2800" dirty="0" err="1" smtClean="0">
                <a:solidFill>
                  <a:srgbClr val="4D4D4D"/>
                </a:solidFill>
                <a:latin typeface="Calibri" pitchFamily="34" charset="0"/>
                <a:ea typeface="宋体" pitchFamily="2" charset="-122"/>
              </a:rPr>
              <a:t>typical</a:t>
            </a:r>
            <a:r>
              <a:rPr lang="fr-FR" altLang="zh-CN" sz="2800" dirty="0" smtClean="0">
                <a:solidFill>
                  <a:srgbClr val="4D4D4D"/>
                </a:solidFill>
                <a:latin typeface="Calibri" pitchFamily="34" charset="0"/>
                <a:ea typeface="宋体" pitchFamily="2" charset="-122"/>
              </a:rPr>
              <a:t> data file in SPSS or SAS or STATA </a:t>
            </a:r>
            <a:r>
              <a:rPr lang="fr-FR" altLang="zh-CN" sz="2800" dirty="0" err="1" smtClean="0">
                <a:solidFill>
                  <a:srgbClr val="4D4D4D"/>
                </a:solidFill>
                <a:latin typeface="Calibri" pitchFamily="34" charset="0"/>
                <a:ea typeface="宋体" pitchFamily="2" charset="-122"/>
              </a:rPr>
              <a:t>is</a:t>
            </a:r>
            <a:endParaRPr lang="fr-FR" sz="2400" dirty="0" smtClean="0"/>
          </a:p>
          <a:p>
            <a:pPr marL="1455738" lvl="2" indent="-342900" defTabSz="254000" eaLnBrk="0" hangingPunct="0">
              <a:spcBef>
                <a:spcPts val="200"/>
              </a:spcBef>
              <a:buClr>
                <a:srgbClr val="C00000"/>
              </a:buClr>
              <a:buFont typeface="Wingdings 2" pitchFamily="18" charset="2"/>
              <a:buChar char="¾"/>
              <a:tabLst>
                <a:tab pos="1168400" algn="l"/>
              </a:tabLst>
            </a:pPr>
            <a:r>
              <a:rPr lang="fr-FR" altLang="zh-CN" sz="2800" dirty="0" err="1" smtClean="0">
                <a:solidFill>
                  <a:srgbClr val="4D4D4D"/>
                </a:solidFill>
                <a:latin typeface="Calibri" pitchFamily="34" charset="0"/>
                <a:ea typeface="宋体" pitchFamily="2" charset="-122"/>
              </a:rPr>
              <a:t>Some</a:t>
            </a:r>
            <a:r>
              <a:rPr lang="fr-FR" altLang="zh-CN" sz="2800" dirty="0" smtClean="0">
                <a:solidFill>
                  <a:srgbClr val="4D4D4D"/>
                </a:solidFill>
                <a:latin typeface="Calibri" pitchFamily="34" charset="0"/>
                <a:ea typeface="宋体" pitchFamily="2" charset="-122"/>
              </a:rPr>
              <a:t> variables: the translation of the questionnaire </a:t>
            </a:r>
          </a:p>
          <a:p>
            <a:pPr marL="1455738" lvl="2" indent="-342900" defTabSz="254000" eaLnBrk="0" hangingPunct="0">
              <a:spcBef>
                <a:spcPts val="200"/>
              </a:spcBef>
              <a:buClr>
                <a:srgbClr val="C00000"/>
              </a:buClr>
              <a:buFont typeface="Wingdings 2" pitchFamily="18" charset="2"/>
              <a:buChar char="¾"/>
              <a:tabLst>
                <a:tab pos="1168400" algn="l"/>
              </a:tabLst>
            </a:pPr>
            <a:r>
              <a:rPr lang="fr-FR" altLang="zh-CN" sz="2800" dirty="0" err="1" smtClean="0">
                <a:solidFill>
                  <a:srgbClr val="4D4D4D"/>
                </a:solidFill>
                <a:latin typeface="Calibri" pitchFamily="34" charset="0"/>
                <a:ea typeface="宋体" pitchFamily="2" charset="-122"/>
              </a:rPr>
              <a:t>Some</a:t>
            </a:r>
            <a:r>
              <a:rPr lang="fr-FR" altLang="zh-CN" sz="2800" dirty="0" smtClean="0">
                <a:solidFill>
                  <a:srgbClr val="4D4D4D"/>
                </a:solidFill>
                <a:latin typeface="Calibri" pitchFamily="34" charset="0"/>
                <a:ea typeface="宋体" pitchFamily="2" charset="-122"/>
              </a:rPr>
              <a:t> data: </a:t>
            </a:r>
            <a:r>
              <a:rPr lang="fr-FR" altLang="zh-CN" sz="2800" dirty="0" err="1" smtClean="0">
                <a:solidFill>
                  <a:srgbClr val="4D4D4D"/>
                </a:solidFill>
                <a:latin typeface="Calibri" pitchFamily="34" charset="0"/>
                <a:ea typeface="宋体" pitchFamily="2" charset="-122"/>
              </a:rPr>
              <a:t>answers</a:t>
            </a:r>
            <a:r>
              <a:rPr lang="fr-FR" altLang="zh-CN" sz="2800" dirty="0" smtClean="0">
                <a:solidFill>
                  <a:srgbClr val="4D4D4D"/>
                </a:solidFill>
                <a:latin typeface="Calibri" pitchFamily="34" charset="0"/>
                <a:ea typeface="宋体" pitchFamily="2" charset="-122"/>
              </a:rPr>
              <a:t> of </a:t>
            </a:r>
            <a:r>
              <a:rPr lang="fr-FR" altLang="zh-CN" sz="2800" dirty="0" err="1" smtClean="0">
                <a:solidFill>
                  <a:srgbClr val="4D4D4D"/>
                </a:solidFill>
                <a:latin typeface="Calibri" pitchFamily="34" charset="0"/>
                <a:ea typeface="宋体" pitchFamily="2" charset="-122"/>
              </a:rPr>
              <a:t>individuals</a:t>
            </a:r>
            <a:r>
              <a:rPr lang="fr-FR" altLang="zh-CN" sz="2800" dirty="0" smtClean="0">
                <a:solidFill>
                  <a:srgbClr val="4D4D4D"/>
                </a:solidFill>
                <a:latin typeface="Calibri" pitchFamily="34" charset="0"/>
                <a:ea typeface="宋体" pitchFamily="2" charset="-122"/>
              </a:rPr>
              <a:t> to </a:t>
            </a:r>
            <a:r>
              <a:rPr lang="fr-FR" altLang="zh-CN" sz="2800" dirty="0" err="1" smtClean="0">
                <a:solidFill>
                  <a:srgbClr val="4D4D4D"/>
                </a:solidFill>
                <a:latin typeface="Calibri" pitchFamily="34" charset="0"/>
                <a:ea typeface="宋体" pitchFamily="2" charset="-122"/>
              </a:rPr>
              <a:t>each</a:t>
            </a:r>
            <a:r>
              <a:rPr lang="fr-FR" altLang="zh-CN" sz="2800" dirty="0" smtClean="0">
                <a:solidFill>
                  <a:srgbClr val="4D4D4D"/>
                </a:solidFill>
                <a:latin typeface="Calibri" pitchFamily="34" charset="0"/>
                <a:ea typeface="宋体" pitchFamily="2" charset="-122"/>
              </a:rPr>
              <a:t> variable</a:t>
            </a:r>
          </a:p>
        </p:txBody>
      </p:sp>
      <p:sp>
        <p:nvSpPr>
          <p:cNvPr id="40962" name="Rectangle 2"/>
          <p:cNvSpPr>
            <a:spLocks noGrp="1" noChangeArrowheads="1"/>
          </p:cNvSpPr>
          <p:nvPr>
            <p:ph type="title" idx="4294967295"/>
          </p:nvPr>
        </p:nvSpPr>
        <p:spPr>
          <a:xfrm>
            <a:off x="1571604" y="357166"/>
            <a:ext cx="7572396" cy="642942"/>
          </a:xfrm>
          <a:noFill/>
        </p:spPr>
        <p:txBody>
          <a:bodyPr anchor="t"/>
          <a:lstStyle/>
          <a:p>
            <a:pPr algn="l" eaLnBrk="1" hangingPunct="1"/>
            <a:r>
              <a:rPr lang="fr-FR" sz="3200" b="1" dirty="0" err="1" smtClean="0">
                <a:solidFill>
                  <a:srgbClr val="C00000"/>
                </a:solidFill>
              </a:rPr>
              <a:t>Step</a:t>
            </a:r>
            <a:r>
              <a:rPr lang="fr-FR" sz="3200" b="1" dirty="0" smtClean="0">
                <a:solidFill>
                  <a:srgbClr val="C00000"/>
                </a:solidFill>
              </a:rPr>
              <a:t> 1</a:t>
            </a:r>
            <a:r>
              <a:rPr lang="fr-FR" sz="3200" b="1" dirty="0" smtClean="0">
                <a:solidFill>
                  <a:schemeClr val="bg2">
                    <a:lumMod val="75000"/>
                  </a:schemeClr>
                </a:solidFill>
              </a:rPr>
              <a:t> </a:t>
            </a:r>
            <a:r>
              <a:rPr lang="fr-FR" b="1" dirty="0" smtClean="0">
                <a:solidFill>
                  <a:schemeClr val="bg2">
                    <a:lumMod val="75000"/>
                  </a:schemeClr>
                </a:solidFill>
              </a:rPr>
              <a:t>| </a:t>
            </a:r>
            <a:r>
              <a:rPr lang="fr-FR" b="1" dirty="0" smtClean="0">
                <a:solidFill>
                  <a:schemeClr val="tx2">
                    <a:lumMod val="65000"/>
                    <a:lumOff val="35000"/>
                  </a:schemeClr>
                </a:solidFill>
              </a:rPr>
              <a:t>SPSS file … in 2-3 </a:t>
            </a:r>
            <a:r>
              <a:rPr lang="fr-FR" dirty="0" err="1" smtClean="0">
                <a:solidFill>
                  <a:schemeClr val="tx2">
                    <a:lumMod val="65000"/>
                    <a:lumOff val="35000"/>
                  </a:schemeClr>
                </a:solidFill>
              </a:rPr>
              <a:t>pictures</a:t>
            </a:r>
            <a:r>
              <a:rPr lang="fr-FR" b="1" dirty="0" smtClean="0">
                <a:solidFill>
                  <a:schemeClr val="tx2">
                    <a:lumMod val="65000"/>
                    <a:lumOff val="35000"/>
                  </a:schemeClr>
                </a:solidFill>
              </a:rPr>
              <a:t> (± Stata)</a:t>
            </a:r>
            <a:endParaRPr lang="en-US" dirty="0" smtClean="0">
              <a:solidFill>
                <a:schemeClr val="tx2">
                  <a:lumMod val="65000"/>
                  <a:lumOff val="35000"/>
                </a:schemeClr>
              </a:solidFill>
            </a:endParaRPr>
          </a:p>
        </p:txBody>
      </p:sp>
      <p:grpSp>
        <p:nvGrpSpPr>
          <p:cNvPr id="2" name="Groupe 30"/>
          <p:cNvGrpSpPr/>
          <p:nvPr/>
        </p:nvGrpSpPr>
        <p:grpSpPr>
          <a:xfrm>
            <a:off x="261257" y="1211942"/>
            <a:ext cx="8127999" cy="5471886"/>
            <a:chOff x="391884" y="1095829"/>
            <a:chExt cx="8127999" cy="5471886"/>
          </a:xfrm>
        </p:grpSpPr>
        <p:pic>
          <p:nvPicPr>
            <p:cNvPr id="40963" name="Picture 4"/>
            <p:cNvPicPr>
              <a:picLocks noChangeAspect="1" noChangeArrowheads="1"/>
            </p:cNvPicPr>
            <p:nvPr/>
          </p:nvPicPr>
          <p:blipFill>
            <a:blip r:embed="rId3" cstate="print"/>
            <a:srcRect/>
            <a:stretch>
              <a:fillRect/>
            </a:stretch>
          </p:blipFill>
          <p:spPr bwMode="auto">
            <a:xfrm>
              <a:off x="522742" y="1503590"/>
              <a:ext cx="7981950" cy="5064125"/>
            </a:xfrm>
            <a:prstGeom prst="rect">
              <a:avLst/>
            </a:prstGeom>
            <a:noFill/>
            <a:ln w="9525">
              <a:noFill/>
              <a:miter lim="800000"/>
              <a:headEnd/>
              <a:tailEnd/>
            </a:ln>
          </p:spPr>
        </p:pic>
        <p:sp>
          <p:nvSpPr>
            <p:cNvPr id="40967" name="Text Box 28"/>
            <p:cNvSpPr txBox="1">
              <a:spLocks noChangeArrowheads="1"/>
            </p:cNvSpPr>
            <p:nvPr/>
          </p:nvSpPr>
          <p:spPr bwMode="auto">
            <a:xfrm>
              <a:off x="391884" y="1095829"/>
              <a:ext cx="8127999" cy="395173"/>
            </a:xfrm>
            <a:prstGeom prst="rect">
              <a:avLst/>
            </a:prstGeom>
            <a:solidFill>
              <a:schemeClr val="bg1"/>
            </a:solidFill>
            <a:ln w="9525">
              <a:noFill/>
              <a:miter lim="800000"/>
              <a:headEnd/>
              <a:tailEnd/>
            </a:ln>
          </p:spPr>
          <p:txBody>
            <a:bodyPr wrap="square">
              <a:spAutoFit/>
            </a:bodyPr>
            <a:lstStyle/>
            <a:p>
              <a:pPr marL="484188" indent="-342900" defTabSz="254000" eaLnBrk="0" hangingPunct="0">
                <a:lnSpc>
                  <a:spcPct val="80000"/>
                </a:lnSpc>
                <a:spcBef>
                  <a:spcPts val="600"/>
                </a:spcBef>
                <a:buClr>
                  <a:srgbClr val="C00000"/>
                </a:buClr>
                <a:buSzPct val="120000"/>
                <a:buFont typeface="Wingdings 2" pitchFamily="18" charset="2"/>
                <a:buChar char="¾"/>
                <a:tabLst>
                  <a:tab pos="1168400" algn="l"/>
                </a:tabLst>
              </a:pPr>
              <a:r>
                <a:rPr lang="fr-FR" altLang="zh-CN" sz="2400" dirty="0" smtClean="0">
                  <a:solidFill>
                    <a:srgbClr val="4D4D4D"/>
                  </a:solidFill>
                  <a:latin typeface="Calibri" pitchFamily="34" charset="0"/>
                  <a:ea typeface="宋体" pitchFamily="2" charset="-122"/>
                </a:rPr>
                <a:t>Vietnam </a:t>
              </a:r>
              <a:r>
                <a:rPr lang="fr-FR" altLang="zh-CN" sz="2400" dirty="0" err="1" smtClean="0">
                  <a:solidFill>
                    <a:srgbClr val="4D4D4D"/>
                  </a:solidFill>
                  <a:latin typeface="Calibri" pitchFamily="34" charset="0"/>
                  <a:ea typeface="宋体" pitchFamily="2" charset="-122"/>
                </a:rPr>
                <a:t>Household</a:t>
              </a:r>
              <a:r>
                <a:rPr lang="fr-FR" altLang="zh-CN" sz="2400" dirty="0" smtClean="0">
                  <a:solidFill>
                    <a:srgbClr val="4D4D4D"/>
                  </a:solidFill>
                  <a:latin typeface="Calibri" pitchFamily="34" charset="0"/>
                  <a:ea typeface="宋体" pitchFamily="2" charset="-122"/>
                </a:rPr>
                <a:t> Living Standards Survey | VHLSS 2008</a:t>
              </a:r>
            </a:p>
          </p:txBody>
        </p:sp>
      </p:grpSp>
      <p:grpSp>
        <p:nvGrpSpPr>
          <p:cNvPr id="3" name="Group 35"/>
          <p:cNvGrpSpPr>
            <a:grpSpLocks/>
          </p:cNvGrpSpPr>
          <p:nvPr/>
        </p:nvGrpSpPr>
        <p:grpSpPr bwMode="auto">
          <a:xfrm>
            <a:off x="1887537" y="2467428"/>
            <a:ext cx="5151437" cy="2970927"/>
            <a:chOff x="1988457" y="2111829"/>
            <a:chExt cx="5152572" cy="2971187"/>
          </a:xfrm>
        </p:grpSpPr>
        <p:sp>
          <p:nvSpPr>
            <p:cNvPr id="40982" name="TextBox 13"/>
            <p:cNvSpPr txBox="1">
              <a:spLocks noChangeArrowheads="1"/>
            </p:cNvSpPr>
            <p:nvPr/>
          </p:nvSpPr>
          <p:spPr bwMode="auto">
            <a:xfrm>
              <a:off x="1988457" y="2743709"/>
              <a:ext cx="5152572" cy="2339307"/>
            </a:xfrm>
            <a:prstGeom prst="rect">
              <a:avLst/>
            </a:prstGeom>
            <a:solidFill>
              <a:schemeClr val="bg1"/>
            </a:solidFill>
            <a:ln w="9525">
              <a:solidFill>
                <a:srgbClr val="367DB2"/>
              </a:solidFill>
              <a:miter lim="800000"/>
              <a:headEnd/>
              <a:tailEnd/>
            </a:ln>
          </p:spPr>
          <p:txBody>
            <a:bodyPr>
              <a:spAutoFit/>
            </a:bodyPr>
            <a:lstStyle/>
            <a:p>
              <a:pPr marL="536575" indent="-536575">
                <a:spcAft>
                  <a:spcPts val="1200"/>
                </a:spcAft>
                <a:buClr>
                  <a:srgbClr val="367DB2"/>
                </a:buClr>
                <a:buFont typeface="Wingdings 2" pitchFamily="18" charset="2"/>
                <a:buChar char=""/>
              </a:pPr>
              <a:r>
                <a:rPr lang="en-GB" dirty="0" smtClean="0">
                  <a:latin typeface="Calibri" pitchFamily="34" charset="0"/>
                </a:rPr>
                <a:t>Each column = one </a:t>
              </a:r>
              <a:r>
                <a:rPr lang="en-GB" dirty="0">
                  <a:latin typeface="Calibri" pitchFamily="34" charset="0"/>
                </a:rPr>
                <a:t>variable</a:t>
              </a:r>
            </a:p>
            <a:p>
              <a:pPr marL="536575" indent="-536575">
                <a:spcAft>
                  <a:spcPts val="1200"/>
                </a:spcAft>
                <a:buClr>
                  <a:srgbClr val="367DB2"/>
                </a:buClr>
                <a:buFont typeface="Wingdings 2" pitchFamily="18" charset="2"/>
                <a:buChar char=""/>
              </a:pPr>
              <a:r>
                <a:rPr lang="en-GB" dirty="0" smtClean="0">
                  <a:latin typeface="Calibri" pitchFamily="34" charset="0"/>
                </a:rPr>
                <a:t>A question (typical questionnaire) = one or several variables according  to the type of questions (single or multiple answers notably)</a:t>
              </a:r>
              <a:endParaRPr lang="en-GB" dirty="0">
                <a:latin typeface="Calibri" pitchFamily="34" charset="0"/>
              </a:endParaRPr>
            </a:p>
            <a:p>
              <a:pPr marL="536575" indent="-536575">
                <a:spcAft>
                  <a:spcPts val="1200"/>
                </a:spcAft>
                <a:buClr>
                  <a:srgbClr val="367DB2"/>
                </a:buClr>
                <a:buFont typeface="Wingdings 2" pitchFamily="18" charset="2"/>
                <a:buChar char=""/>
              </a:pPr>
              <a:r>
                <a:rPr lang="en-GB" dirty="0" smtClean="0">
                  <a:latin typeface="Calibri" pitchFamily="34" charset="0"/>
                </a:rPr>
                <a:t>Variables are defined by:  a type of variable,  a labels, some codes for pre-coded answers and corresponding labels</a:t>
              </a:r>
              <a:endParaRPr lang="en-GB" dirty="0">
                <a:latin typeface="Calibri" pitchFamily="34" charset="0"/>
              </a:endParaRPr>
            </a:p>
          </p:txBody>
        </p:sp>
        <p:grpSp>
          <p:nvGrpSpPr>
            <p:cNvPr id="4" name="Group 29"/>
            <p:cNvGrpSpPr>
              <a:grpSpLocks/>
            </p:cNvGrpSpPr>
            <p:nvPr/>
          </p:nvGrpSpPr>
          <p:grpSpPr bwMode="auto">
            <a:xfrm>
              <a:off x="2352075" y="2111829"/>
              <a:ext cx="1937176" cy="733490"/>
              <a:chOff x="2352075" y="2111829"/>
              <a:chExt cx="1937176" cy="733490"/>
            </a:xfrm>
          </p:grpSpPr>
          <p:cxnSp>
            <p:nvCxnSpPr>
              <p:cNvPr id="16" name="Straight Connector 15"/>
              <p:cNvCxnSpPr/>
              <p:nvPr/>
            </p:nvCxnSpPr>
            <p:spPr>
              <a:xfrm rot="5400000">
                <a:off x="2206807" y="2279326"/>
                <a:ext cx="319115" cy="0"/>
              </a:xfrm>
              <a:prstGeom prst="line">
                <a:avLst/>
              </a:prstGeom>
              <a:ln w="28575">
                <a:solidFill>
                  <a:srgbClr val="2D6895"/>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a:off x="2917396" y="2489687"/>
                <a:ext cx="704912" cy="6351"/>
              </a:xfrm>
              <a:prstGeom prst="line">
                <a:avLst/>
              </a:prstGeom>
              <a:ln w="28575">
                <a:solidFill>
                  <a:srgbClr val="2D6895"/>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4129693" y="2271387"/>
                <a:ext cx="319116" cy="0"/>
              </a:xfrm>
              <a:prstGeom prst="line">
                <a:avLst/>
              </a:prstGeom>
              <a:ln w="28575">
                <a:solidFill>
                  <a:srgbClr val="2D689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352075" y="2438883"/>
                <a:ext cx="1929238" cy="0"/>
              </a:xfrm>
              <a:prstGeom prst="line">
                <a:avLst/>
              </a:prstGeom>
              <a:ln w="28575">
                <a:solidFill>
                  <a:srgbClr val="2D6895"/>
                </a:solidFill>
              </a:ln>
            </p:spPr>
            <p:style>
              <a:lnRef idx="1">
                <a:schemeClr val="accent1"/>
              </a:lnRef>
              <a:fillRef idx="0">
                <a:schemeClr val="accent1"/>
              </a:fillRef>
              <a:effectRef idx="0">
                <a:schemeClr val="accent1"/>
              </a:effectRef>
              <a:fontRef idx="minor">
                <a:schemeClr val="tx1"/>
              </a:fontRef>
            </p:style>
          </p:cxnSp>
        </p:grpSp>
      </p:grpSp>
      <p:grpSp>
        <p:nvGrpSpPr>
          <p:cNvPr id="5" name="Group 37"/>
          <p:cNvGrpSpPr>
            <a:grpSpLocks/>
          </p:cNvGrpSpPr>
          <p:nvPr/>
        </p:nvGrpSpPr>
        <p:grpSpPr bwMode="auto">
          <a:xfrm>
            <a:off x="1117600" y="2931886"/>
            <a:ext cx="6561138" cy="3139321"/>
            <a:chOff x="1001486" y="2540001"/>
            <a:chExt cx="6560456" cy="3140156"/>
          </a:xfrm>
        </p:grpSpPr>
        <p:grpSp>
          <p:nvGrpSpPr>
            <p:cNvPr id="6" name="Group 30"/>
            <p:cNvGrpSpPr>
              <a:grpSpLocks/>
            </p:cNvGrpSpPr>
            <p:nvPr/>
          </p:nvGrpSpPr>
          <p:grpSpPr bwMode="auto">
            <a:xfrm rot="-5400000">
              <a:off x="399143" y="3614057"/>
              <a:ext cx="1937657" cy="732971"/>
              <a:chOff x="2351314" y="2111829"/>
              <a:chExt cx="1937657" cy="732971"/>
            </a:xfrm>
          </p:grpSpPr>
          <p:cxnSp>
            <p:nvCxnSpPr>
              <p:cNvPr id="32" name="Straight Connector 31"/>
              <p:cNvCxnSpPr/>
              <p:nvPr/>
            </p:nvCxnSpPr>
            <p:spPr>
              <a:xfrm rot="5400000">
                <a:off x="2206570" y="2279294"/>
                <a:ext cx="319054" cy="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2917237" y="2489614"/>
                <a:ext cx="704777" cy="6352"/>
              </a:xfrm>
              <a:prstGeom prst="line">
                <a:avLst/>
              </a:prstGeom>
              <a:ln w="28575">
                <a:solidFill>
                  <a:srgbClr val="92D05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4129544" y="2271357"/>
                <a:ext cx="319055" cy="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2378800" y="2438820"/>
                <a:ext cx="1929326" cy="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grpSp>
        <p:sp>
          <p:nvSpPr>
            <p:cNvPr id="37" name="TextBox 36"/>
            <p:cNvSpPr txBox="1"/>
            <p:nvPr/>
          </p:nvSpPr>
          <p:spPr>
            <a:xfrm>
              <a:off x="1741184" y="2540001"/>
              <a:ext cx="5820758" cy="3140156"/>
            </a:xfrm>
            <a:prstGeom prst="rect">
              <a:avLst/>
            </a:prstGeom>
            <a:ln>
              <a:solidFill>
                <a:srgbClr val="92D050"/>
              </a:solidFill>
            </a:ln>
          </p:spPr>
          <p:style>
            <a:lnRef idx="2">
              <a:schemeClr val="accent3"/>
            </a:lnRef>
            <a:fillRef idx="1">
              <a:schemeClr val="lt1"/>
            </a:fillRef>
            <a:effectRef idx="0">
              <a:schemeClr val="accent3"/>
            </a:effectRef>
            <a:fontRef idx="minor">
              <a:schemeClr val="dk1"/>
            </a:fontRef>
          </p:style>
          <p:txBody>
            <a:bodyPr>
              <a:spAutoFit/>
            </a:bodyPr>
            <a:lstStyle/>
            <a:p>
              <a:pPr marL="363538" indent="-363538">
                <a:buClr>
                  <a:srgbClr val="92D050"/>
                </a:buClr>
                <a:buFont typeface="Wingdings 2" pitchFamily="18" charset="2"/>
                <a:buChar char=""/>
                <a:defRPr/>
              </a:pPr>
              <a:r>
                <a:rPr lang="en-GB" dirty="0" smtClean="0">
                  <a:solidFill>
                    <a:srgbClr val="000000"/>
                  </a:solidFill>
                  <a:latin typeface="Calibri" pitchFamily="34" charset="0"/>
                </a:rPr>
                <a:t>Each </a:t>
              </a:r>
              <a:r>
                <a:rPr lang="en-GB" b="1" dirty="0" smtClean="0">
                  <a:solidFill>
                    <a:srgbClr val="000000"/>
                  </a:solidFill>
                  <a:latin typeface="Calibri" pitchFamily="34" charset="0"/>
                </a:rPr>
                <a:t>line</a:t>
              </a:r>
              <a:r>
                <a:rPr lang="en-GB" dirty="0" smtClean="0">
                  <a:solidFill>
                    <a:srgbClr val="000000"/>
                  </a:solidFill>
                  <a:latin typeface="Calibri" pitchFamily="34" charset="0"/>
                </a:rPr>
                <a:t> = Unit of observation </a:t>
              </a:r>
              <a:r>
                <a:rPr lang="en-GB" dirty="0">
                  <a:solidFill>
                    <a:srgbClr val="000000"/>
                  </a:solidFill>
                  <a:latin typeface="Calibri" pitchFamily="34" charset="0"/>
                </a:rPr>
                <a:t>- </a:t>
              </a:r>
              <a:r>
                <a:rPr lang="en-GB" dirty="0" smtClean="0">
                  <a:solidFill>
                    <a:srgbClr val="000000"/>
                  </a:solidFill>
                  <a:latin typeface="Calibri" pitchFamily="34" charset="0"/>
                </a:rPr>
                <a:t> in the present case, an individual. Can be an household, an enterprise, etc.</a:t>
              </a:r>
              <a:endParaRPr lang="en-GB" dirty="0">
                <a:solidFill>
                  <a:srgbClr val="000000"/>
                </a:solidFill>
                <a:latin typeface="Calibri" pitchFamily="34" charset="0"/>
              </a:endParaRPr>
            </a:p>
            <a:p>
              <a:pPr marL="363538" indent="-363538">
                <a:buClr>
                  <a:srgbClr val="92D050"/>
                </a:buClr>
                <a:buFont typeface="Wingdings 2" pitchFamily="18" charset="2"/>
                <a:buChar char=""/>
                <a:defRPr/>
              </a:pPr>
              <a:r>
                <a:rPr lang="en-GB" dirty="0" smtClean="0">
                  <a:solidFill>
                    <a:srgbClr val="000000"/>
                  </a:solidFill>
                  <a:latin typeface="Calibri" pitchFamily="34" charset="0"/>
                </a:rPr>
                <a:t>The total number of lines </a:t>
              </a:r>
              <a:r>
                <a:rPr lang="en-GB" dirty="0">
                  <a:solidFill>
                    <a:srgbClr val="000000"/>
                  </a:solidFill>
                  <a:latin typeface="Calibri" pitchFamily="34" charset="0"/>
                </a:rPr>
                <a:t>= </a:t>
              </a:r>
              <a:r>
                <a:rPr lang="en-GB" dirty="0" smtClean="0">
                  <a:solidFill>
                    <a:srgbClr val="000000"/>
                  </a:solidFill>
                  <a:latin typeface="Calibri" pitchFamily="34" charset="0"/>
                </a:rPr>
                <a:t>sample size</a:t>
              </a:r>
              <a:endParaRPr lang="en-GB" dirty="0">
                <a:solidFill>
                  <a:srgbClr val="000000"/>
                </a:solidFill>
                <a:latin typeface="Calibri" pitchFamily="34" charset="0"/>
              </a:endParaRPr>
            </a:p>
            <a:p>
              <a:pPr marL="363538" indent="-363538">
                <a:buClr>
                  <a:srgbClr val="92D050"/>
                </a:buClr>
                <a:buFont typeface="Wingdings 2" pitchFamily="18" charset="2"/>
                <a:buChar char=""/>
                <a:defRPr/>
              </a:pPr>
              <a:r>
                <a:rPr lang="en-GB" dirty="0" smtClean="0">
                  <a:solidFill>
                    <a:srgbClr val="000000"/>
                  </a:solidFill>
                  <a:latin typeface="Calibri" pitchFamily="34" charset="0"/>
                </a:rPr>
                <a:t>The </a:t>
              </a:r>
              <a:r>
                <a:rPr lang="en-GB" b="1" dirty="0" smtClean="0">
                  <a:solidFill>
                    <a:srgbClr val="000000"/>
                  </a:solidFill>
                  <a:latin typeface="Calibri" pitchFamily="34" charset="0"/>
                </a:rPr>
                <a:t>weight</a:t>
              </a:r>
              <a:r>
                <a:rPr lang="en-GB" dirty="0" smtClean="0">
                  <a:solidFill>
                    <a:srgbClr val="000000"/>
                  </a:solidFill>
                  <a:latin typeface="Calibri" pitchFamily="34" charset="0"/>
                </a:rPr>
                <a:t> variable assigns to each individual a certain weight acting as a “</a:t>
              </a:r>
              <a:r>
                <a:rPr lang="en-GB" dirty="0" err="1" smtClean="0">
                  <a:solidFill>
                    <a:srgbClr val="000000"/>
                  </a:solidFill>
                  <a:latin typeface="Calibri" pitchFamily="34" charset="0"/>
                </a:rPr>
                <a:t>multiplicator</a:t>
              </a:r>
              <a:r>
                <a:rPr lang="en-GB" dirty="0" smtClean="0">
                  <a:solidFill>
                    <a:srgbClr val="000000"/>
                  </a:solidFill>
                  <a:latin typeface="Calibri" pitchFamily="34" charset="0"/>
                </a:rPr>
                <a:t>” </a:t>
              </a:r>
              <a:endParaRPr lang="en-GB" dirty="0">
                <a:solidFill>
                  <a:srgbClr val="000000"/>
                </a:solidFill>
                <a:latin typeface="Calibri" pitchFamily="34" charset="0"/>
              </a:endParaRPr>
            </a:p>
            <a:p>
              <a:pPr marL="363538" indent="-363538">
                <a:buClr>
                  <a:srgbClr val="92D050"/>
                </a:buClr>
                <a:buFont typeface="Wingdings 2" pitchFamily="18" charset="2"/>
                <a:buChar char=""/>
                <a:defRPr/>
              </a:pPr>
              <a:r>
                <a:rPr lang="en-GB" dirty="0" smtClean="0">
                  <a:solidFill>
                    <a:srgbClr val="000000"/>
                  </a:solidFill>
                  <a:latin typeface="Calibri" pitchFamily="34" charset="0"/>
                </a:rPr>
                <a:t>Each individual is identified by </a:t>
              </a:r>
              <a:r>
                <a:rPr lang="en-GB" b="1" dirty="0" smtClean="0">
                  <a:solidFill>
                    <a:srgbClr val="000000"/>
                  </a:solidFill>
                  <a:latin typeface="Calibri" pitchFamily="34" charset="0"/>
                </a:rPr>
                <a:t>a single ID </a:t>
              </a:r>
              <a:r>
                <a:rPr lang="en-GB" dirty="0" smtClean="0">
                  <a:solidFill>
                    <a:srgbClr val="000000"/>
                  </a:solidFill>
                  <a:latin typeface="Calibri" pitchFamily="34" charset="0"/>
                </a:rPr>
                <a:t>number or a combination of variables (region</a:t>
              </a:r>
              <a:r>
                <a:rPr lang="en-GB" dirty="0">
                  <a:solidFill>
                    <a:srgbClr val="000000"/>
                  </a:solidFill>
                  <a:latin typeface="Calibri" pitchFamily="34" charset="0"/>
                </a:rPr>
                <a:t>, district, commune, </a:t>
              </a:r>
              <a:r>
                <a:rPr lang="en-GB" dirty="0" err="1">
                  <a:solidFill>
                    <a:srgbClr val="000000"/>
                  </a:solidFill>
                  <a:latin typeface="Calibri" pitchFamily="34" charset="0"/>
                </a:rPr>
                <a:t>household_ID</a:t>
              </a:r>
              <a:r>
                <a:rPr lang="en-GB" dirty="0">
                  <a:solidFill>
                    <a:srgbClr val="000000"/>
                  </a:solidFill>
                  <a:latin typeface="Calibri" pitchFamily="34" charset="0"/>
                </a:rPr>
                <a:t>, individual ID)</a:t>
              </a:r>
            </a:p>
            <a:p>
              <a:pPr marL="363538" indent="-363538">
                <a:buClr>
                  <a:srgbClr val="92D050"/>
                </a:buClr>
                <a:buFont typeface="Wingdings 2" pitchFamily="18" charset="2"/>
                <a:buChar char=""/>
                <a:defRPr/>
              </a:pPr>
              <a:r>
                <a:rPr lang="en-GB" dirty="0" smtClean="0">
                  <a:solidFill>
                    <a:srgbClr val="000000"/>
                  </a:solidFill>
                  <a:latin typeface="Calibri" pitchFamily="34" charset="0"/>
                </a:rPr>
                <a:t>Each household should also be identified by a single ID (individuals from a same households will have the same HH_ID)</a:t>
              </a:r>
              <a:endParaRPr lang="en-GB" dirty="0">
                <a:solidFill>
                  <a:srgbClr val="000000"/>
                </a:solidFill>
                <a:latin typeface="Calibri" pitchFamily="34" charset="0"/>
              </a:endParaRPr>
            </a:p>
          </p:txBody>
        </p:sp>
      </p:grpSp>
      <p:grpSp>
        <p:nvGrpSpPr>
          <p:cNvPr id="7" name="Group 26"/>
          <p:cNvGrpSpPr>
            <a:grpSpLocks/>
          </p:cNvGrpSpPr>
          <p:nvPr/>
        </p:nvGrpSpPr>
        <p:grpSpPr bwMode="auto">
          <a:xfrm>
            <a:off x="362857" y="1616188"/>
            <a:ext cx="8596312" cy="4910137"/>
            <a:chOff x="285750" y="1273175"/>
            <a:chExt cx="8596313" cy="4910138"/>
          </a:xfrm>
        </p:grpSpPr>
        <p:grpSp>
          <p:nvGrpSpPr>
            <p:cNvPr id="8" name="Group 41"/>
            <p:cNvGrpSpPr>
              <a:grpSpLocks/>
            </p:cNvGrpSpPr>
            <p:nvPr/>
          </p:nvGrpSpPr>
          <p:grpSpPr bwMode="auto">
            <a:xfrm>
              <a:off x="1277937" y="1273175"/>
              <a:ext cx="7604126" cy="4910138"/>
              <a:chOff x="1349827" y="1229855"/>
              <a:chExt cx="7605486" cy="4909688"/>
            </a:xfrm>
          </p:grpSpPr>
          <p:grpSp>
            <p:nvGrpSpPr>
              <p:cNvPr id="9" name="Group 40"/>
              <p:cNvGrpSpPr>
                <a:grpSpLocks/>
              </p:cNvGrpSpPr>
              <p:nvPr/>
            </p:nvGrpSpPr>
            <p:grpSpPr bwMode="auto">
              <a:xfrm>
                <a:off x="1492533" y="1229855"/>
                <a:ext cx="7462780" cy="4735518"/>
                <a:chOff x="1492534" y="1258883"/>
                <a:chExt cx="7462780" cy="4735518"/>
              </a:xfrm>
            </p:grpSpPr>
            <p:pic>
              <p:nvPicPr>
                <p:cNvPr id="40974" name="Picture 1"/>
                <p:cNvPicPr>
                  <a:picLocks noChangeAspect="1" noChangeArrowheads="1"/>
                </p:cNvPicPr>
                <p:nvPr/>
              </p:nvPicPr>
              <p:blipFill>
                <a:blip r:embed="rId4" cstate="print"/>
                <a:srcRect/>
                <a:stretch>
                  <a:fillRect/>
                </a:stretch>
              </p:blipFill>
              <p:spPr bwMode="auto">
                <a:xfrm>
                  <a:off x="1492534" y="1258883"/>
                  <a:ext cx="7462780" cy="4735518"/>
                </a:xfrm>
                <a:prstGeom prst="rect">
                  <a:avLst/>
                </a:prstGeom>
                <a:noFill/>
                <a:ln w="9525">
                  <a:noFill/>
                  <a:miter lim="800000"/>
                  <a:headEnd/>
                  <a:tailEnd/>
                </a:ln>
              </p:spPr>
            </p:pic>
            <p:sp>
              <p:nvSpPr>
                <p:cNvPr id="40975" name="TextBox 39"/>
                <p:cNvSpPr txBox="1">
                  <a:spLocks noChangeArrowheads="1"/>
                </p:cNvSpPr>
                <p:nvPr/>
              </p:nvSpPr>
              <p:spPr bwMode="auto">
                <a:xfrm rot="5400000">
                  <a:off x="6516779" y="3389239"/>
                  <a:ext cx="3578229" cy="701819"/>
                </a:xfrm>
                <a:prstGeom prst="rect">
                  <a:avLst/>
                </a:prstGeom>
                <a:noFill/>
                <a:ln w="9525">
                  <a:noFill/>
                  <a:miter lim="800000"/>
                  <a:headEnd/>
                  <a:tailEnd/>
                </a:ln>
              </p:spPr>
              <p:txBody>
                <a:bodyPr>
                  <a:spAutoFit/>
                </a:bodyPr>
                <a:lstStyle/>
                <a:p>
                  <a:r>
                    <a:rPr lang="en-GB" sz="2000" dirty="0"/>
                    <a:t>Variables view</a:t>
                  </a:r>
                </a:p>
                <a:p>
                  <a:r>
                    <a:rPr lang="en-GB" sz="2000" dirty="0"/>
                    <a:t> </a:t>
                  </a:r>
                  <a:r>
                    <a:rPr lang="en-GB" sz="2000" dirty="0" smtClean="0"/>
                    <a:t>or variable dictionary</a:t>
                  </a:r>
                  <a:endParaRPr lang="en-GB" sz="2000" dirty="0"/>
                </a:p>
              </p:txBody>
            </p:sp>
          </p:grpSp>
          <p:sp>
            <p:nvSpPr>
              <p:cNvPr id="39" name="Bent-Up Arrow 38"/>
              <p:cNvSpPr/>
              <p:nvPr/>
            </p:nvSpPr>
            <p:spPr>
              <a:xfrm>
                <a:off x="1349827" y="5558571"/>
                <a:ext cx="2002196" cy="580972"/>
              </a:xfrm>
              <a:prstGeom prst="bentUpArrow">
                <a:avLst/>
              </a:prstGeom>
              <a:solidFill>
                <a:srgbClr val="367DB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26" name="Right Arrow 25"/>
            <p:cNvSpPr/>
            <p:nvPr/>
          </p:nvSpPr>
          <p:spPr>
            <a:xfrm>
              <a:off x="285750" y="1905000"/>
              <a:ext cx="628650" cy="400050"/>
            </a:xfrm>
            <a:prstGeom prst="rightArrow">
              <a:avLst/>
            </a:prstGeom>
            <a:solidFill>
              <a:srgbClr val="367DB2"/>
            </a:solidFill>
            <a:ln>
              <a:solidFill>
                <a:srgbClr val="367DB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43" name="TextBox 42"/>
          <p:cNvSpPr txBox="1">
            <a:spLocks noChangeArrowheads="1"/>
          </p:cNvSpPr>
          <p:nvPr/>
        </p:nvSpPr>
        <p:spPr bwMode="auto">
          <a:xfrm>
            <a:off x="2119087" y="2964834"/>
            <a:ext cx="5472113" cy="2416046"/>
          </a:xfrm>
          <a:prstGeom prst="rect">
            <a:avLst/>
          </a:prstGeom>
          <a:solidFill>
            <a:schemeClr val="bg1"/>
          </a:solidFill>
          <a:ln w="9525">
            <a:solidFill>
              <a:srgbClr val="367DB2"/>
            </a:solidFill>
            <a:miter lim="800000"/>
            <a:headEnd/>
            <a:tailEnd/>
          </a:ln>
        </p:spPr>
        <p:txBody>
          <a:bodyPr>
            <a:spAutoFit/>
          </a:bodyPr>
          <a:lstStyle/>
          <a:p>
            <a:pPr>
              <a:spcAft>
                <a:spcPts val="600"/>
              </a:spcAft>
            </a:pPr>
            <a:r>
              <a:rPr lang="fr-FR" b="1" dirty="0" err="1" smtClean="0">
                <a:solidFill>
                  <a:schemeClr val="accent2">
                    <a:lumMod val="25000"/>
                  </a:schemeClr>
                </a:solidFill>
                <a:latin typeface="Calibri" pitchFamily="34" charset="0"/>
              </a:rPr>
              <a:t>Each</a:t>
            </a:r>
            <a:r>
              <a:rPr lang="fr-FR" b="1" dirty="0" smtClean="0">
                <a:solidFill>
                  <a:schemeClr val="accent2">
                    <a:lumMod val="25000"/>
                  </a:schemeClr>
                </a:solidFill>
                <a:latin typeface="Calibri" pitchFamily="34" charset="0"/>
              </a:rPr>
              <a:t> variable </a:t>
            </a:r>
            <a:r>
              <a:rPr lang="fr-FR" b="1" dirty="0" err="1" smtClean="0">
                <a:solidFill>
                  <a:schemeClr val="accent2">
                    <a:lumMod val="25000"/>
                  </a:schemeClr>
                </a:solidFill>
                <a:latin typeface="Calibri" pitchFamily="34" charset="0"/>
              </a:rPr>
              <a:t>is</a:t>
            </a:r>
            <a:r>
              <a:rPr lang="fr-FR" b="1" dirty="0" smtClean="0">
                <a:solidFill>
                  <a:schemeClr val="accent2">
                    <a:lumMod val="25000"/>
                  </a:schemeClr>
                </a:solidFill>
                <a:latin typeface="Calibri" pitchFamily="34" charset="0"/>
              </a:rPr>
              <a:t> </a:t>
            </a:r>
            <a:r>
              <a:rPr lang="fr-FR" b="1" dirty="0" err="1" smtClean="0">
                <a:solidFill>
                  <a:schemeClr val="accent2">
                    <a:lumMod val="25000"/>
                  </a:schemeClr>
                </a:solidFill>
                <a:latin typeface="Calibri" pitchFamily="34" charset="0"/>
              </a:rPr>
              <a:t>defined</a:t>
            </a:r>
            <a:r>
              <a:rPr lang="fr-FR" b="1" dirty="0" smtClean="0">
                <a:solidFill>
                  <a:schemeClr val="accent2">
                    <a:lumMod val="25000"/>
                  </a:schemeClr>
                </a:solidFill>
                <a:latin typeface="Calibri" pitchFamily="34" charset="0"/>
              </a:rPr>
              <a:t> by</a:t>
            </a:r>
            <a:endParaRPr lang="fr-FR" b="1" dirty="0">
              <a:solidFill>
                <a:schemeClr val="accent2">
                  <a:lumMod val="25000"/>
                </a:schemeClr>
              </a:solidFill>
              <a:latin typeface="Calibri" pitchFamily="34" charset="0"/>
            </a:endParaRPr>
          </a:p>
          <a:p>
            <a:pPr>
              <a:spcAft>
                <a:spcPts val="600"/>
              </a:spcAft>
              <a:buClr>
                <a:srgbClr val="2D6895"/>
              </a:buClr>
              <a:buFont typeface="Wingdings 2" pitchFamily="18" charset="2"/>
              <a:buChar char=""/>
            </a:pPr>
            <a:r>
              <a:rPr lang="fr-FR" dirty="0" smtClean="0">
                <a:solidFill>
                  <a:schemeClr val="accent2">
                    <a:lumMod val="25000"/>
                  </a:schemeClr>
                </a:solidFill>
                <a:latin typeface="Calibri" pitchFamily="34" charset="0"/>
              </a:rPr>
              <a:t> A variable </a:t>
            </a:r>
            <a:r>
              <a:rPr lang="fr-FR" b="1" dirty="0" err="1" smtClean="0">
                <a:solidFill>
                  <a:schemeClr val="accent2">
                    <a:lumMod val="25000"/>
                  </a:schemeClr>
                </a:solidFill>
                <a:latin typeface="Calibri" pitchFamily="34" charset="0"/>
              </a:rPr>
              <a:t>name</a:t>
            </a:r>
            <a:endParaRPr lang="fr-FR" b="1" dirty="0" smtClean="0">
              <a:solidFill>
                <a:schemeClr val="accent2">
                  <a:lumMod val="25000"/>
                </a:schemeClr>
              </a:solidFill>
              <a:latin typeface="Calibri" pitchFamily="34" charset="0"/>
            </a:endParaRPr>
          </a:p>
          <a:p>
            <a:pPr>
              <a:spcAft>
                <a:spcPts val="600"/>
              </a:spcAft>
              <a:buClr>
                <a:srgbClr val="2D6895"/>
              </a:buClr>
              <a:buFont typeface="Wingdings 2" pitchFamily="18" charset="2"/>
              <a:buChar char=""/>
            </a:pPr>
            <a:r>
              <a:rPr lang="fr-FR" dirty="0" smtClean="0">
                <a:solidFill>
                  <a:schemeClr val="accent2">
                    <a:lumMod val="25000"/>
                  </a:schemeClr>
                </a:solidFill>
                <a:latin typeface="Calibri" pitchFamily="34" charset="0"/>
              </a:rPr>
              <a:t> A variable </a:t>
            </a:r>
            <a:r>
              <a:rPr lang="fr-FR" b="1" dirty="0" smtClean="0">
                <a:solidFill>
                  <a:schemeClr val="accent2">
                    <a:lumMod val="25000"/>
                  </a:schemeClr>
                </a:solidFill>
                <a:latin typeface="Calibri" pitchFamily="34" charset="0"/>
              </a:rPr>
              <a:t>type</a:t>
            </a:r>
            <a:r>
              <a:rPr lang="fr-FR" dirty="0" smtClean="0">
                <a:solidFill>
                  <a:schemeClr val="accent2">
                    <a:lumMod val="25000"/>
                  </a:schemeClr>
                </a:solidFill>
                <a:latin typeface="Calibri" pitchFamily="34" charset="0"/>
              </a:rPr>
              <a:t> </a:t>
            </a:r>
            <a:r>
              <a:rPr lang="fr-FR" sz="1600" dirty="0">
                <a:solidFill>
                  <a:schemeClr val="accent2">
                    <a:lumMod val="25000"/>
                  </a:schemeClr>
                </a:solidFill>
                <a:latin typeface="Calibri" pitchFamily="34" charset="0"/>
              </a:rPr>
              <a:t>(</a:t>
            </a:r>
            <a:r>
              <a:rPr lang="fr-FR" sz="1600" dirty="0" err="1" smtClean="0">
                <a:solidFill>
                  <a:schemeClr val="accent2">
                    <a:lumMod val="25000"/>
                  </a:schemeClr>
                </a:solidFill>
                <a:latin typeface="Calibri" pitchFamily="34" charset="0"/>
              </a:rPr>
              <a:t>numerical</a:t>
            </a:r>
            <a:r>
              <a:rPr lang="fr-FR" sz="1600" dirty="0" smtClean="0">
                <a:solidFill>
                  <a:schemeClr val="accent2">
                    <a:lumMod val="25000"/>
                  </a:schemeClr>
                </a:solidFill>
                <a:latin typeface="Calibri" pitchFamily="34" charset="0"/>
              </a:rPr>
              <a:t>, </a:t>
            </a:r>
            <a:r>
              <a:rPr lang="fr-FR" sz="1600" dirty="0" err="1" smtClean="0">
                <a:solidFill>
                  <a:schemeClr val="accent2">
                    <a:lumMod val="25000"/>
                  </a:schemeClr>
                </a:solidFill>
                <a:latin typeface="Calibri" pitchFamily="34" charset="0"/>
              </a:rPr>
              <a:t>textual</a:t>
            </a:r>
            <a:r>
              <a:rPr lang="fr-FR" sz="1600" dirty="0" smtClean="0">
                <a:solidFill>
                  <a:schemeClr val="accent2">
                    <a:lumMod val="25000"/>
                  </a:schemeClr>
                </a:solidFill>
                <a:latin typeface="Calibri" pitchFamily="34" charset="0"/>
              </a:rPr>
              <a:t>, </a:t>
            </a:r>
            <a:r>
              <a:rPr lang="fr-FR" sz="1600" dirty="0">
                <a:solidFill>
                  <a:schemeClr val="accent2">
                    <a:lumMod val="25000"/>
                  </a:schemeClr>
                </a:solidFill>
                <a:latin typeface="Calibri" pitchFamily="34" charset="0"/>
              </a:rPr>
              <a:t>date, etc.)</a:t>
            </a:r>
          </a:p>
          <a:p>
            <a:pPr>
              <a:spcAft>
                <a:spcPts val="600"/>
              </a:spcAft>
              <a:buClr>
                <a:srgbClr val="2D6895"/>
              </a:buClr>
              <a:buFont typeface="Wingdings 2" pitchFamily="18" charset="2"/>
              <a:buChar char=""/>
            </a:pPr>
            <a:r>
              <a:rPr lang="fr-FR" dirty="0" smtClean="0">
                <a:solidFill>
                  <a:schemeClr val="accent2">
                    <a:lumMod val="25000"/>
                  </a:schemeClr>
                </a:solidFill>
                <a:latin typeface="Calibri" pitchFamily="34" charset="0"/>
              </a:rPr>
              <a:t> A variable </a:t>
            </a:r>
            <a:r>
              <a:rPr lang="fr-FR" b="1" dirty="0" smtClean="0">
                <a:solidFill>
                  <a:schemeClr val="accent2">
                    <a:lumMod val="25000"/>
                  </a:schemeClr>
                </a:solidFill>
                <a:latin typeface="Calibri" pitchFamily="34" charset="0"/>
              </a:rPr>
              <a:t>label</a:t>
            </a:r>
            <a:endParaRPr lang="fr-FR" b="1" dirty="0">
              <a:solidFill>
                <a:schemeClr val="accent2">
                  <a:lumMod val="25000"/>
                </a:schemeClr>
              </a:solidFill>
              <a:latin typeface="Calibri" pitchFamily="34" charset="0"/>
            </a:endParaRPr>
          </a:p>
          <a:p>
            <a:pPr>
              <a:spcAft>
                <a:spcPts val="600"/>
              </a:spcAft>
              <a:buClr>
                <a:srgbClr val="2D6895"/>
              </a:buClr>
              <a:buFont typeface="Wingdings 2" pitchFamily="18" charset="2"/>
              <a:buChar char=""/>
            </a:pPr>
            <a:r>
              <a:rPr lang="fr-FR" dirty="0" smtClean="0">
                <a:solidFill>
                  <a:schemeClr val="accent2">
                    <a:lumMod val="25000"/>
                  </a:schemeClr>
                </a:solidFill>
                <a:latin typeface="Calibri" pitchFamily="34" charset="0"/>
              </a:rPr>
              <a:t> Value </a:t>
            </a:r>
            <a:r>
              <a:rPr lang="fr-FR" b="1" dirty="0" smtClean="0">
                <a:solidFill>
                  <a:schemeClr val="accent2">
                    <a:lumMod val="25000"/>
                  </a:schemeClr>
                </a:solidFill>
                <a:latin typeface="Calibri" pitchFamily="34" charset="0"/>
              </a:rPr>
              <a:t>labels</a:t>
            </a:r>
            <a:r>
              <a:rPr lang="fr-FR" dirty="0" smtClean="0">
                <a:solidFill>
                  <a:schemeClr val="accent2">
                    <a:lumMod val="25000"/>
                  </a:schemeClr>
                </a:solidFill>
                <a:latin typeface="Calibri" pitchFamily="34" charset="0"/>
              </a:rPr>
              <a:t> of codes </a:t>
            </a:r>
            <a:r>
              <a:rPr lang="fr-FR" dirty="0" err="1" smtClean="0">
                <a:solidFill>
                  <a:schemeClr val="accent2">
                    <a:lumMod val="25000"/>
                  </a:schemeClr>
                </a:solidFill>
                <a:latin typeface="Calibri" pitchFamily="34" charset="0"/>
              </a:rPr>
              <a:t>used</a:t>
            </a:r>
            <a:r>
              <a:rPr lang="fr-FR" dirty="0" smtClean="0">
                <a:solidFill>
                  <a:schemeClr val="accent2">
                    <a:lumMod val="25000"/>
                  </a:schemeClr>
                </a:solidFill>
                <a:latin typeface="Calibri" pitchFamily="34" charset="0"/>
              </a:rPr>
              <a:t> for variable </a:t>
            </a:r>
            <a:r>
              <a:rPr lang="fr-FR" dirty="0" err="1" smtClean="0">
                <a:solidFill>
                  <a:schemeClr val="accent2">
                    <a:lumMod val="25000"/>
                  </a:schemeClr>
                </a:solidFill>
                <a:latin typeface="Calibri" pitchFamily="34" charset="0"/>
              </a:rPr>
              <a:t>answers</a:t>
            </a:r>
            <a:endParaRPr lang="fr-FR" dirty="0">
              <a:solidFill>
                <a:schemeClr val="accent2">
                  <a:lumMod val="25000"/>
                </a:schemeClr>
              </a:solidFill>
              <a:latin typeface="Calibri" pitchFamily="34" charset="0"/>
            </a:endParaRPr>
          </a:p>
          <a:p>
            <a:pPr>
              <a:spcAft>
                <a:spcPts val="600"/>
              </a:spcAft>
              <a:buClr>
                <a:srgbClr val="2D6895"/>
              </a:buClr>
              <a:buFont typeface="Wingdings 2" pitchFamily="18" charset="2"/>
              <a:buChar char=""/>
            </a:pPr>
            <a:r>
              <a:rPr lang="fr-FR" dirty="0" smtClean="0">
                <a:solidFill>
                  <a:schemeClr val="accent2">
                    <a:lumMod val="25000"/>
                  </a:schemeClr>
                </a:solidFill>
                <a:latin typeface="Calibri" pitchFamily="34" charset="0"/>
              </a:rPr>
              <a:t> </a:t>
            </a:r>
            <a:r>
              <a:rPr lang="fr-FR" dirty="0" err="1" smtClean="0">
                <a:solidFill>
                  <a:schemeClr val="accent2">
                    <a:lumMod val="25000"/>
                  </a:schemeClr>
                </a:solidFill>
                <a:latin typeface="Calibri" pitchFamily="34" charset="0"/>
              </a:rPr>
              <a:t>Defining</a:t>
            </a:r>
            <a:r>
              <a:rPr lang="fr-FR" dirty="0" smtClean="0">
                <a:solidFill>
                  <a:schemeClr val="accent2">
                    <a:lumMod val="25000"/>
                  </a:schemeClr>
                </a:solidFill>
                <a:latin typeface="Calibri" pitchFamily="34" charset="0"/>
              </a:rPr>
              <a:t> </a:t>
            </a:r>
            <a:r>
              <a:rPr lang="fr-FR" b="1" dirty="0" err="1" smtClean="0">
                <a:solidFill>
                  <a:schemeClr val="accent2">
                    <a:lumMod val="25000"/>
                  </a:schemeClr>
                </a:solidFill>
                <a:latin typeface="Calibri" pitchFamily="34" charset="0"/>
              </a:rPr>
              <a:t>missing</a:t>
            </a:r>
            <a:r>
              <a:rPr lang="fr-FR" b="1" dirty="0" smtClean="0">
                <a:solidFill>
                  <a:schemeClr val="accent2">
                    <a:lumMod val="25000"/>
                  </a:schemeClr>
                </a:solidFill>
                <a:latin typeface="Calibri" pitchFamily="34" charset="0"/>
              </a:rPr>
              <a:t> values </a:t>
            </a:r>
            <a:r>
              <a:rPr lang="fr-FR" dirty="0" smtClean="0">
                <a:solidFill>
                  <a:schemeClr val="accent2">
                    <a:lumMod val="25000"/>
                  </a:schemeClr>
                </a:solidFill>
                <a:latin typeface="Calibri" pitchFamily="34" charset="0"/>
              </a:rPr>
              <a:t>for certain </a:t>
            </a:r>
            <a:r>
              <a:rPr lang="fr-FR" dirty="0" err="1" smtClean="0">
                <a:solidFill>
                  <a:schemeClr val="accent2">
                    <a:lumMod val="25000"/>
                  </a:schemeClr>
                </a:solidFill>
                <a:latin typeface="Calibri" pitchFamily="34" charset="0"/>
              </a:rPr>
              <a:t>modalities</a:t>
            </a:r>
            <a:r>
              <a:rPr lang="fr-FR" dirty="0" smtClean="0">
                <a:solidFill>
                  <a:schemeClr val="accent2">
                    <a:lumMod val="25000"/>
                  </a:schemeClr>
                </a:solidFill>
                <a:latin typeface="Calibri" pitchFamily="34" charset="0"/>
              </a:rPr>
              <a:t> of </a:t>
            </a:r>
            <a:r>
              <a:rPr lang="fr-FR" dirty="0" err="1" smtClean="0">
                <a:solidFill>
                  <a:schemeClr val="accent2">
                    <a:lumMod val="25000"/>
                  </a:schemeClr>
                </a:solidFill>
                <a:latin typeface="Calibri" pitchFamily="34" charset="0"/>
              </a:rPr>
              <a:t>answer</a:t>
            </a:r>
            <a:r>
              <a:rPr lang="fr-FR" dirty="0" smtClean="0">
                <a:solidFill>
                  <a:schemeClr val="accent2">
                    <a:lumMod val="25000"/>
                  </a:schemeClr>
                </a:solidFill>
                <a:latin typeface="Calibri" pitchFamily="34" charset="0"/>
              </a:rPr>
              <a:t> not to </a:t>
            </a:r>
            <a:r>
              <a:rPr lang="fr-FR" dirty="0" err="1" smtClean="0">
                <a:solidFill>
                  <a:schemeClr val="accent2">
                    <a:lumMod val="25000"/>
                  </a:schemeClr>
                </a:solidFill>
                <a:latin typeface="Calibri" pitchFamily="34" charset="0"/>
              </a:rPr>
              <a:t>be</a:t>
            </a:r>
            <a:r>
              <a:rPr lang="fr-FR" dirty="0" smtClean="0">
                <a:solidFill>
                  <a:schemeClr val="accent2">
                    <a:lumMod val="25000"/>
                  </a:schemeClr>
                </a:solidFill>
                <a:latin typeface="Calibri" pitchFamily="34" charset="0"/>
              </a:rPr>
              <a:t> </a:t>
            </a:r>
            <a:r>
              <a:rPr lang="fr-FR" dirty="0" err="1" smtClean="0">
                <a:solidFill>
                  <a:schemeClr val="accent2">
                    <a:lumMod val="25000"/>
                  </a:schemeClr>
                </a:solidFill>
                <a:latin typeface="Calibri" pitchFamily="34" charset="0"/>
              </a:rPr>
              <a:t>taken</a:t>
            </a:r>
            <a:r>
              <a:rPr lang="fr-FR" dirty="0" smtClean="0">
                <a:solidFill>
                  <a:schemeClr val="accent2">
                    <a:lumMod val="25000"/>
                  </a:schemeClr>
                </a:solidFill>
                <a:latin typeface="Calibri" pitchFamily="34" charset="0"/>
              </a:rPr>
              <a:t> </a:t>
            </a:r>
            <a:r>
              <a:rPr lang="fr-FR" dirty="0" err="1" smtClean="0">
                <a:solidFill>
                  <a:schemeClr val="accent2">
                    <a:lumMod val="25000"/>
                  </a:schemeClr>
                </a:solidFill>
                <a:latin typeface="Calibri" pitchFamily="34" charset="0"/>
              </a:rPr>
              <a:t>into</a:t>
            </a:r>
            <a:r>
              <a:rPr lang="fr-FR" dirty="0" smtClean="0">
                <a:solidFill>
                  <a:schemeClr val="accent2">
                    <a:lumMod val="25000"/>
                  </a:schemeClr>
                </a:solidFill>
                <a:latin typeface="Calibri" pitchFamily="34" charset="0"/>
              </a:rPr>
              <a:t> </a:t>
            </a:r>
            <a:r>
              <a:rPr lang="fr-FR" dirty="0" err="1" smtClean="0">
                <a:solidFill>
                  <a:schemeClr val="accent2">
                    <a:lumMod val="25000"/>
                  </a:schemeClr>
                </a:solidFill>
                <a:latin typeface="Calibri" pitchFamily="34" charset="0"/>
              </a:rPr>
              <a:t>account</a:t>
            </a:r>
            <a:r>
              <a:rPr lang="fr-FR" dirty="0" smtClean="0">
                <a:solidFill>
                  <a:schemeClr val="accent2">
                    <a:lumMod val="25000"/>
                  </a:schemeClr>
                </a:solidFill>
                <a:latin typeface="Calibri" pitchFamily="34" charset="0"/>
              </a:rPr>
              <a:t> for </a:t>
            </a:r>
            <a:r>
              <a:rPr lang="fr-FR" dirty="0" err="1" smtClean="0">
                <a:solidFill>
                  <a:schemeClr val="accent2">
                    <a:lumMod val="25000"/>
                  </a:schemeClr>
                </a:solidFill>
                <a:latin typeface="Calibri" pitchFamily="34" charset="0"/>
              </a:rPr>
              <a:t>analysis</a:t>
            </a:r>
            <a:endParaRPr lang="fr-FR" dirty="0">
              <a:solidFill>
                <a:schemeClr val="accent2">
                  <a:lumMod val="25000"/>
                </a:schemeClr>
              </a:solidFill>
              <a:latin typeface="Calibri" pitchFamily="34" charset="0"/>
            </a:endParaRPr>
          </a:p>
        </p:txBody>
      </p:sp>
      <p:sp>
        <p:nvSpPr>
          <p:cNvPr id="44" name="Up Arrow 43"/>
          <p:cNvSpPr/>
          <p:nvPr/>
        </p:nvSpPr>
        <p:spPr>
          <a:xfrm>
            <a:off x="1016000" y="6378575"/>
            <a:ext cx="391886" cy="479425"/>
          </a:xfrm>
          <a:prstGeom prst="upArrow">
            <a:avLst/>
          </a:prstGeom>
          <a:solidFill>
            <a:srgbClr val="367DB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wipe(down)">
                                      <p:cBhvr>
                                        <p:cTn id="21" dur="500"/>
                                        <p:tgtEl>
                                          <p:spTgt spid="4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1571604" y="136525"/>
            <a:ext cx="7572396" cy="935021"/>
          </a:xfrm>
          <a:noFill/>
        </p:spPr>
        <p:txBody>
          <a:bodyPr anchor="t"/>
          <a:lstStyle/>
          <a:p>
            <a:pPr algn="l" eaLnBrk="1" hangingPunct="1"/>
            <a:r>
              <a:rPr lang="en-GB" sz="3600" b="1" dirty="0" smtClean="0">
                <a:solidFill>
                  <a:srgbClr val="C00000"/>
                </a:solidFill>
              </a:rPr>
              <a:t>Hands on</a:t>
            </a:r>
            <a:r>
              <a:rPr lang="en-GB" sz="3600" b="1" dirty="0" smtClean="0">
                <a:solidFill>
                  <a:schemeClr val="tx2">
                    <a:lumMod val="75000"/>
                    <a:lumOff val="25000"/>
                  </a:schemeClr>
                </a:solidFill>
              </a:rPr>
              <a:t> </a:t>
            </a:r>
            <a:r>
              <a:rPr lang="en-GB" sz="3600" b="1" dirty="0" smtClean="0">
                <a:solidFill>
                  <a:srgbClr val="C00000"/>
                </a:solidFill>
              </a:rPr>
              <a:t>|</a:t>
            </a:r>
            <a:r>
              <a:rPr lang="en-GB" sz="3600" b="1" dirty="0" smtClean="0">
                <a:solidFill>
                  <a:schemeClr val="tx2">
                    <a:lumMod val="75000"/>
                    <a:lumOff val="25000"/>
                  </a:schemeClr>
                </a:solidFill>
              </a:rPr>
              <a:t> </a:t>
            </a:r>
            <a:r>
              <a:rPr lang="en-GB" sz="3600" b="1" dirty="0" smtClean="0">
                <a:solidFill>
                  <a:schemeClr val="tx2">
                    <a:lumMod val="65000"/>
                    <a:lumOff val="35000"/>
                  </a:schemeClr>
                </a:solidFill>
              </a:rPr>
              <a:t>Excel files</a:t>
            </a:r>
          </a:p>
        </p:txBody>
      </p:sp>
      <p:sp>
        <p:nvSpPr>
          <p:cNvPr id="38915" name="Rectangle 3"/>
          <p:cNvSpPr>
            <a:spLocks noGrp="1" noChangeArrowheads="1"/>
          </p:cNvSpPr>
          <p:nvPr>
            <p:ph type="body" idx="4294967295"/>
          </p:nvPr>
        </p:nvSpPr>
        <p:spPr>
          <a:xfrm>
            <a:off x="428596" y="1357298"/>
            <a:ext cx="8072494" cy="5072098"/>
          </a:xfrm>
          <a:noFill/>
        </p:spPr>
        <p:txBody>
          <a:bodyPr/>
          <a:lstStyle/>
          <a:p>
            <a:pPr marL="788988" lvl="1" indent="-342900" defTabSz="254000">
              <a:lnSpc>
                <a:spcPct val="90000"/>
              </a:lnSpc>
              <a:spcBef>
                <a:spcPct val="100000"/>
              </a:spcBef>
              <a:buClr>
                <a:srgbClr val="C00000"/>
              </a:buClr>
              <a:buFont typeface="Wingdings 2" pitchFamily="18" charset="2"/>
              <a:buChar char="¾"/>
              <a:tabLst>
                <a:tab pos="1168400" algn="l"/>
              </a:tabLst>
            </a:pPr>
            <a:r>
              <a:rPr lang="en-GB" altLang="zh-CN" sz="3200" b="1" dirty="0" smtClean="0">
                <a:solidFill>
                  <a:srgbClr val="C00000"/>
                </a:solidFill>
                <a:latin typeface="Calibri" pitchFamily="34" charset="0"/>
                <a:ea typeface="宋体" pitchFamily="2" charset="-122"/>
              </a:rPr>
              <a:t>Excel file for exercises</a:t>
            </a:r>
          </a:p>
          <a:p>
            <a:pPr marL="1398588" lvl="2" indent="-342900" defTabSz="254000">
              <a:lnSpc>
                <a:spcPct val="80000"/>
              </a:lnSpc>
              <a:spcBef>
                <a:spcPts val="600"/>
              </a:spcBef>
              <a:buClr>
                <a:srgbClr val="C00000"/>
              </a:buClr>
              <a:buFont typeface="Wingdings 2" pitchFamily="18" charset="2"/>
              <a:buChar char="¾"/>
              <a:tabLst>
                <a:tab pos="1168400" algn="l"/>
              </a:tabLst>
            </a:pPr>
            <a:endParaRPr lang="en-GB" altLang="zh-CN" dirty="0" smtClean="0">
              <a:ea typeface="宋体" pitchFamily="2" charset="-122"/>
            </a:endParaRPr>
          </a:p>
          <a:p>
            <a:pPr marL="1398588" lvl="2" defTabSz="254000">
              <a:lnSpc>
                <a:spcPct val="80000"/>
              </a:lnSpc>
              <a:spcBef>
                <a:spcPts val="1800"/>
              </a:spcBef>
              <a:buClr>
                <a:srgbClr val="C00000"/>
              </a:buClr>
              <a:buFont typeface="Wingdings 2" pitchFamily="18" charset="2"/>
              <a:buChar char="¾"/>
              <a:tabLst>
                <a:tab pos="1168400" algn="l"/>
              </a:tabLst>
            </a:pPr>
            <a:r>
              <a:rPr lang="en-GB" altLang="zh-CN" sz="2800" dirty="0" smtClean="0">
                <a:ea typeface="宋体" pitchFamily="2" charset="-122"/>
              </a:rPr>
              <a:t>Built from the Viet Nam Living Standard Survey 2008 (sub-sample)</a:t>
            </a:r>
          </a:p>
          <a:p>
            <a:pPr marL="1855788" lvl="3" defTabSz="254000">
              <a:lnSpc>
                <a:spcPct val="80000"/>
              </a:lnSpc>
              <a:spcBef>
                <a:spcPts val="1800"/>
              </a:spcBef>
              <a:buClr>
                <a:srgbClr val="C00000"/>
              </a:buClr>
              <a:buFont typeface="Wingdings 2" pitchFamily="18" charset="2"/>
              <a:buChar char="¾"/>
              <a:tabLst>
                <a:tab pos="1168400" algn="l"/>
              </a:tabLst>
            </a:pPr>
            <a:r>
              <a:rPr lang="en-GB" altLang="zh-CN" sz="2800" dirty="0" smtClean="0">
                <a:ea typeface="宋体" pitchFamily="2" charset="-122"/>
              </a:rPr>
              <a:t>Used poverty line used for analysis based on consumption expenditure</a:t>
            </a:r>
          </a:p>
          <a:p>
            <a:pPr marL="1398588" lvl="2" defTabSz="254000">
              <a:lnSpc>
                <a:spcPct val="80000"/>
              </a:lnSpc>
              <a:spcBef>
                <a:spcPts val="1800"/>
              </a:spcBef>
              <a:buClr>
                <a:srgbClr val="C00000"/>
              </a:buClr>
              <a:buFont typeface="Wingdings 2" pitchFamily="18" charset="2"/>
              <a:buChar char="¾"/>
              <a:tabLst>
                <a:tab pos="1168400" algn="l"/>
              </a:tabLst>
            </a:pPr>
            <a:r>
              <a:rPr lang="en-GB" altLang="zh-CN" sz="2800" dirty="0" smtClean="0">
                <a:ea typeface="宋体" pitchFamily="2" charset="-122"/>
              </a:rPr>
              <a:t>Results on poverty impacts presented in the Report are based on the whole sample and based on an analysis carried out in SPSS</a:t>
            </a:r>
          </a:p>
          <a:p>
            <a:pPr marL="1855788" lvl="3" defTabSz="254000">
              <a:lnSpc>
                <a:spcPct val="80000"/>
              </a:lnSpc>
              <a:spcBef>
                <a:spcPts val="1800"/>
              </a:spcBef>
              <a:buClr>
                <a:srgbClr val="C00000"/>
              </a:buClr>
              <a:buFont typeface="Wingdings 2" pitchFamily="18" charset="2"/>
              <a:buChar char="¾"/>
              <a:tabLst>
                <a:tab pos="1168400" algn="l"/>
              </a:tabLst>
            </a:pPr>
            <a:r>
              <a:rPr lang="en-GB" altLang="zh-CN" sz="2800" dirty="0" smtClean="0">
                <a:ea typeface="宋体" pitchFamily="2" charset="-122"/>
              </a:rPr>
              <a:t> For this exercise we will use </a:t>
            </a:r>
            <a:r>
              <a:rPr lang="en-GB" altLang="zh-CN" sz="2800" b="1" dirty="0" smtClean="0">
                <a:solidFill>
                  <a:srgbClr val="C00000"/>
                </a:solidFill>
                <a:ea typeface="宋体" pitchFamily="2" charset="-122"/>
              </a:rPr>
              <a:t>Excel</a:t>
            </a:r>
            <a:r>
              <a:rPr lang="en-GB" altLang="zh-CN" sz="2800" dirty="0" smtClean="0">
                <a:ea typeface="宋体" pitchFamily="2" charset="-122"/>
              </a:rPr>
              <a:t> and a </a:t>
            </a:r>
            <a:r>
              <a:rPr lang="en-GB" altLang="zh-CN" sz="2800" b="1" dirty="0" smtClean="0">
                <a:solidFill>
                  <a:srgbClr val="C00000"/>
                </a:solidFill>
                <a:ea typeface="宋体" pitchFamily="2" charset="-122"/>
              </a:rPr>
              <a:t>subsample</a:t>
            </a:r>
            <a:r>
              <a:rPr lang="en-GB" altLang="zh-CN" sz="2800" dirty="0" smtClean="0">
                <a:ea typeface="宋体" pitchFamily="2" charset="-122"/>
              </a:rPr>
              <a:t>: this should </a:t>
            </a:r>
            <a:r>
              <a:rPr lang="en-GB" altLang="zh-CN" sz="2800" b="1" dirty="0" smtClean="0">
                <a:solidFill>
                  <a:srgbClr val="C00000"/>
                </a:solidFill>
                <a:ea typeface="宋体" pitchFamily="2" charset="-122"/>
              </a:rPr>
              <a:t>not</a:t>
            </a:r>
            <a:r>
              <a:rPr lang="en-GB" altLang="zh-CN" sz="2800" dirty="0" smtClean="0">
                <a:ea typeface="宋体" pitchFamily="2" charset="-122"/>
              </a:rPr>
              <a:t> done for a proper analysis</a:t>
            </a:r>
          </a:p>
          <a:p>
            <a:pPr marL="1855788" lvl="3" defTabSz="254000">
              <a:lnSpc>
                <a:spcPct val="80000"/>
              </a:lnSpc>
              <a:spcBef>
                <a:spcPts val="1800"/>
              </a:spcBef>
              <a:buClr>
                <a:srgbClr val="C00000"/>
              </a:buClr>
              <a:buNone/>
              <a:tabLst>
                <a:tab pos="1168400" algn="l"/>
              </a:tabLst>
            </a:pPr>
            <a:endParaRPr lang="en-GB" altLang="zh-CN" sz="2800" dirty="0" smtClean="0">
              <a:ea typeface="宋体" pitchFamily="2" charset="-122"/>
            </a:endParaRPr>
          </a:p>
          <a:p>
            <a:pPr marL="1398588" lvl="2" defTabSz="254000">
              <a:lnSpc>
                <a:spcPct val="80000"/>
              </a:lnSpc>
              <a:spcBef>
                <a:spcPts val="600"/>
              </a:spcBef>
              <a:buClr>
                <a:srgbClr val="C00000"/>
              </a:buClr>
              <a:buNone/>
              <a:tabLst>
                <a:tab pos="1168400" algn="l"/>
              </a:tabLst>
            </a:pPr>
            <a:endParaRPr lang="en-GB" altLang="zh-CN" sz="2800" dirty="0" smtClean="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91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89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5" name="Picture 3"/>
          <p:cNvPicPr>
            <a:picLocks noChangeAspect="1" noChangeArrowheads="1"/>
          </p:cNvPicPr>
          <p:nvPr/>
        </p:nvPicPr>
        <p:blipFill>
          <a:blip r:embed="rId3" cstate="print"/>
          <a:srcRect/>
          <a:stretch>
            <a:fillRect/>
          </a:stretch>
        </p:blipFill>
        <p:spPr bwMode="auto">
          <a:xfrm>
            <a:off x="857224" y="1142984"/>
            <a:ext cx="4783423" cy="5410216"/>
          </a:xfrm>
          <a:prstGeom prst="rect">
            <a:avLst/>
          </a:prstGeom>
          <a:noFill/>
          <a:ln w="9525">
            <a:noFill/>
            <a:miter lim="800000"/>
            <a:headEnd/>
            <a:tailEnd/>
          </a:ln>
          <a:effectLst/>
        </p:spPr>
      </p:pic>
      <p:sp>
        <p:nvSpPr>
          <p:cNvPr id="28" name="Rectangle 5"/>
          <p:cNvSpPr>
            <a:spLocks noChangeArrowheads="1"/>
          </p:cNvSpPr>
          <p:nvPr/>
        </p:nvSpPr>
        <p:spPr bwMode="auto">
          <a:xfrm>
            <a:off x="6643702" y="1285860"/>
            <a:ext cx="2214546" cy="1643527"/>
          </a:xfrm>
          <a:prstGeom prst="rect">
            <a:avLst/>
          </a:prstGeom>
          <a:solidFill>
            <a:schemeClr val="bg1"/>
          </a:solidFill>
          <a:ln w="9525">
            <a:noFill/>
            <a:miter lim="800000"/>
            <a:headEnd/>
            <a:tailEnd/>
          </a:ln>
        </p:spPr>
        <p:txBody>
          <a:bodyPr wrap="square">
            <a:spAutoFit/>
          </a:bodyPr>
          <a:lstStyle/>
          <a:p>
            <a:pPr marL="363538" indent="-363538" eaLnBrk="0" hangingPunct="0">
              <a:lnSpc>
                <a:spcPct val="90000"/>
              </a:lnSpc>
              <a:spcBef>
                <a:spcPct val="20000"/>
              </a:spcBef>
              <a:buClr>
                <a:srgbClr val="C00000"/>
              </a:buClr>
              <a:buFont typeface="Wingdings" pitchFamily="2" charset="2"/>
              <a:buChar char="q"/>
              <a:defRPr/>
            </a:pPr>
            <a:r>
              <a:rPr lang="en-GB" dirty="0" smtClean="0">
                <a:solidFill>
                  <a:srgbClr val="4D4D4D"/>
                </a:solidFill>
              </a:rPr>
              <a:t>Quick access to all other sheets in the Excel file..... An overview</a:t>
            </a:r>
            <a:endParaRPr lang="en-GB" dirty="0">
              <a:solidFill>
                <a:srgbClr val="4D4D4D"/>
              </a:solidFill>
            </a:endParaRPr>
          </a:p>
          <a:p>
            <a:pPr eaLnBrk="0" hangingPunct="0">
              <a:lnSpc>
                <a:spcPct val="90000"/>
              </a:lnSpc>
              <a:spcBef>
                <a:spcPct val="20000"/>
              </a:spcBef>
              <a:buClr>
                <a:srgbClr val="C00000"/>
              </a:buClr>
              <a:buFont typeface="Wingdings" pitchFamily="2" charset="2"/>
              <a:buChar char="q"/>
              <a:defRPr/>
            </a:pPr>
            <a:endParaRPr lang="en-GB" dirty="0">
              <a:solidFill>
                <a:srgbClr val="4D4D4D"/>
              </a:solidFill>
            </a:endParaRPr>
          </a:p>
        </p:txBody>
      </p:sp>
      <p:sp>
        <p:nvSpPr>
          <p:cNvPr id="14" name="Flèche gauche 13"/>
          <p:cNvSpPr/>
          <p:nvPr/>
        </p:nvSpPr>
        <p:spPr>
          <a:xfrm>
            <a:off x="5214942" y="3286124"/>
            <a:ext cx="1643074" cy="571504"/>
          </a:xfrm>
          <a:prstGeom prst="lef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106" name="Rectangle 2"/>
          <p:cNvSpPr>
            <a:spLocks noGrp="1" noChangeArrowheads="1"/>
          </p:cNvSpPr>
          <p:nvPr>
            <p:ph type="title" idx="4294967295"/>
          </p:nvPr>
        </p:nvSpPr>
        <p:spPr>
          <a:xfrm>
            <a:off x="1428728" y="0"/>
            <a:ext cx="7715272" cy="1142984"/>
          </a:xfrm>
          <a:solidFill>
            <a:schemeClr val="bg1"/>
          </a:solidFill>
        </p:spPr>
        <p:txBody>
          <a:bodyPr/>
          <a:lstStyle/>
          <a:p>
            <a:pPr algn="l"/>
            <a:r>
              <a:rPr lang="en-GB" dirty="0" smtClean="0">
                <a:solidFill>
                  <a:srgbClr val="C00000"/>
                </a:solidFill>
              </a:rPr>
              <a:t> </a:t>
            </a:r>
            <a:r>
              <a:rPr lang="en-GB" altLang="zh-CN" sz="3200" b="1" dirty="0" smtClean="0">
                <a:solidFill>
                  <a:srgbClr val="C00000"/>
                </a:solidFill>
                <a:ea typeface="宋体" pitchFamily="2" charset="-122"/>
              </a:rPr>
              <a:t>Step 1</a:t>
            </a:r>
            <a:r>
              <a:rPr lang="en-GB" altLang="zh-CN" sz="3200" dirty="0" smtClean="0">
                <a:solidFill>
                  <a:srgbClr val="C00000"/>
                </a:solidFill>
                <a:ea typeface="宋体" pitchFamily="2" charset="-122"/>
              </a:rPr>
              <a:t> </a:t>
            </a:r>
            <a:r>
              <a:rPr lang="en-GB" altLang="zh-CN" sz="3200" dirty="0" smtClean="0">
                <a:solidFill>
                  <a:schemeClr val="bg2">
                    <a:lumMod val="75000"/>
                  </a:schemeClr>
                </a:solidFill>
                <a:ea typeface="宋体" pitchFamily="2" charset="-122"/>
              </a:rPr>
              <a:t>| </a:t>
            </a:r>
            <a:r>
              <a:rPr lang="fr-FR" altLang="zh-CN" b="1" dirty="0" smtClean="0">
                <a:solidFill>
                  <a:schemeClr val="tx2">
                    <a:lumMod val="65000"/>
                    <a:lumOff val="35000"/>
                  </a:schemeClr>
                </a:solidFill>
                <a:ea typeface="宋体" pitchFamily="2" charset="-122"/>
              </a:rPr>
              <a:t>… the </a:t>
            </a:r>
            <a:r>
              <a:rPr lang="fr-FR" altLang="zh-CN" b="1" dirty="0" err="1" smtClean="0">
                <a:solidFill>
                  <a:schemeClr val="tx2">
                    <a:lumMod val="65000"/>
                    <a:lumOff val="35000"/>
                  </a:schemeClr>
                </a:solidFill>
                <a:ea typeface="宋体" pitchFamily="2" charset="-122"/>
              </a:rPr>
              <a:t>excel</a:t>
            </a:r>
            <a:r>
              <a:rPr lang="fr-FR" altLang="zh-CN" b="1" dirty="0" smtClean="0">
                <a:solidFill>
                  <a:schemeClr val="tx2">
                    <a:lumMod val="65000"/>
                    <a:lumOff val="35000"/>
                  </a:schemeClr>
                </a:solidFill>
                <a:ea typeface="宋体" pitchFamily="2" charset="-122"/>
              </a:rPr>
              <a:t> file a </a:t>
            </a:r>
            <a:r>
              <a:rPr lang="fr-FR" altLang="zh-CN" b="1" dirty="0" smtClean="0">
                <a:solidFill>
                  <a:srgbClr val="C00000"/>
                </a:solidFill>
                <a:ea typeface="宋体" pitchFamily="2" charset="-122"/>
              </a:rPr>
              <a:t>quick </a:t>
            </a:r>
            <a:r>
              <a:rPr lang="fr-FR" altLang="zh-CN" b="1" dirty="0" err="1" smtClean="0">
                <a:solidFill>
                  <a:srgbClr val="C00000"/>
                </a:solidFill>
                <a:ea typeface="宋体" pitchFamily="2" charset="-122"/>
              </a:rPr>
              <a:t>guided</a:t>
            </a:r>
            <a:r>
              <a:rPr lang="fr-FR" altLang="zh-CN" b="1" dirty="0" smtClean="0">
                <a:solidFill>
                  <a:srgbClr val="C00000"/>
                </a:solidFill>
                <a:ea typeface="宋体" pitchFamily="2" charset="-122"/>
              </a:rPr>
              <a:t> tour</a:t>
            </a:r>
            <a:endParaRPr lang="en-US" altLang="zh-CN" sz="1600" dirty="0" smtClean="0">
              <a:solidFill>
                <a:srgbClr val="C00000"/>
              </a:solidFill>
              <a:ea typeface="宋体" pitchFamily="2" charset="-122"/>
            </a:endParaRPr>
          </a:p>
        </p:txBody>
      </p:sp>
      <p:grpSp>
        <p:nvGrpSpPr>
          <p:cNvPr id="22" name="Groupe 21"/>
          <p:cNvGrpSpPr/>
          <p:nvPr/>
        </p:nvGrpSpPr>
        <p:grpSpPr>
          <a:xfrm>
            <a:off x="285720" y="1142984"/>
            <a:ext cx="8858280" cy="5495571"/>
            <a:chOff x="285720" y="1142984"/>
            <a:chExt cx="8858280" cy="5495571"/>
          </a:xfrm>
          <a:solidFill>
            <a:schemeClr val="bg1"/>
          </a:solidFill>
        </p:grpSpPr>
        <p:sp>
          <p:nvSpPr>
            <p:cNvPr id="20" name="Rectangle 5"/>
            <p:cNvSpPr>
              <a:spLocks noChangeArrowheads="1"/>
            </p:cNvSpPr>
            <p:nvPr/>
          </p:nvSpPr>
          <p:spPr bwMode="auto">
            <a:xfrm>
              <a:off x="6215074" y="1214422"/>
              <a:ext cx="2928926" cy="1698927"/>
            </a:xfrm>
            <a:prstGeom prst="rect">
              <a:avLst/>
            </a:prstGeom>
            <a:grpFill/>
            <a:ln w="9525">
              <a:noFill/>
              <a:miter lim="800000"/>
              <a:headEnd/>
              <a:tailEnd/>
            </a:ln>
          </p:spPr>
          <p:txBody>
            <a:bodyPr wrap="square">
              <a:spAutoFit/>
            </a:bodyPr>
            <a:lstStyle/>
            <a:p>
              <a:pPr marL="363538" indent="-363538" eaLnBrk="0" hangingPunct="0">
                <a:lnSpc>
                  <a:spcPct val="90000"/>
                </a:lnSpc>
                <a:spcBef>
                  <a:spcPct val="20000"/>
                </a:spcBef>
                <a:buClr>
                  <a:srgbClr val="C00000"/>
                </a:buClr>
                <a:buFont typeface="Wingdings" pitchFamily="2" charset="2"/>
                <a:buChar char="q"/>
                <a:defRPr/>
              </a:pPr>
              <a:r>
                <a:rPr lang="en-GB" dirty="0" smtClean="0">
                  <a:solidFill>
                    <a:srgbClr val="4D4D4D"/>
                  </a:solidFill>
                </a:rPr>
                <a:t>Reminder of main steps and questions as well as references to useful formulas</a:t>
              </a:r>
            </a:p>
            <a:p>
              <a:pPr marL="363538" indent="-363538" eaLnBrk="0" hangingPunct="0">
                <a:lnSpc>
                  <a:spcPct val="90000"/>
                </a:lnSpc>
                <a:spcBef>
                  <a:spcPct val="20000"/>
                </a:spcBef>
                <a:buClr>
                  <a:srgbClr val="C00000"/>
                </a:buClr>
                <a:buFont typeface="Wingdings" pitchFamily="2" charset="2"/>
                <a:buChar char="q"/>
                <a:defRPr/>
              </a:pPr>
              <a:endParaRPr lang="en-GB" dirty="0" smtClean="0">
                <a:solidFill>
                  <a:srgbClr val="4D4D4D"/>
                </a:solidFill>
              </a:endParaRPr>
            </a:p>
            <a:p>
              <a:pPr marL="363538" indent="-363538" eaLnBrk="0" hangingPunct="0">
                <a:lnSpc>
                  <a:spcPct val="90000"/>
                </a:lnSpc>
                <a:spcBef>
                  <a:spcPct val="20000"/>
                </a:spcBef>
                <a:buClr>
                  <a:srgbClr val="C00000"/>
                </a:buClr>
                <a:defRPr/>
              </a:pPr>
              <a:endParaRPr lang="en-GB" dirty="0">
                <a:solidFill>
                  <a:srgbClr val="4D4D4D"/>
                </a:solidFill>
              </a:endParaRPr>
            </a:p>
          </p:txBody>
        </p:sp>
        <p:pic>
          <p:nvPicPr>
            <p:cNvPr id="177158" name="Picture 6"/>
            <p:cNvPicPr>
              <a:picLocks noChangeAspect="1" noChangeArrowheads="1"/>
            </p:cNvPicPr>
            <p:nvPr/>
          </p:nvPicPr>
          <p:blipFill>
            <a:blip r:embed="rId4" cstate="print"/>
            <a:srcRect/>
            <a:stretch>
              <a:fillRect/>
            </a:stretch>
          </p:blipFill>
          <p:spPr bwMode="auto">
            <a:xfrm>
              <a:off x="285720" y="1142984"/>
              <a:ext cx="5857916" cy="5495571"/>
            </a:xfrm>
            <a:prstGeom prst="rect">
              <a:avLst/>
            </a:prstGeom>
            <a:grpFill/>
            <a:ln w="9525">
              <a:noFill/>
              <a:miter lim="800000"/>
              <a:headEnd/>
              <a:tailEnd/>
            </a:ln>
            <a:effectLst/>
          </p:spPr>
        </p:pic>
      </p:grpSp>
      <p:grpSp>
        <p:nvGrpSpPr>
          <p:cNvPr id="24" name="Groupe 23"/>
          <p:cNvGrpSpPr/>
          <p:nvPr/>
        </p:nvGrpSpPr>
        <p:grpSpPr>
          <a:xfrm>
            <a:off x="214282" y="1142984"/>
            <a:ext cx="8929718" cy="5500726"/>
            <a:chOff x="214282" y="1142984"/>
            <a:chExt cx="8929718" cy="5500726"/>
          </a:xfrm>
        </p:grpSpPr>
        <p:pic>
          <p:nvPicPr>
            <p:cNvPr id="177159" name="Picture 7"/>
            <p:cNvPicPr>
              <a:picLocks noChangeAspect="1" noChangeArrowheads="1"/>
            </p:cNvPicPr>
            <p:nvPr/>
          </p:nvPicPr>
          <p:blipFill>
            <a:blip r:embed="rId5" cstate="print"/>
            <a:srcRect/>
            <a:stretch>
              <a:fillRect/>
            </a:stretch>
          </p:blipFill>
          <p:spPr bwMode="auto">
            <a:xfrm>
              <a:off x="214282" y="1142984"/>
              <a:ext cx="6619005" cy="5500726"/>
            </a:xfrm>
            <a:prstGeom prst="rect">
              <a:avLst/>
            </a:prstGeom>
            <a:noFill/>
            <a:ln w="9525">
              <a:noFill/>
              <a:miter lim="800000"/>
              <a:headEnd/>
              <a:tailEnd/>
            </a:ln>
            <a:effectLst/>
          </p:spPr>
        </p:pic>
        <p:sp>
          <p:nvSpPr>
            <p:cNvPr id="19" name="Rectangle 5"/>
            <p:cNvSpPr>
              <a:spLocks noChangeArrowheads="1"/>
            </p:cNvSpPr>
            <p:nvPr/>
          </p:nvSpPr>
          <p:spPr bwMode="auto">
            <a:xfrm>
              <a:off x="6786578" y="1142984"/>
              <a:ext cx="2357422" cy="1668149"/>
            </a:xfrm>
            <a:prstGeom prst="rect">
              <a:avLst/>
            </a:prstGeom>
            <a:solidFill>
              <a:schemeClr val="bg1"/>
            </a:solidFill>
            <a:ln w="9525">
              <a:noFill/>
              <a:miter lim="800000"/>
              <a:headEnd/>
              <a:tailEnd/>
            </a:ln>
          </p:spPr>
          <p:txBody>
            <a:bodyPr wrap="square">
              <a:spAutoFit/>
            </a:bodyPr>
            <a:lstStyle/>
            <a:p>
              <a:pPr marL="363538" indent="-363538" eaLnBrk="0" hangingPunct="0">
                <a:lnSpc>
                  <a:spcPct val="90000"/>
                </a:lnSpc>
                <a:spcBef>
                  <a:spcPct val="20000"/>
                </a:spcBef>
                <a:buClr>
                  <a:srgbClr val="C00000"/>
                </a:buClr>
                <a:buFont typeface="Wingdings" pitchFamily="2" charset="2"/>
                <a:buChar char="q"/>
                <a:defRPr/>
              </a:pPr>
              <a:r>
                <a:rPr lang="en-GB" sz="2000" dirty="0" smtClean="0">
                  <a:solidFill>
                    <a:srgbClr val="4D4D4D"/>
                  </a:solidFill>
                  <a:latin typeface="Calibri" pitchFamily="34" charset="0"/>
                  <a:cs typeface="Calibri" pitchFamily="34" charset="0"/>
                </a:rPr>
                <a:t>Main formula: explanation and applied formula</a:t>
              </a:r>
            </a:p>
            <a:p>
              <a:pPr marL="363538" indent="-363538" eaLnBrk="0" hangingPunct="0">
                <a:lnSpc>
                  <a:spcPct val="90000"/>
                </a:lnSpc>
                <a:spcBef>
                  <a:spcPct val="20000"/>
                </a:spcBef>
                <a:buClr>
                  <a:srgbClr val="C00000"/>
                </a:buClr>
                <a:defRPr/>
              </a:pPr>
              <a:r>
                <a:rPr lang="en-GB" sz="2000" dirty="0" smtClean="0">
                  <a:solidFill>
                    <a:srgbClr val="4D4D4D"/>
                  </a:solidFill>
                  <a:latin typeface="Calibri" pitchFamily="34" charset="0"/>
                  <a:cs typeface="Calibri" pitchFamily="34" charset="0"/>
                </a:rPr>
                <a:t> </a:t>
              </a:r>
              <a:endParaRPr lang="en-GB" sz="2000" dirty="0">
                <a:solidFill>
                  <a:srgbClr val="4D4D4D"/>
                </a:solidFill>
                <a:latin typeface="Calibri" pitchFamily="34" charset="0"/>
                <a:cs typeface="Calibri" pitchFamily="34" charset="0"/>
              </a:endParaRPr>
            </a:p>
            <a:p>
              <a:pPr eaLnBrk="0" hangingPunct="0">
                <a:lnSpc>
                  <a:spcPct val="90000"/>
                </a:lnSpc>
                <a:spcBef>
                  <a:spcPct val="20000"/>
                </a:spcBef>
                <a:buClr>
                  <a:srgbClr val="C00000"/>
                </a:buClr>
                <a:buFont typeface="Wingdings" pitchFamily="2" charset="2"/>
                <a:buChar char="q"/>
                <a:defRPr/>
              </a:pPr>
              <a:endParaRPr lang="en-GB" sz="2400" dirty="0">
                <a:solidFill>
                  <a:srgbClr val="4D4D4D"/>
                </a:solidFill>
              </a:endParaRPr>
            </a:p>
          </p:txBody>
        </p:sp>
      </p:grpSp>
      <p:grpSp>
        <p:nvGrpSpPr>
          <p:cNvPr id="27" name="Groupe 26"/>
          <p:cNvGrpSpPr/>
          <p:nvPr/>
        </p:nvGrpSpPr>
        <p:grpSpPr>
          <a:xfrm>
            <a:off x="214282" y="1142984"/>
            <a:ext cx="8929718" cy="5461908"/>
            <a:chOff x="214282" y="1142984"/>
            <a:chExt cx="8929718" cy="5461908"/>
          </a:xfrm>
        </p:grpSpPr>
        <p:sp>
          <p:nvSpPr>
            <p:cNvPr id="26" name="Rectangle 5"/>
            <p:cNvSpPr>
              <a:spLocks noChangeArrowheads="1"/>
            </p:cNvSpPr>
            <p:nvPr/>
          </p:nvSpPr>
          <p:spPr bwMode="auto">
            <a:xfrm>
              <a:off x="6858016" y="1142984"/>
              <a:ext cx="2285984" cy="1948226"/>
            </a:xfrm>
            <a:prstGeom prst="rect">
              <a:avLst/>
            </a:prstGeom>
            <a:solidFill>
              <a:schemeClr val="bg1"/>
            </a:solidFill>
            <a:ln w="9525">
              <a:noFill/>
              <a:miter lim="800000"/>
              <a:headEnd/>
              <a:tailEnd/>
            </a:ln>
          </p:spPr>
          <p:txBody>
            <a:bodyPr wrap="square">
              <a:spAutoFit/>
            </a:bodyPr>
            <a:lstStyle/>
            <a:p>
              <a:pPr marL="363538" indent="-363538" eaLnBrk="0" hangingPunct="0">
                <a:lnSpc>
                  <a:spcPct val="90000"/>
                </a:lnSpc>
                <a:spcBef>
                  <a:spcPct val="20000"/>
                </a:spcBef>
                <a:buClr>
                  <a:srgbClr val="C00000"/>
                </a:buClr>
                <a:buFont typeface="Wingdings" pitchFamily="2" charset="2"/>
                <a:buChar char="q"/>
                <a:defRPr/>
              </a:pPr>
              <a:r>
                <a:rPr lang="en-GB" dirty="0" smtClean="0">
                  <a:solidFill>
                    <a:srgbClr val="4D4D4D"/>
                  </a:solidFill>
                </a:rPr>
                <a:t>Main parameters: poverty line, benefit amount, etc. </a:t>
              </a:r>
            </a:p>
            <a:p>
              <a:pPr marL="363538" indent="-363538" eaLnBrk="0" hangingPunct="0">
                <a:lnSpc>
                  <a:spcPct val="90000"/>
                </a:lnSpc>
                <a:spcBef>
                  <a:spcPct val="20000"/>
                </a:spcBef>
                <a:buClr>
                  <a:srgbClr val="C00000"/>
                </a:buClr>
                <a:buFont typeface="Wingdings" pitchFamily="2" charset="2"/>
                <a:buChar char="q"/>
                <a:defRPr/>
              </a:pPr>
              <a:r>
                <a:rPr lang="en-GB" dirty="0" smtClean="0">
                  <a:solidFill>
                    <a:srgbClr val="4D4D4D"/>
                  </a:solidFill>
                </a:rPr>
                <a:t>Main results</a:t>
              </a:r>
              <a:endParaRPr lang="en-GB" dirty="0">
                <a:solidFill>
                  <a:srgbClr val="4D4D4D"/>
                </a:solidFill>
              </a:endParaRPr>
            </a:p>
            <a:p>
              <a:pPr eaLnBrk="0" hangingPunct="0">
                <a:lnSpc>
                  <a:spcPct val="90000"/>
                </a:lnSpc>
                <a:spcBef>
                  <a:spcPct val="20000"/>
                </a:spcBef>
                <a:buClr>
                  <a:srgbClr val="C00000"/>
                </a:buClr>
                <a:buFont typeface="Wingdings" pitchFamily="2" charset="2"/>
                <a:buChar char="q"/>
                <a:defRPr/>
              </a:pPr>
              <a:endParaRPr lang="en-GB" dirty="0">
                <a:solidFill>
                  <a:srgbClr val="4D4D4D"/>
                </a:solidFill>
              </a:endParaRPr>
            </a:p>
          </p:txBody>
        </p:sp>
        <p:pic>
          <p:nvPicPr>
            <p:cNvPr id="177160" name="Picture 8"/>
            <p:cNvPicPr>
              <a:picLocks noChangeAspect="1" noChangeArrowheads="1"/>
            </p:cNvPicPr>
            <p:nvPr/>
          </p:nvPicPr>
          <p:blipFill>
            <a:blip r:embed="rId6" cstate="print"/>
            <a:srcRect/>
            <a:stretch>
              <a:fillRect/>
            </a:stretch>
          </p:blipFill>
          <p:spPr bwMode="auto">
            <a:xfrm>
              <a:off x="214282" y="1142984"/>
              <a:ext cx="6715172" cy="5461908"/>
            </a:xfrm>
            <a:prstGeom prst="rect">
              <a:avLst/>
            </a:prstGeom>
            <a:noFill/>
            <a:ln w="9525">
              <a:noFill/>
              <a:miter lim="800000"/>
              <a:headEnd/>
              <a:tailEnd/>
            </a:ln>
            <a:effectLst/>
          </p:spPr>
        </p:pic>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2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1"/>
          <p:cNvPicPr>
            <a:picLocks noChangeAspect="1" noChangeArrowheads="1"/>
          </p:cNvPicPr>
          <p:nvPr/>
        </p:nvPicPr>
        <p:blipFill>
          <a:blip r:embed="rId2" cstate="print"/>
          <a:srcRect/>
          <a:stretch>
            <a:fillRect/>
          </a:stretch>
        </p:blipFill>
        <p:spPr bwMode="auto">
          <a:xfrm>
            <a:off x="268288" y="1143000"/>
            <a:ext cx="8494712" cy="5156200"/>
          </a:xfrm>
          <a:prstGeom prst="rect">
            <a:avLst/>
          </a:prstGeom>
          <a:noFill/>
          <a:ln w="9525">
            <a:noFill/>
            <a:miter lim="800000"/>
            <a:headEnd/>
            <a:tailEnd/>
          </a:ln>
        </p:spPr>
      </p:pic>
      <p:grpSp>
        <p:nvGrpSpPr>
          <p:cNvPr id="2" name="Group 24"/>
          <p:cNvGrpSpPr>
            <a:grpSpLocks/>
          </p:cNvGrpSpPr>
          <p:nvPr/>
        </p:nvGrpSpPr>
        <p:grpSpPr bwMode="auto">
          <a:xfrm>
            <a:off x="495300" y="2343150"/>
            <a:ext cx="4168775" cy="4257675"/>
            <a:chOff x="348" y="1452"/>
            <a:chExt cx="2626" cy="2682"/>
          </a:xfrm>
        </p:grpSpPr>
        <p:sp>
          <p:nvSpPr>
            <p:cNvPr id="43030" name="Text Box 6"/>
            <p:cNvSpPr txBox="1">
              <a:spLocks noChangeArrowheads="1"/>
            </p:cNvSpPr>
            <p:nvPr/>
          </p:nvSpPr>
          <p:spPr bwMode="auto">
            <a:xfrm>
              <a:off x="718" y="1452"/>
              <a:ext cx="2256" cy="2682"/>
            </a:xfrm>
            <a:prstGeom prst="rect">
              <a:avLst/>
            </a:prstGeom>
            <a:solidFill>
              <a:schemeClr val="bg1"/>
            </a:solidFill>
            <a:ln w="9525">
              <a:solidFill>
                <a:srgbClr val="367DB2"/>
              </a:solidFill>
              <a:miter lim="800000"/>
              <a:headEnd/>
              <a:tailEnd/>
            </a:ln>
          </p:spPr>
          <p:txBody>
            <a:bodyPr>
              <a:spAutoFit/>
            </a:bodyPr>
            <a:lstStyle/>
            <a:p>
              <a:pPr marL="285750" indent="-285750">
                <a:spcBef>
                  <a:spcPct val="50000"/>
                </a:spcBef>
                <a:buClr>
                  <a:srgbClr val="C00000"/>
                </a:buClr>
                <a:buFont typeface="Wingdings" pitchFamily="2" charset="2"/>
                <a:buChar char="q"/>
              </a:pPr>
              <a:r>
                <a:rPr lang="en-GB" sz="1600" dirty="0">
                  <a:solidFill>
                    <a:schemeClr val="tx2"/>
                  </a:solidFill>
                </a:rPr>
                <a:t>One line = one individual</a:t>
              </a:r>
            </a:p>
            <a:p>
              <a:pPr marL="285750" indent="-285750">
                <a:spcBef>
                  <a:spcPct val="50000"/>
                </a:spcBef>
                <a:buClr>
                  <a:srgbClr val="C00000"/>
                </a:buClr>
                <a:buFont typeface="Wingdings" pitchFamily="2" charset="2"/>
                <a:buChar char="q"/>
              </a:pPr>
              <a:r>
                <a:rPr lang="en-GB" sz="1600" dirty="0">
                  <a:solidFill>
                    <a:schemeClr val="tx2"/>
                  </a:solidFill>
                </a:rPr>
                <a:t>Random sampling from the VHLSS 2008 (10% of the original </a:t>
              </a:r>
              <a:r>
                <a:rPr lang="en-GB" sz="1600" dirty="0" err="1">
                  <a:solidFill>
                    <a:schemeClr val="tx2"/>
                  </a:solidFill>
                </a:rPr>
                <a:t>datafile</a:t>
              </a:r>
              <a:r>
                <a:rPr lang="en-GB" sz="1600" dirty="0">
                  <a:solidFill>
                    <a:schemeClr val="tx2"/>
                  </a:solidFill>
                </a:rPr>
                <a:t>) for training purposes (</a:t>
              </a:r>
              <a:r>
                <a:rPr lang="en-GB" sz="1600" b="1" dirty="0">
                  <a:solidFill>
                    <a:schemeClr val="tx2"/>
                  </a:solidFill>
                </a:rPr>
                <a:t>DON’T DO THAT FOR A REAL ANALYSIS</a:t>
              </a:r>
              <a:r>
                <a:rPr lang="en-GB" sz="1600" dirty="0">
                  <a:solidFill>
                    <a:schemeClr val="tx2"/>
                  </a:solidFill>
                </a:rPr>
                <a:t>)</a:t>
              </a:r>
            </a:p>
            <a:p>
              <a:pPr marL="742950" lvl="1" indent="-285750">
                <a:spcBef>
                  <a:spcPct val="50000"/>
                </a:spcBef>
                <a:buClr>
                  <a:srgbClr val="C00000"/>
                </a:buClr>
                <a:buFont typeface="Wingdings" pitchFamily="2" charset="2"/>
                <a:buChar char="q"/>
              </a:pPr>
              <a:r>
                <a:rPr lang="en-GB" sz="1600" dirty="0">
                  <a:solidFill>
                    <a:schemeClr val="tx2">
                      <a:lumMod val="85000"/>
                      <a:lumOff val="15000"/>
                    </a:schemeClr>
                  </a:solidFill>
                </a:rPr>
                <a:t>Original sample size: 38,253 (total population:  86,312,257)</a:t>
              </a:r>
            </a:p>
            <a:p>
              <a:pPr marL="742950" lvl="1" indent="-285750">
                <a:spcBef>
                  <a:spcPct val="50000"/>
                </a:spcBef>
                <a:buClr>
                  <a:srgbClr val="C00000"/>
                </a:buClr>
                <a:buFont typeface="Wingdings" pitchFamily="2" charset="2"/>
                <a:buChar char="q"/>
              </a:pPr>
              <a:r>
                <a:rPr lang="en-GB" sz="1600" dirty="0">
                  <a:solidFill>
                    <a:schemeClr val="tx2">
                      <a:lumMod val="85000"/>
                      <a:lumOff val="15000"/>
                    </a:schemeClr>
                  </a:solidFill>
                </a:rPr>
                <a:t>Selected subsample for the exercise: 3,878 (10%)	</a:t>
              </a:r>
            </a:p>
            <a:p>
              <a:pPr marL="742950" lvl="1" indent="-285750">
                <a:spcBef>
                  <a:spcPct val="50000"/>
                </a:spcBef>
                <a:buClr>
                  <a:srgbClr val="C00000"/>
                </a:buClr>
                <a:buFont typeface="Wingdings" pitchFamily="2" charset="2"/>
                <a:buChar char="q"/>
              </a:pPr>
              <a:r>
                <a:rPr lang="en-GB" sz="1600" dirty="0">
                  <a:solidFill>
                    <a:schemeClr val="tx2">
                      <a:lumMod val="85000"/>
                      <a:lumOff val="15000"/>
                    </a:schemeClr>
                  </a:solidFill>
                </a:rPr>
                <a:t>Total number households in the original sample: 9,189 (20,960,121 households at the national level)</a:t>
              </a:r>
            </a:p>
          </p:txBody>
        </p:sp>
        <p:sp>
          <p:nvSpPr>
            <p:cNvPr id="43031" name="AutoShape 22"/>
            <p:cNvSpPr>
              <a:spLocks/>
            </p:cNvSpPr>
            <p:nvPr/>
          </p:nvSpPr>
          <p:spPr bwMode="auto">
            <a:xfrm>
              <a:off x="348" y="2412"/>
              <a:ext cx="240" cy="1380"/>
            </a:xfrm>
            <a:prstGeom prst="rightBracket">
              <a:avLst>
                <a:gd name="adj" fmla="val 47917"/>
              </a:avLst>
            </a:prstGeom>
            <a:noFill/>
            <a:ln w="9525">
              <a:solidFill>
                <a:srgbClr val="3366FF"/>
              </a:solidFill>
              <a:round/>
              <a:headEnd/>
              <a:tailEnd/>
            </a:ln>
          </p:spPr>
          <p:txBody>
            <a:bodyPr wrap="none" anchor="ctr"/>
            <a:lstStyle/>
            <a:p>
              <a:endParaRPr lang="en-GB"/>
            </a:p>
          </p:txBody>
        </p:sp>
      </p:grpSp>
      <p:sp>
        <p:nvSpPr>
          <p:cNvPr id="43012" name="Rectangle 2"/>
          <p:cNvSpPr>
            <a:spLocks noGrp="1" noChangeArrowheads="1"/>
          </p:cNvSpPr>
          <p:nvPr>
            <p:ph type="title"/>
          </p:nvPr>
        </p:nvSpPr>
        <p:spPr>
          <a:xfrm>
            <a:off x="1571603" y="152400"/>
            <a:ext cx="7283471" cy="990584"/>
          </a:xfrm>
        </p:spPr>
        <p:txBody>
          <a:bodyPr/>
          <a:lstStyle/>
          <a:p>
            <a:pPr algn="l"/>
            <a:r>
              <a:rPr lang="fr-FR" sz="3200" b="1" dirty="0" err="1" smtClean="0">
                <a:solidFill>
                  <a:srgbClr val="C00000"/>
                </a:solidFill>
              </a:rPr>
              <a:t>Step</a:t>
            </a:r>
            <a:r>
              <a:rPr lang="fr-FR" sz="3200" b="1" dirty="0" smtClean="0">
                <a:solidFill>
                  <a:srgbClr val="C00000"/>
                </a:solidFill>
              </a:rPr>
              <a:t> 1</a:t>
            </a:r>
            <a:r>
              <a:rPr lang="fr-FR" sz="3200" b="1" dirty="0" smtClean="0">
                <a:solidFill>
                  <a:srgbClr val="367DB2"/>
                </a:solidFill>
              </a:rPr>
              <a:t> </a:t>
            </a:r>
            <a:r>
              <a:rPr lang="fr-FR" sz="3200" b="1" dirty="0" smtClean="0">
                <a:solidFill>
                  <a:schemeClr val="bg2">
                    <a:lumMod val="75000"/>
                  </a:schemeClr>
                </a:solidFill>
              </a:rPr>
              <a:t>|</a:t>
            </a:r>
            <a:r>
              <a:rPr lang="fr-FR" sz="3200" b="1" dirty="0" smtClean="0">
                <a:solidFill>
                  <a:srgbClr val="367DB2"/>
                </a:solidFill>
              </a:rPr>
              <a:t> 	</a:t>
            </a:r>
            <a:r>
              <a:rPr lang="en-GB" altLang="zh-CN" sz="3200" b="1" dirty="0" smtClean="0">
                <a:solidFill>
                  <a:schemeClr val="tx2">
                    <a:lumMod val="75000"/>
                    <a:lumOff val="25000"/>
                  </a:schemeClr>
                </a:solidFill>
                <a:ea typeface="宋体" pitchFamily="2" charset="-122"/>
              </a:rPr>
              <a:t>Excel file</a:t>
            </a:r>
            <a:r>
              <a:rPr lang="en-GB" altLang="zh-CN" sz="3200" dirty="0" smtClean="0">
                <a:solidFill>
                  <a:schemeClr val="tx2">
                    <a:lumMod val="75000"/>
                    <a:lumOff val="25000"/>
                  </a:schemeClr>
                </a:solidFill>
                <a:ea typeface="宋体" pitchFamily="2" charset="-122"/>
              </a:rPr>
              <a:t> — </a:t>
            </a:r>
            <a:r>
              <a:rPr lang="en-GB" altLang="zh-CN" sz="3200" b="1" dirty="0" smtClean="0">
                <a:solidFill>
                  <a:schemeClr val="tx2">
                    <a:lumMod val="75000"/>
                    <a:lumOff val="25000"/>
                  </a:schemeClr>
                </a:solidFill>
                <a:ea typeface="宋体" pitchFamily="2" charset="-122"/>
              </a:rPr>
              <a:t>File </a:t>
            </a:r>
            <a:r>
              <a:rPr lang="en-GB" altLang="zh-CN" sz="3200" b="1" dirty="0" smtClean="0">
                <a:solidFill>
                  <a:srgbClr val="C00000"/>
                </a:solidFill>
                <a:ea typeface="宋体" pitchFamily="2" charset="-122"/>
              </a:rPr>
              <a:t>1</a:t>
            </a:r>
            <a:r>
              <a:rPr lang="en-GB" altLang="zh-CN" sz="3200" dirty="0" smtClean="0">
                <a:solidFill>
                  <a:schemeClr val="tx2">
                    <a:lumMod val="75000"/>
                    <a:lumOff val="25000"/>
                  </a:schemeClr>
                </a:solidFill>
                <a:ea typeface="宋体" pitchFamily="2" charset="-122"/>
              </a:rPr>
              <a:t> at the 			</a:t>
            </a:r>
            <a:r>
              <a:rPr lang="en-GB" altLang="zh-CN" sz="3200" b="1" dirty="0" smtClean="0">
                <a:solidFill>
                  <a:srgbClr val="C00000"/>
                </a:solidFill>
                <a:ea typeface="宋体" pitchFamily="2" charset="-122"/>
              </a:rPr>
              <a:t>individual</a:t>
            </a:r>
            <a:r>
              <a:rPr lang="en-GB" altLang="zh-CN" sz="3200" b="1" dirty="0" smtClean="0">
                <a:solidFill>
                  <a:schemeClr val="tx2">
                    <a:lumMod val="75000"/>
                    <a:lumOff val="25000"/>
                  </a:schemeClr>
                </a:solidFill>
                <a:ea typeface="宋体" pitchFamily="2" charset="-122"/>
              </a:rPr>
              <a:t> </a:t>
            </a:r>
            <a:r>
              <a:rPr lang="en-GB" altLang="zh-CN" sz="3200" dirty="0" smtClean="0">
                <a:solidFill>
                  <a:schemeClr val="tx2">
                    <a:lumMod val="75000"/>
                    <a:lumOff val="25000"/>
                  </a:schemeClr>
                </a:solidFill>
                <a:ea typeface="宋体" pitchFamily="2" charset="-122"/>
              </a:rPr>
              <a:t>level</a:t>
            </a:r>
            <a:endParaRPr lang="en-US" altLang="zh-CN" sz="3200" dirty="0" smtClean="0">
              <a:solidFill>
                <a:schemeClr val="tx2">
                  <a:lumMod val="75000"/>
                  <a:lumOff val="25000"/>
                </a:schemeClr>
              </a:solidFill>
              <a:ea typeface="宋体" pitchFamily="2" charset="-122"/>
            </a:endParaRPr>
          </a:p>
        </p:txBody>
      </p:sp>
      <p:sp>
        <p:nvSpPr>
          <p:cNvPr id="43013" name="TextBox 27"/>
          <p:cNvSpPr txBox="1">
            <a:spLocks noChangeArrowheads="1"/>
          </p:cNvSpPr>
          <p:nvPr/>
        </p:nvSpPr>
        <p:spPr bwMode="auto">
          <a:xfrm>
            <a:off x="238125" y="1132114"/>
            <a:ext cx="8659813" cy="954107"/>
          </a:xfrm>
          <a:prstGeom prst="rect">
            <a:avLst/>
          </a:prstGeom>
          <a:solidFill>
            <a:schemeClr val="bg1"/>
          </a:solidFill>
          <a:ln w="9525">
            <a:noFill/>
            <a:miter lim="800000"/>
            <a:headEnd/>
            <a:tailEnd/>
          </a:ln>
        </p:spPr>
        <p:txBody>
          <a:bodyPr wrap="square">
            <a:spAutoFit/>
          </a:bodyPr>
          <a:lstStyle/>
          <a:p>
            <a:pPr marL="788988" lvl="1" indent="-342900" defTabSz="254000" eaLnBrk="0" hangingPunct="0">
              <a:lnSpc>
                <a:spcPct val="200000"/>
              </a:lnSpc>
              <a:spcBef>
                <a:spcPts val="4800"/>
              </a:spcBef>
              <a:buClr>
                <a:srgbClr val="C00000"/>
              </a:buClr>
              <a:buSzPct val="120000"/>
              <a:buFont typeface="Wingdings 2" pitchFamily="18" charset="2"/>
              <a:buChar char="¾"/>
              <a:tabLst>
                <a:tab pos="1168400" algn="l"/>
              </a:tabLst>
            </a:pPr>
            <a:r>
              <a:rPr lang="en-GB" altLang="zh-CN" sz="2800" b="1" dirty="0" smtClean="0">
                <a:solidFill>
                  <a:srgbClr val="C00000"/>
                </a:solidFill>
                <a:latin typeface="Calibri" pitchFamily="34" charset="0"/>
                <a:ea typeface="宋体" pitchFamily="2" charset="-122"/>
              </a:rPr>
              <a:t>The individual </a:t>
            </a:r>
            <a:r>
              <a:rPr lang="en-GB" altLang="zh-CN" sz="2800" b="1" dirty="0" err="1" smtClean="0">
                <a:solidFill>
                  <a:srgbClr val="C00000"/>
                </a:solidFill>
                <a:latin typeface="Calibri" pitchFamily="34" charset="0"/>
                <a:ea typeface="宋体" pitchFamily="2" charset="-122"/>
              </a:rPr>
              <a:t>datafile</a:t>
            </a:r>
            <a:endParaRPr lang="en-GB" sz="1400" b="1" dirty="0">
              <a:latin typeface="Calibri" pitchFamily="34" charset="0"/>
            </a:endParaRPr>
          </a:p>
        </p:txBody>
      </p:sp>
      <p:grpSp>
        <p:nvGrpSpPr>
          <p:cNvPr id="3" name="Group 21"/>
          <p:cNvGrpSpPr>
            <a:grpSpLocks/>
          </p:cNvGrpSpPr>
          <p:nvPr/>
        </p:nvGrpSpPr>
        <p:grpSpPr bwMode="auto">
          <a:xfrm>
            <a:off x="928688" y="3424238"/>
            <a:ext cx="4106862" cy="3228974"/>
            <a:chOff x="3162" y="1707"/>
            <a:chExt cx="2587" cy="2034"/>
          </a:xfrm>
        </p:grpSpPr>
        <p:sp>
          <p:nvSpPr>
            <p:cNvPr id="43028" name="AutoShape 19"/>
            <p:cNvSpPr>
              <a:spLocks/>
            </p:cNvSpPr>
            <p:nvPr/>
          </p:nvSpPr>
          <p:spPr bwMode="auto">
            <a:xfrm rot="-5400000">
              <a:off x="3383" y="1555"/>
              <a:ext cx="276" cy="580"/>
            </a:xfrm>
            <a:prstGeom prst="leftBrace">
              <a:avLst>
                <a:gd name="adj1" fmla="val 45113"/>
                <a:gd name="adj2" fmla="val 50065"/>
              </a:avLst>
            </a:prstGeom>
            <a:noFill/>
            <a:ln w="25400">
              <a:solidFill>
                <a:srgbClr val="367DB2"/>
              </a:solidFill>
              <a:round/>
              <a:headEnd/>
              <a:tailEnd/>
            </a:ln>
          </p:spPr>
          <p:txBody>
            <a:bodyPr vert="eaVert" wrap="none" anchor="ctr"/>
            <a:lstStyle/>
            <a:p>
              <a:endParaRPr lang="fr-FR"/>
            </a:p>
          </p:txBody>
        </p:sp>
        <p:sp>
          <p:nvSpPr>
            <p:cNvPr id="68633" name="Text Box 20"/>
            <p:cNvSpPr txBox="1">
              <a:spLocks noChangeArrowheads="1"/>
            </p:cNvSpPr>
            <p:nvPr/>
          </p:nvSpPr>
          <p:spPr bwMode="auto">
            <a:xfrm>
              <a:off x="3162" y="2025"/>
              <a:ext cx="2587" cy="1716"/>
            </a:xfrm>
            <a:prstGeom prst="rect">
              <a:avLst/>
            </a:prstGeom>
            <a:solidFill>
              <a:srgbClr val="FFFFFF"/>
            </a:solidFill>
            <a:ln w="19050">
              <a:solidFill>
                <a:schemeClr val="folHlink"/>
              </a:solidFill>
              <a:miter lim="800000"/>
              <a:headEnd/>
              <a:tailEnd/>
            </a:ln>
          </p:spPr>
          <p:txBody>
            <a:bodyPr>
              <a:spAutoFit/>
            </a:bodyPr>
            <a:lstStyle/>
            <a:p>
              <a:pPr>
                <a:spcBef>
                  <a:spcPct val="50000"/>
                </a:spcBef>
                <a:tabLst>
                  <a:tab pos="857250" algn="l"/>
                </a:tabLst>
                <a:defRPr/>
              </a:pPr>
              <a:r>
                <a:rPr lang="en-GB" dirty="0">
                  <a:solidFill>
                    <a:schemeClr val="tx2">
                      <a:lumMod val="85000"/>
                      <a:lumOff val="15000"/>
                    </a:schemeClr>
                  </a:solidFill>
                  <a:latin typeface="Calibri" pitchFamily="34" charset="0"/>
                </a:rPr>
                <a:t>Variables to identify individuals and households </a:t>
              </a:r>
            </a:p>
            <a:p>
              <a:pPr>
                <a:spcBef>
                  <a:spcPct val="50000"/>
                </a:spcBef>
                <a:tabLst>
                  <a:tab pos="857250" algn="l"/>
                </a:tabLst>
                <a:defRPr/>
              </a:pPr>
              <a:r>
                <a:rPr lang="en-GB" b="1" dirty="0">
                  <a:solidFill>
                    <a:srgbClr val="367DB2"/>
                  </a:solidFill>
                  <a:latin typeface="Calibri" pitchFamily="34" charset="0"/>
                </a:rPr>
                <a:t># </a:t>
              </a:r>
              <a:r>
                <a:rPr lang="en-GB" b="1" dirty="0" err="1">
                  <a:solidFill>
                    <a:srgbClr val="367DB2"/>
                  </a:solidFill>
                  <a:latin typeface="Calibri" pitchFamily="34" charset="0"/>
                </a:rPr>
                <a:t>Ind_ID</a:t>
              </a:r>
              <a:r>
                <a:rPr lang="en-GB" b="1" dirty="0">
                  <a:solidFill>
                    <a:srgbClr val="367DB2"/>
                  </a:solidFill>
                  <a:latin typeface="Calibri" pitchFamily="34" charset="0"/>
                </a:rPr>
                <a:t> </a:t>
              </a:r>
              <a:r>
                <a:rPr lang="en-GB" dirty="0">
                  <a:solidFill>
                    <a:schemeClr val="tx2">
                      <a:lumMod val="85000"/>
                      <a:lumOff val="15000"/>
                    </a:schemeClr>
                  </a:solidFill>
                  <a:latin typeface="Calibri" pitchFamily="34" charset="0"/>
                </a:rPr>
                <a:t>Unique ID for each individual</a:t>
              </a:r>
            </a:p>
            <a:p>
              <a:pPr>
                <a:spcBef>
                  <a:spcPct val="50000"/>
                </a:spcBef>
                <a:tabLst>
                  <a:tab pos="857250" algn="l"/>
                </a:tabLst>
                <a:defRPr/>
              </a:pPr>
              <a:r>
                <a:rPr lang="en-GB" b="1" dirty="0">
                  <a:solidFill>
                    <a:srgbClr val="367DB2"/>
                  </a:solidFill>
                  <a:latin typeface="Calibri" pitchFamily="34" charset="0"/>
                </a:rPr>
                <a:t># HH_ID</a:t>
              </a:r>
              <a:r>
                <a:rPr lang="en-GB" dirty="0">
                  <a:latin typeface="Calibri" pitchFamily="34" charset="0"/>
                </a:rPr>
                <a:t>	</a:t>
              </a:r>
              <a:r>
                <a:rPr lang="en-GB" dirty="0">
                  <a:solidFill>
                    <a:schemeClr val="tx2">
                      <a:lumMod val="85000"/>
                      <a:lumOff val="15000"/>
                    </a:schemeClr>
                  </a:solidFill>
                  <a:latin typeface="Calibri" pitchFamily="34" charset="0"/>
                </a:rPr>
                <a:t>Unique Household ID</a:t>
              </a:r>
            </a:p>
            <a:p>
              <a:pPr marL="900113">
                <a:spcBef>
                  <a:spcPct val="50000"/>
                </a:spcBef>
                <a:tabLst>
                  <a:tab pos="857250" algn="l"/>
                </a:tabLst>
                <a:defRPr/>
              </a:pPr>
              <a:r>
                <a:rPr lang="en-GB" dirty="0">
                  <a:solidFill>
                    <a:schemeClr val="tx2">
                      <a:lumMod val="85000"/>
                      <a:lumOff val="15000"/>
                    </a:schemeClr>
                  </a:solidFill>
                  <a:latin typeface="Calibri" pitchFamily="34" charset="0"/>
                </a:rPr>
                <a:t>	Link with the HH datasheet for  the aggregation of each individual  income/expenditure at the household level	</a:t>
              </a:r>
              <a:endParaRPr lang="en-US" i="1" dirty="0">
                <a:solidFill>
                  <a:schemeClr val="tx2">
                    <a:lumMod val="85000"/>
                    <a:lumOff val="15000"/>
                  </a:schemeClr>
                </a:solidFill>
                <a:latin typeface="Calibri" pitchFamily="34" charset="0"/>
              </a:endParaRPr>
            </a:p>
          </p:txBody>
        </p:sp>
      </p:grpSp>
      <p:grpSp>
        <p:nvGrpSpPr>
          <p:cNvPr id="4" name="Group 21"/>
          <p:cNvGrpSpPr>
            <a:grpSpLocks/>
          </p:cNvGrpSpPr>
          <p:nvPr/>
        </p:nvGrpSpPr>
        <p:grpSpPr bwMode="auto">
          <a:xfrm>
            <a:off x="1000100" y="3548062"/>
            <a:ext cx="5189537" cy="3309938"/>
            <a:chOff x="2958" y="1706"/>
            <a:chExt cx="3269" cy="2085"/>
          </a:xfrm>
        </p:grpSpPr>
        <p:sp>
          <p:nvSpPr>
            <p:cNvPr id="43026" name="Text Box 20"/>
            <p:cNvSpPr txBox="1">
              <a:spLocks noChangeArrowheads="1"/>
            </p:cNvSpPr>
            <p:nvPr/>
          </p:nvSpPr>
          <p:spPr bwMode="auto">
            <a:xfrm>
              <a:off x="2958" y="1841"/>
              <a:ext cx="3269" cy="1950"/>
            </a:xfrm>
            <a:prstGeom prst="rect">
              <a:avLst/>
            </a:prstGeom>
            <a:solidFill>
              <a:srgbClr val="FFFFFF"/>
            </a:solidFill>
            <a:ln w="19050">
              <a:solidFill>
                <a:schemeClr val="folHlink"/>
              </a:solidFill>
              <a:miter lim="800000"/>
              <a:headEnd/>
              <a:tailEnd/>
            </a:ln>
          </p:spPr>
          <p:txBody>
            <a:bodyPr>
              <a:spAutoFit/>
            </a:bodyPr>
            <a:lstStyle/>
            <a:p>
              <a:pPr>
                <a:spcBef>
                  <a:spcPct val="50000"/>
                </a:spcBef>
                <a:tabLst>
                  <a:tab pos="857250" algn="l"/>
                </a:tabLst>
              </a:pPr>
              <a:r>
                <a:rPr lang="en-GB" dirty="0">
                  <a:cs typeface="Arial" charset="0"/>
                </a:rPr>
                <a:t>From the sample to the total population </a:t>
              </a:r>
            </a:p>
            <a:p>
              <a:pPr>
                <a:spcBef>
                  <a:spcPct val="50000"/>
                </a:spcBef>
                <a:tabLst>
                  <a:tab pos="857250" algn="l"/>
                </a:tabLst>
              </a:pPr>
              <a:r>
                <a:rPr lang="en-GB" b="1" dirty="0">
                  <a:solidFill>
                    <a:srgbClr val="367DB2"/>
                  </a:solidFill>
                  <a:cs typeface="Arial" charset="0"/>
                </a:rPr>
                <a:t>WEIGHT </a:t>
              </a:r>
              <a:r>
                <a:rPr lang="en-GB" dirty="0">
                  <a:cs typeface="Arial" charset="0"/>
                </a:rPr>
                <a:t>	</a:t>
              </a:r>
            </a:p>
            <a:p>
              <a:pPr>
                <a:spcBef>
                  <a:spcPts val="500"/>
                </a:spcBef>
                <a:spcAft>
                  <a:spcPts val="500"/>
                </a:spcAft>
                <a:buClr>
                  <a:srgbClr val="367DB2"/>
                </a:buClr>
                <a:buFont typeface="Wingdings 2" pitchFamily="18" charset="2"/>
                <a:buChar char=""/>
                <a:tabLst>
                  <a:tab pos="857250" algn="l"/>
                </a:tabLst>
              </a:pPr>
              <a:r>
                <a:rPr lang="fr-FR" dirty="0" err="1">
                  <a:solidFill>
                    <a:schemeClr val="accent2">
                      <a:lumMod val="25000"/>
                    </a:schemeClr>
                  </a:solidFill>
                  <a:cs typeface="Arial" charset="0"/>
                </a:rPr>
                <a:t>Adjusting</a:t>
              </a:r>
              <a:r>
                <a:rPr lang="fr-FR" dirty="0">
                  <a:solidFill>
                    <a:schemeClr val="accent2">
                      <a:lumMod val="25000"/>
                    </a:schemeClr>
                  </a:solidFill>
                  <a:cs typeface="Arial" charset="0"/>
                </a:rPr>
                <a:t> for non-</a:t>
              </a:r>
              <a:r>
                <a:rPr lang="fr-FR" dirty="0" err="1">
                  <a:solidFill>
                    <a:schemeClr val="accent2">
                      <a:lumMod val="25000"/>
                    </a:schemeClr>
                  </a:solidFill>
                  <a:cs typeface="Arial" charset="0"/>
                </a:rPr>
                <a:t>response</a:t>
              </a:r>
              <a:endParaRPr lang="fr-FR" dirty="0">
                <a:solidFill>
                  <a:schemeClr val="accent2">
                    <a:lumMod val="25000"/>
                  </a:schemeClr>
                </a:solidFill>
                <a:cs typeface="Arial" charset="0"/>
              </a:endParaRPr>
            </a:p>
            <a:p>
              <a:pPr>
                <a:spcBef>
                  <a:spcPct val="50000"/>
                </a:spcBef>
                <a:buClr>
                  <a:srgbClr val="367DB2"/>
                </a:buClr>
                <a:buFont typeface="Wingdings 2" pitchFamily="18" charset="2"/>
                <a:buChar char=""/>
                <a:tabLst>
                  <a:tab pos="857250" algn="l"/>
                </a:tabLst>
              </a:pPr>
              <a:r>
                <a:rPr lang="fr-FR" dirty="0" err="1">
                  <a:solidFill>
                    <a:schemeClr val="accent2">
                      <a:lumMod val="25000"/>
                    </a:schemeClr>
                  </a:solidFill>
                  <a:cs typeface="Arial" charset="0"/>
                </a:rPr>
                <a:t>Adjusting</a:t>
              </a:r>
              <a:r>
                <a:rPr lang="fr-FR" dirty="0">
                  <a:solidFill>
                    <a:schemeClr val="accent2">
                      <a:lumMod val="25000"/>
                    </a:schemeClr>
                  </a:solidFill>
                  <a:cs typeface="Arial" charset="0"/>
                </a:rPr>
                <a:t> for </a:t>
              </a:r>
              <a:r>
                <a:rPr lang="fr-FR" dirty="0" err="1">
                  <a:solidFill>
                    <a:schemeClr val="accent2">
                      <a:lumMod val="25000"/>
                    </a:schemeClr>
                  </a:solidFill>
                  <a:cs typeface="Arial" charset="0"/>
                </a:rPr>
                <a:t>external</a:t>
              </a:r>
              <a:r>
                <a:rPr lang="fr-FR" dirty="0">
                  <a:solidFill>
                    <a:schemeClr val="accent2">
                      <a:lumMod val="25000"/>
                    </a:schemeClr>
                  </a:solidFill>
                  <a:cs typeface="Arial" charset="0"/>
                </a:rPr>
                <a:t> information </a:t>
              </a:r>
              <a:r>
                <a:rPr lang="fr-FR" dirty="0" err="1">
                  <a:solidFill>
                    <a:schemeClr val="accent2">
                      <a:lumMod val="25000"/>
                    </a:schemeClr>
                  </a:solidFill>
                  <a:cs typeface="Arial" charset="0"/>
                </a:rPr>
                <a:t>notably</a:t>
              </a:r>
              <a:r>
                <a:rPr lang="fr-FR" dirty="0">
                  <a:solidFill>
                    <a:schemeClr val="accent2">
                      <a:lumMod val="25000"/>
                    </a:schemeClr>
                  </a:solidFill>
                  <a:cs typeface="Arial" charset="0"/>
                </a:rPr>
                <a:t> </a:t>
              </a:r>
              <a:r>
                <a:rPr lang="fr-FR" dirty="0" err="1">
                  <a:solidFill>
                    <a:schemeClr val="accent2">
                      <a:lumMod val="25000"/>
                    </a:schemeClr>
                  </a:solidFill>
                  <a:cs typeface="Arial" charset="0"/>
                </a:rPr>
                <a:t>some</a:t>
              </a:r>
              <a:r>
                <a:rPr lang="fr-FR" dirty="0">
                  <a:solidFill>
                    <a:schemeClr val="accent2">
                      <a:lumMod val="25000"/>
                    </a:schemeClr>
                  </a:solidFill>
                  <a:cs typeface="Arial" charset="0"/>
                </a:rPr>
                <a:t> proportions </a:t>
              </a:r>
              <a:r>
                <a:rPr lang="fr-FR" dirty="0" err="1">
                  <a:solidFill>
                    <a:schemeClr val="accent2">
                      <a:lumMod val="25000"/>
                    </a:schemeClr>
                  </a:solidFill>
                  <a:cs typeface="Arial" charset="0"/>
                </a:rPr>
                <a:t>known</a:t>
              </a:r>
              <a:r>
                <a:rPr lang="fr-FR" dirty="0">
                  <a:solidFill>
                    <a:schemeClr val="accent2">
                      <a:lumMod val="25000"/>
                    </a:schemeClr>
                  </a:solidFill>
                  <a:cs typeface="Arial" charset="0"/>
                </a:rPr>
                <a:t> in the total population for </a:t>
              </a:r>
              <a:r>
                <a:rPr lang="fr-FR" dirty="0" err="1">
                  <a:solidFill>
                    <a:schemeClr val="accent2">
                      <a:lumMod val="25000"/>
                    </a:schemeClr>
                  </a:solidFill>
                  <a:cs typeface="Arial" charset="0"/>
                </a:rPr>
                <a:t>key</a:t>
              </a:r>
              <a:r>
                <a:rPr lang="fr-FR" dirty="0">
                  <a:solidFill>
                    <a:schemeClr val="accent2">
                      <a:lumMod val="25000"/>
                    </a:schemeClr>
                  </a:solidFill>
                  <a:cs typeface="Arial" charset="0"/>
                </a:rPr>
                <a:t> variables </a:t>
              </a:r>
              <a:r>
                <a:rPr lang="fr-FR" dirty="0" err="1">
                  <a:solidFill>
                    <a:schemeClr val="accent2">
                      <a:lumMod val="25000"/>
                    </a:schemeClr>
                  </a:solidFill>
                  <a:cs typeface="Arial" charset="0"/>
                </a:rPr>
                <a:t>selected</a:t>
              </a:r>
              <a:r>
                <a:rPr lang="fr-FR" dirty="0">
                  <a:solidFill>
                    <a:schemeClr val="accent2">
                      <a:lumMod val="25000"/>
                    </a:schemeClr>
                  </a:solidFill>
                  <a:cs typeface="Arial" charset="0"/>
                </a:rPr>
                <a:t> </a:t>
              </a:r>
              <a:r>
                <a:rPr lang="fr-FR" dirty="0" err="1">
                  <a:solidFill>
                    <a:schemeClr val="accent2">
                      <a:lumMod val="25000"/>
                    </a:schemeClr>
                  </a:solidFill>
                  <a:cs typeface="Arial" charset="0"/>
                </a:rPr>
                <a:t>when</a:t>
              </a:r>
              <a:r>
                <a:rPr lang="fr-FR" dirty="0">
                  <a:solidFill>
                    <a:schemeClr val="accent2">
                      <a:lumMod val="25000"/>
                    </a:schemeClr>
                  </a:solidFill>
                  <a:cs typeface="Arial" charset="0"/>
                </a:rPr>
                <a:t> </a:t>
              </a:r>
              <a:r>
                <a:rPr lang="fr-FR" dirty="0" err="1">
                  <a:solidFill>
                    <a:schemeClr val="accent2">
                      <a:lumMod val="25000"/>
                    </a:schemeClr>
                  </a:solidFill>
                  <a:cs typeface="Arial" charset="0"/>
                </a:rPr>
                <a:t>defining</a:t>
              </a:r>
              <a:r>
                <a:rPr lang="fr-FR" dirty="0">
                  <a:solidFill>
                    <a:schemeClr val="accent2">
                      <a:lumMod val="25000"/>
                    </a:schemeClr>
                  </a:solidFill>
                  <a:cs typeface="Arial" charset="0"/>
                </a:rPr>
                <a:t> the </a:t>
              </a:r>
              <a:r>
                <a:rPr lang="fr-FR" dirty="0" err="1">
                  <a:solidFill>
                    <a:schemeClr val="accent2">
                      <a:lumMod val="25000"/>
                    </a:schemeClr>
                  </a:solidFill>
                  <a:cs typeface="Arial" charset="0"/>
                </a:rPr>
                <a:t>sampling</a:t>
              </a:r>
              <a:r>
                <a:rPr lang="fr-FR" dirty="0">
                  <a:solidFill>
                    <a:schemeClr val="accent2">
                      <a:lumMod val="25000"/>
                    </a:schemeClr>
                  </a:solidFill>
                  <a:cs typeface="Arial" charset="0"/>
                </a:rPr>
                <a:t> (</a:t>
              </a:r>
              <a:r>
                <a:rPr lang="fr-FR" dirty="0" err="1">
                  <a:solidFill>
                    <a:schemeClr val="accent2">
                      <a:lumMod val="25000"/>
                    </a:schemeClr>
                  </a:solidFill>
                  <a:cs typeface="Arial" charset="0"/>
                </a:rPr>
                <a:t>e.g</a:t>
              </a:r>
              <a:r>
                <a:rPr lang="fr-FR" dirty="0">
                  <a:solidFill>
                    <a:schemeClr val="accent2">
                      <a:lumMod val="25000"/>
                    </a:schemeClr>
                  </a:solidFill>
                  <a:cs typeface="Arial" charset="0"/>
                </a:rPr>
                <a:t> distribution of the population by </a:t>
              </a:r>
              <a:r>
                <a:rPr lang="fr-FR" dirty="0" err="1">
                  <a:solidFill>
                    <a:schemeClr val="accent2">
                      <a:lumMod val="25000"/>
                    </a:schemeClr>
                  </a:solidFill>
                  <a:cs typeface="Arial" charset="0"/>
                </a:rPr>
                <a:t>region</a:t>
              </a:r>
              <a:r>
                <a:rPr lang="fr-FR" dirty="0">
                  <a:solidFill>
                    <a:schemeClr val="accent2">
                      <a:lumMod val="25000"/>
                    </a:schemeClr>
                  </a:solidFill>
                  <a:cs typeface="Arial" charset="0"/>
                </a:rPr>
                <a:t>, district </a:t>
              </a:r>
              <a:r>
                <a:rPr lang="fr-FR" dirty="0" err="1">
                  <a:solidFill>
                    <a:schemeClr val="accent2">
                      <a:lumMod val="25000"/>
                    </a:schemeClr>
                  </a:solidFill>
                  <a:cs typeface="Arial" charset="0"/>
                </a:rPr>
                <a:t>obtained</a:t>
              </a:r>
              <a:r>
                <a:rPr lang="fr-FR" dirty="0">
                  <a:solidFill>
                    <a:schemeClr val="accent2">
                      <a:lumMod val="25000"/>
                    </a:schemeClr>
                  </a:solidFill>
                  <a:cs typeface="Arial" charset="0"/>
                </a:rPr>
                <a:t> </a:t>
              </a:r>
              <a:r>
                <a:rPr lang="fr-FR" dirty="0" err="1">
                  <a:solidFill>
                    <a:schemeClr val="accent2">
                      <a:lumMod val="25000"/>
                    </a:schemeClr>
                  </a:solidFill>
                  <a:cs typeface="Arial" charset="0"/>
                </a:rPr>
                <a:t>from</a:t>
              </a:r>
              <a:r>
                <a:rPr lang="fr-FR" dirty="0">
                  <a:solidFill>
                    <a:schemeClr val="accent2">
                      <a:lumMod val="25000"/>
                    </a:schemeClr>
                  </a:solidFill>
                  <a:cs typeface="Arial" charset="0"/>
                </a:rPr>
                <a:t> a </a:t>
              </a:r>
              <a:r>
                <a:rPr lang="fr-FR" dirty="0" err="1">
                  <a:solidFill>
                    <a:schemeClr val="accent2">
                      <a:lumMod val="25000"/>
                    </a:schemeClr>
                  </a:solidFill>
                  <a:cs typeface="Arial" charset="0"/>
                </a:rPr>
                <a:t>recent</a:t>
              </a:r>
              <a:r>
                <a:rPr lang="fr-FR" dirty="0">
                  <a:solidFill>
                    <a:schemeClr val="accent2">
                      <a:lumMod val="25000"/>
                    </a:schemeClr>
                  </a:solidFill>
                  <a:cs typeface="Arial" charset="0"/>
                </a:rPr>
                <a:t> </a:t>
              </a:r>
              <a:r>
                <a:rPr lang="fr-FR" dirty="0" err="1">
                  <a:solidFill>
                    <a:schemeClr val="accent2">
                      <a:lumMod val="25000"/>
                    </a:schemeClr>
                  </a:solidFill>
                  <a:cs typeface="Arial" charset="0"/>
                </a:rPr>
                <a:t>census</a:t>
              </a:r>
              <a:r>
                <a:rPr lang="fr-FR" dirty="0">
                  <a:solidFill>
                    <a:schemeClr val="accent2">
                      <a:lumMod val="25000"/>
                    </a:schemeClr>
                  </a:solidFill>
                  <a:cs typeface="Arial" charset="0"/>
                </a:rPr>
                <a:t> or an extrapolation of the </a:t>
              </a:r>
              <a:r>
                <a:rPr lang="fr-FR" dirty="0" err="1">
                  <a:solidFill>
                    <a:schemeClr val="accent2">
                      <a:lumMod val="25000"/>
                    </a:schemeClr>
                  </a:solidFill>
                  <a:cs typeface="Arial" charset="0"/>
                </a:rPr>
                <a:t>most</a:t>
              </a:r>
              <a:r>
                <a:rPr lang="fr-FR" dirty="0">
                  <a:solidFill>
                    <a:schemeClr val="accent2">
                      <a:lumMod val="25000"/>
                    </a:schemeClr>
                  </a:solidFill>
                  <a:cs typeface="Arial" charset="0"/>
                </a:rPr>
                <a:t> </a:t>
              </a:r>
              <a:r>
                <a:rPr lang="fr-FR" dirty="0" err="1">
                  <a:solidFill>
                    <a:schemeClr val="accent2">
                      <a:lumMod val="25000"/>
                    </a:schemeClr>
                  </a:solidFill>
                  <a:cs typeface="Arial" charset="0"/>
                </a:rPr>
                <a:t>recent</a:t>
              </a:r>
              <a:r>
                <a:rPr lang="fr-FR" dirty="0">
                  <a:solidFill>
                    <a:schemeClr val="accent2">
                      <a:lumMod val="25000"/>
                    </a:schemeClr>
                  </a:solidFill>
                  <a:cs typeface="Arial" charset="0"/>
                </a:rPr>
                <a:t> one</a:t>
              </a:r>
              <a:endParaRPr lang="en-US" i="1" dirty="0">
                <a:solidFill>
                  <a:schemeClr val="accent2">
                    <a:lumMod val="25000"/>
                  </a:schemeClr>
                </a:solidFill>
                <a:cs typeface="Arial" charset="0"/>
              </a:endParaRPr>
            </a:p>
          </p:txBody>
        </p:sp>
        <p:sp>
          <p:nvSpPr>
            <p:cNvPr id="43027" name="AutoShape 19"/>
            <p:cNvSpPr>
              <a:spLocks/>
            </p:cNvSpPr>
            <p:nvPr/>
          </p:nvSpPr>
          <p:spPr bwMode="auto">
            <a:xfrm rot="16200000">
              <a:off x="3974" y="1513"/>
              <a:ext cx="193" cy="580"/>
            </a:xfrm>
            <a:prstGeom prst="leftBrace">
              <a:avLst>
                <a:gd name="adj1" fmla="val 45106"/>
                <a:gd name="adj2" fmla="val 50065"/>
              </a:avLst>
            </a:prstGeom>
            <a:noFill/>
            <a:ln w="25400">
              <a:solidFill>
                <a:srgbClr val="367DB2"/>
              </a:solidFill>
              <a:round/>
              <a:headEnd/>
              <a:tailEnd/>
            </a:ln>
          </p:spPr>
          <p:txBody>
            <a:bodyPr vert="eaVert" wrap="none" anchor="ctr"/>
            <a:lstStyle/>
            <a:p>
              <a:endParaRPr lang="fr-FR"/>
            </a:p>
          </p:txBody>
        </p:sp>
      </p:grpSp>
      <p:grpSp>
        <p:nvGrpSpPr>
          <p:cNvPr id="5" name="Group 26"/>
          <p:cNvGrpSpPr>
            <a:grpSpLocks/>
          </p:cNvGrpSpPr>
          <p:nvPr/>
        </p:nvGrpSpPr>
        <p:grpSpPr bwMode="auto">
          <a:xfrm>
            <a:off x="3428992" y="2285992"/>
            <a:ext cx="5349875" cy="4114800"/>
            <a:chOff x="2191" y="1548"/>
            <a:chExt cx="3370" cy="2592"/>
          </a:xfrm>
        </p:grpSpPr>
        <p:sp>
          <p:nvSpPr>
            <p:cNvPr id="43023" name="Rectangle 14"/>
            <p:cNvSpPr>
              <a:spLocks noChangeArrowheads="1"/>
            </p:cNvSpPr>
            <p:nvPr/>
          </p:nvSpPr>
          <p:spPr bwMode="auto">
            <a:xfrm>
              <a:off x="2191" y="1548"/>
              <a:ext cx="2439" cy="2592"/>
            </a:xfrm>
            <a:prstGeom prst="rect">
              <a:avLst/>
            </a:prstGeom>
            <a:noFill/>
            <a:ln w="34925">
              <a:solidFill>
                <a:srgbClr val="367DB2"/>
              </a:solidFill>
              <a:miter lim="800000"/>
              <a:headEnd/>
              <a:tailEnd/>
            </a:ln>
          </p:spPr>
          <p:txBody>
            <a:bodyPr wrap="none" anchor="ctr"/>
            <a:lstStyle/>
            <a:p>
              <a:endParaRPr lang="fr-FR"/>
            </a:p>
          </p:txBody>
        </p:sp>
        <p:sp>
          <p:nvSpPr>
            <p:cNvPr id="43024" name="Text Box 16"/>
            <p:cNvSpPr txBox="1">
              <a:spLocks noChangeArrowheads="1"/>
            </p:cNvSpPr>
            <p:nvPr/>
          </p:nvSpPr>
          <p:spPr bwMode="auto">
            <a:xfrm>
              <a:off x="3160" y="2291"/>
              <a:ext cx="2401" cy="1541"/>
            </a:xfrm>
            <a:prstGeom prst="rect">
              <a:avLst/>
            </a:prstGeom>
            <a:solidFill>
              <a:srgbClr val="FFFFFF"/>
            </a:solidFill>
            <a:ln w="19050">
              <a:solidFill>
                <a:srgbClr val="367DB2"/>
              </a:solidFill>
              <a:miter lim="800000"/>
              <a:headEnd/>
              <a:tailEnd/>
            </a:ln>
          </p:spPr>
          <p:txBody>
            <a:bodyPr>
              <a:spAutoFit/>
            </a:bodyPr>
            <a:lstStyle/>
            <a:p>
              <a:pPr>
                <a:spcBef>
                  <a:spcPct val="50000"/>
                </a:spcBef>
              </a:pPr>
              <a:r>
                <a:rPr lang="en-GB" b="1" dirty="0">
                  <a:solidFill>
                    <a:srgbClr val="367DB2"/>
                  </a:solidFill>
                </a:rPr>
                <a:t>#H</a:t>
              </a:r>
              <a:r>
                <a:rPr lang="en-GB" dirty="0"/>
                <a:t>: </a:t>
              </a:r>
              <a:r>
                <a:rPr lang="en-GB" dirty="0">
                  <a:solidFill>
                    <a:schemeClr val="tx2">
                      <a:lumMod val="85000"/>
                      <a:lumOff val="15000"/>
                    </a:schemeClr>
                  </a:solidFill>
                </a:rPr>
                <a:t>Household size: total number of household members</a:t>
              </a:r>
            </a:p>
            <a:p>
              <a:pPr>
                <a:spcBef>
                  <a:spcPct val="50000"/>
                </a:spcBef>
                <a:buClr>
                  <a:schemeClr val="folHlink"/>
                </a:buClr>
                <a:buFont typeface="Wingdings 3" pitchFamily="18" charset="2"/>
                <a:buChar char="N"/>
              </a:pPr>
              <a:r>
                <a:rPr lang="en-GB" dirty="0">
                  <a:solidFill>
                    <a:schemeClr val="tx2">
                      <a:lumMod val="85000"/>
                      <a:lumOff val="15000"/>
                    </a:schemeClr>
                  </a:solidFill>
                  <a:sym typeface="Wingdings 3" pitchFamily="18" charset="2"/>
                </a:rPr>
                <a:t>Per capita basis calculation</a:t>
              </a:r>
            </a:p>
            <a:p>
              <a:pPr>
                <a:spcBef>
                  <a:spcPct val="50000"/>
                </a:spcBef>
                <a:buClr>
                  <a:schemeClr val="folHlink"/>
                </a:buClr>
                <a:buFont typeface="Wingdings 3" pitchFamily="18" charset="2"/>
                <a:buChar char="N"/>
              </a:pPr>
              <a:r>
                <a:rPr lang="en-GB" dirty="0">
                  <a:solidFill>
                    <a:schemeClr val="tx2">
                      <a:lumMod val="85000"/>
                      <a:lumOff val="15000"/>
                    </a:schemeClr>
                  </a:solidFill>
                  <a:sym typeface="Wingdings 3" pitchFamily="18" charset="2"/>
                </a:rPr>
                <a:t> No equivalent scale used in Viet Nam for poverty analysis</a:t>
              </a:r>
            </a:p>
            <a:p>
              <a:pPr>
                <a:spcBef>
                  <a:spcPct val="50000"/>
                </a:spcBef>
                <a:buClr>
                  <a:schemeClr val="folHlink"/>
                </a:buClr>
              </a:pPr>
              <a:r>
                <a:rPr lang="en-GB" b="1" dirty="0">
                  <a:solidFill>
                    <a:schemeClr val="tx2">
                      <a:lumMod val="85000"/>
                      <a:lumOff val="15000"/>
                    </a:schemeClr>
                  </a:solidFill>
                  <a:sym typeface="Wingdings 3" pitchFamily="18" charset="2"/>
                </a:rPr>
                <a:t>#I – M</a:t>
              </a:r>
              <a:r>
                <a:rPr lang="en-GB" dirty="0">
                  <a:solidFill>
                    <a:schemeClr val="tx2">
                      <a:lumMod val="85000"/>
                      <a:lumOff val="15000"/>
                    </a:schemeClr>
                  </a:solidFill>
                  <a:sym typeface="Wingdings 3" pitchFamily="18" charset="2"/>
                </a:rPr>
                <a:t>: basic socio-demo characteristics</a:t>
              </a:r>
            </a:p>
          </p:txBody>
        </p:sp>
        <p:sp>
          <p:nvSpPr>
            <p:cNvPr id="43025" name="AutoShape 25"/>
            <p:cNvSpPr>
              <a:spLocks noChangeArrowheads="1"/>
            </p:cNvSpPr>
            <p:nvPr/>
          </p:nvSpPr>
          <p:spPr bwMode="auto">
            <a:xfrm>
              <a:off x="2964" y="2952"/>
              <a:ext cx="252" cy="252"/>
            </a:xfrm>
            <a:prstGeom prst="rightArrow">
              <a:avLst>
                <a:gd name="adj1" fmla="val 50000"/>
                <a:gd name="adj2" fmla="val 25000"/>
              </a:avLst>
            </a:prstGeom>
            <a:solidFill>
              <a:srgbClr val="367DB2"/>
            </a:solidFill>
            <a:ln w="9525">
              <a:solidFill>
                <a:srgbClr val="367DB2"/>
              </a:solidFill>
              <a:miter lim="800000"/>
              <a:headEnd/>
              <a:tailEnd/>
            </a:ln>
          </p:spPr>
          <p:txBody>
            <a:bodyPr wrap="none" anchor="ctr"/>
            <a:lstStyle/>
            <a:p>
              <a:endParaRPr lang="en-GB"/>
            </a:p>
          </p:txBody>
        </p:sp>
      </p:grpSp>
      <p:grpSp>
        <p:nvGrpSpPr>
          <p:cNvPr id="6" name="Group 27"/>
          <p:cNvGrpSpPr>
            <a:grpSpLocks/>
          </p:cNvGrpSpPr>
          <p:nvPr/>
        </p:nvGrpSpPr>
        <p:grpSpPr bwMode="auto">
          <a:xfrm>
            <a:off x="2805113" y="2078038"/>
            <a:ext cx="5891212" cy="4135437"/>
            <a:chOff x="1767" y="1547"/>
            <a:chExt cx="3711" cy="2605"/>
          </a:xfrm>
        </p:grpSpPr>
        <p:sp>
          <p:nvSpPr>
            <p:cNvPr id="43021" name="Rectangle 10"/>
            <p:cNvSpPr>
              <a:spLocks noChangeArrowheads="1"/>
            </p:cNvSpPr>
            <p:nvPr/>
          </p:nvSpPr>
          <p:spPr bwMode="auto">
            <a:xfrm>
              <a:off x="4646" y="1547"/>
              <a:ext cx="832" cy="2605"/>
            </a:xfrm>
            <a:prstGeom prst="rect">
              <a:avLst/>
            </a:prstGeom>
            <a:noFill/>
            <a:ln w="34925">
              <a:solidFill>
                <a:schemeClr val="folHlink"/>
              </a:solidFill>
              <a:miter lim="800000"/>
              <a:headEnd/>
              <a:tailEnd/>
            </a:ln>
          </p:spPr>
          <p:txBody>
            <a:bodyPr wrap="none" anchor="ctr"/>
            <a:lstStyle/>
            <a:p>
              <a:endParaRPr lang="fr-FR"/>
            </a:p>
          </p:txBody>
        </p:sp>
        <p:sp>
          <p:nvSpPr>
            <p:cNvPr id="43022" name="Text Box 11"/>
            <p:cNvSpPr txBox="1">
              <a:spLocks noChangeArrowheads="1"/>
            </p:cNvSpPr>
            <p:nvPr/>
          </p:nvSpPr>
          <p:spPr bwMode="auto">
            <a:xfrm>
              <a:off x="1767" y="3018"/>
              <a:ext cx="3114" cy="849"/>
            </a:xfrm>
            <a:prstGeom prst="rect">
              <a:avLst/>
            </a:prstGeom>
            <a:solidFill>
              <a:srgbClr val="FFFFFF"/>
            </a:solidFill>
            <a:ln w="19050">
              <a:solidFill>
                <a:schemeClr val="folHlink"/>
              </a:solidFill>
              <a:miter lim="800000"/>
              <a:headEnd/>
              <a:tailEnd/>
            </a:ln>
          </p:spPr>
          <p:txBody>
            <a:bodyPr>
              <a:spAutoFit/>
            </a:bodyPr>
            <a:lstStyle/>
            <a:p>
              <a:pPr>
                <a:spcBef>
                  <a:spcPct val="50000"/>
                </a:spcBef>
              </a:pPr>
              <a:r>
                <a:rPr lang="en-GB" b="1">
                  <a:solidFill>
                    <a:srgbClr val="2D6895"/>
                  </a:solidFill>
                </a:rPr>
                <a:t>Total annual consumption expenditure per capita in thousands of VND</a:t>
              </a:r>
            </a:p>
            <a:p>
              <a:pPr>
                <a:spcBef>
                  <a:spcPct val="50000"/>
                </a:spcBef>
              </a:pPr>
              <a:r>
                <a:rPr lang="en-GB">
                  <a:solidFill>
                    <a:schemeClr val="folHlink"/>
                  </a:solidFill>
                  <a:sym typeface="Wingdings" pitchFamily="2" charset="2"/>
                </a:rPr>
                <a:t></a:t>
              </a:r>
              <a:r>
                <a:rPr lang="en-GB">
                  <a:solidFill>
                    <a:srgbClr val="2D6895"/>
                  </a:solidFill>
                </a:rPr>
                <a:t> Poverty rates and gaps, quintiles and gini are calculated on an </a:t>
              </a:r>
              <a:r>
                <a:rPr lang="en-GB" b="1">
                  <a:solidFill>
                    <a:srgbClr val="2D6895"/>
                  </a:solidFill>
                </a:rPr>
                <a:t>individual</a:t>
              </a:r>
              <a:r>
                <a:rPr lang="en-GB">
                  <a:solidFill>
                    <a:srgbClr val="2D6895"/>
                  </a:solidFill>
                </a:rPr>
                <a:t> basis </a:t>
              </a:r>
              <a:endParaRPr lang="en-US">
                <a:solidFill>
                  <a:srgbClr val="2D6895"/>
                </a:solidFill>
              </a:endParaRPr>
            </a:p>
          </p:txBody>
        </p:sp>
      </p:grpSp>
      <p:grpSp>
        <p:nvGrpSpPr>
          <p:cNvPr id="7" name="Group 22"/>
          <p:cNvGrpSpPr>
            <a:grpSpLocks/>
          </p:cNvGrpSpPr>
          <p:nvPr/>
        </p:nvGrpSpPr>
        <p:grpSpPr bwMode="auto">
          <a:xfrm>
            <a:off x="4252913" y="5514975"/>
            <a:ext cx="623887" cy="1343025"/>
            <a:chOff x="4252686" y="5818650"/>
            <a:chExt cx="624113" cy="1039349"/>
          </a:xfrm>
        </p:grpSpPr>
        <p:sp>
          <p:nvSpPr>
            <p:cNvPr id="21" name="Up Arrow 20"/>
            <p:cNvSpPr/>
            <p:nvPr/>
          </p:nvSpPr>
          <p:spPr>
            <a:xfrm>
              <a:off x="4252686" y="6226527"/>
              <a:ext cx="624113" cy="631472"/>
            </a:xfrm>
            <a:prstGeom prst="upArrow">
              <a:avLst/>
            </a:prstGeom>
            <a:solidFill>
              <a:srgbClr val="367DB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3020" name="TextBox 21"/>
            <p:cNvSpPr txBox="1">
              <a:spLocks noChangeArrowheads="1"/>
            </p:cNvSpPr>
            <p:nvPr/>
          </p:nvSpPr>
          <p:spPr bwMode="auto">
            <a:xfrm rot="-5400000">
              <a:off x="4030555" y="6153659"/>
              <a:ext cx="1039349" cy="369332"/>
            </a:xfrm>
            <a:prstGeom prst="rect">
              <a:avLst/>
            </a:prstGeom>
            <a:noFill/>
            <a:ln w="9525">
              <a:noFill/>
              <a:miter lim="800000"/>
              <a:headEnd/>
              <a:tailEnd/>
            </a:ln>
          </p:spPr>
          <p:txBody>
            <a:bodyPr>
              <a:spAutoFit/>
            </a:bodyPr>
            <a:lstStyle/>
            <a:p>
              <a:r>
                <a:rPr lang="en-GB" b="1">
                  <a:solidFill>
                    <a:schemeClr val="bg1"/>
                  </a:solidFill>
                </a:rPr>
                <a:t>HH</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6"/>
          <p:cNvPicPr>
            <a:picLocks noChangeAspect="1" noChangeArrowheads="1"/>
          </p:cNvPicPr>
          <p:nvPr/>
        </p:nvPicPr>
        <p:blipFill>
          <a:blip r:embed="rId2" cstate="print"/>
          <a:srcRect/>
          <a:stretch>
            <a:fillRect/>
          </a:stretch>
        </p:blipFill>
        <p:spPr bwMode="auto">
          <a:xfrm>
            <a:off x="393700" y="1522413"/>
            <a:ext cx="8140700" cy="4940300"/>
          </a:xfrm>
          <a:prstGeom prst="rect">
            <a:avLst/>
          </a:prstGeom>
          <a:noFill/>
          <a:ln w="9525">
            <a:noFill/>
            <a:miter lim="800000"/>
            <a:headEnd/>
            <a:tailEnd/>
          </a:ln>
        </p:spPr>
      </p:pic>
      <p:sp>
        <p:nvSpPr>
          <p:cNvPr id="44035" name="Rectangle 2"/>
          <p:cNvSpPr>
            <a:spLocks noGrp="1" noChangeArrowheads="1"/>
          </p:cNvSpPr>
          <p:nvPr>
            <p:ph type="title"/>
          </p:nvPr>
        </p:nvSpPr>
        <p:spPr>
          <a:xfrm>
            <a:off x="1571604" y="0"/>
            <a:ext cx="7572396" cy="1142984"/>
          </a:xfrm>
        </p:spPr>
        <p:txBody>
          <a:bodyPr/>
          <a:lstStyle/>
          <a:p>
            <a:pPr algn="l"/>
            <a:r>
              <a:rPr lang="fr-FR" sz="3200" b="1" dirty="0" err="1" smtClean="0">
                <a:solidFill>
                  <a:srgbClr val="C00000"/>
                </a:solidFill>
              </a:rPr>
              <a:t>Pre</a:t>
            </a:r>
            <a:r>
              <a:rPr lang="fr-FR" sz="3200" b="1" dirty="0" smtClean="0">
                <a:solidFill>
                  <a:srgbClr val="C00000"/>
                </a:solidFill>
              </a:rPr>
              <a:t>-</a:t>
            </a:r>
            <a:r>
              <a:rPr lang="fr-FR" sz="3200" b="1" dirty="0" err="1" smtClean="0">
                <a:solidFill>
                  <a:srgbClr val="C00000"/>
                </a:solidFill>
              </a:rPr>
              <a:t>requisite</a:t>
            </a:r>
            <a:r>
              <a:rPr lang="fr-FR" sz="3200" b="1" dirty="0" smtClean="0">
                <a:solidFill>
                  <a:srgbClr val="367DB2"/>
                </a:solidFill>
              </a:rPr>
              <a:t> </a:t>
            </a:r>
            <a:r>
              <a:rPr lang="fr-FR" sz="3200" b="1" dirty="0" smtClean="0">
                <a:solidFill>
                  <a:schemeClr val="bg2">
                    <a:lumMod val="75000"/>
                  </a:schemeClr>
                </a:solidFill>
              </a:rPr>
              <a:t>|	</a:t>
            </a:r>
            <a:r>
              <a:rPr lang="en-GB" altLang="zh-CN" sz="3200" b="1" dirty="0" smtClean="0">
                <a:solidFill>
                  <a:schemeClr val="tx2">
                    <a:lumMod val="75000"/>
                    <a:lumOff val="25000"/>
                  </a:schemeClr>
                </a:solidFill>
                <a:ea typeface="宋体" pitchFamily="2" charset="-122"/>
              </a:rPr>
              <a:t>Excel file</a:t>
            </a:r>
            <a:r>
              <a:rPr lang="en-GB" altLang="zh-CN" sz="3200" dirty="0" smtClean="0">
                <a:solidFill>
                  <a:schemeClr val="tx2">
                    <a:lumMod val="75000"/>
                    <a:lumOff val="25000"/>
                  </a:schemeClr>
                </a:solidFill>
                <a:ea typeface="宋体" pitchFamily="2" charset="-122"/>
              </a:rPr>
              <a:t> | </a:t>
            </a:r>
            <a:r>
              <a:rPr lang="en-GB" altLang="zh-CN" sz="3200" b="1" dirty="0" smtClean="0">
                <a:solidFill>
                  <a:schemeClr val="tx2">
                    <a:lumMod val="75000"/>
                    <a:lumOff val="25000"/>
                  </a:schemeClr>
                </a:solidFill>
                <a:ea typeface="宋体" pitchFamily="2" charset="-122"/>
              </a:rPr>
              <a:t>File </a:t>
            </a:r>
            <a:r>
              <a:rPr lang="en-GB" altLang="zh-CN" sz="3200" b="1" dirty="0" smtClean="0">
                <a:solidFill>
                  <a:srgbClr val="C00000"/>
                </a:solidFill>
                <a:ea typeface="宋体" pitchFamily="2" charset="-122"/>
              </a:rPr>
              <a:t>2</a:t>
            </a:r>
            <a:r>
              <a:rPr lang="en-GB" altLang="zh-CN" sz="3200" dirty="0" smtClean="0">
                <a:solidFill>
                  <a:schemeClr val="tx2">
                    <a:lumMod val="75000"/>
                    <a:lumOff val="25000"/>
                  </a:schemeClr>
                </a:solidFill>
                <a:ea typeface="宋体" pitchFamily="2" charset="-122"/>
              </a:rPr>
              <a:t> at the 				</a:t>
            </a:r>
            <a:r>
              <a:rPr lang="en-GB" altLang="zh-CN" sz="3200" b="1" dirty="0" smtClean="0">
                <a:solidFill>
                  <a:srgbClr val="C00000"/>
                </a:solidFill>
                <a:ea typeface="宋体" pitchFamily="2" charset="-122"/>
              </a:rPr>
              <a:t>household</a:t>
            </a:r>
            <a:r>
              <a:rPr lang="en-GB" altLang="zh-CN" sz="3200" b="1" dirty="0" smtClean="0">
                <a:solidFill>
                  <a:schemeClr val="tx2">
                    <a:lumMod val="75000"/>
                    <a:lumOff val="25000"/>
                  </a:schemeClr>
                </a:solidFill>
                <a:ea typeface="宋体" pitchFamily="2" charset="-122"/>
              </a:rPr>
              <a:t> </a:t>
            </a:r>
            <a:r>
              <a:rPr lang="en-GB" altLang="zh-CN" sz="3200" dirty="0" smtClean="0">
                <a:solidFill>
                  <a:schemeClr val="tx2">
                    <a:lumMod val="75000"/>
                    <a:lumOff val="25000"/>
                  </a:schemeClr>
                </a:solidFill>
                <a:ea typeface="宋体" pitchFamily="2" charset="-122"/>
              </a:rPr>
              <a:t>level</a:t>
            </a:r>
            <a:endParaRPr lang="en-US" altLang="zh-CN" sz="3200" dirty="0" smtClean="0">
              <a:solidFill>
                <a:srgbClr val="367DB2"/>
              </a:solidFill>
              <a:ea typeface="宋体" pitchFamily="2" charset="-122"/>
            </a:endParaRPr>
          </a:p>
        </p:txBody>
      </p:sp>
      <p:sp>
        <p:nvSpPr>
          <p:cNvPr id="44036" name="TextBox 27"/>
          <p:cNvSpPr txBox="1">
            <a:spLocks noChangeArrowheads="1"/>
          </p:cNvSpPr>
          <p:nvPr/>
        </p:nvSpPr>
        <p:spPr bwMode="auto">
          <a:xfrm>
            <a:off x="581025" y="1089025"/>
            <a:ext cx="5326063" cy="480131"/>
          </a:xfrm>
          <a:prstGeom prst="rect">
            <a:avLst/>
          </a:prstGeom>
          <a:noFill/>
          <a:ln w="9525">
            <a:noFill/>
            <a:miter lim="800000"/>
            <a:headEnd/>
            <a:tailEnd/>
          </a:ln>
        </p:spPr>
        <p:txBody>
          <a:bodyPr>
            <a:spAutoFit/>
          </a:bodyPr>
          <a:lstStyle/>
          <a:p>
            <a:pPr marL="788988" lvl="1" indent="-342900" defTabSz="254000" eaLnBrk="0" hangingPunct="0">
              <a:lnSpc>
                <a:spcPct val="90000"/>
              </a:lnSpc>
              <a:spcBef>
                <a:spcPts val="4800"/>
              </a:spcBef>
              <a:buClr>
                <a:srgbClr val="C00000"/>
              </a:buClr>
              <a:buSzPct val="120000"/>
              <a:buFont typeface="Wingdings 2" pitchFamily="18" charset="2"/>
              <a:buChar char="¾"/>
              <a:tabLst>
                <a:tab pos="1168400" algn="l"/>
              </a:tabLst>
            </a:pPr>
            <a:r>
              <a:rPr lang="en-GB" altLang="zh-CN" sz="2800" b="1" dirty="0" smtClean="0">
                <a:solidFill>
                  <a:srgbClr val="C00000"/>
                </a:solidFill>
                <a:latin typeface="Calibri" pitchFamily="34" charset="0"/>
                <a:ea typeface="宋体" pitchFamily="2" charset="-122"/>
              </a:rPr>
              <a:t>The </a:t>
            </a:r>
            <a:r>
              <a:rPr lang="en-GB" altLang="zh-CN" sz="2800" b="1" dirty="0">
                <a:solidFill>
                  <a:srgbClr val="C00000"/>
                </a:solidFill>
                <a:latin typeface="Calibri" pitchFamily="34" charset="0"/>
                <a:ea typeface="宋体" pitchFamily="2" charset="-122"/>
              </a:rPr>
              <a:t>household </a:t>
            </a:r>
            <a:r>
              <a:rPr lang="en-GB" altLang="zh-CN" sz="2800" b="1" dirty="0" err="1">
                <a:solidFill>
                  <a:srgbClr val="C00000"/>
                </a:solidFill>
                <a:latin typeface="Calibri" pitchFamily="34" charset="0"/>
                <a:ea typeface="宋体" pitchFamily="2" charset="-122"/>
              </a:rPr>
              <a:t>datafile</a:t>
            </a:r>
            <a:endParaRPr lang="en-GB" altLang="zh-CN" sz="2800" b="1" dirty="0">
              <a:solidFill>
                <a:srgbClr val="C00000"/>
              </a:solidFill>
              <a:latin typeface="Calibri" pitchFamily="34" charset="0"/>
              <a:ea typeface="宋体" pitchFamily="2" charset="-122"/>
            </a:endParaRPr>
          </a:p>
        </p:txBody>
      </p:sp>
      <p:grpSp>
        <p:nvGrpSpPr>
          <p:cNvPr id="2" name="Group 17"/>
          <p:cNvGrpSpPr>
            <a:grpSpLocks/>
          </p:cNvGrpSpPr>
          <p:nvPr/>
        </p:nvGrpSpPr>
        <p:grpSpPr bwMode="auto">
          <a:xfrm>
            <a:off x="1524000" y="2697163"/>
            <a:ext cx="4616450" cy="3554412"/>
            <a:chOff x="960" y="1699"/>
            <a:chExt cx="2908" cy="2239"/>
          </a:xfrm>
        </p:grpSpPr>
        <p:sp>
          <p:nvSpPr>
            <p:cNvPr id="44045" name="AutoShape 19"/>
            <p:cNvSpPr>
              <a:spLocks/>
            </p:cNvSpPr>
            <p:nvPr/>
          </p:nvSpPr>
          <p:spPr bwMode="auto">
            <a:xfrm rot="10800000">
              <a:off x="960" y="1699"/>
              <a:ext cx="276" cy="2239"/>
            </a:xfrm>
            <a:prstGeom prst="leftBrace">
              <a:avLst>
                <a:gd name="adj1" fmla="val 174152"/>
                <a:gd name="adj2" fmla="val 50065"/>
              </a:avLst>
            </a:prstGeom>
            <a:noFill/>
            <a:ln w="25400">
              <a:solidFill>
                <a:srgbClr val="367DB2"/>
              </a:solidFill>
              <a:round/>
              <a:headEnd/>
              <a:tailEnd/>
            </a:ln>
          </p:spPr>
          <p:txBody>
            <a:bodyPr rot="10800000" wrap="none" anchor="ctr"/>
            <a:lstStyle/>
            <a:p>
              <a:endParaRPr lang="fr-FR"/>
            </a:p>
          </p:txBody>
        </p:sp>
        <p:sp>
          <p:nvSpPr>
            <p:cNvPr id="44046" name="Text Box 20"/>
            <p:cNvSpPr txBox="1">
              <a:spLocks noChangeArrowheads="1"/>
            </p:cNvSpPr>
            <p:nvPr/>
          </p:nvSpPr>
          <p:spPr bwMode="auto">
            <a:xfrm>
              <a:off x="1281" y="2052"/>
              <a:ext cx="2587" cy="1455"/>
            </a:xfrm>
            <a:prstGeom prst="rect">
              <a:avLst/>
            </a:prstGeom>
            <a:solidFill>
              <a:srgbClr val="FFFFFF"/>
            </a:solidFill>
            <a:ln w="19050">
              <a:solidFill>
                <a:schemeClr val="folHlink"/>
              </a:solidFill>
              <a:miter lim="800000"/>
              <a:headEnd/>
              <a:tailEnd/>
            </a:ln>
          </p:spPr>
          <p:txBody>
            <a:bodyPr>
              <a:spAutoFit/>
            </a:bodyPr>
            <a:lstStyle/>
            <a:p>
              <a:pPr>
                <a:spcBef>
                  <a:spcPct val="50000"/>
                </a:spcBef>
                <a:tabLst>
                  <a:tab pos="857250" algn="l"/>
                </a:tabLst>
              </a:pPr>
              <a:r>
                <a:rPr lang="en-GB" dirty="0">
                  <a:solidFill>
                    <a:schemeClr val="tx2">
                      <a:lumMod val="85000"/>
                      <a:lumOff val="15000"/>
                    </a:schemeClr>
                  </a:solidFill>
                  <a:latin typeface="Calibri" pitchFamily="34" charset="0"/>
                </a:rPr>
                <a:t>One line = 1 household</a:t>
              </a:r>
            </a:p>
            <a:p>
              <a:pPr>
                <a:spcBef>
                  <a:spcPct val="50000"/>
                </a:spcBef>
                <a:tabLst>
                  <a:tab pos="857250" algn="l"/>
                </a:tabLst>
              </a:pPr>
              <a:r>
                <a:rPr lang="en-GB" b="1" dirty="0">
                  <a:solidFill>
                    <a:schemeClr val="tx2">
                      <a:lumMod val="85000"/>
                      <a:lumOff val="15000"/>
                    </a:schemeClr>
                  </a:solidFill>
                  <a:latin typeface="Calibri" pitchFamily="34" charset="0"/>
                </a:rPr>
                <a:t># HH_ID </a:t>
              </a:r>
              <a:r>
                <a:rPr lang="en-GB" dirty="0">
                  <a:solidFill>
                    <a:schemeClr val="tx2">
                      <a:lumMod val="85000"/>
                      <a:lumOff val="15000"/>
                    </a:schemeClr>
                  </a:solidFill>
                  <a:latin typeface="Calibri" pitchFamily="34" charset="0"/>
                </a:rPr>
                <a:t>	Unique Household ID / </a:t>
              </a:r>
              <a:r>
                <a:rPr lang="en-GB" dirty="0" err="1">
                  <a:solidFill>
                    <a:schemeClr val="tx2">
                      <a:lumMod val="85000"/>
                      <a:lumOff val="15000"/>
                    </a:schemeClr>
                  </a:solidFill>
                  <a:latin typeface="Calibri" pitchFamily="34" charset="0"/>
                </a:rPr>
                <a:t>identifiant</a:t>
              </a:r>
              <a:r>
                <a:rPr lang="en-GB" dirty="0">
                  <a:solidFill>
                    <a:schemeClr val="tx2">
                      <a:lumMod val="85000"/>
                      <a:lumOff val="15000"/>
                    </a:schemeClr>
                  </a:solidFill>
                  <a:latin typeface="Calibri" pitchFamily="34" charset="0"/>
                </a:rPr>
                <a:t> unique de </a:t>
              </a:r>
              <a:r>
                <a:rPr lang="en-GB" dirty="0" err="1">
                  <a:solidFill>
                    <a:schemeClr val="tx2">
                      <a:lumMod val="85000"/>
                      <a:lumOff val="15000"/>
                    </a:schemeClr>
                  </a:solidFill>
                  <a:latin typeface="Calibri" pitchFamily="34" charset="0"/>
                </a:rPr>
                <a:t>chaque</a:t>
              </a:r>
              <a:r>
                <a:rPr lang="en-GB" dirty="0">
                  <a:solidFill>
                    <a:schemeClr val="tx2">
                      <a:lumMod val="85000"/>
                      <a:lumOff val="15000"/>
                    </a:schemeClr>
                  </a:solidFill>
                  <a:latin typeface="Calibri" pitchFamily="34" charset="0"/>
                </a:rPr>
                <a:t> ménage</a:t>
              </a:r>
            </a:p>
            <a:p>
              <a:pPr>
                <a:spcBef>
                  <a:spcPct val="50000"/>
                </a:spcBef>
                <a:tabLst>
                  <a:tab pos="857250" algn="l"/>
                </a:tabLst>
              </a:pPr>
              <a:r>
                <a:rPr lang="en-GB" dirty="0">
                  <a:solidFill>
                    <a:schemeClr val="tx2">
                      <a:lumMod val="85000"/>
                      <a:lumOff val="15000"/>
                    </a:schemeClr>
                  </a:solidFill>
                  <a:latin typeface="Calibri" pitchFamily="34" charset="0"/>
                </a:rPr>
                <a:t>Link with the Individual datasheet for   the aggregation of each individual  income/expenditure at the household level	</a:t>
              </a:r>
              <a:endParaRPr lang="en-US" i="1" dirty="0">
                <a:solidFill>
                  <a:schemeClr val="tx2">
                    <a:lumMod val="85000"/>
                    <a:lumOff val="15000"/>
                  </a:schemeClr>
                </a:solidFill>
                <a:latin typeface="Calibri" pitchFamily="34" charset="0"/>
              </a:endParaRPr>
            </a:p>
          </p:txBody>
        </p:sp>
      </p:grpSp>
      <p:sp>
        <p:nvSpPr>
          <p:cNvPr id="44038" name="Rectangle 14"/>
          <p:cNvSpPr>
            <a:spLocks noChangeArrowheads="1"/>
          </p:cNvSpPr>
          <p:nvPr/>
        </p:nvSpPr>
        <p:spPr bwMode="auto">
          <a:xfrm>
            <a:off x="285750" y="2495550"/>
            <a:ext cx="1085850" cy="3943350"/>
          </a:xfrm>
          <a:prstGeom prst="rect">
            <a:avLst/>
          </a:prstGeom>
          <a:noFill/>
          <a:ln w="31750">
            <a:solidFill>
              <a:schemeClr val="folHlink"/>
            </a:solidFill>
            <a:miter lim="800000"/>
            <a:headEnd/>
            <a:tailEnd/>
          </a:ln>
        </p:spPr>
        <p:txBody>
          <a:bodyPr wrap="none" anchor="ctr"/>
          <a:lstStyle/>
          <a:p>
            <a:endParaRPr lang="fr-FR"/>
          </a:p>
        </p:txBody>
      </p:sp>
      <p:grpSp>
        <p:nvGrpSpPr>
          <p:cNvPr id="3" name="Group 18"/>
          <p:cNvGrpSpPr>
            <a:grpSpLocks/>
          </p:cNvGrpSpPr>
          <p:nvPr/>
        </p:nvGrpSpPr>
        <p:grpSpPr bwMode="auto">
          <a:xfrm>
            <a:off x="1027113" y="3273425"/>
            <a:ext cx="5189537" cy="2041525"/>
            <a:chOff x="647" y="2062"/>
            <a:chExt cx="3269" cy="1286"/>
          </a:xfrm>
        </p:grpSpPr>
        <p:sp>
          <p:nvSpPr>
            <p:cNvPr id="44043" name="Text Box 20"/>
            <p:cNvSpPr txBox="1">
              <a:spLocks noChangeArrowheads="1"/>
            </p:cNvSpPr>
            <p:nvPr/>
          </p:nvSpPr>
          <p:spPr bwMode="auto">
            <a:xfrm>
              <a:off x="647" y="2330"/>
              <a:ext cx="3269" cy="1018"/>
            </a:xfrm>
            <a:prstGeom prst="rect">
              <a:avLst/>
            </a:prstGeom>
            <a:solidFill>
              <a:srgbClr val="FFFFFF"/>
            </a:solidFill>
            <a:ln w="19050">
              <a:solidFill>
                <a:schemeClr val="folHlink"/>
              </a:solidFill>
              <a:miter lim="800000"/>
              <a:headEnd/>
              <a:tailEnd/>
            </a:ln>
          </p:spPr>
          <p:txBody>
            <a:bodyPr>
              <a:spAutoFit/>
            </a:bodyPr>
            <a:lstStyle/>
            <a:p>
              <a:pPr>
                <a:spcBef>
                  <a:spcPct val="50000"/>
                </a:spcBef>
                <a:tabLst>
                  <a:tab pos="857250" algn="l"/>
                </a:tabLst>
              </a:pPr>
              <a:r>
                <a:rPr lang="en-GB" dirty="0">
                  <a:solidFill>
                    <a:schemeClr val="tx2">
                      <a:lumMod val="85000"/>
                      <a:lumOff val="15000"/>
                    </a:schemeClr>
                  </a:solidFill>
                  <a:latin typeface="Calibri" pitchFamily="34" charset="0"/>
                </a:rPr>
                <a:t>From the sample to the total population </a:t>
              </a:r>
            </a:p>
            <a:p>
              <a:pPr>
                <a:spcBef>
                  <a:spcPct val="50000"/>
                </a:spcBef>
                <a:tabLst>
                  <a:tab pos="857250" algn="l"/>
                </a:tabLst>
              </a:pPr>
              <a:r>
                <a:rPr lang="en-GB" b="1" dirty="0">
                  <a:solidFill>
                    <a:srgbClr val="367DB2"/>
                  </a:solidFill>
                  <a:latin typeface="Calibri" pitchFamily="34" charset="0"/>
                </a:rPr>
                <a:t>WEIGHTHH </a:t>
              </a:r>
              <a:r>
                <a:rPr lang="en-GB" dirty="0">
                  <a:solidFill>
                    <a:schemeClr val="tx2">
                      <a:lumMod val="85000"/>
                      <a:lumOff val="15000"/>
                    </a:schemeClr>
                  </a:solidFill>
                  <a:latin typeface="Calibri" pitchFamily="34" charset="0"/>
                </a:rPr>
                <a:t>for </a:t>
              </a:r>
              <a:r>
                <a:rPr lang="en-GB" dirty="0" smtClean="0">
                  <a:solidFill>
                    <a:schemeClr val="tx2">
                      <a:lumMod val="85000"/>
                      <a:lumOff val="15000"/>
                    </a:schemeClr>
                  </a:solidFill>
                  <a:latin typeface="Calibri" pitchFamily="34" charset="0"/>
                </a:rPr>
                <a:t>household</a:t>
              </a:r>
              <a:endParaRPr lang="en-GB" dirty="0">
                <a:solidFill>
                  <a:schemeClr val="tx2">
                    <a:lumMod val="85000"/>
                    <a:lumOff val="15000"/>
                  </a:schemeClr>
                </a:solidFill>
                <a:latin typeface="Calibri" pitchFamily="34" charset="0"/>
              </a:endParaRPr>
            </a:p>
            <a:p>
              <a:pPr algn="ctr">
                <a:spcBef>
                  <a:spcPct val="50000"/>
                </a:spcBef>
                <a:tabLst>
                  <a:tab pos="857250" algn="l"/>
                </a:tabLst>
              </a:pPr>
              <a:r>
                <a:rPr lang="en-GB" dirty="0">
                  <a:solidFill>
                    <a:schemeClr val="tx2">
                      <a:lumMod val="85000"/>
                      <a:lumOff val="15000"/>
                    </a:schemeClr>
                  </a:solidFill>
                  <a:latin typeface="Calibri" pitchFamily="34" charset="0"/>
                </a:rPr>
                <a:t>WEIGHTHH= WEIGHTIND * HHSIZE</a:t>
              </a:r>
            </a:p>
            <a:p>
              <a:pPr>
                <a:spcBef>
                  <a:spcPct val="50000"/>
                </a:spcBef>
                <a:tabLst>
                  <a:tab pos="857250" algn="l"/>
                </a:tabLst>
              </a:pPr>
              <a:endParaRPr lang="en-GB" dirty="0">
                <a:latin typeface="Calibri" pitchFamily="34" charset="0"/>
              </a:endParaRPr>
            </a:p>
          </p:txBody>
        </p:sp>
        <p:sp>
          <p:nvSpPr>
            <p:cNvPr id="44044" name="AutoShape 19"/>
            <p:cNvSpPr>
              <a:spLocks/>
            </p:cNvSpPr>
            <p:nvPr/>
          </p:nvSpPr>
          <p:spPr bwMode="auto">
            <a:xfrm rot="-5400000">
              <a:off x="883" y="1953"/>
              <a:ext cx="193" cy="412"/>
            </a:xfrm>
            <a:prstGeom prst="leftBrace">
              <a:avLst>
                <a:gd name="adj1" fmla="val 32040"/>
                <a:gd name="adj2" fmla="val 50065"/>
              </a:avLst>
            </a:prstGeom>
            <a:noFill/>
            <a:ln w="25400">
              <a:solidFill>
                <a:srgbClr val="367DB2"/>
              </a:solidFill>
              <a:round/>
              <a:headEnd/>
              <a:tailEnd/>
            </a:ln>
          </p:spPr>
          <p:txBody>
            <a:bodyPr vert="eaVert" wrap="none" anchor="ctr"/>
            <a:lstStyle/>
            <a:p>
              <a:endParaRPr lang="fr-FR"/>
            </a:p>
          </p:txBody>
        </p:sp>
      </p:grpSp>
      <p:grpSp>
        <p:nvGrpSpPr>
          <p:cNvPr id="4" name="Group 19"/>
          <p:cNvGrpSpPr>
            <a:grpSpLocks/>
          </p:cNvGrpSpPr>
          <p:nvPr/>
        </p:nvGrpSpPr>
        <p:grpSpPr bwMode="auto">
          <a:xfrm>
            <a:off x="1706563" y="2724150"/>
            <a:ext cx="7159625" cy="3790950"/>
            <a:chOff x="1075" y="1716"/>
            <a:chExt cx="4510" cy="2388"/>
          </a:xfrm>
        </p:grpSpPr>
        <p:sp>
          <p:nvSpPr>
            <p:cNvPr id="44041" name="Rectangle 14"/>
            <p:cNvSpPr>
              <a:spLocks noChangeArrowheads="1"/>
            </p:cNvSpPr>
            <p:nvPr/>
          </p:nvSpPr>
          <p:spPr bwMode="auto">
            <a:xfrm>
              <a:off x="1075" y="1716"/>
              <a:ext cx="1287" cy="2388"/>
            </a:xfrm>
            <a:prstGeom prst="rect">
              <a:avLst/>
            </a:prstGeom>
            <a:noFill/>
            <a:ln w="22225">
              <a:solidFill>
                <a:srgbClr val="2D6895"/>
              </a:solidFill>
              <a:miter lim="800000"/>
              <a:headEnd/>
              <a:tailEnd/>
            </a:ln>
          </p:spPr>
          <p:txBody>
            <a:bodyPr wrap="none" anchor="ctr"/>
            <a:lstStyle/>
            <a:p>
              <a:endParaRPr lang="fr-FR"/>
            </a:p>
          </p:txBody>
        </p:sp>
        <p:sp>
          <p:nvSpPr>
            <p:cNvPr id="44042" name="Text Box 16"/>
            <p:cNvSpPr txBox="1">
              <a:spLocks noChangeArrowheads="1"/>
            </p:cNvSpPr>
            <p:nvPr/>
          </p:nvSpPr>
          <p:spPr bwMode="auto">
            <a:xfrm>
              <a:off x="3184" y="1967"/>
              <a:ext cx="2401" cy="1715"/>
            </a:xfrm>
            <a:prstGeom prst="rect">
              <a:avLst/>
            </a:prstGeom>
            <a:solidFill>
              <a:srgbClr val="FFFFFF"/>
            </a:solidFill>
            <a:ln w="19050">
              <a:solidFill>
                <a:srgbClr val="367DB2"/>
              </a:solidFill>
              <a:miter lim="800000"/>
              <a:headEnd/>
              <a:tailEnd/>
            </a:ln>
          </p:spPr>
          <p:txBody>
            <a:bodyPr>
              <a:spAutoFit/>
            </a:bodyPr>
            <a:lstStyle/>
            <a:p>
              <a:pPr>
                <a:spcBef>
                  <a:spcPct val="50000"/>
                </a:spcBef>
              </a:pPr>
              <a:r>
                <a:rPr lang="en-GB" b="1" dirty="0">
                  <a:solidFill>
                    <a:srgbClr val="367DB2"/>
                  </a:solidFill>
                </a:rPr>
                <a:t>#C</a:t>
              </a:r>
              <a:r>
                <a:rPr lang="en-GB" dirty="0"/>
                <a:t>: </a:t>
              </a:r>
              <a:r>
                <a:rPr lang="en-GB" dirty="0">
                  <a:solidFill>
                    <a:schemeClr val="accent2">
                      <a:lumMod val="25000"/>
                    </a:schemeClr>
                  </a:solidFill>
                </a:rPr>
                <a:t>Household size: total number of household members</a:t>
              </a:r>
            </a:p>
            <a:p>
              <a:pPr>
                <a:spcBef>
                  <a:spcPct val="50000"/>
                </a:spcBef>
                <a:buClr>
                  <a:schemeClr val="folHlink"/>
                </a:buClr>
                <a:buFont typeface="Wingdings 3" pitchFamily="18" charset="2"/>
                <a:buChar char="N"/>
              </a:pPr>
              <a:r>
                <a:rPr lang="en-GB" dirty="0">
                  <a:solidFill>
                    <a:schemeClr val="accent2">
                      <a:lumMod val="25000"/>
                    </a:schemeClr>
                  </a:solidFill>
                  <a:sym typeface="Wingdings 3" pitchFamily="18" charset="2"/>
                </a:rPr>
                <a:t>Per capita basis calculation</a:t>
              </a:r>
            </a:p>
            <a:p>
              <a:pPr>
                <a:spcBef>
                  <a:spcPct val="50000"/>
                </a:spcBef>
                <a:buClr>
                  <a:schemeClr val="folHlink"/>
                </a:buClr>
              </a:pPr>
              <a:r>
                <a:rPr lang="en-GB" b="1" dirty="0">
                  <a:solidFill>
                    <a:srgbClr val="367DB2"/>
                  </a:solidFill>
                  <a:sym typeface="Wingdings 3" pitchFamily="18" charset="2"/>
                </a:rPr>
                <a:t>#D</a:t>
              </a:r>
              <a:r>
                <a:rPr lang="en-GB" dirty="0">
                  <a:sym typeface="Wingdings 3" pitchFamily="18" charset="2"/>
                </a:rPr>
                <a:t>: </a:t>
              </a:r>
              <a:r>
                <a:rPr lang="en-GB" dirty="0">
                  <a:solidFill>
                    <a:schemeClr val="accent2">
                      <a:lumMod val="25000"/>
                    </a:schemeClr>
                  </a:solidFill>
                  <a:sym typeface="Wingdings 3" pitchFamily="18" charset="2"/>
                </a:rPr>
                <a:t>Total consumption expenditure at the household level = </a:t>
              </a:r>
            </a:p>
            <a:p>
              <a:pPr>
                <a:spcBef>
                  <a:spcPct val="50000"/>
                </a:spcBef>
                <a:buClr>
                  <a:schemeClr val="folHlink"/>
                </a:buClr>
              </a:pPr>
              <a:r>
                <a:rPr lang="en-GB" dirty="0">
                  <a:solidFill>
                    <a:schemeClr val="accent2">
                      <a:lumMod val="25000"/>
                    </a:schemeClr>
                  </a:solidFill>
                  <a:sym typeface="Wingdings 3" pitchFamily="18" charset="2"/>
                </a:rPr>
                <a:t>SUM of  individual per capita expenditure pre-benefit for all household members</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1524000" y="190501"/>
            <a:ext cx="7010400" cy="1023922"/>
          </a:xfrm>
        </p:spPr>
        <p:txBody>
          <a:bodyPr/>
          <a:lstStyle/>
          <a:p>
            <a:pPr algn="l"/>
            <a:r>
              <a:rPr lang="en-GB" altLang="zh-CN" sz="3600" b="1" dirty="0" smtClean="0">
                <a:solidFill>
                  <a:schemeClr val="tx2">
                    <a:lumMod val="75000"/>
                    <a:lumOff val="25000"/>
                  </a:schemeClr>
                </a:solidFill>
                <a:ea typeface="宋体" pitchFamily="2" charset="-122"/>
              </a:rPr>
              <a:t>Poverty impact</a:t>
            </a:r>
            <a:r>
              <a:rPr lang="en-GB" altLang="zh-CN" sz="3600" dirty="0" smtClean="0">
                <a:solidFill>
                  <a:schemeClr val="tx2">
                    <a:lumMod val="75000"/>
                    <a:lumOff val="25000"/>
                  </a:schemeClr>
                </a:solidFill>
                <a:ea typeface="宋体" pitchFamily="2" charset="-122"/>
              </a:rPr>
              <a:t> analysis </a:t>
            </a:r>
            <a:r>
              <a:rPr lang="en-GB" altLang="zh-CN" sz="3600" b="1" dirty="0" smtClean="0">
                <a:solidFill>
                  <a:srgbClr val="C00000"/>
                </a:solidFill>
                <a:ea typeface="宋体" pitchFamily="2" charset="-122"/>
              </a:rPr>
              <a:t>|</a:t>
            </a:r>
            <a:r>
              <a:rPr lang="en-GB" altLang="zh-CN" sz="3600" dirty="0" smtClean="0">
                <a:solidFill>
                  <a:schemeClr val="bg2">
                    <a:lumMod val="75000"/>
                  </a:schemeClr>
                </a:solidFill>
                <a:ea typeface="宋体" pitchFamily="2" charset="-122"/>
              </a:rPr>
              <a:t> </a:t>
            </a:r>
            <a:r>
              <a:rPr lang="en-GB" altLang="zh-CN" sz="3600" b="1" dirty="0" smtClean="0">
                <a:solidFill>
                  <a:srgbClr val="C00000"/>
                </a:solidFill>
                <a:ea typeface="宋体" pitchFamily="2" charset="-122"/>
              </a:rPr>
              <a:t>Step 2</a:t>
            </a:r>
            <a:endParaRPr lang="en-US" altLang="zh-CN" sz="3600" b="1" dirty="0" smtClean="0">
              <a:solidFill>
                <a:srgbClr val="C00000"/>
              </a:solidFill>
              <a:ea typeface="宋体" pitchFamily="2" charset="-122"/>
            </a:endParaRPr>
          </a:p>
        </p:txBody>
      </p:sp>
      <p:sp>
        <p:nvSpPr>
          <p:cNvPr id="37891" name="Rectangle 3"/>
          <p:cNvSpPr>
            <a:spLocks noGrp="1" noChangeArrowheads="1"/>
          </p:cNvSpPr>
          <p:nvPr>
            <p:ph type="body" idx="4294967295"/>
          </p:nvPr>
        </p:nvSpPr>
        <p:spPr>
          <a:xfrm>
            <a:off x="1988457" y="1335314"/>
            <a:ext cx="7155543" cy="5292499"/>
          </a:xfrm>
        </p:spPr>
        <p:txBody>
          <a:bodyPr/>
          <a:lstStyle/>
          <a:p>
            <a:pPr marL="449263" indent="-449263">
              <a:spcBef>
                <a:spcPts val="0"/>
              </a:spcBef>
              <a:spcAft>
                <a:spcPts val="0"/>
              </a:spcAft>
              <a:buSzPct val="110000"/>
              <a:buFont typeface="Arial" charset="0"/>
              <a:buAutoNum type="arabicParenR"/>
            </a:pPr>
            <a:r>
              <a:rPr lang="en-GB" altLang="zh-CN" sz="2200" dirty="0" smtClean="0">
                <a:ea typeface="宋体" pitchFamily="2" charset="-122"/>
              </a:rPr>
              <a:t>Data file ready for </a:t>
            </a:r>
            <a:r>
              <a:rPr lang="en-GB" altLang="zh-CN" sz="2200" b="1" dirty="0" smtClean="0">
                <a:ea typeface="宋体" pitchFamily="2" charset="-122"/>
              </a:rPr>
              <a:t>use</a:t>
            </a:r>
            <a:r>
              <a:rPr lang="en-GB" altLang="zh-CN" sz="2200" dirty="0" smtClean="0">
                <a:ea typeface="宋体" pitchFamily="2" charset="-122"/>
              </a:rPr>
              <a:t> and key variables identified</a:t>
            </a:r>
          </a:p>
          <a:p>
            <a:pPr marL="449263" indent="-449263">
              <a:spcBef>
                <a:spcPts val="2400"/>
              </a:spcBef>
              <a:spcAft>
                <a:spcPts val="600"/>
              </a:spcAft>
              <a:buSzPct val="110000"/>
              <a:buFont typeface="Arial" charset="0"/>
              <a:buAutoNum type="arabicParenR"/>
            </a:pPr>
            <a:r>
              <a:rPr lang="fr-FR" altLang="zh-CN" sz="2200" b="1" dirty="0" err="1" smtClean="0">
                <a:ea typeface="宋体" pitchFamily="2" charset="-122"/>
              </a:rPr>
              <a:t>Analysis</a:t>
            </a:r>
            <a:r>
              <a:rPr lang="fr-FR" altLang="zh-CN" sz="2200" b="1" dirty="0" smtClean="0">
                <a:ea typeface="宋体" pitchFamily="2" charset="-122"/>
              </a:rPr>
              <a:t> of the initial situation « ex-ante »</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Define and identify target groups for the new benefit (s)</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Define benefit(s): type and amount</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Add the new benefit amount to the income or consumption expenditure  ex-ante</a:t>
            </a:r>
          </a:p>
          <a:p>
            <a:pPr marL="449263" indent="-449263">
              <a:spcBef>
                <a:spcPts val="600"/>
              </a:spcBef>
              <a:spcAft>
                <a:spcPts val="0"/>
              </a:spcAft>
              <a:buSzPct val="110000"/>
              <a:buFont typeface="Arial" charset="0"/>
              <a:buAutoNum type="arabicParenR"/>
            </a:pPr>
            <a:r>
              <a:rPr lang="en-GB" altLang="zh-CN" sz="2200" dirty="0" smtClean="0">
                <a:ea typeface="宋体" pitchFamily="2" charset="-122"/>
              </a:rPr>
              <a:t>Aggregation of  individual (or equivalent) income or consumption expenditure « ex-post » at the household level</a:t>
            </a:r>
          </a:p>
          <a:p>
            <a:pPr marL="449263" indent="-449263">
              <a:spcBef>
                <a:spcPts val="600"/>
              </a:spcBef>
              <a:spcAft>
                <a:spcPts val="0"/>
              </a:spcAft>
              <a:buSzPct val="110000"/>
              <a:buFont typeface="Arial" charset="0"/>
              <a:buAutoNum type="arabicParenR"/>
            </a:pPr>
            <a:r>
              <a:rPr lang="en-GB" altLang="zh-CN" sz="2200" dirty="0" smtClean="0">
                <a:ea typeface="宋体" pitchFamily="2" charset="-122"/>
              </a:rPr>
              <a:t>Redistribution of this total amount among household members (per capita or per equivalent adult)</a:t>
            </a:r>
          </a:p>
          <a:p>
            <a:pPr marL="449263" indent="-449263">
              <a:spcBef>
                <a:spcPts val="0"/>
              </a:spcBef>
              <a:spcAft>
                <a:spcPts val="0"/>
              </a:spcAft>
              <a:buSzPct val="110000"/>
              <a:buFont typeface="Arial" charset="0"/>
              <a:buAutoNum type="arabicParenR"/>
            </a:pPr>
            <a:r>
              <a:rPr lang="en-GB" altLang="zh-CN" sz="2200" dirty="0" smtClean="0">
                <a:ea typeface="宋体" pitchFamily="2" charset="-122"/>
              </a:rPr>
              <a:t>Calculation of distribution and poverty indicators </a:t>
            </a:r>
            <a:br>
              <a:rPr lang="en-GB" altLang="zh-CN" sz="2200" dirty="0" smtClean="0">
                <a:ea typeface="宋体" pitchFamily="2" charset="-122"/>
              </a:rPr>
            </a:br>
            <a:r>
              <a:rPr lang="en-GB" altLang="zh-CN" sz="2200" dirty="0" smtClean="0">
                <a:ea typeface="宋体" pitchFamily="2" charset="-122"/>
              </a:rPr>
              <a:t>« </a:t>
            </a:r>
            <a:r>
              <a:rPr lang="en-GB" altLang="zh-CN" sz="2200" b="1" dirty="0" smtClean="0">
                <a:ea typeface="宋体" pitchFamily="2" charset="-122"/>
              </a:rPr>
              <a:t>ex-post</a:t>
            </a:r>
            <a:r>
              <a:rPr lang="en-GB" altLang="zh-CN" sz="2200" dirty="0" smtClean="0">
                <a:ea typeface="宋体" pitchFamily="2" charset="-122"/>
              </a:rPr>
              <a:t> »</a:t>
            </a:r>
          </a:p>
        </p:txBody>
      </p:sp>
      <p:grpSp>
        <p:nvGrpSpPr>
          <p:cNvPr id="2" name="Group 17"/>
          <p:cNvGrpSpPr>
            <a:grpSpLocks/>
          </p:cNvGrpSpPr>
          <p:nvPr/>
        </p:nvGrpSpPr>
        <p:grpSpPr bwMode="auto">
          <a:xfrm>
            <a:off x="174170" y="1912484"/>
            <a:ext cx="8728530" cy="707886"/>
            <a:chOff x="174170" y="1128713"/>
            <a:chExt cx="8728530" cy="798098"/>
          </a:xfrm>
        </p:grpSpPr>
        <p:sp>
          <p:nvSpPr>
            <p:cNvPr id="16" name="Rectangle 15"/>
            <p:cNvSpPr/>
            <p:nvPr/>
          </p:nvSpPr>
          <p:spPr>
            <a:xfrm>
              <a:off x="1930400" y="1130300"/>
              <a:ext cx="6972300" cy="558622"/>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Calibri" pitchFamily="34" charset="0"/>
              </a:endParaRPr>
            </a:p>
          </p:txBody>
        </p:sp>
        <p:sp>
          <p:nvSpPr>
            <p:cNvPr id="37908" name="Rectangle 6"/>
            <p:cNvSpPr>
              <a:spLocks noChangeArrowheads="1"/>
            </p:cNvSpPr>
            <p:nvPr/>
          </p:nvSpPr>
          <p:spPr bwMode="auto">
            <a:xfrm>
              <a:off x="174170" y="1128713"/>
              <a:ext cx="1637167" cy="798098"/>
            </a:xfrm>
            <a:prstGeom prst="rect">
              <a:avLst/>
            </a:prstGeom>
            <a:noFill/>
            <a:ln w="9525">
              <a:noFill/>
              <a:miter lim="800000"/>
              <a:headEnd/>
              <a:tailEnd/>
            </a:ln>
          </p:spPr>
          <p:txBody>
            <a:bodyPr wrap="square">
              <a:spAutoFit/>
            </a:bodyPr>
            <a:lstStyle/>
            <a:p>
              <a:pPr>
                <a:spcBef>
                  <a:spcPct val="50000"/>
                </a:spcBef>
              </a:pPr>
              <a:r>
                <a:rPr lang="fr-FR" sz="2000" dirty="0" err="1" smtClean="0">
                  <a:solidFill>
                    <a:srgbClr val="C00000"/>
                  </a:solidFill>
                  <a:latin typeface="Calibri" pitchFamily="34" charset="0"/>
                </a:rPr>
                <a:t>Individual</a:t>
              </a:r>
              <a:r>
                <a:rPr lang="fr-FR" sz="2000" dirty="0">
                  <a:solidFill>
                    <a:srgbClr val="C00000"/>
                  </a:solidFill>
                  <a:latin typeface="Calibri" pitchFamily="34" charset="0"/>
                </a:rPr>
                <a:t> </a:t>
              </a:r>
              <a:r>
                <a:rPr lang="fr-FR" sz="2000" dirty="0" err="1" smtClean="0">
                  <a:solidFill>
                    <a:srgbClr val="C00000"/>
                  </a:solidFill>
                  <a:latin typeface="Calibri" pitchFamily="34" charset="0"/>
                </a:rPr>
                <a:t>level</a:t>
              </a:r>
              <a:endParaRPr lang="fr-FR" sz="2000" dirty="0" smtClean="0">
                <a:solidFill>
                  <a:srgbClr val="C00000"/>
                </a:solidFill>
                <a:latin typeface="Calibri" pitchFamily="34" charset="0"/>
              </a:endParaRPr>
            </a:p>
          </p:txBody>
        </p:sp>
      </p:grpSp>
      <p:sp>
        <p:nvSpPr>
          <p:cNvPr id="37894" name="Text Box 19"/>
          <p:cNvSpPr txBox="1">
            <a:spLocks noChangeArrowheads="1"/>
          </p:cNvSpPr>
          <p:nvPr/>
        </p:nvSpPr>
        <p:spPr bwMode="auto">
          <a:xfrm>
            <a:off x="1104900" y="1981200"/>
            <a:ext cx="673100" cy="366713"/>
          </a:xfrm>
          <a:prstGeom prst="rect">
            <a:avLst/>
          </a:prstGeom>
          <a:noFill/>
          <a:ln w="9525">
            <a:noFill/>
            <a:miter lim="800000"/>
            <a:headEnd/>
            <a:tailEnd/>
          </a:ln>
        </p:spPr>
        <p:txBody>
          <a:bodyPr>
            <a:spAutoFit/>
          </a:bodyPr>
          <a:lstStyle/>
          <a:p>
            <a:pPr>
              <a:spcBef>
                <a:spcPct val="50000"/>
              </a:spcBef>
            </a:pPr>
            <a:endParaRPr lang="fr-FR">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071538" y="2000240"/>
            <a:ext cx="8072462" cy="2357568"/>
          </a:xfrm>
          <a:prstGeom prst="rect">
            <a:avLst/>
          </a:prstGeom>
          <a:solidFill>
            <a:schemeClr val="accent6">
              <a:lumMod val="60000"/>
              <a:lumOff val="40000"/>
              <a:alpha val="70000"/>
            </a:schemeClr>
          </a:solidFill>
          <a:ln w="9525">
            <a:noFill/>
            <a:miter lim="800000"/>
            <a:headEnd/>
            <a:tailEnd/>
          </a:ln>
        </p:spPr>
        <p:txBody>
          <a:bodyPr wrap="square">
            <a:spAutoFit/>
          </a:bodyPr>
          <a:lstStyle/>
          <a:p>
            <a:pPr algn="r">
              <a:spcBef>
                <a:spcPct val="20000"/>
              </a:spcBef>
            </a:pPr>
            <a:r>
              <a:rPr lang="en-GB" sz="4000" b="1" dirty="0" smtClean="0">
                <a:solidFill>
                  <a:schemeClr val="accent6">
                    <a:lumMod val="50000"/>
                  </a:schemeClr>
                </a:solidFill>
                <a:latin typeface="Calibri" pitchFamily="34" charset="0"/>
              </a:rPr>
              <a:t>B. Simulating the possible impact </a:t>
            </a:r>
            <a:br>
              <a:rPr lang="en-GB" sz="4000" b="1" dirty="0" smtClean="0">
                <a:solidFill>
                  <a:schemeClr val="accent6">
                    <a:lumMod val="50000"/>
                  </a:schemeClr>
                </a:solidFill>
                <a:latin typeface="Calibri" pitchFamily="34" charset="0"/>
              </a:rPr>
            </a:br>
            <a:r>
              <a:rPr lang="en-GB" sz="4000" b="1" dirty="0" smtClean="0">
                <a:solidFill>
                  <a:schemeClr val="accent6">
                    <a:lumMod val="50000"/>
                  </a:schemeClr>
                </a:solidFill>
                <a:latin typeface="Calibri" pitchFamily="34" charset="0"/>
              </a:rPr>
              <a:t>of cash transfer programmes</a:t>
            </a:r>
          </a:p>
          <a:p>
            <a:pPr algn="r">
              <a:spcBef>
                <a:spcPct val="20000"/>
              </a:spcBef>
            </a:pPr>
            <a:r>
              <a:rPr lang="en-GB" sz="2800" b="1" dirty="0" smtClean="0">
                <a:solidFill>
                  <a:srgbClr val="C00000"/>
                </a:solidFill>
                <a:latin typeface="Calibri" pitchFamily="34" charset="0"/>
              </a:rPr>
              <a:t>3. </a:t>
            </a:r>
            <a:r>
              <a:rPr lang="en-US" sz="2800" b="1" dirty="0" smtClean="0">
                <a:solidFill>
                  <a:srgbClr val="C00000"/>
                </a:solidFill>
                <a:latin typeface="Calibri" pitchFamily="34" charset="0"/>
              </a:rPr>
              <a:t>Analysis of the initial situation « ex-ante »</a:t>
            </a:r>
          </a:p>
          <a:p>
            <a:pPr algn="r">
              <a:spcBef>
                <a:spcPct val="20000"/>
              </a:spcBef>
            </a:pPr>
            <a:r>
              <a:rPr lang="en-US" sz="2800" dirty="0" smtClean="0">
                <a:solidFill>
                  <a:srgbClr val="C00000"/>
                </a:solidFill>
                <a:latin typeface="Calibri" pitchFamily="34" charset="0"/>
              </a:rPr>
              <a:t>Poverty and inequality: </a:t>
            </a:r>
            <a:r>
              <a:rPr lang="en-US" sz="2800" dirty="0" smtClean="0">
                <a:solidFill>
                  <a:schemeClr val="accent2">
                    <a:lumMod val="25000"/>
                  </a:schemeClr>
                </a:solidFill>
                <a:latin typeface="Calibri" pitchFamily="34" charset="0"/>
              </a:rPr>
              <a:t>Concepts and measurements</a:t>
            </a:r>
            <a:endParaRPr lang="en-US" sz="2800" dirty="0">
              <a:solidFill>
                <a:schemeClr val="accent2">
                  <a:lumMod val="25000"/>
                </a:schemeClr>
              </a:solidFill>
              <a:latin typeface="Calibri" pitchFamily="34" charset="0"/>
            </a:endParaRPr>
          </a:p>
        </p:txBody>
      </p:sp>
      <p:sp>
        <p:nvSpPr>
          <p:cNvPr id="5" name="Line 1029"/>
          <p:cNvSpPr>
            <a:spLocks noChangeShapeType="1"/>
          </p:cNvSpPr>
          <p:nvPr/>
        </p:nvSpPr>
        <p:spPr bwMode="auto">
          <a:xfrm>
            <a:off x="1028700" y="4429132"/>
            <a:ext cx="8115300" cy="0"/>
          </a:xfrm>
          <a:prstGeom prst="line">
            <a:avLst/>
          </a:prstGeom>
          <a:ln>
            <a:solidFill>
              <a:srgbClr val="5F5F5F">
                <a:alpha val="50000"/>
              </a:srgbClr>
            </a:solidFill>
            <a:headEnd/>
            <a:tailEnd/>
          </a:ln>
        </p:spPr>
        <p:style>
          <a:lnRef idx="3">
            <a:schemeClr val="accent5"/>
          </a:lnRef>
          <a:fillRef idx="0">
            <a:schemeClr val="accent5"/>
          </a:fillRef>
          <a:effectRef idx="2">
            <a:schemeClr val="accent5"/>
          </a:effectRef>
          <a:fontRef idx="minor">
            <a:schemeClr val="tx1"/>
          </a:fontRef>
        </p:style>
        <p:txBody>
          <a:bodyPr/>
          <a:lstStyle/>
          <a:p>
            <a:endParaRPr lang="en-GB"/>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1571604" y="250824"/>
            <a:ext cx="7078684" cy="892159"/>
          </a:xfrm>
          <a:noFill/>
        </p:spPr>
        <p:txBody>
          <a:bodyPr anchor="t"/>
          <a:lstStyle/>
          <a:p>
            <a:pPr algn="l" eaLnBrk="1" hangingPunct="1"/>
            <a:r>
              <a:rPr lang="fr-FR" sz="3200" b="1" dirty="0" smtClean="0">
                <a:solidFill>
                  <a:srgbClr val="C00000"/>
                </a:solidFill>
              </a:rPr>
              <a:t>3.1</a:t>
            </a:r>
            <a:r>
              <a:rPr lang="fr-FR" sz="3200" b="1" dirty="0" smtClean="0">
                <a:solidFill>
                  <a:schemeClr val="bg2">
                    <a:lumMod val="75000"/>
                  </a:schemeClr>
                </a:solidFill>
              </a:rPr>
              <a:t> </a:t>
            </a:r>
            <a:r>
              <a:rPr lang="fr-FR" sz="3200" b="1" dirty="0" err="1" smtClean="0">
                <a:solidFill>
                  <a:schemeClr val="tx2">
                    <a:lumMod val="65000"/>
                    <a:lumOff val="35000"/>
                  </a:schemeClr>
                </a:solidFill>
              </a:rPr>
              <a:t>Income</a:t>
            </a:r>
            <a:r>
              <a:rPr lang="fr-FR" sz="3200" b="1" dirty="0" smtClean="0">
                <a:solidFill>
                  <a:schemeClr val="tx2">
                    <a:lumMod val="65000"/>
                    <a:lumOff val="35000"/>
                  </a:schemeClr>
                </a:solidFill>
              </a:rPr>
              <a:t> and </a:t>
            </a:r>
            <a:r>
              <a:rPr lang="fr-FR" sz="3200" b="1" dirty="0" err="1" smtClean="0">
                <a:solidFill>
                  <a:schemeClr val="tx2">
                    <a:lumMod val="65000"/>
                    <a:lumOff val="35000"/>
                  </a:schemeClr>
                </a:solidFill>
              </a:rPr>
              <a:t>poverty</a:t>
            </a:r>
            <a:r>
              <a:rPr lang="fr-FR" sz="3200" b="1" dirty="0" smtClean="0">
                <a:solidFill>
                  <a:schemeClr val="tx2">
                    <a:lumMod val="65000"/>
                    <a:lumOff val="35000"/>
                  </a:schemeClr>
                </a:solidFill>
              </a:rPr>
              <a:t> </a:t>
            </a:r>
            <a:r>
              <a:rPr lang="fr-FR" sz="3200" b="1" dirty="0" smtClean="0">
                <a:solidFill>
                  <a:schemeClr val="bg2">
                    <a:lumMod val="75000"/>
                  </a:schemeClr>
                </a:solidFill>
              </a:rPr>
              <a:t>| </a:t>
            </a:r>
            <a:r>
              <a:rPr lang="fr-FR" sz="3200" b="1" dirty="0" err="1" smtClean="0">
                <a:solidFill>
                  <a:srgbClr val="C00000"/>
                </a:solidFill>
              </a:rPr>
              <a:t>Definitions</a:t>
            </a:r>
            <a:endParaRPr lang="en-US" sz="3200" b="1" dirty="0" smtClean="0">
              <a:solidFill>
                <a:srgbClr val="C00000"/>
              </a:solidFill>
            </a:endParaRPr>
          </a:p>
        </p:txBody>
      </p:sp>
      <p:sp>
        <p:nvSpPr>
          <p:cNvPr id="20483" name="Rectangle 3"/>
          <p:cNvSpPr>
            <a:spLocks noGrp="1" noChangeArrowheads="1"/>
          </p:cNvSpPr>
          <p:nvPr>
            <p:ph type="body" idx="4294967295"/>
          </p:nvPr>
        </p:nvSpPr>
        <p:spPr>
          <a:xfrm>
            <a:off x="357158" y="1357298"/>
            <a:ext cx="8501122" cy="4995877"/>
          </a:xfrm>
          <a:noFill/>
        </p:spPr>
        <p:txBody>
          <a:bodyPr/>
          <a:lstStyle/>
          <a:p>
            <a:pPr marL="482600" indent="-482600">
              <a:lnSpc>
                <a:spcPct val="90000"/>
              </a:lnSpc>
            </a:pPr>
            <a:r>
              <a:rPr lang="en-US" dirty="0" smtClean="0">
                <a:cs typeface="Arial" charset="0"/>
              </a:rPr>
              <a:t>Poverty measures can be grouped into four major categories</a:t>
            </a:r>
            <a:r>
              <a:rPr lang="en-GB" dirty="0" smtClean="0">
                <a:cs typeface="Arial" charset="0"/>
              </a:rPr>
              <a:t>:</a:t>
            </a:r>
          </a:p>
          <a:p>
            <a:pPr marL="958850" lvl="1">
              <a:lnSpc>
                <a:spcPct val="90000"/>
              </a:lnSpc>
              <a:spcBef>
                <a:spcPct val="55000"/>
              </a:spcBef>
            </a:pPr>
            <a:r>
              <a:rPr lang="en-US" sz="2000" b="1" dirty="0" smtClean="0"/>
              <a:t>Economic</a:t>
            </a:r>
            <a:r>
              <a:rPr lang="en-GB" sz="2000" b="1" dirty="0" smtClean="0"/>
              <a:t>:</a:t>
            </a:r>
            <a:r>
              <a:rPr lang="en-US" sz="2000" dirty="0" smtClean="0"/>
              <a:t> </a:t>
            </a:r>
            <a:r>
              <a:rPr lang="en-GB" sz="2000" dirty="0" smtClean="0"/>
              <a:t>mainly </a:t>
            </a:r>
            <a:r>
              <a:rPr lang="en-US" sz="2000" dirty="0" smtClean="0"/>
              <a:t>monetary indicators of household well-being, particularly food and non-food consumption or expenditure and income. </a:t>
            </a:r>
            <a:endParaRPr lang="en-GB" sz="2000" dirty="0" smtClean="0"/>
          </a:p>
          <a:p>
            <a:pPr marL="958850" lvl="1">
              <a:lnSpc>
                <a:spcPct val="90000"/>
              </a:lnSpc>
              <a:spcBef>
                <a:spcPct val="55000"/>
              </a:spcBef>
            </a:pPr>
            <a:r>
              <a:rPr lang="en-US" sz="2000" b="1" dirty="0" smtClean="0"/>
              <a:t>Social</a:t>
            </a:r>
            <a:r>
              <a:rPr lang="en-GB" sz="2000" b="1" dirty="0" smtClean="0"/>
              <a:t>: </a:t>
            </a:r>
            <a:r>
              <a:rPr lang="en-GB" sz="2000" dirty="0" smtClean="0"/>
              <a:t>O</a:t>
            </a:r>
            <a:r>
              <a:rPr lang="en-US" sz="2000" dirty="0" err="1" smtClean="0"/>
              <a:t>ther</a:t>
            </a:r>
            <a:r>
              <a:rPr lang="en-US" sz="2000" dirty="0" smtClean="0"/>
              <a:t> non-monetary indicators of household well-being such </a:t>
            </a:r>
            <a:br>
              <a:rPr lang="en-US" sz="2000" dirty="0" smtClean="0"/>
            </a:br>
            <a:r>
              <a:rPr lang="en-US" sz="2000" dirty="0" smtClean="0"/>
              <a:t>as quality and access to education, health, other basic services, nutrition and social capital. </a:t>
            </a:r>
            <a:endParaRPr lang="en-GB" sz="2000" dirty="0" smtClean="0"/>
          </a:p>
          <a:p>
            <a:pPr marL="958850" lvl="1">
              <a:lnSpc>
                <a:spcPct val="90000"/>
              </a:lnSpc>
              <a:spcBef>
                <a:spcPct val="55000"/>
              </a:spcBef>
            </a:pPr>
            <a:r>
              <a:rPr lang="en-US" sz="2000" b="1" dirty="0" smtClean="0"/>
              <a:t>Demographic</a:t>
            </a:r>
            <a:r>
              <a:rPr lang="en-GB" sz="2000" b="1" dirty="0" smtClean="0"/>
              <a:t>:</a:t>
            </a:r>
            <a:r>
              <a:rPr lang="en-US" sz="2000" dirty="0" smtClean="0"/>
              <a:t> These indicators focus on the gender and age structure of households, as well as household size</a:t>
            </a:r>
            <a:endParaRPr lang="en-GB" sz="2000" dirty="0" smtClean="0"/>
          </a:p>
          <a:p>
            <a:pPr marL="958850" lvl="1">
              <a:lnSpc>
                <a:spcPct val="90000"/>
              </a:lnSpc>
              <a:spcBef>
                <a:spcPct val="55000"/>
              </a:spcBef>
            </a:pPr>
            <a:r>
              <a:rPr lang="en-US" sz="2000" b="1" dirty="0" smtClean="0"/>
              <a:t>Vulnerability</a:t>
            </a:r>
            <a:r>
              <a:rPr lang="en-GB" sz="2000" b="1" dirty="0" smtClean="0"/>
              <a:t>:  </a:t>
            </a:r>
            <a:r>
              <a:rPr lang="en-GB" sz="2000" dirty="0" smtClean="0"/>
              <a:t>f</a:t>
            </a:r>
            <a:r>
              <a:rPr lang="en-US" sz="2000" dirty="0" err="1" smtClean="0"/>
              <a:t>ocus</a:t>
            </a:r>
            <a:r>
              <a:rPr lang="en-US" sz="2000" dirty="0" smtClean="0"/>
              <a:t> on the level of household exposure to shocks that can affect poverty status, such as environmental endowment and hazard, physical insecurity, political change and the diversification and riskiness of alternative livelihood strategies. </a:t>
            </a:r>
          </a:p>
        </p:txBody>
      </p:sp>
      <p:grpSp>
        <p:nvGrpSpPr>
          <p:cNvPr id="2" name="Group 6"/>
          <p:cNvGrpSpPr>
            <a:grpSpLocks/>
          </p:cNvGrpSpPr>
          <p:nvPr/>
        </p:nvGrpSpPr>
        <p:grpSpPr bwMode="auto">
          <a:xfrm>
            <a:off x="430185" y="1785927"/>
            <a:ext cx="8213781" cy="1000222"/>
            <a:chOff x="287" y="1482"/>
            <a:chExt cx="4993" cy="749"/>
          </a:xfrm>
        </p:grpSpPr>
        <p:sp>
          <p:nvSpPr>
            <p:cNvPr id="20485" name="Rectangle 4"/>
            <p:cNvSpPr>
              <a:spLocks noChangeArrowheads="1"/>
            </p:cNvSpPr>
            <p:nvPr/>
          </p:nvSpPr>
          <p:spPr bwMode="auto">
            <a:xfrm>
              <a:off x="601" y="1482"/>
              <a:ext cx="4679" cy="749"/>
            </a:xfrm>
            <a:prstGeom prst="rect">
              <a:avLst/>
            </a:prstGeom>
            <a:noFill/>
            <a:ln w="22225">
              <a:solidFill>
                <a:srgbClr val="C00000"/>
              </a:solidFill>
              <a:miter lim="800000"/>
              <a:headEnd/>
              <a:tailEnd/>
            </a:ln>
          </p:spPr>
          <p:txBody>
            <a:bodyPr wrap="none" anchor="ctr"/>
            <a:lstStyle/>
            <a:p>
              <a:endParaRPr lang="fr-FR"/>
            </a:p>
          </p:txBody>
        </p:sp>
        <p:sp>
          <p:nvSpPr>
            <p:cNvPr id="20486" name="Text Box 5"/>
            <p:cNvSpPr txBox="1">
              <a:spLocks noChangeArrowheads="1"/>
            </p:cNvSpPr>
            <p:nvPr/>
          </p:nvSpPr>
          <p:spPr bwMode="auto">
            <a:xfrm rot="16209373">
              <a:off x="64" y="1705"/>
              <a:ext cx="727" cy="281"/>
            </a:xfrm>
            <a:prstGeom prst="rect">
              <a:avLst/>
            </a:prstGeom>
            <a:noFill/>
            <a:ln w="9525">
              <a:noFill/>
              <a:miter lim="800000"/>
              <a:headEnd/>
              <a:tailEnd/>
            </a:ln>
          </p:spPr>
          <p:txBody>
            <a:bodyPr wrap="square">
              <a:spAutoFit/>
            </a:bodyPr>
            <a:lstStyle/>
            <a:p>
              <a:pPr>
                <a:spcBef>
                  <a:spcPct val="50000"/>
                </a:spcBef>
              </a:pPr>
              <a:r>
                <a:rPr lang="en-GB" sz="2400" b="1" dirty="0">
                  <a:solidFill>
                    <a:srgbClr val="C00000"/>
                  </a:solidFill>
                  <a:latin typeface="Calibri" pitchFamily="34" charset="0"/>
                </a:rPr>
                <a:t>Focus</a:t>
              </a:r>
              <a:endParaRPr lang="en-US" sz="2400" b="1" dirty="0">
                <a:solidFill>
                  <a:srgbClr val="C00000"/>
                </a:solidFill>
                <a:latin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1571604" y="214290"/>
            <a:ext cx="7572396" cy="1000132"/>
          </a:xfrm>
          <a:noFill/>
        </p:spPr>
        <p:txBody>
          <a:bodyPr anchor="t"/>
          <a:lstStyle/>
          <a:p>
            <a:pPr marL="623888" indent="-623888" algn="l" eaLnBrk="1" hangingPunct="1">
              <a:tabLst>
                <a:tab pos="631825" algn="l"/>
              </a:tabLst>
            </a:pPr>
            <a:r>
              <a:rPr lang="fr-FR" sz="3200" b="1" dirty="0" smtClean="0">
                <a:solidFill>
                  <a:srgbClr val="C00000"/>
                </a:solidFill>
              </a:rPr>
              <a:t>3.1</a:t>
            </a:r>
            <a:r>
              <a:rPr lang="fr-FR" sz="3200" b="1" dirty="0" smtClean="0">
                <a:solidFill>
                  <a:schemeClr val="bg2">
                    <a:lumMod val="75000"/>
                  </a:schemeClr>
                </a:solidFill>
              </a:rPr>
              <a:t> </a:t>
            </a:r>
            <a:r>
              <a:rPr lang="fr-FR" sz="3200" b="1" dirty="0" err="1" smtClean="0">
                <a:solidFill>
                  <a:schemeClr val="tx2">
                    <a:lumMod val="65000"/>
                    <a:lumOff val="35000"/>
                  </a:schemeClr>
                </a:solidFill>
              </a:rPr>
              <a:t>Income</a:t>
            </a:r>
            <a:r>
              <a:rPr lang="fr-FR" sz="3200" b="1" dirty="0" smtClean="0">
                <a:solidFill>
                  <a:schemeClr val="tx2">
                    <a:lumMod val="65000"/>
                    <a:lumOff val="35000"/>
                  </a:schemeClr>
                </a:solidFill>
              </a:rPr>
              <a:t> and </a:t>
            </a:r>
            <a:r>
              <a:rPr lang="fr-FR" sz="3200" b="1" dirty="0" err="1" smtClean="0">
                <a:solidFill>
                  <a:schemeClr val="tx2">
                    <a:lumMod val="65000"/>
                    <a:lumOff val="35000"/>
                  </a:schemeClr>
                </a:solidFill>
              </a:rPr>
              <a:t>poverty</a:t>
            </a:r>
            <a:r>
              <a:rPr lang="fr-FR" sz="3200" b="1" dirty="0" smtClean="0">
                <a:solidFill>
                  <a:schemeClr val="tx2">
                    <a:lumMod val="65000"/>
                    <a:lumOff val="35000"/>
                  </a:schemeClr>
                </a:solidFill>
              </a:rPr>
              <a:t/>
            </a:r>
            <a:br>
              <a:rPr lang="fr-FR" sz="3200" b="1" dirty="0" smtClean="0">
                <a:solidFill>
                  <a:schemeClr val="tx2">
                    <a:lumMod val="65000"/>
                    <a:lumOff val="35000"/>
                  </a:schemeClr>
                </a:solidFill>
              </a:rPr>
            </a:br>
            <a:r>
              <a:rPr lang="fr-FR" sz="3200" b="1" dirty="0" err="1" smtClean="0">
                <a:solidFill>
                  <a:srgbClr val="C00000"/>
                </a:solidFill>
              </a:rPr>
              <a:t>Examples</a:t>
            </a:r>
            <a:r>
              <a:rPr lang="fr-FR" sz="3200" b="1" dirty="0" smtClean="0">
                <a:solidFill>
                  <a:srgbClr val="C00000"/>
                </a:solidFill>
              </a:rPr>
              <a:t> of </a:t>
            </a:r>
            <a:r>
              <a:rPr lang="fr-FR" sz="3200" b="1" dirty="0" err="1" smtClean="0">
                <a:solidFill>
                  <a:srgbClr val="C00000"/>
                </a:solidFill>
              </a:rPr>
              <a:t>indicators</a:t>
            </a:r>
            <a:r>
              <a:rPr lang="fr-FR" sz="3200" b="1" dirty="0" smtClean="0">
                <a:solidFill>
                  <a:srgbClr val="C00000"/>
                </a:solidFill>
              </a:rPr>
              <a:t> and </a:t>
            </a:r>
            <a:r>
              <a:rPr lang="fr-FR" sz="3200" b="1" dirty="0" err="1" smtClean="0">
                <a:solidFill>
                  <a:srgbClr val="C00000"/>
                </a:solidFill>
              </a:rPr>
              <a:t>tools</a:t>
            </a:r>
            <a:endParaRPr lang="en-US" sz="3200" b="1" dirty="0" smtClean="0">
              <a:solidFill>
                <a:srgbClr val="C00000"/>
              </a:solidFill>
            </a:endParaRPr>
          </a:p>
        </p:txBody>
      </p:sp>
      <p:sp>
        <p:nvSpPr>
          <p:cNvPr id="22531" name="Rectangle 3"/>
          <p:cNvSpPr>
            <a:spLocks noGrp="1" noChangeArrowheads="1"/>
          </p:cNvSpPr>
          <p:nvPr>
            <p:ph type="body" idx="4294967295"/>
          </p:nvPr>
        </p:nvSpPr>
        <p:spPr>
          <a:xfrm>
            <a:off x="642911" y="1428736"/>
            <a:ext cx="7702578" cy="5072098"/>
          </a:xfrm>
        </p:spPr>
        <p:txBody>
          <a:bodyPr/>
          <a:lstStyle/>
          <a:p>
            <a:pPr marL="958850" lvl="1">
              <a:buClr>
                <a:srgbClr val="C00000"/>
              </a:buClr>
              <a:buSzPct val="100000"/>
            </a:pPr>
            <a:r>
              <a:rPr lang="en-GB" sz="2000" dirty="0" smtClean="0"/>
              <a:t>   </a:t>
            </a:r>
            <a:r>
              <a:rPr lang="en-GB" b="1" dirty="0" smtClean="0"/>
              <a:t>Poverty monetary main indicators</a:t>
            </a:r>
          </a:p>
          <a:p>
            <a:pPr marL="1377950" lvl="2" indent="-228600"/>
            <a:r>
              <a:rPr lang="en-GB" sz="2400" dirty="0" smtClean="0"/>
              <a:t>  Poverty headcount (poverty rate)</a:t>
            </a:r>
          </a:p>
          <a:p>
            <a:pPr marL="1981200" lvl="3" indent="-412750">
              <a:buClr>
                <a:srgbClr val="C00000"/>
              </a:buClr>
              <a:buSzPct val="90000"/>
              <a:buFont typeface="Wingdings" pitchFamily="2" charset="2"/>
              <a:buChar char="q"/>
            </a:pPr>
            <a:r>
              <a:rPr lang="en-GB" sz="2400" dirty="0" smtClean="0"/>
              <a:t>Percentage of population below food poverty line</a:t>
            </a:r>
          </a:p>
          <a:p>
            <a:pPr marL="1981200" lvl="3" indent="-412750">
              <a:buClr>
                <a:srgbClr val="C00000"/>
              </a:buClr>
              <a:buSzPct val="90000"/>
              <a:buFont typeface="Wingdings" pitchFamily="2" charset="2"/>
              <a:buChar char="q"/>
            </a:pPr>
            <a:r>
              <a:rPr lang="en-GB" sz="2400" dirty="0" smtClean="0"/>
              <a:t>Percentage of the population below the basic needs poverty line</a:t>
            </a:r>
          </a:p>
          <a:p>
            <a:pPr marL="1377950" lvl="2" indent="-228600"/>
            <a:r>
              <a:rPr lang="en-GB" sz="2400" dirty="0" smtClean="0"/>
              <a:t> Poverty gap</a:t>
            </a:r>
          </a:p>
          <a:p>
            <a:pPr marL="1377950" lvl="2">
              <a:buSzPct val="100000"/>
            </a:pPr>
            <a:r>
              <a:rPr lang="en-GB" sz="2400" dirty="0" smtClean="0"/>
              <a:t> Poverty squared gap</a:t>
            </a:r>
          </a:p>
          <a:p>
            <a:pPr marL="958850" lvl="1">
              <a:buClr>
                <a:srgbClr val="C00000"/>
              </a:buClr>
              <a:buSzPct val="100000"/>
            </a:pPr>
            <a:r>
              <a:rPr lang="en-GB" b="1" dirty="0" smtClean="0"/>
              <a:t>Income and consumption expenditure level and distribution</a:t>
            </a:r>
          </a:p>
          <a:p>
            <a:pPr marL="1377950" lvl="2"/>
            <a:r>
              <a:rPr lang="en-GB" sz="2400" dirty="0" smtClean="0"/>
              <a:t>  Quintiles, deciles, etc</a:t>
            </a:r>
          </a:p>
          <a:p>
            <a:pPr marL="1377950" lvl="2"/>
            <a:r>
              <a:rPr lang="en-GB" sz="2400" dirty="0" smtClean="0"/>
              <a:t>  </a:t>
            </a:r>
            <a:r>
              <a:rPr lang="en-GB" sz="2400" dirty="0" err="1" smtClean="0"/>
              <a:t>Gini</a:t>
            </a:r>
            <a:r>
              <a:rPr lang="en-GB" sz="2400" dirty="0" smtClean="0"/>
              <a:t> coefficient</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1524000" y="190501"/>
            <a:ext cx="7620000" cy="1095360"/>
          </a:xfrm>
        </p:spPr>
        <p:txBody>
          <a:bodyPr/>
          <a:lstStyle/>
          <a:p>
            <a:pPr algn="l"/>
            <a:r>
              <a:rPr lang="fr-FR" sz="2800" b="1" dirty="0" smtClean="0">
                <a:solidFill>
                  <a:srgbClr val="C00000"/>
                </a:solidFill>
              </a:rPr>
              <a:t>3.2</a:t>
            </a:r>
            <a:r>
              <a:rPr lang="fr-FR" sz="2800" b="1" dirty="0" smtClean="0">
                <a:solidFill>
                  <a:schemeClr val="bg2">
                    <a:lumMod val="75000"/>
                  </a:schemeClr>
                </a:solidFill>
              </a:rPr>
              <a:t> </a:t>
            </a:r>
            <a:r>
              <a:rPr lang="fr-FR" sz="2800" b="1" dirty="0" err="1" smtClean="0">
                <a:solidFill>
                  <a:schemeClr val="tx2">
                    <a:lumMod val="65000"/>
                    <a:lumOff val="35000"/>
                  </a:schemeClr>
                </a:solidFill>
              </a:rPr>
              <a:t>Income</a:t>
            </a:r>
            <a:r>
              <a:rPr lang="fr-FR" sz="2800" b="1" dirty="0" smtClean="0">
                <a:solidFill>
                  <a:schemeClr val="bg2">
                    <a:lumMod val="75000"/>
                  </a:schemeClr>
                </a:solidFill>
              </a:rPr>
              <a:t> </a:t>
            </a:r>
            <a:r>
              <a:rPr lang="fr-FR" sz="2800" b="1" dirty="0" smtClean="0">
                <a:solidFill>
                  <a:srgbClr val="C00000"/>
                </a:solidFill>
              </a:rPr>
              <a:t>&amp;</a:t>
            </a:r>
            <a:r>
              <a:rPr lang="fr-FR" sz="2800" b="1" dirty="0" smtClean="0">
                <a:solidFill>
                  <a:schemeClr val="bg2">
                    <a:lumMod val="75000"/>
                  </a:schemeClr>
                </a:solidFill>
              </a:rPr>
              <a:t> </a:t>
            </a:r>
            <a:r>
              <a:rPr lang="fr-FR" sz="2800" b="1" dirty="0" err="1" smtClean="0">
                <a:solidFill>
                  <a:schemeClr val="tx2">
                    <a:lumMod val="65000"/>
                    <a:lumOff val="35000"/>
                  </a:schemeClr>
                </a:solidFill>
              </a:rPr>
              <a:t>Poverty</a:t>
            </a:r>
            <a:r>
              <a:rPr lang="fr-FR" sz="2800" b="1" dirty="0" smtClean="0">
                <a:solidFill>
                  <a:schemeClr val="bg2">
                    <a:lumMod val="75000"/>
                  </a:schemeClr>
                </a:solidFill>
              </a:rPr>
              <a:t> | </a:t>
            </a:r>
            <a:r>
              <a:rPr lang="en-US" sz="2800" b="1" dirty="0" smtClean="0">
                <a:solidFill>
                  <a:srgbClr val="C00000"/>
                </a:solidFill>
              </a:rPr>
              <a:t>Indicator of distribution</a:t>
            </a:r>
            <a:r>
              <a:rPr lang="en-US" sz="2800" dirty="0" smtClean="0">
                <a:solidFill>
                  <a:schemeClr val="bg2">
                    <a:lumMod val="75000"/>
                  </a:schemeClr>
                </a:solidFill>
              </a:rPr>
              <a:t/>
            </a:r>
            <a:br>
              <a:rPr lang="en-US" sz="2800" dirty="0" smtClean="0">
                <a:solidFill>
                  <a:schemeClr val="bg2">
                    <a:lumMod val="75000"/>
                  </a:schemeClr>
                </a:solidFill>
              </a:rPr>
            </a:br>
            <a:r>
              <a:rPr lang="en-US" sz="2800" dirty="0" smtClean="0">
                <a:solidFill>
                  <a:schemeClr val="tx2">
                    <a:lumMod val="65000"/>
                    <a:lumOff val="35000"/>
                  </a:schemeClr>
                </a:solidFill>
              </a:rPr>
              <a:t>Expenditure or Income quintiles / quartiles /deciles</a:t>
            </a:r>
          </a:p>
        </p:txBody>
      </p:sp>
      <p:sp>
        <p:nvSpPr>
          <p:cNvPr id="50179" name="Rectangle 3"/>
          <p:cNvSpPr>
            <a:spLocks noGrp="1" noChangeArrowheads="1"/>
          </p:cNvSpPr>
          <p:nvPr>
            <p:ph type="body" idx="1"/>
          </p:nvPr>
        </p:nvSpPr>
        <p:spPr>
          <a:xfrm>
            <a:off x="1142976" y="1500174"/>
            <a:ext cx="7632700" cy="4899025"/>
          </a:xfrm>
        </p:spPr>
        <p:txBody>
          <a:bodyPr/>
          <a:lstStyle/>
          <a:p>
            <a:pPr>
              <a:lnSpc>
                <a:spcPct val="80000"/>
              </a:lnSpc>
            </a:pPr>
            <a:r>
              <a:rPr lang="en-US" sz="1800" dirty="0" smtClean="0"/>
              <a:t>“</a:t>
            </a:r>
            <a:r>
              <a:rPr lang="en-US" sz="1800" dirty="0" err="1" smtClean="0"/>
              <a:t>Quantiles</a:t>
            </a:r>
            <a:r>
              <a:rPr lang="en-US" sz="1800" dirty="0" smtClean="0"/>
              <a:t>” are a set of 'cut points' that divide a sample of data into groups containing (as far as possible) equal numbers of observations.</a:t>
            </a:r>
          </a:p>
          <a:p>
            <a:pPr>
              <a:lnSpc>
                <a:spcPct val="80000"/>
              </a:lnSpc>
              <a:buFont typeface="Wingdings" pitchFamily="2" charset="2"/>
              <a:buNone/>
            </a:pPr>
            <a:endParaRPr lang="en-US" sz="1800" dirty="0" smtClean="0"/>
          </a:p>
          <a:p>
            <a:pPr>
              <a:lnSpc>
                <a:spcPct val="80000"/>
              </a:lnSpc>
            </a:pPr>
            <a:r>
              <a:rPr lang="en-US" sz="2000" dirty="0" smtClean="0"/>
              <a:t>Main steps</a:t>
            </a:r>
          </a:p>
          <a:p>
            <a:pPr lvl="1">
              <a:lnSpc>
                <a:spcPct val="80000"/>
              </a:lnSpc>
              <a:buSzPct val="100000"/>
            </a:pPr>
            <a:r>
              <a:rPr lang="en-US" sz="1600" dirty="0" smtClean="0"/>
              <a:t>Divide population into ‘groups’ ranked from ‘poorest’ to ‘richest’ based on expenditure (or income)</a:t>
            </a:r>
          </a:p>
          <a:p>
            <a:pPr lvl="2">
              <a:lnSpc>
                <a:spcPct val="80000"/>
              </a:lnSpc>
            </a:pPr>
            <a:r>
              <a:rPr lang="en-US" sz="1600" dirty="0" smtClean="0"/>
              <a:t>Divide into 4 groups (25% of the population each): quartiles</a:t>
            </a:r>
          </a:p>
          <a:p>
            <a:pPr lvl="2">
              <a:lnSpc>
                <a:spcPct val="80000"/>
              </a:lnSpc>
            </a:pPr>
            <a:r>
              <a:rPr lang="en-US" sz="1600" dirty="0" smtClean="0"/>
              <a:t>Divide into 5 groups (20% of the population each): quintiles</a:t>
            </a:r>
          </a:p>
          <a:p>
            <a:pPr lvl="2">
              <a:lnSpc>
                <a:spcPct val="80000"/>
              </a:lnSpc>
            </a:pPr>
            <a:r>
              <a:rPr lang="en-US" sz="1600" dirty="0" smtClean="0"/>
              <a:t>Divide into 10 groups (10% of the population each): deciles</a:t>
            </a:r>
          </a:p>
          <a:p>
            <a:pPr lvl="1">
              <a:lnSpc>
                <a:spcPct val="80000"/>
              </a:lnSpc>
              <a:spcBef>
                <a:spcPts val="1200"/>
              </a:spcBef>
              <a:buSzPct val="100000"/>
            </a:pPr>
            <a:r>
              <a:rPr lang="en-US" sz="1600" dirty="0" smtClean="0"/>
              <a:t>Sum for each group (equal proportion of the population) the total consumption</a:t>
            </a:r>
            <a:r>
              <a:rPr lang="en-GB" sz="1600" dirty="0" smtClean="0"/>
              <a:t> (or income)</a:t>
            </a:r>
            <a:endParaRPr lang="en-US" sz="1600" dirty="0" smtClean="0"/>
          </a:p>
          <a:p>
            <a:pPr lvl="1">
              <a:lnSpc>
                <a:spcPct val="80000"/>
              </a:lnSpc>
              <a:spcBef>
                <a:spcPts val="1200"/>
              </a:spcBef>
              <a:buSzPct val="100000"/>
            </a:pPr>
            <a:r>
              <a:rPr lang="en-US" sz="1600" dirty="0" smtClean="0"/>
              <a:t>Calculate the share of the consumption expenditure for each specific group (quintile, quartile or </a:t>
            </a:r>
            <a:r>
              <a:rPr lang="en-US" sz="1600" dirty="0" err="1" smtClean="0"/>
              <a:t>decile</a:t>
            </a:r>
            <a:r>
              <a:rPr lang="en-US" sz="1600" dirty="0" smtClean="0"/>
              <a:t>) to the total consumption expenditure or income</a:t>
            </a:r>
          </a:p>
          <a:p>
            <a:pPr>
              <a:lnSpc>
                <a:spcPct val="80000"/>
              </a:lnSpc>
              <a:spcBef>
                <a:spcPts val="1200"/>
              </a:spcBef>
            </a:pPr>
            <a:r>
              <a:rPr lang="en-US" sz="2000" dirty="0" smtClean="0"/>
              <a:t> Usual indicators</a:t>
            </a:r>
          </a:p>
          <a:p>
            <a:pPr lvl="1">
              <a:lnSpc>
                <a:spcPct val="80000"/>
              </a:lnSpc>
              <a:buSzPct val="100000"/>
            </a:pPr>
            <a:r>
              <a:rPr lang="en-US" sz="1600" dirty="0" smtClean="0"/>
              <a:t>Last quintile/</a:t>
            </a:r>
            <a:r>
              <a:rPr lang="en-US" sz="1600" dirty="0" err="1" smtClean="0"/>
              <a:t>decile</a:t>
            </a:r>
            <a:r>
              <a:rPr lang="en-US" sz="1600" dirty="0" smtClean="0"/>
              <a:t> - richest fifth/tenth of the population</a:t>
            </a:r>
          </a:p>
          <a:p>
            <a:pPr lvl="1">
              <a:lnSpc>
                <a:spcPct val="80000"/>
              </a:lnSpc>
              <a:buSzPct val="100000"/>
            </a:pPr>
            <a:r>
              <a:rPr lang="en-US" sz="1600" dirty="0" smtClean="0"/>
              <a:t>First quintile/</a:t>
            </a:r>
            <a:r>
              <a:rPr lang="en-US" sz="1600" dirty="0" err="1" smtClean="0"/>
              <a:t>decile</a:t>
            </a:r>
            <a:r>
              <a:rPr lang="en-US" sz="1600" dirty="0" smtClean="0"/>
              <a:t> - poorest fifth/tenth of the population</a:t>
            </a:r>
          </a:p>
          <a:p>
            <a:pPr lvl="1">
              <a:lnSpc>
                <a:spcPct val="80000"/>
              </a:lnSpc>
              <a:buSzPct val="100000"/>
            </a:pPr>
            <a:r>
              <a:rPr lang="en-US" sz="1600" dirty="0" smtClean="0"/>
              <a:t>Ratio Q5:Q1 for quintiles or Q4:Q1 for Quartiles</a:t>
            </a:r>
          </a:p>
          <a:p>
            <a:pPr>
              <a:lnSpc>
                <a:spcPct val="80000"/>
              </a:lnSpc>
            </a:pPr>
            <a:endParaRPr lang="en-US" sz="2000"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0179">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0179">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0179">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017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1" name="Rectangle 2"/>
          <p:cNvSpPr>
            <a:spLocks noGrp="1" noChangeArrowheads="1"/>
          </p:cNvSpPr>
          <p:nvPr>
            <p:ph type="title" idx="4294967295"/>
          </p:nvPr>
        </p:nvSpPr>
        <p:spPr>
          <a:xfrm>
            <a:off x="1500166" y="165100"/>
            <a:ext cx="7150122" cy="1049322"/>
          </a:xfrm>
          <a:noFill/>
        </p:spPr>
        <p:txBody>
          <a:bodyPr anchor="t"/>
          <a:lstStyle/>
          <a:p>
            <a:pPr algn="l" eaLnBrk="1" hangingPunct="1">
              <a:tabLst>
                <a:tab pos="531813" algn="l"/>
              </a:tabLst>
            </a:pPr>
            <a:r>
              <a:rPr lang="fr-FR" sz="2800" b="1" dirty="0" smtClean="0">
                <a:solidFill>
                  <a:srgbClr val="C00000"/>
                </a:solidFill>
              </a:rPr>
              <a:t>3.2</a:t>
            </a:r>
            <a:r>
              <a:rPr lang="fr-FR" sz="2800" b="1" dirty="0" smtClean="0">
                <a:solidFill>
                  <a:schemeClr val="bg2">
                    <a:lumMod val="75000"/>
                  </a:schemeClr>
                </a:solidFill>
              </a:rPr>
              <a:t> </a:t>
            </a:r>
            <a:r>
              <a:rPr lang="fr-FR" sz="2800" b="1" dirty="0" err="1" smtClean="0">
                <a:solidFill>
                  <a:schemeClr val="bg2">
                    <a:lumMod val="75000"/>
                  </a:schemeClr>
                </a:solidFill>
              </a:rPr>
              <a:t>Income</a:t>
            </a:r>
            <a:r>
              <a:rPr lang="fr-FR" sz="2800" b="1" dirty="0" smtClean="0">
                <a:solidFill>
                  <a:schemeClr val="bg2">
                    <a:lumMod val="75000"/>
                  </a:schemeClr>
                </a:solidFill>
              </a:rPr>
              <a:t> </a:t>
            </a:r>
            <a:r>
              <a:rPr lang="fr-FR" sz="2800" b="1" dirty="0" smtClean="0">
                <a:solidFill>
                  <a:srgbClr val="C00000"/>
                </a:solidFill>
              </a:rPr>
              <a:t>&amp;</a:t>
            </a:r>
            <a:r>
              <a:rPr lang="fr-FR" sz="2800" b="1" dirty="0" smtClean="0">
                <a:solidFill>
                  <a:schemeClr val="bg2">
                    <a:lumMod val="75000"/>
                  </a:schemeClr>
                </a:solidFill>
              </a:rPr>
              <a:t> </a:t>
            </a:r>
            <a:r>
              <a:rPr lang="fr-FR" sz="2800" b="1" dirty="0" err="1" smtClean="0">
                <a:solidFill>
                  <a:schemeClr val="bg2">
                    <a:lumMod val="75000"/>
                  </a:schemeClr>
                </a:solidFill>
              </a:rPr>
              <a:t>Poverty</a:t>
            </a:r>
            <a:r>
              <a:rPr lang="fr-FR" sz="2800" b="1" dirty="0" smtClean="0">
                <a:solidFill>
                  <a:schemeClr val="bg2">
                    <a:lumMod val="75000"/>
                  </a:schemeClr>
                </a:solidFill>
              </a:rPr>
              <a:t> | 	</a:t>
            </a:r>
            <a:r>
              <a:rPr lang="en-US" sz="2800" b="1" dirty="0" smtClean="0">
                <a:solidFill>
                  <a:srgbClr val="C00000"/>
                </a:solidFill>
              </a:rPr>
              <a:t>Indicator of 	distribution. </a:t>
            </a:r>
            <a:r>
              <a:rPr lang="fr-FR" sz="2800" b="1" dirty="0" err="1" smtClean="0">
                <a:solidFill>
                  <a:srgbClr val="C00000"/>
                </a:solidFill>
              </a:rPr>
              <a:t>Example</a:t>
            </a:r>
            <a:r>
              <a:rPr lang="fr-FR" sz="2800" b="1" dirty="0" smtClean="0">
                <a:solidFill>
                  <a:srgbClr val="C00000"/>
                </a:solidFill>
              </a:rPr>
              <a:t> of quintiles</a:t>
            </a:r>
            <a:endParaRPr lang="en-US" sz="2800" b="1" dirty="0" smtClean="0">
              <a:solidFill>
                <a:srgbClr val="C00000"/>
              </a:solidFill>
            </a:endParaRPr>
          </a:p>
        </p:txBody>
      </p:sp>
      <p:sp>
        <p:nvSpPr>
          <p:cNvPr id="2052" name="Rectangle 3"/>
          <p:cNvSpPr>
            <a:spLocks noGrp="1" noChangeArrowheads="1"/>
          </p:cNvSpPr>
          <p:nvPr>
            <p:ph type="body" idx="4294967295"/>
          </p:nvPr>
        </p:nvSpPr>
        <p:spPr>
          <a:xfrm>
            <a:off x="381000" y="1222375"/>
            <a:ext cx="6130925" cy="1911350"/>
          </a:xfrm>
          <a:noFill/>
        </p:spPr>
        <p:txBody>
          <a:bodyPr/>
          <a:lstStyle/>
          <a:p>
            <a:pPr marL="482600" indent="-482600"/>
            <a:r>
              <a:rPr lang="en-GB" sz="2800" dirty="0" smtClean="0"/>
              <a:t>Income / expenditure distribution: </a:t>
            </a:r>
            <a:br>
              <a:rPr lang="en-GB" sz="2800" dirty="0" smtClean="0"/>
            </a:br>
            <a:r>
              <a:rPr lang="en-GB" sz="2800" dirty="0" smtClean="0"/>
              <a:t>Share of </a:t>
            </a:r>
            <a:r>
              <a:rPr lang="en-GB" sz="2800" b="1" dirty="0" smtClean="0">
                <a:solidFill>
                  <a:srgbClr val="367DB2"/>
                </a:solidFill>
              </a:rPr>
              <a:t>Poorest</a:t>
            </a:r>
            <a:r>
              <a:rPr lang="en-GB" sz="2800" dirty="0" smtClean="0"/>
              <a:t> Quintile </a:t>
            </a:r>
          </a:p>
          <a:p>
            <a:pPr marL="958850" lvl="1"/>
            <a:r>
              <a:rPr lang="en-US" dirty="0" smtClean="0"/>
              <a:t>Total consumption/income of the poorest quintile</a:t>
            </a:r>
            <a:r>
              <a:rPr lang="en-GB" dirty="0" smtClean="0"/>
              <a:t> (20%)</a:t>
            </a:r>
            <a:r>
              <a:rPr lang="en-US" dirty="0" smtClean="0"/>
              <a:t>, as a share of total consumption/income of the population. </a:t>
            </a:r>
            <a:r>
              <a:rPr lang="en-GB" dirty="0" smtClean="0"/>
              <a:t>.</a:t>
            </a:r>
          </a:p>
          <a:p>
            <a:pPr marL="958850" lvl="1"/>
            <a:endParaRPr lang="en-GB" sz="2000" dirty="0" smtClean="0"/>
          </a:p>
        </p:txBody>
      </p:sp>
      <p:graphicFrame>
        <p:nvGraphicFramePr>
          <p:cNvPr id="2050" name="Object 5"/>
          <p:cNvGraphicFramePr>
            <a:graphicFrameLocks noChangeAspect="1"/>
          </p:cNvGraphicFramePr>
          <p:nvPr/>
        </p:nvGraphicFramePr>
        <p:xfrm>
          <a:off x="6915149" y="1362074"/>
          <a:ext cx="1778907" cy="1957861"/>
        </p:xfrm>
        <a:graphic>
          <a:graphicData uri="http://schemas.openxmlformats.org/presentationml/2006/ole">
            <p:oleObj spid="_x0000_s58370" name="Équation" r:id="rId3" imgW="761760" imgH="838080" progId="Equation.3">
              <p:embed/>
            </p:oleObj>
          </a:graphicData>
        </a:graphic>
      </p:graphicFrame>
      <p:sp>
        <p:nvSpPr>
          <p:cNvPr id="2053" name="Rectangle 6"/>
          <p:cNvSpPr>
            <a:spLocks noChangeArrowheads="1"/>
          </p:cNvSpPr>
          <p:nvPr/>
        </p:nvSpPr>
        <p:spPr bwMode="auto">
          <a:xfrm>
            <a:off x="1857324" y="3571876"/>
            <a:ext cx="7286676" cy="946150"/>
          </a:xfrm>
          <a:prstGeom prst="rect">
            <a:avLst/>
          </a:prstGeom>
          <a:noFill/>
          <a:ln w="9525">
            <a:noFill/>
            <a:miter lim="800000"/>
            <a:headEnd/>
            <a:tailEnd/>
          </a:ln>
        </p:spPr>
        <p:txBody>
          <a:bodyPr wrap="square">
            <a:spAutoFit/>
          </a:bodyPr>
          <a:lstStyle/>
          <a:p>
            <a:r>
              <a:rPr lang="en-US" dirty="0">
                <a:solidFill>
                  <a:schemeClr val="tx2">
                    <a:lumMod val="85000"/>
                    <a:lumOff val="15000"/>
                  </a:schemeClr>
                </a:solidFill>
                <a:latin typeface="Calibri" pitchFamily="34" charset="0"/>
              </a:rPr>
              <a:t>Where </a:t>
            </a:r>
            <a:r>
              <a:rPr lang="en-US" sz="2000" b="1" dirty="0" err="1">
                <a:solidFill>
                  <a:schemeClr val="tx2">
                    <a:lumMod val="85000"/>
                    <a:lumOff val="15000"/>
                  </a:schemeClr>
                </a:solidFill>
                <a:latin typeface="Calibri" pitchFamily="34" charset="0"/>
              </a:rPr>
              <a:t>yi</a:t>
            </a:r>
            <a:r>
              <a:rPr lang="en-US" dirty="0">
                <a:solidFill>
                  <a:schemeClr val="tx2">
                    <a:lumMod val="85000"/>
                    <a:lumOff val="15000"/>
                  </a:schemeClr>
                </a:solidFill>
                <a:latin typeface="Calibri" pitchFamily="34" charset="0"/>
              </a:rPr>
              <a:t> is per capita consumption/income</a:t>
            </a:r>
          </a:p>
          <a:p>
            <a:r>
              <a:rPr lang="en-US" dirty="0">
                <a:solidFill>
                  <a:schemeClr val="tx2">
                    <a:lumMod val="85000"/>
                    <a:lumOff val="15000"/>
                  </a:schemeClr>
                </a:solidFill>
                <a:latin typeface="Calibri" pitchFamily="34" charset="0"/>
              </a:rPr>
              <a:t>		</a:t>
            </a:r>
            <a:r>
              <a:rPr lang="en-US" b="1" dirty="0">
                <a:solidFill>
                  <a:schemeClr val="tx2">
                    <a:lumMod val="85000"/>
                    <a:lumOff val="15000"/>
                  </a:schemeClr>
                </a:solidFill>
                <a:latin typeface="Calibri" pitchFamily="34" charset="0"/>
              </a:rPr>
              <a:t>N</a:t>
            </a:r>
            <a:r>
              <a:rPr lang="en-US" dirty="0">
                <a:solidFill>
                  <a:schemeClr val="tx2">
                    <a:lumMod val="85000"/>
                    <a:lumOff val="15000"/>
                  </a:schemeClr>
                </a:solidFill>
                <a:latin typeface="Calibri" pitchFamily="34" charset="0"/>
              </a:rPr>
              <a:t> is the total population</a:t>
            </a:r>
          </a:p>
          <a:p>
            <a:r>
              <a:rPr lang="en-US" dirty="0">
                <a:solidFill>
                  <a:schemeClr val="tx2">
                    <a:lumMod val="85000"/>
                    <a:lumOff val="15000"/>
                  </a:schemeClr>
                </a:solidFill>
                <a:latin typeface="Calibri" pitchFamily="34" charset="0"/>
              </a:rPr>
              <a:t>		</a:t>
            </a:r>
            <a:r>
              <a:rPr lang="en-US" b="1" dirty="0">
                <a:solidFill>
                  <a:schemeClr val="tx2">
                    <a:lumMod val="85000"/>
                    <a:lumOff val="15000"/>
                  </a:schemeClr>
                </a:solidFill>
                <a:latin typeface="Calibri" pitchFamily="34" charset="0"/>
              </a:rPr>
              <a:t>m</a:t>
            </a:r>
            <a:r>
              <a:rPr lang="en-US" dirty="0">
                <a:solidFill>
                  <a:schemeClr val="tx2">
                    <a:lumMod val="85000"/>
                    <a:lumOff val="15000"/>
                  </a:schemeClr>
                </a:solidFill>
                <a:latin typeface="Calibri" pitchFamily="34" charset="0"/>
              </a:rPr>
              <a:t> is the number of individuals in the lowest x %.</a:t>
            </a:r>
            <a:endParaRPr lang="fr-FR" dirty="0">
              <a:solidFill>
                <a:schemeClr val="tx2">
                  <a:lumMod val="85000"/>
                  <a:lumOff val="15000"/>
                </a:schemeClr>
              </a:solidFill>
              <a:latin typeface="Calibri" pitchFamily="34" charset="0"/>
            </a:endParaRPr>
          </a:p>
        </p:txBody>
      </p:sp>
      <p:sp>
        <p:nvSpPr>
          <p:cNvPr id="2054" name="Rectangle 3"/>
          <p:cNvSpPr>
            <a:spLocks noChangeArrowheads="1"/>
          </p:cNvSpPr>
          <p:nvPr/>
        </p:nvSpPr>
        <p:spPr bwMode="auto">
          <a:xfrm>
            <a:off x="396875" y="4438650"/>
            <a:ext cx="6473825" cy="2063750"/>
          </a:xfrm>
          <a:prstGeom prst="rect">
            <a:avLst/>
          </a:prstGeom>
          <a:noFill/>
          <a:ln w="9525">
            <a:noFill/>
            <a:miter lim="800000"/>
            <a:headEnd/>
            <a:tailEnd/>
          </a:ln>
        </p:spPr>
        <p:txBody>
          <a:bodyPr/>
          <a:lstStyle/>
          <a:p>
            <a:pPr marL="482600" indent="-482600" eaLnBrk="0" hangingPunct="0">
              <a:spcBef>
                <a:spcPct val="20000"/>
              </a:spcBef>
              <a:buClr>
                <a:schemeClr val="folHlink"/>
              </a:buClr>
              <a:buFont typeface="Wingdings" pitchFamily="2" charset="2"/>
              <a:buChar char="è"/>
            </a:pPr>
            <a:r>
              <a:rPr lang="en-GB" sz="2800" dirty="0">
                <a:solidFill>
                  <a:srgbClr val="4D4D4D"/>
                </a:solidFill>
                <a:latin typeface="Calibri" pitchFamily="34" charset="0"/>
              </a:rPr>
              <a:t>Income / expenditure distribution: </a:t>
            </a:r>
            <a:br>
              <a:rPr lang="en-GB" sz="2800" dirty="0">
                <a:solidFill>
                  <a:srgbClr val="4D4D4D"/>
                </a:solidFill>
                <a:latin typeface="Calibri" pitchFamily="34" charset="0"/>
              </a:rPr>
            </a:br>
            <a:r>
              <a:rPr lang="en-GB" sz="2800" dirty="0">
                <a:solidFill>
                  <a:srgbClr val="4D4D4D"/>
                </a:solidFill>
                <a:latin typeface="Calibri" pitchFamily="34" charset="0"/>
              </a:rPr>
              <a:t>Share of </a:t>
            </a:r>
            <a:r>
              <a:rPr lang="en-GB" sz="2800" b="1" dirty="0">
                <a:solidFill>
                  <a:srgbClr val="367DB2"/>
                </a:solidFill>
                <a:latin typeface="Calibri" pitchFamily="34" charset="0"/>
              </a:rPr>
              <a:t>Richest</a:t>
            </a:r>
            <a:r>
              <a:rPr lang="en-GB" sz="2800" dirty="0">
                <a:solidFill>
                  <a:srgbClr val="4D4D4D"/>
                </a:solidFill>
                <a:latin typeface="Calibri" pitchFamily="34" charset="0"/>
              </a:rPr>
              <a:t> Quintile </a:t>
            </a:r>
          </a:p>
          <a:p>
            <a:pPr marL="958850" lvl="1" indent="-285750" eaLnBrk="0" hangingPunct="0">
              <a:spcBef>
                <a:spcPct val="20000"/>
              </a:spcBef>
              <a:buClr>
                <a:srgbClr val="367DB2"/>
              </a:buClr>
              <a:buFont typeface="Wingdings 2" pitchFamily="18" charset="2"/>
              <a:buChar char="Ä"/>
            </a:pPr>
            <a:r>
              <a:rPr lang="en-US" dirty="0">
                <a:solidFill>
                  <a:srgbClr val="4D4D4D"/>
                </a:solidFill>
                <a:latin typeface="Calibri" pitchFamily="34" charset="0"/>
              </a:rPr>
              <a:t>Total consumption/income of the richest quintile, as a share of total consumption/income of the population. </a:t>
            </a:r>
            <a:r>
              <a:rPr lang="en-GB" dirty="0">
                <a:solidFill>
                  <a:srgbClr val="4D4D4D"/>
                </a:solidFill>
                <a:latin typeface="Calibri" pitchFamily="34" charset="0"/>
              </a:rPr>
              <a:t>.</a:t>
            </a:r>
          </a:p>
          <a:p>
            <a:pPr marL="958850" lvl="1" indent="-285750" eaLnBrk="0" hangingPunct="0">
              <a:spcBef>
                <a:spcPct val="20000"/>
              </a:spcBef>
              <a:buClr>
                <a:srgbClr val="367DB2"/>
              </a:buClr>
              <a:buFont typeface="Wingdings 2" pitchFamily="18" charset="2"/>
              <a:buChar char="Ä"/>
            </a:pPr>
            <a:endParaRPr lang="en-GB" sz="2000" dirty="0">
              <a:solidFill>
                <a:srgbClr val="4D4D4D"/>
              </a:solidFill>
            </a:endParaRPr>
          </a:p>
        </p:txBody>
      </p:sp>
      <p:sp>
        <p:nvSpPr>
          <p:cNvPr id="7" name="5-Point Star 6"/>
          <p:cNvSpPr/>
          <p:nvPr/>
        </p:nvSpPr>
        <p:spPr>
          <a:xfrm>
            <a:off x="8362950" y="247650"/>
            <a:ext cx="514350" cy="457200"/>
          </a:xfrm>
          <a:prstGeom prst="star5">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a:xfrm>
            <a:off x="1524000" y="190501"/>
            <a:ext cx="7262842" cy="1095359"/>
          </a:xfrm>
        </p:spPr>
        <p:txBody>
          <a:bodyPr/>
          <a:lstStyle/>
          <a:p>
            <a:pPr>
              <a:tabLst>
                <a:tab pos="631825" algn="l"/>
              </a:tabLst>
            </a:pPr>
            <a:r>
              <a:rPr lang="fr-FR" b="1" dirty="0" smtClean="0">
                <a:solidFill>
                  <a:srgbClr val="C00000"/>
                </a:solidFill>
              </a:rPr>
              <a:t>3.2</a:t>
            </a:r>
            <a:r>
              <a:rPr lang="fr-FR" b="1" dirty="0" smtClean="0">
                <a:solidFill>
                  <a:schemeClr val="bg2">
                    <a:lumMod val="75000"/>
                  </a:schemeClr>
                </a:solidFill>
              </a:rPr>
              <a:t> </a:t>
            </a:r>
            <a:r>
              <a:rPr lang="fr-FR" b="1" dirty="0" err="1" smtClean="0">
                <a:solidFill>
                  <a:schemeClr val="tx2">
                    <a:lumMod val="65000"/>
                    <a:lumOff val="35000"/>
                  </a:schemeClr>
                </a:solidFill>
              </a:rPr>
              <a:t>Income</a:t>
            </a:r>
            <a:r>
              <a:rPr lang="fr-FR" b="1" dirty="0" smtClean="0">
                <a:solidFill>
                  <a:schemeClr val="tx2">
                    <a:lumMod val="65000"/>
                    <a:lumOff val="35000"/>
                  </a:schemeClr>
                </a:solidFill>
              </a:rPr>
              <a:t> </a:t>
            </a:r>
            <a:r>
              <a:rPr lang="fr-FR" b="1" dirty="0" smtClean="0">
                <a:solidFill>
                  <a:srgbClr val="C00000"/>
                </a:solidFill>
              </a:rPr>
              <a:t>&amp;</a:t>
            </a:r>
            <a:r>
              <a:rPr lang="fr-FR" b="1" dirty="0" smtClean="0">
                <a:solidFill>
                  <a:schemeClr val="tx2">
                    <a:lumMod val="65000"/>
                    <a:lumOff val="35000"/>
                  </a:schemeClr>
                </a:solidFill>
              </a:rPr>
              <a:t> </a:t>
            </a:r>
            <a:r>
              <a:rPr lang="fr-FR" b="1" dirty="0" err="1" smtClean="0">
                <a:solidFill>
                  <a:schemeClr val="tx2">
                    <a:lumMod val="65000"/>
                    <a:lumOff val="35000"/>
                  </a:schemeClr>
                </a:solidFill>
              </a:rPr>
              <a:t>Poverty</a:t>
            </a:r>
            <a:r>
              <a:rPr lang="fr-FR" b="1" dirty="0" smtClean="0">
                <a:solidFill>
                  <a:schemeClr val="tx2">
                    <a:lumMod val="65000"/>
                    <a:lumOff val="35000"/>
                  </a:schemeClr>
                </a:solidFill>
              </a:rPr>
              <a:t> </a:t>
            </a:r>
            <a:r>
              <a:rPr lang="fr-FR" b="1" dirty="0" smtClean="0">
                <a:solidFill>
                  <a:schemeClr val="bg2">
                    <a:lumMod val="75000"/>
                  </a:schemeClr>
                </a:solidFill>
              </a:rPr>
              <a:t>| </a:t>
            </a:r>
            <a:r>
              <a:rPr lang="en-US" dirty="0" smtClean="0">
                <a:solidFill>
                  <a:srgbClr val="C00000"/>
                </a:solidFill>
              </a:rPr>
              <a:t>Expenditure per 	capita by </a:t>
            </a:r>
            <a:r>
              <a:rPr lang="en-US" b="1" dirty="0" smtClean="0">
                <a:solidFill>
                  <a:srgbClr val="C00000"/>
                </a:solidFill>
              </a:rPr>
              <a:t>Quintile</a:t>
            </a:r>
          </a:p>
        </p:txBody>
      </p:sp>
      <p:graphicFrame>
        <p:nvGraphicFramePr>
          <p:cNvPr id="3074" name="Object 38"/>
          <p:cNvGraphicFramePr>
            <a:graphicFrameLocks noChangeAspect="1"/>
          </p:cNvGraphicFramePr>
          <p:nvPr>
            <p:ph sz="half" idx="1"/>
          </p:nvPr>
        </p:nvGraphicFramePr>
        <p:xfrm>
          <a:off x="495300" y="2055813"/>
          <a:ext cx="7791450" cy="3098800"/>
        </p:xfrm>
        <a:graphic>
          <a:graphicData uri="http://schemas.openxmlformats.org/presentationml/2006/ole">
            <p:oleObj spid="_x0000_s59394" name="Feuille de calcul" r:id="rId3" imgW="8667826" imgH="3448202" progId="Excel.Sheet.8">
              <p:embed/>
            </p:oleObj>
          </a:graphicData>
        </a:graphic>
      </p:graphicFrame>
      <p:graphicFrame>
        <p:nvGraphicFramePr>
          <p:cNvPr id="346172" name="Group 60"/>
          <p:cNvGraphicFramePr>
            <a:graphicFrameLocks noGrp="1"/>
          </p:cNvGraphicFramePr>
          <p:nvPr>
            <p:ph sz="half" idx="2"/>
          </p:nvPr>
        </p:nvGraphicFramePr>
        <p:xfrm>
          <a:off x="1214414" y="1357298"/>
          <a:ext cx="7334250" cy="639996"/>
        </p:xfrm>
        <a:graphic>
          <a:graphicData uri="http://schemas.openxmlformats.org/drawingml/2006/table">
            <a:tbl>
              <a:tblPr/>
              <a:tblGrid>
                <a:gridCol w="7334250"/>
              </a:tblGrid>
              <a:tr h="639762">
                <a:tc>
                  <a:txBody>
                    <a:bodyPr/>
                    <a:lstStyle/>
                    <a:p>
                      <a:pPr marL="85725" marR="0" lvl="0" indent="0" algn="l" defTabSz="914400" rtl="0" eaLnBrk="0" fontAlgn="b" latinLnBrk="0" hangingPunct="0">
                        <a:lnSpc>
                          <a:spcPct val="100000"/>
                        </a:lnSpc>
                        <a:spcBef>
                          <a:spcPct val="0"/>
                        </a:spcBef>
                        <a:spcAft>
                          <a:spcPct val="0"/>
                        </a:spcAft>
                        <a:buClrTx/>
                        <a:buSzTx/>
                        <a:buFontTx/>
                        <a:buNone/>
                        <a:tabLst/>
                      </a:pPr>
                      <a:r>
                        <a:rPr kumimoji="0" lang="en-CA" sz="1800" b="1" i="0" u="none" strike="noStrike" cap="none" normalizeH="0" baseline="0" dirty="0" smtClean="0">
                          <a:ln>
                            <a:noFill/>
                          </a:ln>
                          <a:solidFill>
                            <a:srgbClr val="367DB2"/>
                          </a:solidFill>
                          <a:effectLst/>
                          <a:latin typeface="Calibri" pitchFamily="34" charset="0"/>
                          <a:cs typeface="Arial" charset="0"/>
                        </a:rPr>
                        <a:t>Zanzibar and Tanzania mainland</a:t>
                      </a:r>
                      <a:r>
                        <a:rPr kumimoji="0" lang="en-CA" sz="1800" b="1" i="0" u="none" strike="noStrike" cap="none" normalizeH="0" baseline="0" dirty="0" smtClean="0">
                          <a:ln>
                            <a:noFill/>
                          </a:ln>
                          <a:solidFill>
                            <a:schemeClr val="tx1"/>
                          </a:solidFill>
                          <a:effectLst/>
                          <a:latin typeface="Calibri" pitchFamily="34" charset="0"/>
                          <a:cs typeface="Arial" charset="0"/>
                        </a:rPr>
                        <a:t>: Distribution of consumption expenditure (28 Days) by quintile and areas</a:t>
                      </a:r>
                      <a:endParaRPr kumimoji="0" lang="en-CA" sz="1800" b="0" i="0" u="none" strike="noStrike" cap="none" normalizeH="0" baseline="0" dirty="0" smtClean="0">
                        <a:ln>
                          <a:noFill/>
                        </a:ln>
                        <a:solidFill>
                          <a:schemeClr val="tx1"/>
                        </a:solidFill>
                        <a:effectLst/>
                        <a:latin typeface="Calibri" pitchFamily="34" charset="0"/>
                      </a:endParaRPr>
                    </a:p>
                  </a:txBody>
                  <a:tcPr marT="45678" marB="45678" anchor="b" horzOverflow="overflow">
                    <a:lnL cap="flat">
                      <a:noFill/>
                    </a:lnL>
                    <a:lnR cap="flat">
                      <a:noFill/>
                    </a:lnR>
                    <a:lnT cap="flat">
                      <a:noFill/>
                    </a:lnT>
                    <a:lnB cap="flat">
                      <a:noFill/>
                    </a:lnB>
                    <a:lnTlToBr>
                      <a:noFill/>
                    </a:lnTlToBr>
                    <a:lnBlToTr>
                      <a:noFill/>
                    </a:lnBlToTr>
                    <a:solidFill>
                      <a:srgbClr val="FFFFFF"/>
                    </a:solidFill>
                  </a:tcPr>
                </a:tc>
              </a:tr>
            </a:tbl>
          </a:graphicData>
        </a:graphic>
      </p:graphicFrame>
      <p:grpSp>
        <p:nvGrpSpPr>
          <p:cNvPr id="2" name="Group 71"/>
          <p:cNvGrpSpPr>
            <a:grpSpLocks/>
          </p:cNvGrpSpPr>
          <p:nvPr/>
        </p:nvGrpSpPr>
        <p:grpSpPr bwMode="auto">
          <a:xfrm>
            <a:off x="1381125" y="3867150"/>
            <a:ext cx="5067300" cy="2563813"/>
            <a:chOff x="870" y="2436"/>
            <a:chExt cx="3192" cy="1615"/>
          </a:xfrm>
        </p:grpSpPr>
        <p:sp>
          <p:nvSpPr>
            <p:cNvPr id="3090" name="Text Box 61"/>
            <p:cNvSpPr txBox="1">
              <a:spLocks noChangeArrowheads="1"/>
            </p:cNvSpPr>
            <p:nvPr/>
          </p:nvSpPr>
          <p:spPr bwMode="auto">
            <a:xfrm>
              <a:off x="870" y="3468"/>
              <a:ext cx="2640" cy="583"/>
            </a:xfrm>
            <a:prstGeom prst="rect">
              <a:avLst/>
            </a:prstGeom>
            <a:noFill/>
            <a:ln w="9525">
              <a:solidFill>
                <a:srgbClr val="367DB2"/>
              </a:solidFill>
              <a:miter lim="800000"/>
              <a:headEnd/>
              <a:tailEnd/>
            </a:ln>
          </p:spPr>
          <p:txBody>
            <a:bodyPr>
              <a:spAutoFit/>
            </a:bodyPr>
            <a:lstStyle/>
            <a:p>
              <a:pPr algn="ctr">
                <a:spcBef>
                  <a:spcPct val="50000"/>
                </a:spcBef>
              </a:pPr>
              <a:r>
                <a:rPr lang="en-GB">
                  <a:solidFill>
                    <a:srgbClr val="367DB2"/>
                  </a:solidFill>
                  <a:latin typeface="Calibri" pitchFamily="34" charset="0"/>
                </a:rPr>
                <a:t>In </a:t>
              </a:r>
              <a:r>
                <a:rPr lang="en-GB" b="1">
                  <a:solidFill>
                    <a:srgbClr val="367DB2"/>
                  </a:solidFill>
                  <a:latin typeface="Calibri" pitchFamily="34" charset="0"/>
                </a:rPr>
                <a:t>Zanzibar</a:t>
              </a:r>
              <a:r>
                <a:rPr lang="en-GB">
                  <a:solidFill>
                    <a:srgbClr val="367DB2"/>
                  </a:solidFill>
                  <a:latin typeface="Calibri" pitchFamily="34" charset="0"/>
                </a:rPr>
                <a:t>, the richest 20% spent on average nearly 40% of total consumption expenditure</a:t>
              </a:r>
              <a:endParaRPr lang="en-US">
                <a:solidFill>
                  <a:srgbClr val="367DB2"/>
                </a:solidFill>
                <a:latin typeface="Calibri" pitchFamily="34" charset="0"/>
              </a:endParaRPr>
            </a:p>
          </p:txBody>
        </p:sp>
        <p:sp>
          <p:nvSpPr>
            <p:cNvPr id="3091" name="Rectangle 64"/>
            <p:cNvSpPr>
              <a:spLocks noChangeArrowheads="1"/>
            </p:cNvSpPr>
            <p:nvPr/>
          </p:nvSpPr>
          <p:spPr bwMode="auto">
            <a:xfrm>
              <a:off x="3642" y="2436"/>
              <a:ext cx="420" cy="186"/>
            </a:xfrm>
            <a:prstGeom prst="rect">
              <a:avLst/>
            </a:prstGeom>
            <a:noFill/>
            <a:ln w="25400">
              <a:solidFill>
                <a:schemeClr val="hlink"/>
              </a:solidFill>
              <a:miter lim="800000"/>
              <a:headEnd/>
              <a:tailEnd/>
            </a:ln>
          </p:spPr>
          <p:txBody>
            <a:bodyPr wrap="none" anchor="ctr"/>
            <a:lstStyle/>
            <a:p>
              <a:endParaRPr lang="fr-FR">
                <a:latin typeface="Calibri" pitchFamily="34" charset="0"/>
              </a:endParaRPr>
            </a:p>
          </p:txBody>
        </p:sp>
        <p:sp>
          <p:nvSpPr>
            <p:cNvPr id="3092" name="Line 66"/>
            <p:cNvSpPr>
              <a:spLocks noChangeShapeType="1"/>
            </p:cNvSpPr>
            <p:nvPr/>
          </p:nvSpPr>
          <p:spPr bwMode="auto">
            <a:xfrm flipV="1">
              <a:off x="3162" y="2628"/>
              <a:ext cx="564" cy="840"/>
            </a:xfrm>
            <a:prstGeom prst="line">
              <a:avLst/>
            </a:prstGeom>
            <a:noFill/>
            <a:ln w="22225">
              <a:solidFill>
                <a:schemeClr val="hlink"/>
              </a:solidFill>
              <a:round/>
              <a:headEnd/>
              <a:tailEnd type="triangle" w="med" len="med"/>
            </a:ln>
          </p:spPr>
          <p:txBody>
            <a:bodyPr/>
            <a:lstStyle/>
            <a:p>
              <a:endParaRPr lang="en-GB">
                <a:latin typeface="Calibri" pitchFamily="34" charset="0"/>
              </a:endParaRPr>
            </a:p>
          </p:txBody>
        </p:sp>
      </p:grpSp>
      <p:grpSp>
        <p:nvGrpSpPr>
          <p:cNvPr id="3" name="Group 70"/>
          <p:cNvGrpSpPr>
            <a:grpSpLocks/>
          </p:cNvGrpSpPr>
          <p:nvPr/>
        </p:nvGrpSpPr>
        <p:grpSpPr bwMode="auto">
          <a:xfrm>
            <a:off x="5886450" y="3867150"/>
            <a:ext cx="3028950" cy="2774950"/>
            <a:chOff x="3708" y="2436"/>
            <a:chExt cx="1908" cy="1748"/>
          </a:xfrm>
        </p:grpSpPr>
        <p:sp>
          <p:nvSpPr>
            <p:cNvPr id="3086" name="Text Box 62"/>
            <p:cNvSpPr txBox="1">
              <a:spLocks noChangeArrowheads="1"/>
            </p:cNvSpPr>
            <p:nvPr/>
          </p:nvSpPr>
          <p:spPr bwMode="auto">
            <a:xfrm>
              <a:off x="3708" y="3168"/>
              <a:ext cx="1908" cy="1016"/>
            </a:xfrm>
            <a:prstGeom prst="rect">
              <a:avLst/>
            </a:prstGeom>
            <a:noFill/>
            <a:ln w="9525">
              <a:solidFill>
                <a:srgbClr val="99CC00"/>
              </a:solidFill>
              <a:miter lim="800000"/>
              <a:headEnd/>
              <a:tailEnd/>
            </a:ln>
          </p:spPr>
          <p:txBody>
            <a:bodyPr>
              <a:spAutoFit/>
            </a:bodyPr>
            <a:lstStyle/>
            <a:p>
              <a:pPr algn="ctr">
                <a:spcBef>
                  <a:spcPct val="50000"/>
                </a:spcBef>
              </a:pPr>
              <a:r>
                <a:rPr lang="en-GB">
                  <a:solidFill>
                    <a:srgbClr val="367DB2"/>
                  </a:solidFill>
                  <a:latin typeface="Calibri" pitchFamily="34" charset="0"/>
                </a:rPr>
                <a:t>The 20 percent richest spent 42 percent of total expenditure</a:t>
              </a:r>
            </a:p>
            <a:p>
              <a:pPr algn="ctr">
                <a:spcBef>
                  <a:spcPct val="50000"/>
                </a:spcBef>
              </a:pPr>
              <a:r>
                <a:rPr lang="fr-FR">
                  <a:solidFill>
                    <a:srgbClr val="367DB2"/>
                  </a:solidFill>
                  <a:latin typeface="Calibri" pitchFamily="34" charset="0"/>
                </a:rPr>
                <a:t>This is </a:t>
              </a:r>
              <a:r>
                <a:rPr lang="fr-FR" b="1">
                  <a:solidFill>
                    <a:srgbClr val="367DB2"/>
                  </a:solidFill>
                  <a:latin typeface="Calibri" pitchFamily="34" charset="0"/>
                </a:rPr>
                <a:t>6 times more</a:t>
              </a:r>
              <a:r>
                <a:rPr lang="fr-FR">
                  <a:solidFill>
                    <a:srgbClr val="367DB2"/>
                  </a:solidFill>
                  <a:latin typeface="Calibri" pitchFamily="34" charset="0"/>
                </a:rPr>
                <a:t> than the poorest</a:t>
              </a:r>
              <a:endParaRPr lang="en-US">
                <a:solidFill>
                  <a:srgbClr val="367DB2"/>
                </a:solidFill>
                <a:latin typeface="Calibri" pitchFamily="34" charset="0"/>
              </a:endParaRPr>
            </a:p>
          </p:txBody>
        </p:sp>
        <p:sp>
          <p:nvSpPr>
            <p:cNvPr id="3087" name="Rectangle 65"/>
            <p:cNvSpPr>
              <a:spLocks noChangeArrowheads="1"/>
            </p:cNvSpPr>
            <p:nvPr/>
          </p:nvSpPr>
          <p:spPr bwMode="auto">
            <a:xfrm>
              <a:off x="4842" y="2436"/>
              <a:ext cx="420" cy="186"/>
            </a:xfrm>
            <a:prstGeom prst="rect">
              <a:avLst/>
            </a:prstGeom>
            <a:noFill/>
            <a:ln w="25400">
              <a:solidFill>
                <a:schemeClr val="folHlink"/>
              </a:solidFill>
              <a:miter lim="800000"/>
              <a:headEnd/>
              <a:tailEnd/>
            </a:ln>
          </p:spPr>
          <p:txBody>
            <a:bodyPr wrap="none" anchor="ctr"/>
            <a:lstStyle/>
            <a:p>
              <a:endParaRPr lang="fr-FR">
                <a:latin typeface="Calibri" pitchFamily="34" charset="0"/>
              </a:endParaRPr>
            </a:p>
          </p:txBody>
        </p:sp>
        <p:sp>
          <p:nvSpPr>
            <p:cNvPr id="3088" name="Line 67"/>
            <p:cNvSpPr>
              <a:spLocks noChangeShapeType="1"/>
            </p:cNvSpPr>
            <p:nvPr/>
          </p:nvSpPr>
          <p:spPr bwMode="auto">
            <a:xfrm flipV="1">
              <a:off x="4914" y="2634"/>
              <a:ext cx="6" cy="534"/>
            </a:xfrm>
            <a:prstGeom prst="line">
              <a:avLst/>
            </a:prstGeom>
            <a:noFill/>
            <a:ln w="22225">
              <a:solidFill>
                <a:schemeClr val="folHlink"/>
              </a:solidFill>
              <a:round/>
              <a:headEnd/>
              <a:tailEnd type="triangle" w="med" len="med"/>
            </a:ln>
          </p:spPr>
          <p:txBody>
            <a:bodyPr/>
            <a:lstStyle/>
            <a:p>
              <a:endParaRPr lang="en-GB">
                <a:latin typeface="Calibri" pitchFamily="34" charset="0"/>
              </a:endParaRPr>
            </a:p>
          </p:txBody>
        </p:sp>
        <p:sp>
          <p:nvSpPr>
            <p:cNvPr id="3089" name="Rectangle 69"/>
            <p:cNvSpPr>
              <a:spLocks noChangeArrowheads="1"/>
            </p:cNvSpPr>
            <p:nvPr/>
          </p:nvSpPr>
          <p:spPr bwMode="auto">
            <a:xfrm>
              <a:off x="4842" y="2754"/>
              <a:ext cx="450" cy="210"/>
            </a:xfrm>
            <a:prstGeom prst="rect">
              <a:avLst/>
            </a:prstGeom>
            <a:noFill/>
            <a:ln w="28575">
              <a:solidFill>
                <a:schemeClr val="folHlink"/>
              </a:solidFill>
              <a:miter lim="800000"/>
              <a:headEnd/>
              <a:tailEnd/>
            </a:ln>
          </p:spPr>
          <p:txBody>
            <a:bodyPr wrap="none" anchor="ctr"/>
            <a:lstStyle/>
            <a:p>
              <a:endParaRPr lang="fr-FR">
                <a:latin typeface="Calibri" pitchFamily="34" charset="0"/>
              </a:endParaRPr>
            </a:p>
          </p:txBody>
        </p:sp>
      </p:grpSp>
      <p:grpSp>
        <p:nvGrpSpPr>
          <p:cNvPr id="4" name="Group 78"/>
          <p:cNvGrpSpPr>
            <a:grpSpLocks/>
          </p:cNvGrpSpPr>
          <p:nvPr/>
        </p:nvGrpSpPr>
        <p:grpSpPr bwMode="auto">
          <a:xfrm>
            <a:off x="5886450" y="2787650"/>
            <a:ext cx="3028950" cy="3152775"/>
            <a:chOff x="3708" y="1756"/>
            <a:chExt cx="1908" cy="1986"/>
          </a:xfrm>
        </p:grpSpPr>
        <p:grpSp>
          <p:nvGrpSpPr>
            <p:cNvPr id="5" name="Group 77"/>
            <p:cNvGrpSpPr>
              <a:grpSpLocks/>
            </p:cNvGrpSpPr>
            <p:nvPr/>
          </p:nvGrpSpPr>
          <p:grpSpPr bwMode="auto">
            <a:xfrm>
              <a:off x="3708" y="1756"/>
              <a:ext cx="1908" cy="1986"/>
              <a:chOff x="3708" y="1756"/>
              <a:chExt cx="1908" cy="1986"/>
            </a:xfrm>
          </p:grpSpPr>
          <p:sp>
            <p:nvSpPr>
              <p:cNvPr id="3084" name="Text Box 73"/>
              <p:cNvSpPr txBox="1">
                <a:spLocks noChangeArrowheads="1"/>
              </p:cNvSpPr>
              <p:nvPr/>
            </p:nvSpPr>
            <p:spPr bwMode="auto">
              <a:xfrm>
                <a:off x="3708" y="3160"/>
                <a:ext cx="1908" cy="582"/>
              </a:xfrm>
              <a:prstGeom prst="rect">
                <a:avLst/>
              </a:prstGeom>
              <a:noFill/>
              <a:ln w="9525">
                <a:solidFill>
                  <a:srgbClr val="99CC00"/>
                </a:solidFill>
                <a:miter lim="800000"/>
                <a:headEnd/>
                <a:tailEnd/>
              </a:ln>
            </p:spPr>
            <p:txBody>
              <a:bodyPr>
                <a:spAutoFit/>
              </a:bodyPr>
              <a:lstStyle/>
              <a:p>
                <a:pPr algn="ctr">
                  <a:spcBef>
                    <a:spcPct val="50000"/>
                  </a:spcBef>
                </a:pPr>
                <a:r>
                  <a:rPr lang="en-GB">
                    <a:solidFill>
                      <a:srgbClr val="367DB2"/>
                    </a:solidFill>
                    <a:latin typeface="Calibri" pitchFamily="34" charset="0"/>
                  </a:rPr>
                  <a:t>In </a:t>
                </a:r>
                <a:r>
                  <a:rPr lang="en-GB" b="1">
                    <a:solidFill>
                      <a:srgbClr val="367DB2"/>
                    </a:solidFill>
                    <a:latin typeface="Calibri" pitchFamily="34" charset="0"/>
                  </a:rPr>
                  <a:t>Tanzania mainland</a:t>
                </a:r>
                <a:r>
                  <a:rPr lang="en-GB">
                    <a:solidFill>
                      <a:srgbClr val="367DB2"/>
                    </a:solidFill>
                    <a:latin typeface="Calibri" pitchFamily="34" charset="0"/>
                  </a:rPr>
                  <a:t> the poorest 20 percent spent 7.2 percent of total expenditure</a:t>
                </a:r>
              </a:p>
            </p:txBody>
          </p:sp>
          <p:sp>
            <p:nvSpPr>
              <p:cNvPr id="3085" name="Rectangle 74"/>
              <p:cNvSpPr>
                <a:spLocks noChangeArrowheads="1"/>
              </p:cNvSpPr>
              <p:nvPr/>
            </p:nvSpPr>
            <p:spPr bwMode="auto">
              <a:xfrm>
                <a:off x="4818" y="1756"/>
                <a:ext cx="420" cy="186"/>
              </a:xfrm>
              <a:prstGeom prst="rect">
                <a:avLst/>
              </a:prstGeom>
              <a:noFill/>
              <a:ln w="25400">
                <a:solidFill>
                  <a:schemeClr val="folHlink"/>
                </a:solidFill>
                <a:miter lim="800000"/>
                <a:headEnd/>
                <a:tailEnd/>
              </a:ln>
            </p:spPr>
            <p:txBody>
              <a:bodyPr wrap="none" anchor="ctr"/>
              <a:lstStyle/>
              <a:p>
                <a:endParaRPr lang="fr-FR">
                  <a:latin typeface="Calibri" pitchFamily="34" charset="0"/>
                </a:endParaRPr>
              </a:p>
            </p:txBody>
          </p:sp>
        </p:grpSp>
        <p:sp>
          <p:nvSpPr>
            <p:cNvPr id="3083" name="Line 75"/>
            <p:cNvSpPr>
              <a:spLocks noChangeShapeType="1"/>
            </p:cNvSpPr>
            <p:nvPr/>
          </p:nvSpPr>
          <p:spPr bwMode="auto">
            <a:xfrm flipV="1">
              <a:off x="4914" y="1954"/>
              <a:ext cx="6" cy="1206"/>
            </a:xfrm>
            <a:prstGeom prst="line">
              <a:avLst/>
            </a:prstGeom>
            <a:noFill/>
            <a:ln w="22225">
              <a:solidFill>
                <a:schemeClr val="folHlink"/>
              </a:solidFill>
              <a:round/>
              <a:headEnd/>
              <a:tailEnd type="triangle" w="med" len="med"/>
            </a:ln>
          </p:spPr>
          <p:txBody>
            <a:bodyPr/>
            <a:lstStyle/>
            <a:p>
              <a:endParaRPr lang="en-GB">
                <a:latin typeface="Calibri" pitchFamily="34" charset="0"/>
              </a:endParaRPr>
            </a:p>
          </p:txBody>
        </p:sp>
      </p:grpSp>
      <p:sp>
        <p:nvSpPr>
          <p:cNvPr id="19" name="5-Point Star 18"/>
          <p:cNvSpPr/>
          <p:nvPr/>
        </p:nvSpPr>
        <p:spPr>
          <a:xfrm>
            <a:off x="8362950" y="247650"/>
            <a:ext cx="514350" cy="457200"/>
          </a:xfrm>
          <a:prstGeom prst="star5">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5602" name="Rectangle 19"/>
          <p:cNvSpPr>
            <a:spLocks noChangeArrowheads="1"/>
          </p:cNvSpPr>
          <p:nvPr/>
        </p:nvSpPr>
        <p:spPr bwMode="auto">
          <a:xfrm>
            <a:off x="5667375" y="1276350"/>
            <a:ext cx="3324225" cy="5362575"/>
          </a:xfrm>
          <a:prstGeom prst="rect">
            <a:avLst/>
          </a:prstGeom>
          <a:solidFill>
            <a:srgbClr val="FFFFFF"/>
          </a:solidFill>
          <a:ln w="9525">
            <a:solidFill>
              <a:srgbClr val="367DB2"/>
            </a:solidFill>
            <a:miter lim="800000"/>
            <a:headEnd/>
            <a:tailEnd/>
          </a:ln>
        </p:spPr>
        <p:txBody>
          <a:bodyPr wrap="none" anchor="ctr"/>
          <a:lstStyle/>
          <a:p>
            <a:endParaRPr lang="fr-FR">
              <a:latin typeface="Calibri" pitchFamily="34" charset="0"/>
            </a:endParaRPr>
          </a:p>
        </p:txBody>
      </p:sp>
      <p:sp>
        <p:nvSpPr>
          <p:cNvPr id="25603" name="Rectangle 1026"/>
          <p:cNvSpPr>
            <a:spLocks noGrp="1" noChangeArrowheads="1"/>
          </p:cNvSpPr>
          <p:nvPr>
            <p:ph type="title" idx="4294967295"/>
          </p:nvPr>
        </p:nvSpPr>
        <p:spPr>
          <a:xfrm>
            <a:off x="1571603" y="144462"/>
            <a:ext cx="7105671" cy="998521"/>
          </a:xfrm>
        </p:spPr>
        <p:txBody>
          <a:bodyPr/>
          <a:lstStyle/>
          <a:p>
            <a:pPr algn="l"/>
            <a:r>
              <a:rPr lang="fr-FR" b="1" dirty="0" smtClean="0">
                <a:solidFill>
                  <a:srgbClr val="C00000"/>
                </a:solidFill>
              </a:rPr>
              <a:t>3.2</a:t>
            </a:r>
            <a:r>
              <a:rPr lang="fr-FR" b="1" dirty="0" smtClean="0">
                <a:solidFill>
                  <a:schemeClr val="bg2">
                    <a:lumMod val="75000"/>
                  </a:schemeClr>
                </a:solidFill>
              </a:rPr>
              <a:t> </a:t>
            </a:r>
            <a:r>
              <a:rPr lang="fr-FR" b="1" dirty="0" err="1" smtClean="0">
                <a:solidFill>
                  <a:schemeClr val="tx2">
                    <a:lumMod val="65000"/>
                    <a:lumOff val="35000"/>
                  </a:schemeClr>
                </a:solidFill>
              </a:rPr>
              <a:t>Income</a:t>
            </a:r>
            <a:r>
              <a:rPr lang="fr-FR" b="1" dirty="0" smtClean="0">
                <a:solidFill>
                  <a:schemeClr val="bg2">
                    <a:lumMod val="75000"/>
                  </a:schemeClr>
                </a:solidFill>
              </a:rPr>
              <a:t> </a:t>
            </a:r>
            <a:r>
              <a:rPr lang="fr-FR" b="1" dirty="0" smtClean="0">
                <a:solidFill>
                  <a:srgbClr val="C00000"/>
                </a:solidFill>
              </a:rPr>
              <a:t>&amp;</a:t>
            </a:r>
            <a:r>
              <a:rPr lang="fr-FR" b="1" dirty="0" smtClean="0">
                <a:solidFill>
                  <a:schemeClr val="bg2">
                    <a:lumMod val="75000"/>
                  </a:schemeClr>
                </a:solidFill>
              </a:rPr>
              <a:t> </a:t>
            </a:r>
            <a:r>
              <a:rPr lang="fr-FR" b="1" dirty="0" err="1" smtClean="0">
                <a:solidFill>
                  <a:schemeClr val="tx2">
                    <a:lumMod val="65000"/>
                    <a:lumOff val="35000"/>
                  </a:schemeClr>
                </a:solidFill>
              </a:rPr>
              <a:t>Poverty</a:t>
            </a:r>
            <a:r>
              <a:rPr lang="fr-FR" b="1" dirty="0" smtClean="0">
                <a:solidFill>
                  <a:schemeClr val="bg2">
                    <a:lumMod val="75000"/>
                  </a:schemeClr>
                </a:solidFill>
              </a:rPr>
              <a:t> | </a:t>
            </a:r>
            <a:r>
              <a:rPr lang="fr-FR" b="1" dirty="0" smtClean="0">
                <a:solidFill>
                  <a:schemeClr val="tx2">
                    <a:lumMod val="65000"/>
                    <a:lumOff val="35000"/>
                  </a:schemeClr>
                </a:solidFill>
              </a:rPr>
              <a:t>Gini Coefficient  </a:t>
            </a:r>
            <a:r>
              <a:rPr lang="fr-FR" b="1" dirty="0" smtClean="0">
                <a:solidFill>
                  <a:srgbClr val="FF9966"/>
                </a:solidFill>
              </a:rPr>
              <a:t>					</a:t>
            </a:r>
            <a:r>
              <a:rPr lang="fr-FR" b="1" dirty="0" err="1" smtClean="0">
                <a:solidFill>
                  <a:srgbClr val="C00000"/>
                </a:solidFill>
              </a:rPr>
              <a:t>Definition</a:t>
            </a:r>
            <a:endParaRPr lang="fr-FR" b="1" dirty="0" smtClean="0">
              <a:solidFill>
                <a:srgbClr val="C00000"/>
              </a:solidFill>
            </a:endParaRPr>
          </a:p>
        </p:txBody>
      </p:sp>
      <p:sp>
        <p:nvSpPr>
          <p:cNvPr id="25604" name="Text Box 4"/>
          <p:cNvSpPr txBox="1">
            <a:spLocks noChangeArrowheads="1"/>
          </p:cNvSpPr>
          <p:nvPr/>
        </p:nvSpPr>
        <p:spPr bwMode="auto">
          <a:xfrm>
            <a:off x="192088" y="1157288"/>
            <a:ext cx="5299075" cy="5232202"/>
          </a:xfrm>
          <a:prstGeom prst="rect">
            <a:avLst/>
          </a:prstGeom>
          <a:noFill/>
          <a:ln w="9525">
            <a:noFill/>
            <a:miter lim="800000"/>
            <a:headEnd/>
            <a:tailEnd/>
          </a:ln>
        </p:spPr>
        <p:txBody>
          <a:bodyPr>
            <a:spAutoFit/>
          </a:bodyPr>
          <a:lstStyle/>
          <a:p>
            <a:pPr marL="803275" indent="-803275">
              <a:spcBef>
                <a:spcPct val="50000"/>
              </a:spcBef>
              <a:buClr>
                <a:schemeClr val="folHlink"/>
              </a:buClr>
              <a:buSzPct val="120000"/>
              <a:buFont typeface="Wingdings" pitchFamily="2" charset="2"/>
              <a:buChar char="è"/>
            </a:pPr>
            <a:r>
              <a:rPr lang="en-GB" sz="2400" b="1" dirty="0" err="1">
                <a:solidFill>
                  <a:srgbClr val="367DB2"/>
                </a:solidFill>
                <a:latin typeface="Calibri" pitchFamily="34" charset="0"/>
              </a:rPr>
              <a:t>Gini</a:t>
            </a:r>
            <a:r>
              <a:rPr lang="en-GB" sz="2400" b="1" dirty="0">
                <a:solidFill>
                  <a:srgbClr val="367DB2"/>
                </a:solidFill>
                <a:latin typeface="Calibri" pitchFamily="34" charset="0"/>
              </a:rPr>
              <a:t> coefficient or </a:t>
            </a:r>
            <a:r>
              <a:rPr lang="en-GB" sz="2400" b="1" dirty="0" err="1">
                <a:solidFill>
                  <a:srgbClr val="367DB2"/>
                </a:solidFill>
                <a:latin typeface="Calibri" pitchFamily="34" charset="0"/>
              </a:rPr>
              <a:t>gini</a:t>
            </a:r>
            <a:r>
              <a:rPr lang="en-GB" sz="2400" b="1" dirty="0">
                <a:solidFill>
                  <a:srgbClr val="367DB2"/>
                </a:solidFill>
                <a:latin typeface="Calibri" pitchFamily="34" charset="0"/>
              </a:rPr>
              <a:t> index</a:t>
            </a:r>
            <a:endParaRPr lang="en-GB" sz="2400" b="1" dirty="0">
              <a:solidFill>
                <a:srgbClr val="4D4D4D"/>
              </a:solidFill>
              <a:latin typeface="Calibri" pitchFamily="34" charset="0"/>
            </a:endParaRPr>
          </a:p>
          <a:p>
            <a:pPr marL="742950" lvl="1" indent="-285750">
              <a:spcBef>
                <a:spcPct val="50000"/>
              </a:spcBef>
              <a:buClr>
                <a:srgbClr val="3581B5"/>
              </a:buClr>
              <a:buFont typeface="Wingdings 2" pitchFamily="18" charset="2"/>
              <a:buChar char="Ä"/>
            </a:pPr>
            <a:r>
              <a:rPr lang="en-GB" sz="2000" b="1" dirty="0">
                <a:solidFill>
                  <a:srgbClr val="4D4D4D"/>
                </a:solidFill>
                <a:latin typeface="Calibri" pitchFamily="34" charset="0"/>
              </a:rPr>
              <a:t> </a:t>
            </a:r>
            <a:r>
              <a:rPr lang="en-GB" sz="2000" dirty="0">
                <a:solidFill>
                  <a:srgbClr val="4D4D4D"/>
                </a:solidFill>
                <a:latin typeface="Calibri" pitchFamily="34" charset="0"/>
              </a:rPr>
              <a:t>The </a:t>
            </a:r>
            <a:r>
              <a:rPr lang="en-GB" sz="2000" dirty="0" err="1">
                <a:solidFill>
                  <a:srgbClr val="4D4D4D"/>
                </a:solidFill>
                <a:latin typeface="Calibri" pitchFamily="34" charset="0"/>
              </a:rPr>
              <a:t>Gini</a:t>
            </a:r>
            <a:r>
              <a:rPr lang="en-GB" sz="2000" dirty="0">
                <a:solidFill>
                  <a:srgbClr val="4D4D4D"/>
                </a:solidFill>
                <a:latin typeface="Calibri" pitchFamily="34" charset="0"/>
              </a:rPr>
              <a:t> index summarizes how equal or unequal income or expenditure distribution is.</a:t>
            </a:r>
          </a:p>
          <a:p>
            <a:pPr marL="742950" lvl="1" indent="-285750">
              <a:spcBef>
                <a:spcPct val="50000"/>
              </a:spcBef>
              <a:buClr>
                <a:srgbClr val="3581B5"/>
              </a:buClr>
              <a:buFont typeface="Wingdings 2" pitchFamily="18" charset="2"/>
              <a:buChar char="Ä"/>
            </a:pPr>
            <a:r>
              <a:rPr lang="en-GB" sz="2000" dirty="0" err="1">
                <a:solidFill>
                  <a:srgbClr val="4D4D4D"/>
                </a:solidFill>
                <a:latin typeface="Calibri" pitchFamily="34" charset="0"/>
              </a:rPr>
              <a:t>Gini</a:t>
            </a:r>
            <a:r>
              <a:rPr lang="en-GB" sz="2000" dirty="0">
                <a:solidFill>
                  <a:srgbClr val="4D4D4D"/>
                </a:solidFill>
                <a:latin typeface="Calibri" pitchFamily="34" charset="0"/>
              </a:rPr>
              <a:t> index is calculated on a per capita basis</a:t>
            </a:r>
          </a:p>
          <a:p>
            <a:pPr marL="742950" lvl="1" indent="-285750">
              <a:spcBef>
                <a:spcPct val="50000"/>
              </a:spcBef>
              <a:buClr>
                <a:srgbClr val="3581B5"/>
              </a:buClr>
              <a:buFont typeface="Wingdings 2" pitchFamily="18" charset="2"/>
              <a:buChar char="Ä"/>
            </a:pPr>
            <a:r>
              <a:rPr lang="en-GB" sz="2000" dirty="0">
                <a:solidFill>
                  <a:srgbClr val="4D4D4D"/>
                </a:solidFill>
                <a:latin typeface="Calibri" pitchFamily="34" charset="0"/>
              </a:rPr>
              <a:t>Higher values indicate greater inequality. </a:t>
            </a:r>
          </a:p>
          <a:p>
            <a:pPr marL="742950" lvl="1" indent="-285750">
              <a:spcBef>
                <a:spcPct val="50000"/>
              </a:spcBef>
              <a:buClr>
                <a:srgbClr val="3581B5"/>
              </a:buClr>
              <a:buFont typeface="Wingdings 2" pitchFamily="18" charset="2"/>
              <a:buChar char="Ä"/>
            </a:pPr>
            <a:r>
              <a:rPr lang="en-GB" sz="2000" dirty="0">
                <a:solidFill>
                  <a:srgbClr val="4D4D4D"/>
                </a:solidFill>
                <a:latin typeface="Calibri" pitchFamily="34" charset="0"/>
              </a:rPr>
              <a:t>A </a:t>
            </a:r>
            <a:r>
              <a:rPr lang="en-GB" sz="2000" dirty="0" err="1">
                <a:solidFill>
                  <a:srgbClr val="4D4D4D"/>
                </a:solidFill>
                <a:latin typeface="Calibri" pitchFamily="34" charset="0"/>
              </a:rPr>
              <a:t>Gini</a:t>
            </a:r>
            <a:r>
              <a:rPr lang="en-GB" sz="2000" dirty="0">
                <a:solidFill>
                  <a:srgbClr val="4D4D4D"/>
                </a:solidFill>
                <a:latin typeface="Calibri" pitchFamily="34" charset="0"/>
              </a:rPr>
              <a:t> index of zero represents perfect equality and 1, perfect inequality. </a:t>
            </a:r>
          </a:p>
          <a:p>
            <a:pPr marL="742950" lvl="1" indent="-285750">
              <a:spcBef>
                <a:spcPct val="50000"/>
              </a:spcBef>
              <a:buClr>
                <a:srgbClr val="3581B5"/>
              </a:buClr>
              <a:buFont typeface="Wingdings 2" pitchFamily="18" charset="2"/>
              <a:buChar char="Ä"/>
            </a:pPr>
            <a:r>
              <a:rPr lang="en-GB" sz="2000" dirty="0">
                <a:solidFill>
                  <a:srgbClr val="4D4D4D"/>
                </a:solidFill>
                <a:latin typeface="Calibri" pitchFamily="34" charset="0"/>
              </a:rPr>
              <a:t>The </a:t>
            </a:r>
            <a:r>
              <a:rPr lang="en-GB" sz="2000" dirty="0" err="1">
                <a:solidFill>
                  <a:srgbClr val="4D4D4D"/>
                </a:solidFill>
                <a:latin typeface="Calibri" pitchFamily="34" charset="0"/>
              </a:rPr>
              <a:t>Gini</a:t>
            </a:r>
            <a:r>
              <a:rPr lang="en-GB" sz="2000" dirty="0">
                <a:solidFill>
                  <a:srgbClr val="4D4D4D"/>
                </a:solidFill>
                <a:latin typeface="Calibri" pitchFamily="34" charset="0"/>
              </a:rPr>
              <a:t> index measures the area between the Lorenz curve and the hypothetical line of absolute equality, expressed as a percentage of the maximum area under the line. </a:t>
            </a:r>
          </a:p>
        </p:txBody>
      </p:sp>
      <p:sp>
        <p:nvSpPr>
          <p:cNvPr id="25607" name="Rectangle 6"/>
          <p:cNvSpPr>
            <a:spLocks noChangeArrowheads="1"/>
          </p:cNvSpPr>
          <p:nvPr/>
        </p:nvSpPr>
        <p:spPr bwMode="auto">
          <a:xfrm>
            <a:off x="3871913" y="3119438"/>
            <a:ext cx="9144000" cy="369332"/>
          </a:xfrm>
          <a:prstGeom prst="rect">
            <a:avLst/>
          </a:prstGeom>
          <a:noFill/>
          <a:ln w="9525">
            <a:noFill/>
            <a:miter lim="800000"/>
            <a:headEnd/>
            <a:tailEnd/>
          </a:ln>
        </p:spPr>
        <p:txBody>
          <a:bodyPr>
            <a:spAutoFit/>
          </a:bodyPr>
          <a:lstStyle/>
          <a:p>
            <a:endParaRPr lang="fr-FR">
              <a:latin typeface="Calibri" pitchFamily="34" charset="0"/>
            </a:endParaRPr>
          </a:p>
        </p:txBody>
      </p:sp>
      <p:pic>
        <p:nvPicPr>
          <p:cNvPr id="25608" name="Picture 8" descr="280px-Economics_Gini_coefficient2_svg"/>
          <p:cNvPicPr>
            <a:picLocks noChangeAspect="1" noChangeArrowheads="1"/>
          </p:cNvPicPr>
          <p:nvPr/>
        </p:nvPicPr>
        <p:blipFill>
          <a:blip r:embed="rId3" cstate="print"/>
          <a:srcRect/>
          <a:stretch>
            <a:fillRect/>
          </a:stretch>
        </p:blipFill>
        <p:spPr bwMode="auto">
          <a:xfrm>
            <a:off x="5686425" y="2333625"/>
            <a:ext cx="2990850" cy="3143250"/>
          </a:xfrm>
          <a:prstGeom prst="rect">
            <a:avLst/>
          </a:prstGeom>
          <a:noFill/>
          <a:ln w="25400">
            <a:noFill/>
            <a:miter lim="800000"/>
            <a:headEnd/>
            <a:tailEnd/>
          </a:ln>
        </p:spPr>
      </p:pic>
      <p:grpSp>
        <p:nvGrpSpPr>
          <p:cNvPr id="2" name="Group 9"/>
          <p:cNvGrpSpPr>
            <a:grpSpLocks/>
          </p:cNvGrpSpPr>
          <p:nvPr/>
        </p:nvGrpSpPr>
        <p:grpSpPr bwMode="auto">
          <a:xfrm>
            <a:off x="5834063" y="2192338"/>
            <a:ext cx="1881187" cy="852487"/>
            <a:chOff x="3687" y="1020"/>
            <a:chExt cx="1269" cy="567"/>
          </a:xfrm>
        </p:grpSpPr>
        <p:pic>
          <p:nvPicPr>
            <p:cNvPr id="25625" name="Picture 10"/>
            <p:cNvPicPr>
              <a:picLocks noChangeAspect="1" noChangeArrowheads="1"/>
            </p:cNvPicPr>
            <p:nvPr/>
          </p:nvPicPr>
          <p:blipFill>
            <a:blip r:embed="rId4" cstate="print"/>
            <a:srcRect/>
            <a:stretch>
              <a:fillRect/>
            </a:stretch>
          </p:blipFill>
          <p:spPr bwMode="auto">
            <a:xfrm>
              <a:off x="3687" y="1041"/>
              <a:ext cx="1235" cy="546"/>
            </a:xfrm>
            <a:prstGeom prst="rect">
              <a:avLst/>
            </a:prstGeom>
            <a:noFill/>
            <a:ln w="9525">
              <a:noFill/>
              <a:miter lim="800000"/>
              <a:headEnd/>
              <a:tailEnd/>
            </a:ln>
          </p:spPr>
        </p:pic>
        <p:sp>
          <p:nvSpPr>
            <p:cNvPr id="25626" name="Rectangle 11"/>
            <p:cNvSpPr>
              <a:spLocks noChangeArrowheads="1"/>
            </p:cNvSpPr>
            <p:nvPr/>
          </p:nvSpPr>
          <p:spPr bwMode="auto">
            <a:xfrm>
              <a:off x="4848" y="1020"/>
              <a:ext cx="108" cy="552"/>
            </a:xfrm>
            <a:prstGeom prst="rect">
              <a:avLst/>
            </a:prstGeom>
            <a:solidFill>
              <a:schemeClr val="bg1"/>
            </a:solidFill>
            <a:ln w="9525">
              <a:noFill/>
              <a:miter lim="800000"/>
              <a:headEnd/>
              <a:tailEnd/>
            </a:ln>
          </p:spPr>
          <p:txBody>
            <a:bodyPr wrap="none" anchor="ctr"/>
            <a:lstStyle/>
            <a:p>
              <a:endParaRPr lang="fr-FR">
                <a:latin typeface="Calibri" pitchFamily="34" charset="0"/>
              </a:endParaRPr>
            </a:p>
          </p:txBody>
        </p:sp>
      </p:grpSp>
      <p:grpSp>
        <p:nvGrpSpPr>
          <p:cNvPr id="3" name="Group 20"/>
          <p:cNvGrpSpPr>
            <a:grpSpLocks/>
          </p:cNvGrpSpPr>
          <p:nvPr/>
        </p:nvGrpSpPr>
        <p:grpSpPr bwMode="auto">
          <a:xfrm>
            <a:off x="5800725" y="5534025"/>
            <a:ext cx="2914650" cy="1087438"/>
            <a:chOff x="3666" y="3456"/>
            <a:chExt cx="1836" cy="685"/>
          </a:xfrm>
        </p:grpSpPr>
        <p:sp>
          <p:nvSpPr>
            <p:cNvPr id="25623" name="Text Box 12"/>
            <p:cNvSpPr txBox="1">
              <a:spLocks noChangeArrowheads="1"/>
            </p:cNvSpPr>
            <p:nvPr/>
          </p:nvSpPr>
          <p:spPr bwMode="auto">
            <a:xfrm>
              <a:off x="3666" y="3564"/>
              <a:ext cx="1836" cy="577"/>
            </a:xfrm>
            <a:prstGeom prst="rect">
              <a:avLst/>
            </a:prstGeom>
            <a:noFill/>
            <a:ln w="9525">
              <a:noFill/>
              <a:miter lim="800000"/>
              <a:headEnd/>
              <a:tailEnd/>
            </a:ln>
          </p:spPr>
          <p:txBody>
            <a:bodyPr>
              <a:spAutoFit/>
            </a:bodyPr>
            <a:lstStyle/>
            <a:p>
              <a:pPr algn="ctr">
                <a:spcBef>
                  <a:spcPct val="50000"/>
                </a:spcBef>
              </a:pPr>
              <a:r>
                <a:rPr lang="en-GB" dirty="0">
                  <a:solidFill>
                    <a:srgbClr val="367DB2"/>
                  </a:solidFill>
                  <a:latin typeface="Calibri" pitchFamily="34" charset="0"/>
                </a:rPr>
                <a:t>Cumulative share of </a:t>
              </a:r>
              <a:r>
                <a:rPr lang="en-GB" b="1" dirty="0">
                  <a:solidFill>
                    <a:srgbClr val="367DB2"/>
                  </a:solidFill>
                  <a:latin typeface="Calibri" pitchFamily="34" charset="0"/>
                </a:rPr>
                <a:t>people</a:t>
              </a:r>
              <a:r>
                <a:rPr lang="en-GB" dirty="0">
                  <a:solidFill>
                    <a:srgbClr val="367DB2"/>
                  </a:solidFill>
                  <a:latin typeface="Calibri" pitchFamily="34" charset="0"/>
                </a:rPr>
                <a:t> from lowest to highest incomes (Xi)</a:t>
              </a:r>
              <a:endParaRPr lang="en-US" dirty="0">
                <a:solidFill>
                  <a:srgbClr val="367DB2"/>
                </a:solidFill>
                <a:latin typeface="Calibri" pitchFamily="34" charset="0"/>
              </a:endParaRPr>
            </a:p>
          </p:txBody>
        </p:sp>
        <p:sp>
          <p:nvSpPr>
            <p:cNvPr id="25624" name="Line 13"/>
            <p:cNvSpPr>
              <a:spLocks noChangeShapeType="1"/>
            </p:cNvSpPr>
            <p:nvPr/>
          </p:nvSpPr>
          <p:spPr bwMode="auto">
            <a:xfrm flipV="1">
              <a:off x="4566" y="3456"/>
              <a:ext cx="0" cy="144"/>
            </a:xfrm>
            <a:prstGeom prst="line">
              <a:avLst/>
            </a:prstGeom>
            <a:noFill/>
            <a:ln w="9525">
              <a:solidFill>
                <a:srgbClr val="367DB2"/>
              </a:solidFill>
              <a:round/>
              <a:headEnd/>
              <a:tailEnd type="triangle" w="med" len="med"/>
            </a:ln>
          </p:spPr>
          <p:txBody>
            <a:bodyPr/>
            <a:lstStyle/>
            <a:p>
              <a:endParaRPr lang="en-GB">
                <a:latin typeface="Calibri" pitchFamily="34" charset="0"/>
              </a:endParaRPr>
            </a:p>
          </p:txBody>
        </p:sp>
      </p:grpSp>
      <p:grpSp>
        <p:nvGrpSpPr>
          <p:cNvPr id="4" name="Group 21"/>
          <p:cNvGrpSpPr>
            <a:grpSpLocks/>
          </p:cNvGrpSpPr>
          <p:nvPr/>
        </p:nvGrpSpPr>
        <p:grpSpPr bwMode="auto">
          <a:xfrm>
            <a:off x="6038850" y="1381125"/>
            <a:ext cx="2914650" cy="1914525"/>
            <a:chOff x="3720" y="882"/>
            <a:chExt cx="1836" cy="1206"/>
          </a:xfrm>
        </p:grpSpPr>
        <p:sp>
          <p:nvSpPr>
            <p:cNvPr id="25620" name="Text Box 16"/>
            <p:cNvSpPr txBox="1">
              <a:spLocks noChangeArrowheads="1"/>
            </p:cNvSpPr>
            <p:nvPr/>
          </p:nvSpPr>
          <p:spPr bwMode="auto">
            <a:xfrm>
              <a:off x="3720" y="882"/>
              <a:ext cx="1836" cy="407"/>
            </a:xfrm>
            <a:prstGeom prst="rect">
              <a:avLst/>
            </a:prstGeom>
            <a:noFill/>
            <a:ln w="9525">
              <a:noFill/>
              <a:miter lim="800000"/>
              <a:headEnd/>
              <a:tailEnd/>
            </a:ln>
          </p:spPr>
          <p:txBody>
            <a:bodyPr>
              <a:spAutoFit/>
            </a:bodyPr>
            <a:lstStyle/>
            <a:p>
              <a:pPr algn="r">
                <a:spcBef>
                  <a:spcPct val="50000"/>
                </a:spcBef>
              </a:pPr>
              <a:r>
                <a:rPr lang="en-GB">
                  <a:solidFill>
                    <a:srgbClr val="367DB2"/>
                  </a:solidFill>
                  <a:latin typeface="Calibri" pitchFamily="34" charset="0"/>
                </a:rPr>
                <a:t>Cumulative share of </a:t>
              </a:r>
              <a:r>
                <a:rPr lang="en-GB" b="1">
                  <a:solidFill>
                    <a:srgbClr val="367DB2"/>
                  </a:solidFill>
                  <a:latin typeface="Calibri" pitchFamily="34" charset="0"/>
                </a:rPr>
                <a:t>income earned</a:t>
              </a:r>
              <a:r>
                <a:rPr lang="en-GB">
                  <a:solidFill>
                    <a:srgbClr val="367DB2"/>
                  </a:solidFill>
                  <a:latin typeface="Calibri" pitchFamily="34" charset="0"/>
                </a:rPr>
                <a:t> (or expenditure)  (Yi)</a:t>
              </a:r>
              <a:endParaRPr lang="en-US">
                <a:solidFill>
                  <a:srgbClr val="367DB2"/>
                </a:solidFill>
                <a:latin typeface="Calibri" pitchFamily="34" charset="0"/>
              </a:endParaRPr>
            </a:p>
          </p:txBody>
        </p:sp>
        <p:sp>
          <p:nvSpPr>
            <p:cNvPr id="25621" name="Line 17"/>
            <p:cNvSpPr>
              <a:spLocks noChangeShapeType="1"/>
            </p:cNvSpPr>
            <p:nvPr/>
          </p:nvSpPr>
          <p:spPr bwMode="auto">
            <a:xfrm flipH="1">
              <a:off x="5508" y="1488"/>
              <a:ext cx="0" cy="600"/>
            </a:xfrm>
            <a:prstGeom prst="line">
              <a:avLst/>
            </a:prstGeom>
            <a:noFill/>
            <a:ln w="22225">
              <a:solidFill>
                <a:srgbClr val="367DB2"/>
              </a:solidFill>
              <a:round/>
              <a:headEnd/>
              <a:tailEnd/>
            </a:ln>
          </p:spPr>
          <p:txBody>
            <a:bodyPr/>
            <a:lstStyle/>
            <a:p>
              <a:endParaRPr lang="en-GB">
                <a:latin typeface="Calibri" pitchFamily="34" charset="0"/>
              </a:endParaRPr>
            </a:p>
          </p:txBody>
        </p:sp>
        <p:sp>
          <p:nvSpPr>
            <p:cNvPr id="25622" name="Line 18"/>
            <p:cNvSpPr>
              <a:spLocks noChangeShapeType="1"/>
            </p:cNvSpPr>
            <p:nvPr/>
          </p:nvSpPr>
          <p:spPr bwMode="auto">
            <a:xfrm flipH="1" flipV="1">
              <a:off x="5388" y="2088"/>
              <a:ext cx="120" cy="0"/>
            </a:xfrm>
            <a:prstGeom prst="line">
              <a:avLst/>
            </a:prstGeom>
            <a:noFill/>
            <a:ln w="22225">
              <a:solidFill>
                <a:srgbClr val="367DB2"/>
              </a:solidFill>
              <a:round/>
              <a:headEnd/>
              <a:tailEnd type="triangle" w="med" len="med"/>
            </a:ln>
          </p:spPr>
          <p:txBody>
            <a:bodyPr/>
            <a:lstStyle/>
            <a:p>
              <a:endParaRPr lang="en-GB">
                <a:latin typeface="Calibri" pitchFamily="34" charset="0"/>
              </a:endParaRPr>
            </a:p>
          </p:txBody>
        </p:sp>
      </p:grpSp>
      <p:sp>
        <p:nvSpPr>
          <p:cNvPr id="378904" name="Line 24"/>
          <p:cNvSpPr>
            <a:spLocks noChangeShapeType="1"/>
          </p:cNvSpPr>
          <p:nvPr/>
        </p:nvSpPr>
        <p:spPr bwMode="auto">
          <a:xfrm>
            <a:off x="5962650" y="5505450"/>
            <a:ext cx="2428875" cy="0"/>
          </a:xfrm>
          <a:prstGeom prst="line">
            <a:avLst/>
          </a:prstGeom>
          <a:noFill/>
          <a:ln w="25400">
            <a:solidFill>
              <a:srgbClr val="367DB2"/>
            </a:solidFill>
            <a:round/>
            <a:headEnd/>
            <a:tailEnd type="triangle" w="med" len="med"/>
          </a:ln>
        </p:spPr>
        <p:txBody>
          <a:bodyPr/>
          <a:lstStyle/>
          <a:p>
            <a:endParaRPr lang="en-GB">
              <a:latin typeface="Calibri" pitchFamily="34" charset="0"/>
            </a:endParaRPr>
          </a:p>
        </p:txBody>
      </p:sp>
      <p:sp>
        <p:nvSpPr>
          <p:cNvPr id="378905" name="Line 25"/>
          <p:cNvSpPr>
            <a:spLocks noChangeShapeType="1"/>
          </p:cNvSpPr>
          <p:nvPr/>
        </p:nvSpPr>
        <p:spPr bwMode="auto">
          <a:xfrm flipV="1">
            <a:off x="8696325" y="2667000"/>
            <a:ext cx="0" cy="2457450"/>
          </a:xfrm>
          <a:prstGeom prst="line">
            <a:avLst/>
          </a:prstGeom>
          <a:noFill/>
          <a:ln w="28575">
            <a:solidFill>
              <a:srgbClr val="367DB2"/>
            </a:solidFill>
            <a:round/>
            <a:headEnd/>
            <a:tailEnd type="triangle" w="med" len="med"/>
          </a:ln>
        </p:spPr>
        <p:txBody>
          <a:bodyPr/>
          <a:lstStyle/>
          <a:p>
            <a:endParaRPr lang="en-GB">
              <a:latin typeface="Calibri" pitchFamily="34" charset="0"/>
            </a:endParaRPr>
          </a:p>
        </p:txBody>
      </p:sp>
      <p:grpSp>
        <p:nvGrpSpPr>
          <p:cNvPr id="5" name="Group 28"/>
          <p:cNvGrpSpPr>
            <a:grpSpLocks/>
          </p:cNvGrpSpPr>
          <p:nvPr/>
        </p:nvGrpSpPr>
        <p:grpSpPr bwMode="auto">
          <a:xfrm>
            <a:off x="5800725" y="4629150"/>
            <a:ext cx="3343275" cy="981075"/>
            <a:chOff x="3654" y="2916"/>
            <a:chExt cx="2106" cy="618"/>
          </a:xfrm>
        </p:grpSpPr>
        <p:sp>
          <p:nvSpPr>
            <p:cNvPr id="25616" name="Line 22"/>
            <p:cNvSpPr>
              <a:spLocks noChangeShapeType="1"/>
            </p:cNvSpPr>
            <p:nvPr/>
          </p:nvSpPr>
          <p:spPr bwMode="auto">
            <a:xfrm flipH="1">
              <a:off x="3654" y="3084"/>
              <a:ext cx="1740" cy="0"/>
            </a:xfrm>
            <a:prstGeom prst="line">
              <a:avLst/>
            </a:prstGeom>
            <a:noFill/>
            <a:ln w="25400">
              <a:solidFill>
                <a:srgbClr val="99CCFF"/>
              </a:solidFill>
              <a:round/>
              <a:headEnd/>
              <a:tailEnd/>
            </a:ln>
          </p:spPr>
          <p:txBody>
            <a:bodyPr/>
            <a:lstStyle/>
            <a:p>
              <a:endParaRPr lang="en-GB">
                <a:latin typeface="Calibri" pitchFamily="34" charset="0"/>
              </a:endParaRPr>
            </a:p>
          </p:txBody>
        </p:sp>
        <p:sp>
          <p:nvSpPr>
            <p:cNvPr id="25617" name="Line 23"/>
            <p:cNvSpPr>
              <a:spLocks noChangeShapeType="1"/>
            </p:cNvSpPr>
            <p:nvPr/>
          </p:nvSpPr>
          <p:spPr bwMode="auto">
            <a:xfrm>
              <a:off x="3918" y="2916"/>
              <a:ext cx="0" cy="414"/>
            </a:xfrm>
            <a:prstGeom prst="line">
              <a:avLst/>
            </a:prstGeom>
            <a:noFill/>
            <a:ln w="25400">
              <a:solidFill>
                <a:srgbClr val="99CCFF"/>
              </a:solidFill>
              <a:round/>
              <a:headEnd/>
              <a:tailEnd/>
            </a:ln>
          </p:spPr>
          <p:txBody>
            <a:bodyPr/>
            <a:lstStyle/>
            <a:p>
              <a:endParaRPr lang="en-GB">
                <a:latin typeface="Calibri" pitchFamily="34" charset="0"/>
              </a:endParaRPr>
            </a:p>
          </p:txBody>
        </p:sp>
        <p:sp>
          <p:nvSpPr>
            <p:cNvPr id="25618" name="Text Box 26"/>
            <p:cNvSpPr txBox="1">
              <a:spLocks noChangeArrowheads="1"/>
            </p:cNvSpPr>
            <p:nvPr/>
          </p:nvSpPr>
          <p:spPr bwMode="auto">
            <a:xfrm>
              <a:off x="3726" y="3342"/>
              <a:ext cx="366" cy="192"/>
            </a:xfrm>
            <a:prstGeom prst="rect">
              <a:avLst/>
            </a:prstGeom>
            <a:solidFill>
              <a:schemeClr val="bg1"/>
            </a:solidFill>
            <a:ln w="9525">
              <a:noFill/>
              <a:miter lim="800000"/>
              <a:headEnd/>
              <a:tailEnd/>
            </a:ln>
          </p:spPr>
          <p:txBody>
            <a:bodyPr>
              <a:spAutoFit/>
            </a:bodyPr>
            <a:lstStyle/>
            <a:p>
              <a:pPr>
                <a:spcBef>
                  <a:spcPct val="50000"/>
                </a:spcBef>
              </a:pPr>
              <a:r>
                <a:rPr lang="en-GB" sz="1400" b="1">
                  <a:latin typeface="Calibri" pitchFamily="34" charset="0"/>
                </a:rPr>
                <a:t>10%</a:t>
              </a:r>
              <a:endParaRPr lang="en-US" sz="1400" b="1">
                <a:latin typeface="Calibri" pitchFamily="34" charset="0"/>
              </a:endParaRPr>
            </a:p>
          </p:txBody>
        </p:sp>
        <p:sp>
          <p:nvSpPr>
            <p:cNvPr id="25619" name="Text Box 27"/>
            <p:cNvSpPr txBox="1">
              <a:spLocks noChangeArrowheads="1"/>
            </p:cNvSpPr>
            <p:nvPr/>
          </p:nvSpPr>
          <p:spPr bwMode="auto">
            <a:xfrm>
              <a:off x="5394" y="2994"/>
              <a:ext cx="366" cy="192"/>
            </a:xfrm>
            <a:prstGeom prst="rect">
              <a:avLst/>
            </a:prstGeom>
            <a:solidFill>
              <a:srgbClr val="FFFFFF"/>
            </a:solidFill>
            <a:ln w="9525">
              <a:noFill/>
              <a:miter lim="800000"/>
              <a:headEnd/>
              <a:tailEnd/>
            </a:ln>
          </p:spPr>
          <p:txBody>
            <a:bodyPr>
              <a:spAutoFit/>
            </a:bodyPr>
            <a:lstStyle/>
            <a:p>
              <a:pPr>
                <a:spcBef>
                  <a:spcPct val="50000"/>
                </a:spcBef>
              </a:pPr>
              <a:r>
                <a:rPr lang="en-GB" sz="1400" b="1">
                  <a:latin typeface="Calibri" pitchFamily="34" charset="0"/>
                </a:rPr>
                <a:t>10%</a:t>
              </a:r>
              <a:endParaRPr lang="en-US" sz="1400" b="1">
                <a:latin typeface="Calibri" pitchFamily="34" charset="0"/>
              </a:endParaRPr>
            </a:p>
          </p:txBody>
        </p:sp>
      </p:grpSp>
      <p:sp>
        <p:nvSpPr>
          <p:cNvPr id="25615" name="Rectangle 29"/>
          <p:cNvSpPr>
            <a:spLocks noChangeArrowheads="1"/>
          </p:cNvSpPr>
          <p:nvPr/>
        </p:nvSpPr>
        <p:spPr bwMode="auto">
          <a:xfrm>
            <a:off x="5969000" y="3118128"/>
            <a:ext cx="1138453" cy="369332"/>
          </a:xfrm>
          <a:prstGeom prst="rect">
            <a:avLst/>
          </a:prstGeom>
          <a:noFill/>
          <a:ln w="9525">
            <a:noFill/>
            <a:miter lim="800000"/>
            <a:headEnd/>
            <a:tailEnd/>
          </a:ln>
        </p:spPr>
        <p:txBody>
          <a:bodyPr wrap="none" anchor="ctr">
            <a:spAutoFit/>
          </a:bodyPr>
          <a:lstStyle/>
          <a:p>
            <a:pPr eaLnBrk="0" hangingPunct="0"/>
            <a:r>
              <a:rPr lang="en-GB" b="1">
                <a:latin typeface="Calibri" pitchFamily="34" charset="0"/>
              </a:rPr>
              <a:t>G = 1 – 2B</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378904"/>
                                        </p:tgtEl>
                                        <p:attrNameLst>
                                          <p:attrName>style.visibility</p:attrName>
                                        </p:attrNameLst>
                                      </p:cBhvr>
                                      <p:to>
                                        <p:strVal val="visible"/>
                                      </p:to>
                                    </p:set>
                                    <p:animEffect transition="in" filter="wipe(left)">
                                      <p:cBhvr>
                                        <p:cTn id="11" dur="500"/>
                                        <p:tgtEl>
                                          <p:spTgt spid="37890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378905"/>
                                        </p:tgtEl>
                                        <p:attrNameLst>
                                          <p:attrName>style.visibility</p:attrName>
                                        </p:attrNameLst>
                                      </p:cBhvr>
                                      <p:to>
                                        <p:strVal val="visible"/>
                                      </p:to>
                                    </p:set>
                                    <p:animEffect transition="in" filter="wipe(down)">
                                      <p:cBhvr>
                                        <p:cTn id="20" dur="500"/>
                                        <p:tgtEl>
                                          <p:spTgt spid="378905"/>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4" grpId="0" animBg="1"/>
      <p:bldP spid="378905"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6626" name="Rectangle 1026"/>
          <p:cNvSpPr>
            <a:spLocks noGrp="1" noChangeArrowheads="1"/>
          </p:cNvSpPr>
          <p:nvPr>
            <p:ph type="title" idx="4294967295"/>
          </p:nvPr>
        </p:nvSpPr>
        <p:spPr>
          <a:xfrm>
            <a:off x="1500165" y="0"/>
            <a:ext cx="7177109" cy="1214421"/>
          </a:xfrm>
        </p:spPr>
        <p:txBody>
          <a:bodyPr/>
          <a:lstStyle/>
          <a:p>
            <a:pPr algn="l"/>
            <a:r>
              <a:rPr lang="fr-FR" b="1" dirty="0" smtClean="0">
                <a:solidFill>
                  <a:srgbClr val="C00000"/>
                </a:solidFill>
              </a:rPr>
              <a:t>3.2</a:t>
            </a:r>
            <a:r>
              <a:rPr lang="fr-FR" b="1" dirty="0" smtClean="0">
                <a:solidFill>
                  <a:schemeClr val="bg2">
                    <a:lumMod val="75000"/>
                  </a:schemeClr>
                </a:solidFill>
              </a:rPr>
              <a:t> </a:t>
            </a:r>
            <a:r>
              <a:rPr lang="fr-FR" b="1" dirty="0" err="1" smtClean="0">
                <a:solidFill>
                  <a:schemeClr val="tx2">
                    <a:lumMod val="65000"/>
                    <a:lumOff val="35000"/>
                  </a:schemeClr>
                </a:solidFill>
              </a:rPr>
              <a:t>Income</a:t>
            </a:r>
            <a:r>
              <a:rPr lang="fr-FR" b="1" dirty="0" smtClean="0">
                <a:solidFill>
                  <a:schemeClr val="bg2">
                    <a:lumMod val="75000"/>
                  </a:schemeClr>
                </a:solidFill>
              </a:rPr>
              <a:t> </a:t>
            </a:r>
            <a:r>
              <a:rPr lang="fr-FR" b="1" dirty="0" smtClean="0">
                <a:solidFill>
                  <a:srgbClr val="C00000"/>
                </a:solidFill>
              </a:rPr>
              <a:t>&amp;</a:t>
            </a:r>
            <a:r>
              <a:rPr lang="fr-FR" b="1" dirty="0" smtClean="0">
                <a:solidFill>
                  <a:schemeClr val="bg2">
                    <a:lumMod val="75000"/>
                  </a:schemeClr>
                </a:solidFill>
              </a:rPr>
              <a:t> </a:t>
            </a:r>
            <a:r>
              <a:rPr lang="fr-FR" b="1" dirty="0" err="1" smtClean="0">
                <a:solidFill>
                  <a:schemeClr val="tx2">
                    <a:lumMod val="65000"/>
                    <a:lumOff val="35000"/>
                  </a:schemeClr>
                </a:solidFill>
              </a:rPr>
              <a:t>Poverty</a:t>
            </a:r>
            <a:r>
              <a:rPr lang="fr-FR" b="1" dirty="0" smtClean="0">
                <a:solidFill>
                  <a:schemeClr val="bg2">
                    <a:lumMod val="75000"/>
                  </a:schemeClr>
                </a:solidFill>
              </a:rPr>
              <a:t> | </a:t>
            </a:r>
            <a:r>
              <a:rPr lang="fr-FR" b="1" dirty="0" smtClean="0">
                <a:solidFill>
                  <a:schemeClr val="tx2">
                    <a:lumMod val="65000"/>
                    <a:lumOff val="35000"/>
                  </a:schemeClr>
                </a:solidFill>
              </a:rPr>
              <a:t>Gini Coefficient </a:t>
            </a:r>
            <a:r>
              <a:rPr lang="fr-FR" b="1" dirty="0" smtClean="0">
                <a:solidFill>
                  <a:srgbClr val="FF9966"/>
                </a:solidFill>
              </a:rPr>
              <a:t>					</a:t>
            </a:r>
            <a:r>
              <a:rPr lang="fr-FR" b="1" dirty="0" err="1" smtClean="0">
                <a:solidFill>
                  <a:srgbClr val="C00000"/>
                </a:solidFill>
              </a:rPr>
              <a:t>Calculation</a:t>
            </a:r>
            <a:endParaRPr lang="fr-FR" b="1" dirty="0" smtClean="0">
              <a:solidFill>
                <a:srgbClr val="C00000"/>
              </a:solidFill>
            </a:endParaRPr>
          </a:p>
        </p:txBody>
      </p:sp>
      <p:sp>
        <p:nvSpPr>
          <p:cNvPr id="26627" name="Text Box 4"/>
          <p:cNvSpPr txBox="1">
            <a:spLocks noChangeArrowheads="1"/>
          </p:cNvSpPr>
          <p:nvPr/>
        </p:nvSpPr>
        <p:spPr bwMode="auto">
          <a:xfrm>
            <a:off x="325438" y="1338263"/>
            <a:ext cx="5632450" cy="5076825"/>
          </a:xfrm>
          <a:prstGeom prst="rect">
            <a:avLst/>
          </a:prstGeom>
          <a:noFill/>
          <a:ln w="9525">
            <a:noFill/>
            <a:miter lim="800000"/>
            <a:headEnd/>
            <a:tailEnd/>
          </a:ln>
        </p:spPr>
        <p:txBody>
          <a:bodyPr>
            <a:spAutoFit/>
          </a:bodyPr>
          <a:lstStyle/>
          <a:p>
            <a:pPr marL="285750" indent="-285750">
              <a:spcBef>
                <a:spcPct val="50000"/>
              </a:spcBef>
              <a:buClr>
                <a:schemeClr val="folHlink"/>
              </a:buClr>
              <a:buSzPct val="120000"/>
              <a:buFont typeface="Wingdings" pitchFamily="2" charset="2"/>
              <a:buChar char="è"/>
              <a:tabLst>
                <a:tab pos="381000" algn="l"/>
              </a:tabLst>
            </a:pPr>
            <a:r>
              <a:rPr lang="en-GB" sz="2400" b="1" dirty="0" err="1">
                <a:solidFill>
                  <a:srgbClr val="367DB2"/>
                </a:solidFill>
              </a:rPr>
              <a:t>Gini</a:t>
            </a:r>
            <a:r>
              <a:rPr lang="en-GB" sz="2400" b="1" dirty="0">
                <a:solidFill>
                  <a:srgbClr val="367DB2"/>
                </a:solidFill>
              </a:rPr>
              <a:t> coefficient or </a:t>
            </a:r>
            <a:r>
              <a:rPr lang="en-GB" sz="2400" b="1" dirty="0" err="1">
                <a:solidFill>
                  <a:srgbClr val="367DB2"/>
                </a:solidFill>
              </a:rPr>
              <a:t>gini</a:t>
            </a:r>
            <a:r>
              <a:rPr lang="en-GB" sz="2400" b="1" dirty="0">
                <a:solidFill>
                  <a:srgbClr val="367DB2"/>
                </a:solidFill>
              </a:rPr>
              <a:t> index</a:t>
            </a:r>
          </a:p>
          <a:p>
            <a:pPr marL="285750" indent="-285750">
              <a:spcBef>
                <a:spcPct val="50000"/>
              </a:spcBef>
              <a:buClr>
                <a:schemeClr val="folHlink"/>
              </a:buClr>
              <a:buSzPct val="120000"/>
              <a:buFont typeface="Wingdings" pitchFamily="2" charset="2"/>
              <a:buNone/>
              <a:tabLst>
                <a:tab pos="381000" algn="l"/>
              </a:tabLst>
            </a:pPr>
            <a:endParaRPr lang="en-GB" sz="2400" b="1" dirty="0">
              <a:solidFill>
                <a:srgbClr val="4D4D4D"/>
              </a:solidFill>
            </a:endParaRPr>
          </a:p>
          <a:p>
            <a:pPr marL="285750" indent="-285750">
              <a:spcBef>
                <a:spcPct val="50000"/>
              </a:spcBef>
              <a:buClr>
                <a:schemeClr val="folHlink"/>
              </a:buClr>
              <a:buSzPct val="120000"/>
              <a:buFont typeface="Wingdings" pitchFamily="2" charset="2"/>
              <a:buNone/>
              <a:tabLst>
                <a:tab pos="381000" algn="l"/>
              </a:tabLst>
            </a:pPr>
            <a:endParaRPr lang="en-GB" sz="2400" b="1" dirty="0">
              <a:solidFill>
                <a:srgbClr val="4D4D4D"/>
              </a:solidFill>
            </a:endParaRPr>
          </a:p>
          <a:p>
            <a:pPr marL="285750" indent="-285750">
              <a:spcBef>
                <a:spcPct val="50000"/>
              </a:spcBef>
              <a:buClr>
                <a:schemeClr val="folHlink"/>
              </a:buClr>
              <a:buSzPct val="120000"/>
              <a:buFont typeface="Wingdings" pitchFamily="2" charset="2"/>
              <a:buNone/>
              <a:tabLst>
                <a:tab pos="381000" algn="l"/>
              </a:tabLst>
            </a:pPr>
            <a:endParaRPr lang="en-GB" sz="2400" b="1" dirty="0">
              <a:solidFill>
                <a:srgbClr val="4D4D4D"/>
              </a:solidFill>
            </a:endParaRPr>
          </a:p>
          <a:p>
            <a:pPr marL="666750" lvl="1" indent="-190500">
              <a:spcBef>
                <a:spcPct val="50000"/>
              </a:spcBef>
              <a:buClr>
                <a:srgbClr val="3581B5"/>
              </a:buClr>
              <a:buFont typeface="Wingdings 2" pitchFamily="18" charset="2"/>
              <a:buNone/>
              <a:tabLst>
                <a:tab pos="381000" algn="l"/>
              </a:tabLst>
            </a:pPr>
            <a:r>
              <a:rPr lang="en-US" sz="2000" dirty="0">
                <a:solidFill>
                  <a:srgbClr val="4D4D4D"/>
                </a:solidFill>
                <a:cs typeface="Arial" charset="0"/>
              </a:rPr>
              <a:t>where</a:t>
            </a:r>
            <a:endParaRPr lang="en-US" sz="2000" dirty="0">
              <a:solidFill>
                <a:srgbClr val="4D4D4D"/>
              </a:solidFill>
              <a:cs typeface="Times New Roman" pitchFamily="18" charset="0"/>
            </a:endParaRPr>
          </a:p>
          <a:p>
            <a:pPr marL="666750" lvl="1" indent="-190500">
              <a:spcBef>
                <a:spcPct val="50000"/>
              </a:spcBef>
              <a:buClr>
                <a:srgbClr val="3581B5"/>
              </a:buClr>
              <a:buFont typeface="Wingdings 2" pitchFamily="18" charset="2"/>
              <a:buChar char="Ä"/>
              <a:tabLst>
                <a:tab pos="381000" algn="l"/>
              </a:tabLst>
            </a:pPr>
            <a:r>
              <a:rPr lang="en-GB" sz="2000" i="1" dirty="0">
                <a:solidFill>
                  <a:schemeClr val="tx2">
                    <a:lumMod val="65000"/>
                    <a:lumOff val="35000"/>
                  </a:schemeClr>
                </a:solidFill>
                <a:latin typeface="Calibri" pitchFamily="34" charset="0"/>
                <a:cs typeface="Calibri" pitchFamily="34" charset="0"/>
              </a:rPr>
              <a:t> </a:t>
            </a:r>
            <a:r>
              <a:rPr lang="en-US" i="1" dirty="0" err="1">
                <a:solidFill>
                  <a:schemeClr val="tx2">
                    <a:lumMod val="65000"/>
                    <a:lumOff val="35000"/>
                  </a:schemeClr>
                </a:solidFill>
                <a:latin typeface="Calibri" pitchFamily="34" charset="0"/>
                <a:cs typeface="Calibri" pitchFamily="34" charset="0"/>
              </a:rPr>
              <a:t>fi</a:t>
            </a:r>
            <a:r>
              <a:rPr lang="en-US" i="1" dirty="0">
                <a:solidFill>
                  <a:schemeClr val="tx2">
                    <a:lumMod val="65000"/>
                    <a:lumOff val="35000"/>
                  </a:schemeClr>
                </a:solidFill>
                <a:latin typeface="Calibri" pitchFamily="34" charset="0"/>
                <a:cs typeface="Calibri" pitchFamily="34" charset="0"/>
              </a:rPr>
              <a:t> </a:t>
            </a:r>
            <a:r>
              <a:rPr lang="en-US" dirty="0">
                <a:solidFill>
                  <a:schemeClr val="tx2">
                    <a:lumMod val="65000"/>
                    <a:lumOff val="35000"/>
                  </a:schemeClr>
                </a:solidFill>
                <a:latin typeface="Calibri" pitchFamily="34" charset="0"/>
                <a:cs typeface="Calibri" pitchFamily="34" charset="0"/>
              </a:rPr>
              <a:t>= proportion of the population in </a:t>
            </a:r>
            <a:r>
              <a:rPr lang="en-US" dirty="0" err="1">
                <a:solidFill>
                  <a:schemeClr val="tx2">
                    <a:lumMod val="65000"/>
                    <a:lumOff val="35000"/>
                  </a:schemeClr>
                </a:solidFill>
                <a:latin typeface="Calibri" pitchFamily="34" charset="0"/>
                <a:cs typeface="Calibri" pitchFamily="34" charset="0"/>
              </a:rPr>
              <a:t>classe</a:t>
            </a:r>
            <a:r>
              <a:rPr lang="en-US" dirty="0">
                <a:solidFill>
                  <a:schemeClr val="tx2">
                    <a:lumMod val="65000"/>
                    <a:lumOff val="35000"/>
                  </a:schemeClr>
                </a:solidFill>
                <a:latin typeface="Calibri" pitchFamily="34" charset="0"/>
                <a:cs typeface="Calibri" pitchFamily="34" charset="0"/>
              </a:rPr>
              <a:t> </a:t>
            </a:r>
            <a:r>
              <a:rPr lang="en-GB" dirty="0" err="1">
                <a:solidFill>
                  <a:schemeClr val="tx2">
                    <a:lumMod val="65000"/>
                    <a:lumOff val="35000"/>
                  </a:schemeClr>
                </a:solidFill>
                <a:latin typeface="Calibri" pitchFamily="34" charset="0"/>
                <a:cs typeface="Calibri" pitchFamily="34" charset="0"/>
              </a:rPr>
              <a:t>i</a:t>
            </a:r>
            <a:r>
              <a:rPr lang="en-GB" dirty="0">
                <a:solidFill>
                  <a:schemeClr val="tx2">
                    <a:lumMod val="65000"/>
                    <a:lumOff val="35000"/>
                  </a:schemeClr>
                </a:solidFill>
                <a:latin typeface="Calibri" pitchFamily="34" charset="0"/>
                <a:cs typeface="Calibri" pitchFamily="34" charset="0"/>
              </a:rPr>
              <a:t> </a:t>
            </a:r>
          </a:p>
          <a:p>
            <a:pPr marL="1276350" lvl="2" indent="-228600">
              <a:spcBef>
                <a:spcPct val="50000"/>
              </a:spcBef>
              <a:buClr>
                <a:schemeClr val="folHlink"/>
              </a:buClr>
              <a:buFont typeface="Wingdings 3" pitchFamily="18" charset="2"/>
              <a:buChar char="Ò"/>
              <a:tabLst>
                <a:tab pos="381000" algn="l"/>
              </a:tabLst>
            </a:pPr>
            <a:r>
              <a:rPr lang="en-GB" dirty="0">
                <a:solidFill>
                  <a:schemeClr val="tx2">
                    <a:lumMod val="65000"/>
                    <a:lumOff val="35000"/>
                  </a:schemeClr>
                </a:solidFill>
                <a:latin typeface="Calibri" pitchFamily="34" charset="0"/>
                <a:cs typeface="Calibri" pitchFamily="34" charset="0"/>
              </a:rPr>
              <a:t>also equals to (Xi – Xi-1) with</a:t>
            </a:r>
            <a:br>
              <a:rPr lang="en-GB" dirty="0">
                <a:solidFill>
                  <a:schemeClr val="tx2">
                    <a:lumMod val="65000"/>
                    <a:lumOff val="35000"/>
                  </a:schemeClr>
                </a:solidFill>
                <a:latin typeface="Calibri" pitchFamily="34" charset="0"/>
                <a:cs typeface="Calibri" pitchFamily="34" charset="0"/>
              </a:rPr>
            </a:br>
            <a:r>
              <a:rPr lang="en-GB" dirty="0">
                <a:solidFill>
                  <a:schemeClr val="tx2">
                    <a:lumMod val="65000"/>
                    <a:lumOff val="35000"/>
                  </a:schemeClr>
                </a:solidFill>
                <a:latin typeface="Calibri" pitchFamily="34" charset="0"/>
                <a:cs typeface="Calibri" pitchFamily="34" charset="0"/>
              </a:rPr>
              <a:t>Xi = </a:t>
            </a:r>
            <a:r>
              <a:rPr lang="en-US" i="1" dirty="0">
                <a:solidFill>
                  <a:schemeClr val="tx2">
                    <a:lumMod val="65000"/>
                    <a:lumOff val="35000"/>
                  </a:schemeClr>
                </a:solidFill>
                <a:latin typeface="Calibri" pitchFamily="34" charset="0"/>
                <a:cs typeface="Calibri" pitchFamily="34" charset="0"/>
              </a:rPr>
              <a:t>Cumulative share of people from lowest to highest incomes</a:t>
            </a:r>
            <a:endParaRPr lang="en-GB" dirty="0">
              <a:solidFill>
                <a:schemeClr val="tx2">
                  <a:lumMod val="65000"/>
                  <a:lumOff val="35000"/>
                </a:schemeClr>
              </a:solidFill>
              <a:latin typeface="Calibri" pitchFamily="34" charset="0"/>
              <a:cs typeface="Calibri" pitchFamily="34" charset="0"/>
            </a:endParaRPr>
          </a:p>
          <a:p>
            <a:pPr marL="1276350" lvl="2" indent="-228600">
              <a:spcBef>
                <a:spcPct val="50000"/>
              </a:spcBef>
              <a:buClr>
                <a:schemeClr val="folHlink"/>
              </a:buClr>
              <a:buFont typeface="Wingdings 3" pitchFamily="18" charset="2"/>
              <a:buChar char="Ò"/>
              <a:tabLst>
                <a:tab pos="381000" algn="l"/>
              </a:tabLst>
            </a:pPr>
            <a:r>
              <a:rPr lang="en-GB" i="1" dirty="0">
                <a:solidFill>
                  <a:schemeClr val="tx2">
                    <a:lumMod val="65000"/>
                    <a:lumOff val="35000"/>
                  </a:schemeClr>
                </a:solidFill>
                <a:latin typeface="Calibri" pitchFamily="34" charset="0"/>
                <a:cs typeface="Calibri" pitchFamily="34" charset="0"/>
              </a:rPr>
              <a:t> </a:t>
            </a:r>
            <a:r>
              <a:rPr lang="en-US" i="1" dirty="0">
                <a:solidFill>
                  <a:schemeClr val="tx2">
                    <a:lumMod val="65000"/>
                    <a:lumOff val="35000"/>
                  </a:schemeClr>
                </a:solidFill>
                <a:latin typeface="Calibri" pitchFamily="34" charset="0"/>
                <a:cs typeface="Calibri" pitchFamily="34" charset="0"/>
              </a:rPr>
              <a:t>p </a:t>
            </a:r>
            <a:r>
              <a:rPr lang="en-US" dirty="0">
                <a:solidFill>
                  <a:schemeClr val="tx2">
                    <a:lumMod val="65000"/>
                    <a:lumOff val="35000"/>
                  </a:schemeClr>
                </a:solidFill>
                <a:latin typeface="Calibri" pitchFamily="34" charset="0"/>
                <a:cs typeface="Calibri" pitchFamily="34" charset="0"/>
              </a:rPr>
              <a:t>= N</a:t>
            </a:r>
            <a:r>
              <a:rPr lang="en-GB" dirty="0">
                <a:solidFill>
                  <a:schemeClr val="tx2">
                    <a:lumMod val="65000"/>
                    <a:lumOff val="35000"/>
                  </a:schemeClr>
                </a:solidFill>
                <a:latin typeface="Calibri" pitchFamily="34" charset="0"/>
                <a:cs typeface="Calibri" pitchFamily="34" charset="0"/>
              </a:rPr>
              <a:t>be</a:t>
            </a:r>
            <a:r>
              <a:rPr lang="en-US" dirty="0">
                <a:solidFill>
                  <a:schemeClr val="tx2">
                    <a:lumMod val="65000"/>
                    <a:lumOff val="35000"/>
                  </a:schemeClr>
                </a:solidFill>
                <a:latin typeface="Calibri" pitchFamily="34" charset="0"/>
                <a:cs typeface="Calibri" pitchFamily="34" charset="0"/>
              </a:rPr>
              <a:t>r of classes or observations</a:t>
            </a:r>
          </a:p>
          <a:p>
            <a:pPr marL="666750" lvl="1" indent="-190500">
              <a:spcBef>
                <a:spcPct val="50000"/>
              </a:spcBef>
              <a:buClr>
                <a:srgbClr val="3581B5"/>
              </a:buClr>
              <a:buFont typeface="Wingdings 2" pitchFamily="18" charset="2"/>
              <a:buChar char="Ä"/>
              <a:tabLst>
                <a:tab pos="381000" algn="l"/>
              </a:tabLst>
            </a:pPr>
            <a:r>
              <a:rPr lang="en-GB" i="1" dirty="0">
                <a:solidFill>
                  <a:schemeClr val="tx2">
                    <a:lumMod val="65000"/>
                    <a:lumOff val="35000"/>
                  </a:schemeClr>
                </a:solidFill>
                <a:latin typeface="Calibri" pitchFamily="34" charset="0"/>
                <a:cs typeface="Calibri" pitchFamily="34" charset="0"/>
              </a:rPr>
              <a:t> Y</a:t>
            </a:r>
            <a:r>
              <a:rPr lang="en-US" i="1" dirty="0" err="1">
                <a:solidFill>
                  <a:schemeClr val="tx2">
                    <a:lumMod val="65000"/>
                    <a:lumOff val="35000"/>
                  </a:schemeClr>
                </a:solidFill>
                <a:latin typeface="Calibri" pitchFamily="34" charset="0"/>
                <a:cs typeface="Calibri" pitchFamily="34" charset="0"/>
              </a:rPr>
              <a:t>i</a:t>
            </a:r>
            <a:r>
              <a:rPr lang="en-US" i="1" dirty="0">
                <a:solidFill>
                  <a:schemeClr val="tx2">
                    <a:lumMod val="65000"/>
                    <a:lumOff val="35000"/>
                  </a:schemeClr>
                </a:solidFill>
                <a:latin typeface="Calibri" pitchFamily="34" charset="0"/>
                <a:cs typeface="Calibri" pitchFamily="34" charset="0"/>
              </a:rPr>
              <a:t>  </a:t>
            </a:r>
            <a:r>
              <a:rPr lang="en-US" dirty="0">
                <a:solidFill>
                  <a:schemeClr val="tx2">
                    <a:lumMod val="65000"/>
                    <a:lumOff val="35000"/>
                  </a:schemeClr>
                </a:solidFill>
                <a:latin typeface="Calibri" pitchFamily="34" charset="0"/>
                <a:cs typeface="Calibri" pitchFamily="34" charset="0"/>
              </a:rPr>
              <a:t>= </a:t>
            </a:r>
            <a:r>
              <a:rPr lang="en-GB" dirty="0">
                <a:solidFill>
                  <a:schemeClr val="tx2">
                    <a:lumMod val="65000"/>
                    <a:lumOff val="35000"/>
                  </a:schemeClr>
                </a:solidFill>
                <a:latin typeface="Calibri" pitchFamily="34" charset="0"/>
                <a:cs typeface="Calibri" pitchFamily="34" charset="0"/>
              </a:rPr>
              <a:t>Cumulative share of </a:t>
            </a:r>
            <a:r>
              <a:rPr lang="en-GB" b="1" dirty="0">
                <a:solidFill>
                  <a:schemeClr val="tx2">
                    <a:lumMod val="65000"/>
                    <a:lumOff val="35000"/>
                  </a:schemeClr>
                </a:solidFill>
                <a:latin typeface="Calibri" pitchFamily="34" charset="0"/>
                <a:cs typeface="Calibri" pitchFamily="34" charset="0"/>
              </a:rPr>
              <a:t>income earned</a:t>
            </a:r>
            <a:r>
              <a:rPr lang="en-GB" dirty="0">
                <a:solidFill>
                  <a:schemeClr val="tx2">
                    <a:lumMod val="65000"/>
                    <a:lumOff val="35000"/>
                  </a:schemeClr>
                </a:solidFill>
                <a:latin typeface="Calibri" pitchFamily="34" charset="0"/>
                <a:cs typeface="Calibri" pitchFamily="34" charset="0"/>
              </a:rPr>
              <a:t> (or expenditure)</a:t>
            </a:r>
          </a:p>
        </p:txBody>
      </p:sp>
      <p:sp>
        <p:nvSpPr>
          <p:cNvPr id="26628" name="Rectangle 5"/>
          <p:cNvSpPr>
            <a:spLocks noChangeArrowheads="1"/>
          </p:cNvSpPr>
          <p:nvPr/>
        </p:nvSpPr>
        <p:spPr bwMode="auto">
          <a:xfrm>
            <a:off x="0" y="2847975"/>
            <a:ext cx="9144000" cy="0"/>
          </a:xfrm>
          <a:prstGeom prst="rect">
            <a:avLst/>
          </a:prstGeom>
          <a:solidFill>
            <a:srgbClr val="FFDBDB"/>
          </a:solidFill>
          <a:ln w="9525">
            <a:noFill/>
            <a:miter lim="800000"/>
            <a:headEnd/>
            <a:tailEnd/>
          </a:ln>
        </p:spPr>
        <p:txBody>
          <a:bodyPr lIns="0" tIns="31740" rIns="0" bIns="31740">
            <a:spAutoFit/>
          </a:bodyPr>
          <a:lstStyle/>
          <a:p>
            <a:endParaRPr lang="fr-FR"/>
          </a:p>
        </p:txBody>
      </p:sp>
      <p:sp>
        <p:nvSpPr>
          <p:cNvPr id="26629" name="Rectangle 6"/>
          <p:cNvSpPr>
            <a:spLocks noChangeArrowheads="1"/>
          </p:cNvSpPr>
          <p:nvPr/>
        </p:nvSpPr>
        <p:spPr bwMode="auto">
          <a:xfrm>
            <a:off x="0" y="2847975"/>
            <a:ext cx="10834688" cy="0"/>
          </a:xfrm>
          <a:prstGeom prst="rect">
            <a:avLst/>
          </a:prstGeom>
          <a:solidFill>
            <a:srgbClr val="FFDBDB"/>
          </a:solidFill>
          <a:ln w="9525">
            <a:noFill/>
            <a:miter lim="800000"/>
            <a:headEnd/>
            <a:tailEnd/>
          </a:ln>
        </p:spPr>
        <p:txBody>
          <a:bodyPr lIns="0" tIns="31740" rIns="0" bIns="31740">
            <a:spAutoFit/>
          </a:bodyPr>
          <a:lstStyle/>
          <a:p>
            <a:endParaRPr lang="fr-FR"/>
          </a:p>
        </p:txBody>
      </p:sp>
      <p:sp>
        <p:nvSpPr>
          <p:cNvPr id="26630" name="Rectangle 9"/>
          <p:cNvSpPr>
            <a:spLocks noChangeArrowheads="1"/>
          </p:cNvSpPr>
          <p:nvPr/>
        </p:nvSpPr>
        <p:spPr bwMode="auto">
          <a:xfrm>
            <a:off x="3871913" y="3119438"/>
            <a:ext cx="9144000" cy="0"/>
          </a:xfrm>
          <a:prstGeom prst="rect">
            <a:avLst/>
          </a:prstGeom>
          <a:noFill/>
          <a:ln w="9525">
            <a:noFill/>
            <a:miter lim="800000"/>
            <a:headEnd/>
            <a:tailEnd/>
          </a:ln>
        </p:spPr>
        <p:txBody>
          <a:bodyPr>
            <a:spAutoFit/>
          </a:bodyPr>
          <a:lstStyle/>
          <a:p>
            <a:endParaRPr lang="fr-FR"/>
          </a:p>
        </p:txBody>
      </p:sp>
      <p:sp>
        <p:nvSpPr>
          <p:cNvPr id="26631" name="Rectangle 15"/>
          <p:cNvSpPr>
            <a:spLocks noChangeArrowheads="1"/>
          </p:cNvSpPr>
          <p:nvPr/>
        </p:nvSpPr>
        <p:spPr bwMode="auto">
          <a:xfrm>
            <a:off x="2652713" y="2847975"/>
            <a:ext cx="9144000" cy="0"/>
          </a:xfrm>
          <a:prstGeom prst="rect">
            <a:avLst/>
          </a:prstGeom>
          <a:noFill/>
          <a:ln w="9525">
            <a:noFill/>
            <a:miter lim="800000"/>
            <a:headEnd/>
            <a:tailEnd/>
          </a:ln>
        </p:spPr>
        <p:txBody>
          <a:bodyPr>
            <a:spAutoFit/>
          </a:bodyPr>
          <a:lstStyle/>
          <a:p>
            <a:endParaRPr lang="fr-FR"/>
          </a:p>
        </p:txBody>
      </p:sp>
      <p:grpSp>
        <p:nvGrpSpPr>
          <p:cNvPr id="2" name="Group 18"/>
          <p:cNvGrpSpPr>
            <a:grpSpLocks/>
          </p:cNvGrpSpPr>
          <p:nvPr/>
        </p:nvGrpSpPr>
        <p:grpSpPr bwMode="auto">
          <a:xfrm>
            <a:off x="1211263" y="1924050"/>
            <a:ext cx="3703637" cy="1295400"/>
            <a:chOff x="2293" y="1752"/>
            <a:chExt cx="2333" cy="816"/>
          </a:xfrm>
        </p:grpSpPr>
        <p:pic>
          <p:nvPicPr>
            <p:cNvPr id="26652" name="Picture 16"/>
            <p:cNvPicPr>
              <a:picLocks noChangeAspect="1" noChangeArrowheads="1"/>
            </p:cNvPicPr>
            <p:nvPr/>
          </p:nvPicPr>
          <p:blipFill>
            <a:blip r:embed="rId3" cstate="print"/>
            <a:srcRect/>
            <a:stretch>
              <a:fillRect/>
            </a:stretch>
          </p:blipFill>
          <p:spPr bwMode="auto">
            <a:xfrm>
              <a:off x="2293" y="1752"/>
              <a:ext cx="1174" cy="816"/>
            </a:xfrm>
            <a:prstGeom prst="rect">
              <a:avLst/>
            </a:prstGeom>
            <a:noFill/>
            <a:ln w="9525">
              <a:noFill/>
              <a:miter lim="800000"/>
              <a:headEnd/>
              <a:tailEnd/>
            </a:ln>
          </p:spPr>
        </p:pic>
        <p:sp>
          <p:nvSpPr>
            <p:cNvPr id="26653" name="Text Box 17"/>
            <p:cNvSpPr txBox="1">
              <a:spLocks noChangeArrowheads="1"/>
            </p:cNvSpPr>
            <p:nvPr/>
          </p:nvSpPr>
          <p:spPr bwMode="auto">
            <a:xfrm>
              <a:off x="3498" y="1884"/>
              <a:ext cx="1128" cy="365"/>
            </a:xfrm>
            <a:prstGeom prst="rect">
              <a:avLst/>
            </a:prstGeom>
            <a:noFill/>
            <a:ln w="9525">
              <a:noFill/>
              <a:miter lim="800000"/>
              <a:headEnd/>
              <a:tailEnd/>
            </a:ln>
          </p:spPr>
          <p:txBody>
            <a:bodyPr>
              <a:spAutoFit/>
            </a:bodyPr>
            <a:lstStyle/>
            <a:p>
              <a:pPr>
                <a:spcBef>
                  <a:spcPct val="50000"/>
                </a:spcBef>
              </a:pPr>
              <a:r>
                <a:rPr lang="en-GB" sz="3200">
                  <a:latin typeface="Times New Roman" pitchFamily="18" charset="0"/>
                </a:rPr>
                <a:t>(</a:t>
              </a:r>
              <a:r>
                <a:rPr lang="en-GB" sz="3200" i="1">
                  <a:latin typeface="Times New Roman" pitchFamily="18" charset="0"/>
                </a:rPr>
                <a:t>Y</a:t>
              </a:r>
              <a:r>
                <a:rPr lang="en-GB" sz="3200" i="1" baseline="-25000">
                  <a:latin typeface="Times New Roman" pitchFamily="18" charset="0"/>
                </a:rPr>
                <a:t>i</a:t>
              </a:r>
              <a:r>
                <a:rPr lang="en-GB" sz="3200">
                  <a:latin typeface="Times New Roman" pitchFamily="18" charset="0"/>
                </a:rPr>
                <a:t> + </a:t>
              </a:r>
              <a:r>
                <a:rPr lang="en-GB" sz="3200" i="1">
                  <a:latin typeface="Times New Roman" pitchFamily="18" charset="0"/>
                </a:rPr>
                <a:t>Y</a:t>
              </a:r>
              <a:r>
                <a:rPr lang="en-GB" sz="3200" i="1" baseline="-25000">
                  <a:latin typeface="Times New Roman" pitchFamily="18" charset="0"/>
                </a:rPr>
                <a:t>i</a:t>
              </a:r>
              <a:r>
                <a:rPr lang="en-GB" sz="3200" baseline="-25000">
                  <a:latin typeface="Times New Roman" pitchFamily="18" charset="0"/>
                </a:rPr>
                <a:t>-</a:t>
              </a:r>
              <a:r>
                <a:rPr lang="en-GB" sz="2400" baseline="-25000">
                  <a:latin typeface="Times New Roman" pitchFamily="18" charset="0"/>
                </a:rPr>
                <a:t>1</a:t>
              </a:r>
              <a:r>
                <a:rPr lang="en-GB" sz="3200">
                  <a:latin typeface="Times New Roman" pitchFamily="18" charset="0"/>
                </a:rPr>
                <a:t>)</a:t>
              </a:r>
              <a:endParaRPr lang="en-US" sz="3200">
                <a:latin typeface="Times New Roman" pitchFamily="18" charset="0"/>
              </a:endParaRPr>
            </a:p>
          </p:txBody>
        </p:sp>
      </p:grpSp>
      <p:pic>
        <p:nvPicPr>
          <p:cNvPr id="26633" name="Picture 20" descr="280px-Economics_Gini_coefficient2_svg"/>
          <p:cNvPicPr>
            <a:picLocks noChangeAspect="1" noChangeArrowheads="1"/>
          </p:cNvPicPr>
          <p:nvPr/>
        </p:nvPicPr>
        <p:blipFill>
          <a:blip r:embed="rId4" cstate="print"/>
          <a:srcRect/>
          <a:stretch>
            <a:fillRect/>
          </a:stretch>
        </p:blipFill>
        <p:spPr bwMode="auto">
          <a:xfrm>
            <a:off x="5721350" y="1038225"/>
            <a:ext cx="2632075" cy="3016250"/>
          </a:xfrm>
          <a:prstGeom prst="rect">
            <a:avLst/>
          </a:prstGeom>
          <a:noFill/>
          <a:ln w="25400">
            <a:noFill/>
            <a:miter lim="800000"/>
            <a:headEnd/>
            <a:tailEnd/>
          </a:ln>
        </p:spPr>
      </p:pic>
      <p:sp>
        <p:nvSpPr>
          <p:cNvPr id="26634" name="Text Box 25"/>
          <p:cNvSpPr txBox="1">
            <a:spLocks noChangeArrowheads="1"/>
          </p:cNvSpPr>
          <p:nvPr/>
        </p:nvSpPr>
        <p:spPr bwMode="auto">
          <a:xfrm>
            <a:off x="8391525" y="1179513"/>
            <a:ext cx="495300" cy="2538412"/>
          </a:xfrm>
          <a:prstGeom prst="rect">
            <a:avLst/>
          </a:prstGeom>
          <a:noFill/>
          <a:ln w="9525">
            <a:noFill/>
            <a:miter lim="800000"/>
            <a:headEnd/>
            <a:tailEnd/>
          </a:ln>
        </p:spPr>
        <p:txBody>
          <a:bodyPr anchor="b">
            <a:spAutoFit/>
          </a:bodyPr>
          <a:lstStyle/>
          <a:p>
            <a:pPr>
              <a:spcBef>
                <a:spcPct val="50000"/>
              </a:spcBef>
            </a:pPr>
            <a:endParaRPr lang="en-GB" sz="1400"/>
          </a:p>
          <a:p>
            <a:pPr>
              <a:spcBef>
                <a:spcPct val="50000"/>
              </a:spcBef>
            </a:pPr>
            <a:r>
              <a:rPr lang="en-GB" sz="1400"/>
              <a:t>Y</a:t>
            </a:r>
            <a:r>
              <a:rPr lang="en-GB" sz="1400" baseline="-25000"/>
              <a:t>i+1</a:t>
            </a:r>
            <a:endParaRPr lang="en-GB" sz="1400"/>
          </a:p>
          <a:p>
            <a:pPr>
              <a:spcBef>
                <a:spcPct val="50000"/>
              </a:spcBef>
            </a:pPr>
            <a:r>
              <a:rPr lang="en-GB" sz="1400"/>
              <a:t>Y</a:t>
            </a:r>
            <a:r>
              <a:rPr lang="en-GB" sz="1400" baseline="-25000"/>
              <a:t>i</a:t>
            </a:r>
          </a:p>
          <a:p>
            <a:pPr>
              <a:spcBef>
                <a:spcPct val="50000"/>
              </a:spcBef>
            </a:pPr>
            <a:r>
              <a:rPr lang="en-GB" sz="1400"/>
              <a:t>Y</a:t>
            </a:r>
            <a:r>
              <a:rPr lang="en-GB" sz="1400" baseline="-25000"/>
              <a:t>i-1</a:t>
            </a:r>
            <a:endParaRPr lang="en-GB" sz="1400"/>
          </a:p>
          <a:p>
            <a:pPr>
              <a:spcBef>
                <a:spcPct val="50000"/>
              </a:spcBef>
            </a:pPr>
            <a:r>
              <a:rPr lang="en-GB" sz="1400"/>
              <a:t>.</a:t>
            </a:r>
          </a:p>
          <a:p>
            <a:pPr>
              <a:spcBef>
                <a:spcPct val="50000"/>
              </a:spcBef>
            </a:pPr>
            <a:r>
              <a:rPr lang="en-GB" sz="1400"/>
              <a:t>.</a:t>
            </a:r>
          </a:p>
          <a:p>
            <a:pPr>
              <a:spcBef>
                <a:spcPct val="50000"/>
              </a:spcBef>
            </a:pPr>
            <a:r>
              <a:rPr lang="en-GB" sz="1400"/>
              <a:t>Y</a:t>
            </a:r>
            <a:r>
              <a:rPr lang="en-GB" sz="1400" baseline="-25000"/>
              <a:t>1</a:t>
            </a:r>
          </a:p>
          <a:p>
            <a:pPr>
              <a:spcBef>
                <a:spcPct val="50000"/>
              </a:spcBef>
            </a:pPr>
            <a:r>
              <a:rPr lang="en-GB" sz="1400"/>
              <a:t>Y</a:t>
            </a:r>
            <a:r>
              <a:rPr lang="en-GB" sz="1400" baseline="-25000"/>
              <a:t>0</a:t>
            </a:r>
            <a:endParaRPr lang="en-US" sz="1400" baseline="-25000"/>
          </a:p>
        </p:txBody>
      </p:sp>
      <p:sp>
        <p:nvSpPr>
          <p:cNvPr id="26635" name="Rectangle 24"/>
          <p:cNvSpPr>
            <a:spLocks noChangeArrowheads="1"/>
          </p:cNvSpPr>
          <p:nvPr/>
        </p:nvSpPr>
        <p:spPr bwMode="auto">
          <a:xfrm>
            <a:off x="3067050" y="2143125"/>
            <a:ext cx="1733550" cy="714375"/>
          </a:xfrm>
          <a:prstGeom prst="rect">
            <a:avLst/>
          </a:prstGeom>
          <a:noFill/>
          <a:ln w="22225">
            <a:solidFill>
              <a:srgbClr val="367DB2"/>
            </a:solidFill>
            <a:miter lim="800000"/>
            <a:headEnd/>
            <a:tailEnd/>
          </a:ln>
        </p:spPr>
        <p:txBody>
          <a:bodyPr wrap="none" anchor="ctr"/>
          <a:lstStyle/>
          <a:p>
            <a:endParaRPr lang="fr-FR"/>
          </a:p>
        </p:txBody>
      </p:sp>
      <p:sp>
        <p:nvSpPr>
          <p:cNvPr id="26636" name="Text Box 34"/>
          <p:cNvSpPr txBox="1">
            <a:spLocks noChangeArrowheads="1"/>
          </p:cNvSpPr>
          <p:nvPr/>
        </p:nvSpPr>
        <p:spPr bwMode="auto">
          <a:xfrm>
            <a:off x="5991225" y="4117975"/>
            <a:ext cx="2171700" cy="304800"/>
          </a:xfrm>
          <a:prstGeom prst="rect">
            <a:avLst/>
          </a:prstGeom>
          <a:noFill/>
          <a:ln w="9525">
            <a:noFill/>
            <a:miter lim="800000"/>
            <a:headEnd/>
            <a:tailEnd/>
          </a:ln>
        </p:spPr>
        <p:txBody>
          <a:bodyPr anchor="b">
            <a:spAutoFit/>
          </a:bodyPr>
          <a:lstStyle/>
          <a:p>
            <a:pPr>
              <a:spcBef>
                <a:spcPct val="50000"/>
              </a:spcBef>
            </a:pPr>
            <a:r>
              <a:rPr lang="en-GB" sz="1400"/>
              <a:t>X</a:t>
            </a:r>
            <a:r>
              <a:rPr lang="en-GB" sz="1400" baseline="-25000"/>
              <a:t>0      </a:t>
            </a:r>
            <a:r>
              <a:rPr lang="en-GB" sz="1400"/>
              <a:t>X</a:t>
            </a:r>
            <a:r>
              <a:rPr lang="en-GB" sz="1400" baseline="-25000"/>
              <a:t>1…</a:t>
            </a:r>
            <a:r>
              <a:rPr lang="en-GB" sz="1400"/>
              <a:t>. . X</a:t>
            </a:r>
            <a:r>
              <a:rPr lang="en-GB" sz="1400" baseline="-25000"/>
              <a:t>i-1  </a:t>
            </a:r>
            <a:r>
              <a:rPr lang="en-GB" sz="1400"/>
              <a:t>X</a:t>
            </a:r>
            <a:r>
              <a:rPr lang="en-GB" sz="1400" baseline="-25000"/>
              <a:t>i    </a:t>
            </a:r>
            <a:r>
              <a:rPr lang="en-GB" sz="1400"/>
              <a:t>X</a:t>
            </a:r>
            <a:r>
              <a:rPr lang="en-GB" sz="1400" baseline="-25000"/>
              <a:t>i+1</a:t>
            </a:r>
            <a:endParaRPr lang="en-US" sz="1400" baseline="-25000"/>
          </a:p>
        </p:txBody>
      </p:sp>
      <p:sp>
        <p:nvSpPr>
          <p:cNvPr id="26637" name="Text Box 35"/>
          <p:cNvSpPr txBox="1">
            <a:spLocks noChangeArrowheads="1"/>
          </p:cNvSpPr>
          <p:nvPr/>
        </p:nvSpPr>
        <p:spPr bwMode="auto">
          <a:xfrm>
            <a:off x="6543675" y="4762500"/>
            <a:ext cx="1276350" cy="519113"/>
          </a:xfrm>
          <a:prstGeom prst="rect">
            <a:avLst/>
          </a:prstGeom>
          <a:noFill/>
          <a:ln w="9525">
            <a:noFill/>
            <a:miter lim="800000"/>
            <a:headEnd/>
            <a:tailEnd/>
          </a:ln>
        </p:spPr>
        <p:txBody>
          <a:bodyPr>
            <a:spAutoFit/>
          </a:bodyPr>
          <a:lstStyle/>
          <a:p>
            <a:pPr>
              <a:spcBef>
                <a:spcPct val="50000"/>
              </a:spcBef>
            </a:pPr>
            <a:r>
              <a:rPr lang="en-GB" sz="2800">
                <a:latin typeface="Adobe Caslon Pro" pitchFamily="18" charset="0"/>
              </a:rPr>
              <a:t>ƒ</a:t>
            </a:r>
            <a:r>
              <a:rPr lang="en-GB" baseline="-25000"/>
              <a:t>i</a:t>
            </a:r>
            <a:r>
              <a:rPr lang="en-GB"/>
              <a:t> = </a:t>
            </a:r>
            <a:r>
              <a:rPr lang="en-GB" sz="1400"/>
              <a:t>X</a:t>
            </a:r>
            <a:r>
              <a:rPr lang="en-GB" sz="1400" baseline="-25000"/>
              <a:t>i   </a:t>
            </a:r>
            <a:r>
              <a:rPr lang="en-GB" sz="1400"/>
              <a:t>-</a:t>
            </a:r>
            <a:r>
              <a:rPr lang="en-GB" sz="1400" baseline="-25000"/>
              <a:t> </a:t>
            </a:r>
            <a:r>
              <a:rPr lang="en-GB" sz="1400"/>
              <a:t>X</a:t>
            </a:r>
            <a:r>
              <a:rPr lang="en-GB" sz="1400" baseline="-25000"/>
              <a:t>i-1</a:t>
            </a:r>
            <a:endParaRPr lang="en-US"/>
          </a:p>
        </p:txBody>
      </p:sp>
      <p:grpSp>
        <p:nvGrpSpPr>
          <p:cNvPr id="3" name="Group 37"/>
          <p:cNvGrpSpPr>
            <a:grpSpLocks/>
          </p:cNvGrpSpPr>
          <p:nvPr/>
        </p:nvGrpSpPr>
        <p:grpSpPr bwMode="auto">
          <a:xfrm>
            <a:off x="4760913" y="1216025"/>
            <a:ext cx="4238625" cy="1419225"/>
            <a:chOff x="3006" y="744"/>
            <a:chExt cx="2670" cy="894"/>
          </a:xfrm>
        </p:grpSpPr>
        <p:sp>
          <p:nvSpPr>
            <p:cNvPr id="26646" name="AutoShape 26"/>
            <p:cNvSpPr>
              <a:spLocks/>
            </p:cNvSpPr>
            <p:nvPr/>
          </p:nvSpPr>
          <p:spPr bwMode="auto">
            <a:xfrm>
              <a:off x="5442" y="1158"/>
              <a:ext cx="107" cy="264"/>
            </a:xfrm>
            <a:prstGeom prst="rightBracket">
              <a:avLst>
                <a:gd name="adj" fmla="val 106253"/>
              </a:avLst>
            </a:prstGeom>
            <a:noFill/>
            <a:ln w="25400">
              <a:solidFill>
                <a:srgbClr val="367DB2"/>
              </a:solidFill>
              <a:round/>
              <a:headEnd/>
              <a:tailEnd/>
            </a:ln>
          </p:spPr>
          <p:txBody>
            <a:bodyPr wrap="none" anchor="ctr"/>
            <a:lstStyle/>
            <a:p>
              <a:endParaRPr lang="fr-FR"/>
            </a:p>
          </p:txBody>
        </p:sp>
        <p:sp>
          <p:nvSpPr>
            <p:cNvPr id="26647" name="Line 28"/>
            <p:cNvSpPr>
              <a:spLocks noChangeShapeType="1"/>
            </p:cNvSpPr>
            <p:nvPr/>
          </p:nvSpPr>
          <p:spPr bwMode="auto">
            <a:xfrm>
              <a:off x="5616" y="1368"/>
              <a:ext cx="60" cy="0"/>
            </a:xfrm>
            <a:prstGeom prst="line">
              <a:avLst/>
            </a:prstGeom>
            <a:noFill/>
            <a:ln w="9525">
              <a:solidFill>
                <a:srgbClr val="367DB2"/>
              </a:solidFill>
              <a:round/>
              <a:headEnd/>
              <a:tailEnd/>
            </a:ln>
          </p:spPr>
          <p:txBody>
            <a:bodyPr/>
            <a:lstStyle/>
            <a:p>
              <a:endParaRPr lang="en-GB"/>
            </a:p>
          </p:txBody>
        </p:sp>
        <p:sp>
          <p:nvSpPr>
            <p:cNvPr id="26648" name="Line 29"/>
            <p:cNvSpPr>
              <a:spLocks noChangeShapeType="1"/>
            </p:cNvSpPr>
            <p:nvPr/>
          </p:nvSpPr>
          <p:spPr bwMode="auto">
            <a:xfrm flipV="1">
              <a:off x="5670" y="750"/>
              <a:ext cx="0" cy="612"/>
            </a:xfrm>
            <a:prstGeom prst="line">
              <a:avLst/>
            </a:prstGeom>
            <a:noFill/>
            <a:ln w="9525">
              <a:solidFill>
                <a:srgbClr val="367DB2"/>
              </a:solidFill>
              <a:round/>
              <a:headEnd/>
              <a:tailEnd/>
            </a:ln>
          </p:spPr>
          <p:txBody>
            <a:bodyPr/>
            <a:lstStyle/>
            <a:p>
              <a:endParaRPr lang="en-GB"/>
            </a:p>
          </p:txBody>
        </p:sp>
        <p:sp>
          <p:nvSpPr>
            <p:cNvPr id="26649" name="Line 30"/>
            <p:cNvSpPr>
              <a:spLocks noChangeShapeType="1"/>
            </p:cNvSpPr>
            <p:nvPr/>
          </p:nvSpPr>
          <p:spPr bwMode="auto">
            <a:xfrm flipH="1">
              <a:off x="3606" y="750"/>
              <a:ext cx="2058" cy="0"/>
            </a:xfrm>
            <a:prstGeom prst="line">
              <a:avLst/>
            </a:prstGeom>
            <a:noFill/>
            <a:ln w="9525">
              <a:solidFill>
                <a:srgbClr val="367DB2"/>
              </a:solidFill>
              <a:round/>
              <a:headEnd/>
              <a:tailEnd/>
            </a:ln>
          </p:spPr>
          <p:txBody>
            <a:bodyPr/>
            <a:lstStyle/>
            <a:p>
              <a:endParaRPr lang="en-GB"/>
            </a:p>
          </p:txBody>
        </p:sp>
        <p:sp>
          <p:nvSpPr>
            <p:cNvPr id="26650" name="Line 31"/>
            <p:cNvSpPr>
              <a:spLocks noChangeShapeType="1"/>
            </p:cNvSpPr>
            <p:nvPr/>
          </p:nvSpPr>
          <p:spPr bwMode="auto">
            <a:xfrm>
              <a:off x="3600" y="744"/>
              <a:ext cx="0" cy="894"/>
            </a:xfrm>
            <a:prstGeom prst="line">
              <a:avLst/>
            </a:prstGeom>
            <a:noFill/>
            <a:ln w="9525">
              <a:solidFill>
                <a:srgbClr val="367DB2"/>
              </a:solidFill>
              <a:round/>
              <a:headEnd/>
              <a:tailEnd/>
            </a:ln>
          </p:spPr>
          <p:txBody>
            <a:bodyPr/>
            <a:lstStyle/>
            <a:p>
              <a:endParaRPr lang="en-GB"/>
            </a:p>
          </p:txBody>
        </p:sp>
        <p:sp>
          <p:nvSpPr>
            <p:cNvPr id="26651" name="Line 32"/>
            <p:cNvSpPr>
              <a:spLocks noChangeShapeType="1"/>
            </p:cNvSpPr>
            <p:nvPr/>
          </p:nvSpPr>
          <p:spPr bwMode="auto">
            <a:xfrm flipH="1">
              <a:off x="3006" y="1638"/>
              <a:ext cx="588" cy="0"/>
            </a:xfrm>
            <a:prstGeom prst="line">
              <a:avLst/>
            </a:prstGeom>
            <a:noFill/>
            <a:ln w="9525">
              <a:solidFill>
                <a:srgbClr val="367DB2"/>
              </a:solidFill>
              <a:round/>
              <a:headEnd/>
              <a:tailEnd type="triangle" w="med" len="med"/>
            </a:ln>
          </p:spPr>
          <p:txBody>
            <a:bodyPr/>
            <a:lstStyle/>
            <a:p>
              <a:endParaRPr lang="en-GB"/>
            </a:p>
          </p:txBody>
        </p:sp>
      </p:grpSp>
      <p:grpSp>
        <p:nvGrpSpPr>
          <p:cNvPr id="4" name="Group 44"/>
          <p:cNvGrpSpPr>
            <a:grpSpLocks/>
          </p:cNvGrpSpPr>
          <p:nvPr/>
        </p:nvGrpSpPr>
        <p:grpSpPr bwMode="auto">
          <a:xfrm>
            <a:off x="2409825" y="2095500"/>
            <a:ext cx="5572125" cy="3228975"/>
            <a:chOff x="1518" y="1320"/>
            <a:chExt cx="3510" cy="2034"/>
          </a:xfrm>
        </p:grpSpPr>
        <p:sp>
          <p:nvSpPr>
            <p:cNvPr id="26641" name="Rectangle 38"/>
            <p:cNvSpPr>
              <a:spLocks noChangeArrowheads="1"/>
            </p:cNvSpPr>
            <p:nvPr/>
          </p:nvSpPr>
          <p:spPr bwMode="auto">
            <a:xfrm>
              <a:off x="4038" y="2940"/>
              <a:ext cx="990" cy="414"/>
            </a:xfrm>
            <a:prstGeom prst="rect">
              <a:avLst/>
            </a:prstGeom>
            <a:noFill/>
            <a:ln w="19050">
              <a:solidFill>
                <a:schemeClr val="folHlink"/>
              </a:solidFill>
              <a:miter lim="800000"/>
              <a:headEnd/>
              <a:tailEnd/>
            </a:ln>
          </p:spPr>
          <p:txBody>
            <a:bodyPr wrap="none" anchor="ctr"/>
            <a:lstStyle/>
            <a:p>
              <a:endParaRPr lang="fr-FR"/>
            </a:p>
          </p:txBody>
        </p:sp>
        <p:sp>
          <p:nvSpPr>
            <p:cNvPr id="26642" name="AutoShape 39"/>
            <p:cNvSpPr>
              <a:spLocks/>
            </p:cNvSpPr>
            <p:nvPr/>
          </p:nvSpPr>
          <p:spPr bwMode="auto">
            <a:xfrm rot="5400000">
              <a:off x="4482" y="2640"/>
              <a:ext cx="56" cy="324"/>
            </a:xfrm>
            <a:prstGeom prst="rightBracket">
              <a:avLst>
                <a:gd name="adj" fmla="val 48214"/>
              </a:avLst>
            </a:prstGeom>
            <a:noFill/>
            <a:ln w="25400">
              <a:solidFill>
                <a:schemeClr val="folHlink"/>
              </a:solidFill>
              <a:round/>
              <a:headEnd/>
              <a:tailEnd/>
            </a:ln>
          </p:spPr>
          <p:txBody>
            <a:bodyPr wrap="none" anchor="ctr"/>
            <a:lstStyle/>
            <a:p>
              <a:endParaRPr lang="fr-FR"/>
            </a:p>
          </p:txBody>
        </p:sp>
        <p:sp>
          <p:nvSpPr>
            <p:cNvPr id="26643" name="Rectangle 40"/>
            <p:cNvSpPr>
              <a:spLocks noChangeArrowheads="1"/>
            </p:cNvSpPr>
            <p:nvPr/>
          </p:nvSpPr>
          <p:spPr bwMode="auto">
            <a:xfrm>
              <a:off x="1518" y="1320"/>
              <a:ext cx="264" cy="570"/>
            </a:xfrm>
            <a:prstGeom prst="rect">
              <a:avLst/>
            </a:prstGeom>
            <a:noFill/>
            <a:ln w="22225">
              <a:solidFill>
                <a:schemeClr val="folHlink"/>
              </a:solidFill>
              <a:miter lim="800000"/>
              <a:headEnd/>
              <a:tailEnd/>
            </a:ln>
          </p:spPr>
          <p:txBody>
            <a:bodyPr wrap="none" anchor="ctr"/>
            <a:lstStyle/>
            <a:p>
              <a:endParaRPr lang="fr-FR"/>
            </a:p>
          </p:txBody>
        </p:sp>
        <p:sp>
          <p:nvSpPr>
            <p:cNvPr id="26644" name="Line 41"/>
            <p:cNvSpPr>
              <a:spLocks noChangeShapeType="1"/>
            </p:cNvSpPr>
            <p:nvPr/>
          </p:nvSpPr>
          <p:spPr bwMode="auto">
            <a:xfrm>
              <a:off x="4524" y="2832"/>
              <a:ext cx="0" cy="162"/>
            </a:xfrm>
            <a:prstGeom prst="line">
              <a:avLst/>
            </a:prstGeom>
            <a:noFill/>
            <a:ln w="22225">
              <a:solidFill>
                <a:schemeClr val="folHlink"/>
              </a:solidFill>
              <a:round/>
              <a:headEnd/>
              <a:tailEnd type="triangle" w="med" len="med"/>
            </a:ln>
          </p:spPr>
          <p:txBody>
            <a:bodyPr/>
            <a:lstStyle/>
            <a:p>
              <a:endParaRPr lang="en-GB"/>
            </a:p>
          </p:txBody>
        </p:sp>
        <p:cxnSp>
          <p:nvCxnSpPr>
            <p:cNvPr id="26645" name="AutoShape 43"/>
            <p:cNvCxnSpPr>
              <a:cxnSpLocks noChangeShapeType="1"/>
            </p:cNvCxnSpPr>
            <p:nvPr/>
          </p:nvCxnSpPr>
          <p:spPr bwMode="auto">
            <a:xfrm>
              <a:off x="1650" y="1891"/>
              <a:ext cx="2382" cy="1250"/>
            </a:xfrm>
            <a:prstGeom prst="bentConnector3">
              <a:avLst>
                <a:gd name="adj1" fmla="val 81991"/>
              </a:avLst>
            </a:prstGeom>
            <a:noFill/>
            <a:ln w="19050">
              <a:solidFill>
                <a:schemeClr val="folHlink"/>
              </a:solidFill>
              <a:miter lim="800000"/>
              <a:headEnd/>
              <a:tailEnd type="triangle" w="med" len="med"/>
            </a:ln>
          </p:spPr>
        </p:cxnSp>
      </p:grpSp>
      <p:sp>
        <p:nvSpPr>
          <p:cNvPr id="29" name="5-Point Star 28"/>
          <p:cNvSpPr/>
          <p:nvPr/>
        </p:nvSpPr>
        <p:spPr>
          <a:xfrm>
            <a:off x="8362950" y="247650"/>
            <a:ext cx="514350" cy="457200"/>
          </a:xfrm>
          <a:prstGeom prst="star5">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4098" name="Object 14"/>
          <p:cNvGraphicFramePr>
            <a:graphicFrameLocks noChangeAspect="1"/>
          </p:cNvGraphicFramePr>
          <p:nvPr/>
        </p:nvGraphicFramePr>
        <p:xfrm>
          <a:off x="274638" y="1290638"/>
          <a:ext cx="8355012" cy="5080000"/>
        </p:xfrm>
        <a:graphic>
          <a:graphicData uri="http://schemas.openxmlformats.org/presentationml/2006/ole">
            <p:oleObj spid="_x0000_s60418" name="Graphique" r:id="rId3" imgW="11239576" imgH="6838798" progId="Excel.Sheet.8">
              <p:embed/>
            </p:oleObj>
          </a:graphicData>
        </a:graphic>
      </p:graphicFrame>
      <p:sp>
        <p:nvSpPr>
          <p:cNvPr id="4099" name="Rectangle 2"/>
          <p:cNvSpPr>
            <a:spLocks noGrp="1" noChangeArrowheads="1"/>
          </p:cNvSpPr>
          <p:nvPr>
            <p:ph type="title" idx="4294967295"/>
          </p:nvPr>
        </p:nvSpPr>
        <p:spPr>
          <a:xfrm>
            <a:off x="1571604" y="174625"/>
            <a:ext cx="7572396" cy="825484"/>
          </a:xfrm>
          <a:noFill/>
        </p:spPr>
        <p:txBody>
          <a:bodyPr anchor="t"/>
          <a:lstStyle/>
          <a:p>
            <a:pPr algn="l" eaLnBrk="1" hangingPunct="1"/>
            <a:r>
              <a:rPr lang="fr-FR" b="1" dirty="0" smtClean="0">
                <a:solidFill>
                  <a:srgbClr val="C00000"/>
                </a:solidFill>
              </a:rPr>
              <a:t>3.2</a:t>
            </a:r>
            <a:r>
              <a:rPr lang="fr-FR" b="1" dirty="0" smtClean="0">
                <a:solidFill>
                  <a:schemeClr val="bg2">
                    <a:lumMod val="75000"/>
                  </a:schemeClr>
                </a:solidFill>
              </a:rPr>
              <a:t> </a:t>
            </a:r>
            <a:r>
              <a:rPr lang="fr-FR" b="1" dirty="0" err="1" smtClean="0">
                <a:solidFill>
                  <a:schemeClr val="tx2">
                    <a:lumMod val="65000"/>
                    <a:lumOff val="35000"/>
                  </a:schemeClr>
                </a:solidFill>
              </a:rPr>
              <a:t>Income</a:t>
            </a:r>
            <a:r>
              <a:rPr lang="fr-FR" b="1" dirty="0" smtClean="0">
                <a:solidFill>
                  <a:schemeClr val="bg2">
                    <a:lumMod val="75000"/>
                  </a:schemeClr>
                </a:solidFill>
              </a:rPr>
              <a:t> </a:t>
            </a:r>
            <a:r>
              <a:rPr lang="fr-FR" b="1" dirty="0" smtClean="0">
                <a:solidFill>
                  <a:srgbClr val="C00000"/>
                </a:solidFill>
              </a:rPr>
              <a:t>&amp;</a:t>
            </a:r>
            <a:r>
              <a:rPr lang="fr-FR" b="1" dirty="0" smtClean="0">
                <a:solidFill>
                  <a:schemeClr val="bg2">
                    <a:lumMod val="75000"/>
                  </a:schemeClr>
                </a:solidFill>
              </a:rPr>
              <a:t> </a:t>
            </a:r>
            <a:r>
              <a:rPr lang="fr-FR" b="1" dirty="0" err="1" smtClean="0">
                <a:solidFill>
                  <a:schemeClr val="tx2">
                    <a:lumMod val="65000"/>
                    <a:lumOff val="35000"/>
                  </a:schemeClr>
                </a:solidFill>
              </a:rPr>
              <a:t>Poverty</a:t>
            </a:r>
            <a:r>
              <a:rPr lang="fr-FR" b="1" dirty="0" smtClean="0">
                <a:solidFill>
                  <a:schemeClr val="bg2">
                    <a:lumMod val="75000"/>
                  </a:schemeClr>
                </a:solidFill>
              </a:rPr>
              <a:t> | </a:t>
            </a:r>
            <a:r>
              <a:rPr lang="fr-FR" b="1" dirty="0" smtClean="0">
                <a:solidFill>
                  <a:schemeClr val="tx2">
                    <a:lumMod val="65000"/>
                    <a:lumOff val="35000"/>
                  </a:schemeClr>
                </a:solidFill>
              </a:rPr>
              <a:t>Gini Coefficient</a:t>
            </a:r>
            <a:endParaRPr lang="en-US" b="1" dirty="0" smtClean="0">
              <a:solidFill>
                <a:schemeClr val="tx2">
                  <a:lumMod val="65000"/>
                  <a:lumOff val="35000"/>
                </a:schemeClr>
              </a:solidFill>
            </a:endParaRPr>
          </a:p>
        </p:txBody>
      </p:sp>
      <p:grpSp>
        <p:nvGrpSpPr>
          <p:cNvPr id="2" name="Group 13"/>
          <p:cNvGrpSpPr>
            <a:grpSpLocks/>
          </p:cNvGrpSpPr>
          <p:nvPr/>
        </p:nvGrpSpPr>
        <p:grpSpPr bwMode="auto">
          <a:xfrm>
            <a:off x="342900" y="1133475"/>
            <a:ext cx="5111750" cy="2171700"/>
            <a:chOff x="342900" y="1133475"/>
            <a:chExt cx="5111750" cy="2171700"/>
          </a:xfrm>
        </p:grpSpPr>
        <p:sp>
          <p:nvSpPr>
            <p:cNvPr id="4108" name="Line 16"/>
            <p:cNvSpPr>
              <a:spLocks noChangeShapeType="1"/>
            </p:cNvSpPr>
            <p:nvPr/>
          </p:nvSpPr>
          <p:spPr bwMode="auto">
            <a:xfrm>
              <a:off x="5453063" y="1965325"/>
              <a:ext cx="1587" cy="1169988"/>
            </a:xfrm>
            <a:prstGeom prst="line">
              <a:avLst/>
            </a:prstGeom>
            <a:noFill/>
            <a:ln w="22225">
              <a:solidFill>
                <a:schemeClr val="folHlink"/>
              </a:solidFill>
              <a:round/>
              <a:headEnd/>
              <a:tailEnd type="triangle" w="med" len="med"/>
            </a:ln>
          </p:spPr>
          <p:txBody>
            <a:bodyPr/>
            <a:lstStyle/>
            <a:p>
              <a:endParaRPr lang="en-GB"/>
            </a:p>
          </p:txBody>
        </p:sp>
        <p:sp>
          <p:nvSpPr>
            <p:cNvPr id="4109" name="Line 17"/>
            <p:cNvSpPr>
              <a:spLocks noChangeShapeType="1"/>
            </p:cNvSpPr>
            <p:nvPr/>
          </p:nvSpPr>
          <p:spPr bwMode="auto">
            <a:xfrm>
              <a:off x="5053013" y="1957388"/>
              <a:ext cx="1587" cy="744537"/>
            </a:xfrm>
            <a:prstGeom prst="line">
              <a:avLst/>
            </a:prstGeom>
            <a:noFill/>
            <a:ln w="22225">
              <a:solidFill>
                <a:srgbClr val="99CC00"/>
              </a:solidFill>
              <a:round/>
              <a:headEnd/>
              <a:tailEnd type="triangle" w="med" len="med"/>
            </a:ln>
          </p:spPr>
          <p:txBody>
            <a:bodyPr/>
            <a:lstStyle/>
            <a:p>
              <a:endParaRPr lang="en-GB"/>
            </a:p>
          </p:txBody>
        </p:sp>
        <p:sp>
          <p:nvSpPr>
            <p:cNvPr id="4110" name="Line 21"/>
            <p:cNvSpPr>
              <a:spLocks noChangeShapeType="1"/>
            </p:cNvSpPr>
            <p:nvPr/>
          </p:nvSpPr>
          <p:spPr bwMode="auto">
            <a:xfrm>
              <a:off x="2009775" y="1951038"/>
              <a:ext cx="3433763" cy="0"/>
            </a:xfrm>
            <a:prstGeom prst="line">
              <a:avLst/>
            </a:prstGeom>
            <a:noFill/>
            <a:ln w="22225">
              <a:solidFill>
                <a:schemeClr val="folHlink"/>
              </a:solidFill>
              <a:round/>
              <a:headEnd/>
              <a:tailEnd/>
            </a:ln>
          </p:spPr>
          <p:txBody>
            <a:bodyPr/>
            <a:lstStyle/>
            <a:p>
              <a:endParaRPr lang="en-GB"/>
            </a:p>
          </p:txBody>
        </p:sp>
        <p:sp>
          <p:nvSpPr>
            <p:cNvPr id="4111" name="Text Box 22"/>
            <p:cNvSpPr txBox="1">
              <a:spLocks noChangeArrowheads="1"/>
            </p:cNvSpPr>
            <p:nvPr/>
          </p:nvSpPr>
          <p:spPr bwMode="auto">
            <a:xfrm>
              <a:off x="342900" y="1133475"/>
              <a:ext cx="1658938" cy="2171700"/>
            </a:xfrm>
            <a:prstGeom prst="rect">
              <a:avLst/>
            </a:prstGeom>
            <a:solidFill>
              <a:schemeClr val="bg1"/>
            </a:solidFill>
            <a:ln w="19050">
              <a:solidFill>
                <a:schemeClr val="folHlink"/>
              </a:solidFill>
              <a:miter lim="800000"/>
              <a:headEnd/>
              <a:tailEnd/>
            </a:ln>
          </p:spPr>
          <p:txBody>
            <a:bodyPr>
              <a:spAutoFit/>
            </a:bodyPr>
            <a:lstStyle/>
            <a:p>
              <a:pPr>
                <a:spcBef>
                  <a:spcPct val="50000"/>
                </a:spcBef>
              </a:pPr>
              <a:r>
                <a:rPr lang="fr-FR" b="1">
                  <a:solidFill>
                    <a:schemeClr val="folHlink"/>
                  </a:solidFill>
                </a:rPr>
                <a:t>Urban versus rural</a:t>
              </a:r>
            </a:p>
            <a:p>
              <a:pPr>
                <a:spcBef>
                  <a:spcPct val="50000"/>
                </a:spcBef>
              </a:pPr>
              <a:r>
                <a:rPr lang="en-US">
                  <a:solidFill>
                    <a:schemeClr val="bg2"/>
                  </a:solidFill>
                </a:rPr>
                <a:t>Inequality is highest in urban areas, lowest in rural areas</a:t>
              </a:r>
              <a:endParaRPr lang="fr-FR">
                <a:solidFill>
                  <a:schemeClr val="bg2"/>
                </a:solidFill>
              </a:endParaRPr>
            </a:p>
          </p:txBody>
        </p:sp>
      </p:grpSp>
      <p:grpSp>
        <p:nvGrpSpPr>
          <p:cNvPr id="3" name="Group 14"/>
          <p:cNvGrpSpPr>
            <a:grpSpLocks/>
          </p:cNvGrpSpPr>
          <p:nvPr/>
        </p:nvGrpSpPr>
        <p:grpSpPr bwMode="auto">
          <a:xfrm>
            <a:off x="2540000" y="1249363"/>
            <a:ext cx="6286500" cy="3043237"/>
            <a:chOff x="2540000" y="1249363"/>
            <a:chExt cx="6286500" cy="3043237"/>
          </a:xfrm>
        </p:grpSpPr>
        <p:sp>
          <p:nvSpPr>
            <p:cNvPr id="4102" name="Line 25"/>
            <p:cNvSpPr>
              <a:spLocks noChangeShapeType="1"/>
            </p:cNvSpPr>
            <p:nvPr/>
          </p:nvSpPr>
          <p:spPr bwMode="auto">
            <a:xfrm flipH="1" flipV="1">
              <a:off x="2540000" y="2565400"/>
              <a:ext cx="4745038" cy="7938"/>
            </a:xfrm>
            <a:prstGeom prst="line">
              <a:avLst/>
            </a:prstGeom>
            <a:noFill/>
            <a:ln w="19050">
              <a:solidFill>
                <a:srgbClr val="367DB2"/>
              </a:solidFill>
              <a:round/>
              <a:headEnd/>
              <a:tailEnd/>
            </a:ln>
          </p:spPr>
          <p:txBody>
            <a:bodyPr/>
            <a:lstStyle/>
            <a:p>
              <a:endParaRPr lang="en-GB"/>
            </a:p>
          </p:txBody>
        </p:sp>
        <p:sp>
          <p:nvSpPr>
            <p:cNvPr id="4103" name="Text Box 26"/>
            <p:cNvSpPr txBox="1">
              <a:spLocks noChangeArrowheads="1"/>
            </p:cNvSpPr>
            <p:nvPr/>
          </p:nvSpPr>
          <p:spPr bwMode="auto">
            <a:xfrm>
              <a:off x="6048375" y="1249363"/>
              <a:ext cx="2778125" cy="1200150"/>
            </a:xfrm>
            <a:prstGeom prst="rect">
              <a:avLst/>
            </a:prstGeom>
            <a:solidFill>
              <a:schemeClr val="bg1"/>
            </a:solidFill>
            <a:ln w="9525">
              <a:solidFill>
                <a:srgbClr val="367DB2"/>
              </a:solidFill>
              <a:miter lim="800000"/>
              <a:headEnd/>
              <a:tailEnd/>
            </a:ln>
          </p:spPr>
          <p:txBody>
            <a:bodyPr>
              <a:spAutoFit/>
            </a:bodyPr>
            <a:lstStyle/>
            <a:p>
              <a:pPr>
                <a:spcBef>
                  <a:spcPct val="50000"/>
                </a:spcBef>
              </a:pPr>
              <a:r>
                <a:rPr lang="fr-FR">
                  <a:solidFill>
                    <a:srgbClr val="367DB2"/>
                  </a:solidFill>
                </a:rPr>
                <a:t>While poverty rates decrease notably in rural areas, inequalities increase over time</a:t>
              </a:r>
            </a:p>
          </p:txBody>
        </p:sp>
        <p:sp>
          <p:nvSpPr>
            <p:cNvPr id="4104" name="Line 27"/>
            <p:cNvSpPr>
              <a:spLocks noChangeShapeType="1"/>
            </p:cNvSpPr>
            <p:nvPr/>
          </p:nvSpPr>
          <p:spPr bwMode="auto">
            <a:xfrm>
              <a:off x="2546350" y="2570163"/>
              <a:ext cx="7938" cy="1722437"/>
            </a:xfrm>
            <a:prstGeom prst="line">
              <a:avLst/>
            </a:prstGeom>
            <a:noFill/>
            <a:ln w="19050">
              <a:solidFill>
                <a:srgbClr val="367DB2"/>
              </a:solidFill>
              <a:round/>
              <a:headEnd/>
              <a:tailEnd type="triangle" w="med" len="med"/>
            </a:ln>
          </p:spPr>
          <p:txBody>
            <a:bodyPr/>
            <a:lstStyle/>
            <a:p>
              <a:endParaRPr lang="en-GB"/>
            </a:p>
          </p:txBody>
        </p:sp>
        <p:sp>
          <p:nvSpPr>
            <p:cNvPr id="4105" name="Line 27"/>
            <p:cNvSpPr>
              <a:spLocks noChangeShapeType="1"/>
            </p:cNvSpPr>
            <p:nvPr/>
          </p:nvSpPr>
          <p:spPr bwMode="auto">
            <a:xfrm>
              <a:off x="4076700" y="2595563"/>
              <a:ext cx="7938" cy="998537"/>
            </a:xfrm>
            <a:prstGeom prst="line">
              <a:avLst/>
            </a:prstGeom>
            <a:noFill/>
            <a:ln w="19050">
              <a:solidFill>
                <a:srgbClr val="367DB2"/>
              </a:solidFill>
              <a:round/>
              <a:headEnd/>
              <a:tailEnd type="triangle" w="med" len="med"/>
            </a:ln>
          </p:spPr>
          <p:txBody>
            <a:bodyPr/>
            <a:lstStyle/>
            <a:p>
              <a:endParaRPr lang="en-GB"/>
            </a:p>
          </p:txBody>
        </p:sp>
        <p:sp>
          <p:nvSpPr>
            <p:cNvPr id="4106" name="Line 27"/>
            <p:cNvSpPr>
              <a:spLocks noChangeShapeType="1"/>
            </p:cNvSpPr>
            <p:nvPr/>
          </p:nvSpPr>
          <p:spPr bwMode="auto">
            <a:xfrm>
              <a:off x="5600700" y="2595563"/>
              <a:ext cx="7938" cy="731837"/>
            </a:xfrm>
            <a:prstGeom prst="line">
              <a:avLst/>
            </a:prstGeom>
            <a:noFill/>
            <a:ln w="19050">
              <a:solidFill>
                <a:srgbClr val="367DB2"/>
              </a:solidFill>
              <a:round/>
              <a:headEnd/>
              <a:tailEnd type="triangle" w="med" len="med"/>
            </a:ln>
          </p:spPr>
          <p:txBody>
            <a:bodyPr/>
            <a:lstStyle/>
            <a:p>
              <a:endParaRPr lang="en-GB"/>
            </a:p>
          </p:txBody>
        </p:sp>
        <p:sp>
          <p:nvSpPr>
            <p:cNvPr id="4107" name="Line 27"/>
            <p:cNvSpPr>
              <a:spLocks noChangeShapeType="1"/>
            </p:cNvSpPr>
            <p:nvPr/>
          </p:nvSpPr>
          <p:spPr bwMode="auto">
            <a:xfrm>
              <a:off x="7277100" y="2595563"/>
              <a:ext cx="7938" cy="484187"/>
            </a:xfrm>
            <a:prstGeom prst="line">
              <a:avLst/>
            </a:prstGeom>
            <a:noFill/>
            <a:ln w="19050">
              <a:solidFill>
                <a:srgbClr val="367DB2"/>
              </a:solidFill>
              <a:round/>
              <a:headEnd/>
              <a:tailEnd type="triangle" w="med" len="med"/>
            </a:ln>
          </p:spPr>
          <p:txBody>
            <a:bodyPr/>
            <a:lstStyle/>
            <a:p>
              <a:endParaRPr lang="en-GB"/>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1571604" y="0"/>
            <a:ext cx="7572396" cy="1285860"/>
          </a:xfrm>
          <a:noFill/>
        </p:spPr>
        <p:txBody>
          <a:bodyPr anchor="t"/>
          <a:lstStyle/>
          <a:p>
            <a:pPr algn="l" eaLnBrk="1" hangingPunct="1">
              <a:tabLst>
                <a:tab pos="631825" algn="l"/>
              </a:tabLst>
            </a:pPr>
            <a:r>
              <a:rPr lang="fr-FR" b="1" dirty="0" smtClean="0">
                <a:solidFill>
                  <a:srgbClr val="C00000"/>
                </a:solidFill>
              </a:rPr>
              <a:t>3.3 </a:t>
            </a:r>
            <a:r>
              <a:rPr lang="fr-FR" b="1" dirty="0" err="1" smtClean="0">
                <a:solidFill>
                  <a:schemeClr val="tx2">
                    <a:lumMod val="65000"/>
                    <a:lumOff val="35000"/>
                  </a:schemeClr>
                </a:solidFill>
              </a:rPr>
              <a:t>Income</a:t>
            </a:r>
            <a:r>
              <a:rPr lang="fr-FR" b="1" dirty="0" smtClean="0">
                <a:solidFill>
                  <a:srgbClr val="367DB2"/>
                </a:solidFill>
              </a:rPr>
              <a:t> </a:t>
            </a:r>
            <a:r>
              <a:rPr lang="fr-FR" b="1" dirty="0" smtClean="0">
                <a:solidFill>
                  <a:srgbClr val="C00000"/>
                </a:solidFill>
              </a:rPr>
              <a:t>&amp;</a:t>
            </a:r>
            <a:r>
              <a:rPr lang="fr-FR" b="1" dirty="0" smtClean="0">
                <a:solidFill>
                  <a:schemeClr val="folHlink"/>
                </a:solidFill>
              </a:rPr>
              <a:t> </a:t>
            </a:r>
            <a:r>
              <a:rPr lang="fr-FR" b="1" dirty="0" err="1" smtClean="0">
                <a:solidFill>
                  <a:schemeClr val="tx2">
                    <a:lumMod val="65000"/>
                    <a:lumOff val="35000"/>
                  </a:schemeClr>
                </a:solidFill>
              </a:rPr>
              <a:t>Poverty</a:t>
            </a:r>
            <a:r>
              <a:rPr lang="fr-FR" b="1" dirty="0" smtClean="0">
                <a:solidFill>
                  <a:srgbClr val="367DB2"/>
                </a:solidFill>
              </a:rPr>
              <a:t> </a:t>
            </a:r>
            <a:r>
              <a:rPr lang="fr-FR" b="1" dirty="0" smtClean="0">
                <a:solidFill>
                  <a:schemeClr val="folHlink"/>
                </a:solidFill>
              </a:rPr>
              <a:t>|</a:t>
            </a:r>
            <a:r>
              <a:rPr lang="fr-FR" b="1" dirty="0" smtClean="0">
                <a:solidFill>
                  <a:srgbClr val="367DB2"/>
                </a:solidFill>
              </a:rPr>
              <a:t> </a:t>
            </a:r>
            <a:r>
              <a:rPr lang="fr-FR" b="1" dirty="0" err="1" smtClean="0">
                <a:solidFill>
                  <a:schemeClr val="tx2">
                    <a:lumMod val="65000"/>
                    <a:lumOff val="35000"/>
                  </a:schemeClr>
                </a:solidFill>
              </a:rPr>
              <a:t>Poverty</a:t>
            </a:r>
            <a:r>
              <a:rPr lang="fr-FR" b="1" dirty="0" smtClean="0">
                <a:solidFill>
                  <a:schemeClr val="tx2">
                    <a:lumMod val="65000"/>
                    <a:lumOff val="35000"/>
                  </a:schemeClr>
                </a:solidFill>
              </a:rPr>
              <a:t> </a:t>
            </a:r>
            <a:r>
              <a:rPr lang="fr-FR" b="1" dirty="0" err="1" smtClean="0">
                <a:solidFill>
                  <a:schemeClr val="tx2">
                    <a:lumMod val="65000"/>
                    <a:lumOff val="35000"/>
                  </a:schemeClr>
                </a:solidFill>
              </a:rPr>
              <a:t>monetary</a:t>
            </a:r>
            <a:r>
              <a:rPr lang="fr-FR" b="1" dirty="0" smtClean="0">
                <a:solidFill>
                  <a:schemeClr val="tx2">
                    <a:lumMod val="65000"/>
                    <a:lumOff val="35000"/>
                  </a:schemeClr>
                </a:solidFill>
              </a:rPr>
              <a:t> 	</a:t>
            </a:r>
            <a:r>
              <a:rPr lang="fr-FR" b="1" dirty="0" err="1" smtClean="0">
                <a:solidFill>
                  <a:schemeClr val="tx2">
                    <a:lumMod val="65000"/>
                    <a:lumOff val="35000"/>
                  </a:schemeClr>
                </a:solidFill>
              </a:rPr>
              <a:t>indicators</a:t>
            </a:r>
            <a:r>
              <a:rPr lang="fr-FR" b="1" dirty="0" smtClean="0">
                <a:solidFill>
                  <a:schemeClr val="tx2">
                    <a:lumMod val="65000"/>
                    <a:lumOff val="35000"/>
                  </a:schemeClr>
                </a:solidFill>
              </a:rPr>
              <a:t>  </a:t>
            </a:r>
            <a:r>
              <a:rPr lang="fr-FR" b="1" dirty="0" err="1" smtClean="0">
                <a:solidFill>
                  <a:srgbClr val="C00000"/>
                </a:solidFill>
              </a:rPr>
              <a:t>Definitions</a:t>
            </a:r>
            <a:endParaRPr lang="en-US" b="1" dirty="0" smtClean="0">
              <a:solidFill>
                <a:srgbClr val="C00000"/>
              </a:solidFill>
            </a:endParaRPr>
          </a:p>
        </p:txBody>
      </p:sp>
      <p:sp>
        <p:nvSpPr>
          <p:cNvPr id="332803" name="Rectangle 3"/>
          <p:cNvSpPr>
            <a:spLocks noGrp="1" noChangeArrowheads="1"/>
          </p:cNvSpPr>
          <p:nvPr>
            <p:ph type="body" idx="4294967295"/>
          </p:nvPr>
        </p:nvSpPr>
        <p:spPr>
          <a:xfrm>
            <a:off x="500034" y="1300163"/>
            <a:ext cx="8286808" cy="5053012"/>
          </a:xfrm>
          <a:noFill/>
        </p:spPr>
        <p:txBody>
          <a:bodyPr/>
          <a:lstStyle/>
          <a:p>
            <a:pPr marL="482600" indent="-482600">
              <a:lnSpc>
                <a:spcPct val="90000"/>
              </a:lnSpc>
            </a:pPr>
            <a:r>
              <a:rPr lang="en-GB" b="1" dirty="0" smtClean="0"/>
              <a:t>Poverty headcount index (or poverty rate)</a:t>
            </a:r>
          </a:p>
          <a:p>
            <a:pPr marL="958850" lvl="1">
              <a:lnSpc>
                <a:spcPct val="90000"/>
              </a:lnSpc>
            </a:pPr>
            <a:r>
              <a:rPr lang="en-GB" sz="2000" dirty="0" smtClean="0"/>
              <a:t>the headcount index estimates the percentage of the population living in households with per capita consumption expenditure (</a:t>
            </a:r>
            <a:r>
              <a:rPr lang="en-GB" sz="2000" i="1" dirty="0" smtClean="0"/>
              <a:t>or per equivalent adult</a:t>
            </a:r>
            <a:r>
              <a:rPr lang="en-GB" sz="2000" dirty="0" smtClean="0"/>
              <a:t>) below the poverty line.</a:t>
            </a:r>
          </a:p>
          <a:p>
            <a:pPr marL="958850" lvl="1">
              <a:lnSpc>
                <a:spcPct val="90000"/>
              </a:lnSpc>
            </a:pPr>
            <a:r>
              <a:rPr lang="en-GB" sz="2000" dirty="0" smtClean="0"/>
              <a:t>it measures the incidence of poverty</a:t>
            </a:r>
          </a:p>
          <a:p>
            <a:pPr marL="482600" indent="-482600">
              <a:lnSpc>
                <a:spcPct val="90000"/>
              </a:lnSpc>
              <a:spcBef>
                <a:spcPct val="40000"/>
              </a:spcBef>
            </a:pPr>
            <a:r>
              <a:rPr lang="en-GB" b="1" dirty="0" smtClean="0"/>
              <a:t>Poverty gap</a:t>
            </a:r>
          </a:p>
          <a:p>
            <a:pPr marL="958850" lvl="1">
              <a:lnSpc>
                <a:spcPct val="90000"/>
              </a:lnSpc>
              <a:spcBef>
                <a:spcPct val="35000"/>
              </a:spcBef>
            </a:pPr>
            <a:r>
              <a:rPr lang="en-US" sz="2000" dirty="0" smtClean="0"/>
              <a:t>The Poverty Gap Index expresses the total amount of money which would be needed to raise the poor from their present incomes (c) to the poverty line (z), as a proportion of the poverty line, and averaged over the total population, which measures the </a:t>
            </a:r>
            <a:r>
              <a:rPr lang="en-US" sz="2000" b="1" dirty="0" smtClean="0"/>
              <a:t>depth of poverty</a:t>
            </a:r>
          </a:p>
          <a:p>
            <a:pPr marL="958850" lvl="1">
              <a:lnSpc>
                <a:spcPct val="90000"/>
              </a:lnSpc>
              <a:spcBef>
                <a:spcPct val="35000"/>
              </a:spcBef>
            </a:pPr>
            <a:r>
              <a:rPr lang="en-US" sz="2000" dirty="0" smtClean="0"/>
              <a:t>The </a:t>
            </a:r>
            <a:r>
              <a:rPr lang="en-US" sz="2000" b="1" dirty="0" smtClean="0"/>
              <a:t>aggregate poverty gap</a:t>
            </a:r>
            <a:r>
              <a:rPr lang="en-US" sz="2000" dirty="0" smtClean="0"/>
              <a:t> shows the cost of eliminating poverty by making perfectly targeted transfers to the poor</a:t>
            </a:r>
            <a:r>
              <a:rPr lang="en-GB" sz="2000" dirty="0" smtClean="0"/>
              <a:t>. This total cost can be related to GDP.</a:t>
            </a:r>
          </a:p>
          <a:p>
            <a:pPr marL="958850" lvl="1">
              <a:lnSpc>
                <a:spcPct val="90000"/>
              </a:lnSpc>
              <a:spcBef>
                <a:spcPct val="35000"/>
              </a:spcBef>
            </a:pPr>
            <a:r>
              <a:rPr lang="en-GB" sz="2000" dirty="0" smtClean="0"/>
              <a:t>The </a:t>
            </a:r>
            <a:r>
              <a:rPr lang="en-GB" sz="2000" b="1" dirty="0" smtClean="0"/>
              <a:t>squared poverty gap </a:t>
            </a:r>
            <a:r>
              <a:rPr lang="en-GB" sz="2000" dirty="0" smtClean="0"/>
              <a:t>measures the severity of poverty as the poorest households are given a greater weight in the equation.</a:t>
            </a:r>
            <a:endParaRPr lang="en-US" sz="2000"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3280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3280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3280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328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714480" y="152400"/>
            <a:ext cx="7429520" cy="1062022"/>
          </a:xfrm>
        </p:spPr>
        <p:txBody>
          <a:bodyPr/>
          <a:lstStyle/>
          <a:p>
            <a:pPr algn="l">
              <a:tabLst>
                <a:tab pos="631825" algn="l"/>
              </a:tabLst>
            </a:pPr>
            <a:r>
              <a:rPr lang="fr-FR" b="1" dirty="0" smtClean="0">
                <a:solidFill>
                  <a:srgbClr val="C00000"/>
                </a:solidFill>
              </a:rPr>
              <a:t>3.3</a:t>
            </a:r>
            <a:r>
              <a:rPr lang="fr-FR" b="1" dirty="0" smtClean="0">
                <a:solidFill>
                  <a:schemeClr val="tx2">
                    <a:lumMod val="65000"/>
                    <a:lumOff val="35000"/>
                  </a:schemeClr>
                </a:solidFill>
              </a:rPr>
              <a:t> </a:t>
            </a:r>
            <a:r>
              <a:rPr lang="fr-FR" b="1" dirty="0" err="1" smtClean="0">
                <a:solidFill>
                  <a:schemeClr val="tx2">
                    <a:lumMod val="65000"/>
                    <a:lumOff val="35000"/>
                  </a:schemeClr>
                </a:solidFill>
              </a:rPr>
              <a:t>Income</a:t>
            </a:r>
            <a:r>
              <a:rPr lang="fr-FR" b="1" dirty="0" smtClean="0">
                <a:solidFill>
                  <a:srgbClr val="367DB2"/>
                </a:solidFill>
              </a:rPr>
              <a:t> </a:t>
            </a:r>
            <a:r>
              <a:rPr lang="fr-FR" b="1" dirty="0" smtClean="0">
                <a:solidFill>
                  <a:srgbClr val="C00000"/>
                </a:solidFill>
              </a:rPr>
              <a:t>&amp;</a:t>
            </a:r>
            <a:r>
              <a:rPr lang="fr-FR" b="1" dirty="0" smtClean="0">
                <a:solidFill>
                  <a:schemeClr val="folHlink"/>
                </a:solidFill>
              </a:rPr>
              <a:t> </a:t>
            </a:r>
            <a:r>
              <a:rPr lang="fr-FR" b="1" dirty="0" err="1" smtClean="0">
                <a:solidFill>
                  <a:schemeClr val="tx2">
                    <a:lumMod val="65000"/>
                    <a:lumOff val="35000"/>
                  </a:schemeClr>
                </a:solidFill>
              </a:rPr>
              <a:t>Poverty</a:t>
            </a:r>
            <a:r>
              <a:rPr lang="fr-FR" b="1" dirty="0" smtClean="0">
                <a:solidFill>
                  <a:srgbClr val="367DB2"/>
                </a:solidFill>
              </a:rPr>
              <a:t> </a:t>
            </a:r>
            <a:r>
              <a:rPr lang="fr-FR" b="1" dirty="0" smtClean="0">
                <a:solidFill>
                  <a:schemeClr val="folHlink"/>
                </a:solidFill>
              </a:rPr>
              <a:t>|</a:t>
            </a:r>
            <a:r>
              <a:rPr lang="fr-FR" b="1" dirty="0" smtClean="0">
                <a:solidFill>
                  <a:srgbClr val="367DB2"/>
                </a:solidFill>
              </a:rPr>
              <a:t> </a:t>
            </a:r>
            <a:r>
              <a:rPr lang="fr-FR" b="1" dirty="0" err="1" smtClean="0">
                <a:solidFill>
                  <a:schemeClr val="tx2">
                    <a:lumMod val="65000"/>
                    <a:lumOff val="35000"/>
                  </a:schemeClr>
                </a:solidFill>
              </a:rPr>
              <a:t>Poverty</a:t>
            </a:r>
            <a:r>
              <a:rPr lang="fr-FR" b="1" dirty="0" smtClean="0">
                <a:solidFill>
                  <a:schemeClr val="tx2">
                    <a:lumMod val="65000"/>
                    <a:lumOff val="35000"/>
                  </a:schemeClr>
                </a:solidFill>
              </a:rPr>
              <a:t> </a:t>
            </a:r>
            <a:r>
              <a:rPr lang="fr-FR" b="1" dirty="0" err="1" smtClean="0">
                <a:solidFill>
                  <a:schemeClr val="tx2">
                    <a:lumMod val="65000"/>
                    <a:lumOff val="35000"/>
                  </a:schemeClr>
                </a:solidFill>
              </a:rPr>
              <a:t>monetory</a:t>
            </a:r>
            <a:r>
              <a:rPr lang="fr-FR" b="1" dirty="0" smtClean="0">
                <a:solidFill>
                  <a:schemeClr val="tx2">
                    <a:lumMod val="65000"/>
                    <a:lumOff val="35000"/>
                  </a:schemeClr>
                </a:solidFill>
              </a:rPr>
              <a:t> 	</a:t>
            </a:r>
            <a:r>
              <a:rPr lang="fr-FR" b="1" dirty="0" err="1" smtClean="0">
                <a:solidFill>
                  <a:schemeClr val="tx2">
                    <a:lumMod val="65000"/>
                    <a:lumOff val="35000"/>
                  </a:schemeClr>
                </a:solidFill>
              </a:rPr>
              <a:t>indicators</a:t>
            </a:r>
            <a:r>
              <a:rPr lang="fr-FR" b="1" dirty="0" smtClean="0">
                <a:solidFill>
                  <a:srgbClr val="367DB2"/>
                </a:solidFill>
              </a:rPr>
              <a:t> </a:t>
            </a:r>
            <a:r>
              <a:rPr lang="fr-FR" b="1" dirty="0" smtClean="0">
                <a:solidFill>
                  <a:srgbClr val="FF9966"/>
                </a:solidFill>
              </a:rPr>
              <a:t>  </a:t>
            </a:r>
            <a:r>
              <a:rPr lang="fr-FR" b="1" dirty="0" err="1" smtClean="0">
                <a:solidFill>
                  <a:srgbClr val="C00000"/>
                </a:solidFill>
              </a:rPr>
              <a:t>Calculation</a:t>
            </a:r>
            <a:endParaRPr lang="en-US" altLang="zh-CN" sz="1600" dirty="0" smtClean="0">
              <a:solidFill>
                <a:srgbClr val="C00000"/>
              </a:solidFill>
              <a:ea typeface="宋体" pitchFamily="2" charset="-122"/>
            </a:endParaRPr>
          </a:p>
        </p:txBody>
      </p:sp>
      <p:sp>
        <p:nvSpPr>
          <p:cNvPr id="28675" name="Rectangle 3"/>
          <p:cNvSpPr>
            <a:spLocks noGrp="1" noChangeArrowheads="1"/>
          </p:cNvSpPr>
          <p:nvPr>
            <p:ph type="body" idx="1"/>
          </p:nvPr>
        </p:nvSpPr>
        <p:spPr>
          <a:xfrm>
            <a:off x="385763" y="3344863"/>
            <a:ext cx="8577262" cy="3354387"/>
          </a:xfrm>
        </p:spPr>
        <p:txBody>
          <a:bodyPr/>
          <a:lstStyle/>
          <a:p>
            <a:pPr>
              <a:lnSpc>
                <a:spcPct val="80000"/>
              </a:lnSpc>
              <a:buFont typeface="Wingdings" pitchFamily="2" charset="2"/>
              <a:buNone/>
            </a:pPr>
            <a:r>
              <a:rPr lang="en-GB" sz="1400" dirty="0" smtClean="0"/>
              <a:t>where </a:t>
            </a:r>
          </a:p>
          <a:p>
            <a:pPr lvl="1">
              <a:lnSpc>
                <a:spcPct val="80000"/>
              </a:lnSpc>
            </a:pPr>
            <a:r>
              <a:rPr lang="en-GB" sz="1600" b="1" dirty="0" smtClean="0"/>
              <a:t>n</a:t>
            </a:r>
            <a:r>
              <a:rPr lang="en-GB" sz="1600" dirty="0" smtClean="0"/>
              <a:t> represents the total population, </a:t>
            </a:r>
          </a:p>
          <a:p>
            <a:pPr lvl="1">
              <a:lnSpc>
                <a:spcPct val="80000"/>
              </a:lnSpc>
            </a:pPr>
            <a:r>
              <a:rPr lang="en-GB" sz="1600" b="1" dirty="0" smtClean="0"/>
              <a:t>q</a:t>
            </a:r>
            <a:r>
              <a:rPr lang="en-GB" sz="1600" dirty="0" smtClean="0"/>
              <a:t> the poor</a:t>
            </a:r>
          </a:p>
          <a:p>
            <a:pPr lvl="1">
              <a:lnSpc>
                <a:spcPct val="80000"/>
              </a:lnSpc>
            </a:pPr>
            <a:r>
              <a:rPr lang="en-GB" sz="1600" b="1" dirty="0" smtClean="0"/>
              <a:t>z</a:t>
            </a:r>
            <a:r>
              <a:rPr lang="en-GB" sz="1600" dirty="0" smtClean="0"/>
              <a:t> the poverty line and </a:t>
            </a:r>
          </a:p>
          <a:p>
            <a:pPr lvl="1">
              <a:lnSpc>
                <a:spcPct val="80000"/>
              </a:lnSpc>
            </a:pPr>
            <a:r>
              <a:rPr lang="en-GB" sz="1600" b="1" dirty="0" smtClean="0"/>
              <a:t>c</a:t>
            </a:r>
            <a:r>
              <a:rPr lang="en-GB" sz="1600" dirty="0" smtClean="0"/>
              <a:t> consumption expenditure</a:t>
            </a:r>
            <a:r>
              <a:rPr lang="en-GB" sz="1400" dirty="0" smtClean="0"/>
              <a:t> </a:t>
            </a:r>
          </a:p>
          <a:p>
            <a:pPr lvl="1">
              <a:lnSpc>
                <a:spcPct val="80000"/>
              </a:lnSpc>
            </a:pPr>
            <a:endParaRPr lang="en-GB" sz="1400" dirty="0" smtClean="0"/>
          </a:p>
          <a:p>
            <a:pPr lvl="1">
              <a:lnSpc>
                <a:spcPct val="80000"/>
              </a:lnSpc>
            </a:pPr>
            <a:endParaRPr lang="en-GB" sz="1400" dirty="0" smtClean="0"/>
          </a:p>
          <a:p>
            <a:pPr lvl="1">
              <a:lnSpc>
                <a:spcPct val="80000"/>
              </a:lnSpc>
            </a:pPr>
            <a:r>
              <a:rPr lang="en-GB" sz="1600" dirty="0" smtClean="0"/>
              <a:t>If the parameter </a:t>
            </a:r>
            <a:r>
              <a:rPr lang="en-GB" sz="1600" b="1" dirty="0" smtClean="0"/>
              <a:t>α = 0</a:t>
            </a:r>
            <a:r>
              <a:rPr lang="en-GB" sz="1600" dirty="0" smtClean="0"/>
              <a:t>, then the equation is simply the headcount index. </a:t>
            </a:r>
          </a:p>
          <a:p>
            <a:pPr lvl="1">
              <a:lnSpc>
                <a:spcPct val="80000"/>
              </a:lnSpc>
            </a:pPr>
            <a:r>
              <a:rPr lang="en-GB" sz="1600" dirty="0" smtClean="0"/>
              <a:t>With </a:t>
            </a:r>
            <a:r>
              <a:rPr lang="en-GB" sz="1600" b="1" dirty="0" smtClean="0"/>
              <a:t>α = 1</a:t>
            </a:r>
            <a:r>
              <a:rPr lang="en-GB" sz="1600" dirty="0" smtClean="0"/>
              <a:t>, the equation measures the poverty gap, which is the average income / expenditure shortfall of the poor with respect to the poverty line. </a:t>
            </a:r>
          </a:p>
          <a:p>
            <a:pPr lvl="1">
              <a:lnSpc>
                <a:spcPct val="80000"/>
              </a:lnSpc>
            </a:pPr>
            <a:r>
              <a:rPr lang="en-GB" sz="1600" dirty="0" smtClean="0"/>
              <a:t>When α = 2, the equation represents a measure for the </a:t>
            </a:r>
            <a:r>
              <a:rPr lang="en-GB" sz="1600" b="1" dirty="0" smtClean="0"/>
              <a:t>severity of poverty</a:t>
            </a:r>
            <a:endParaRPr lang="en-US" altLang="zh-CN" sz="1600" dirty="0" smtClean="0">
              <a:ea typeface="宋体" pitchFamily="2" charset="-122"/>
            </a:endParaRPr>
          </a:p>
        </p:txBody>
      </p:sp>
      <p:pic>
        <p:nvPicPr>
          <p:cNvPr id="28676" name="Picture 4"/>
          <p:cNvPicPr>
            <a:picLocks noChangeAspect="1" noChangeArrowheads="1"/>
          </p:cNvPicPr>
          <p:nvPr/>
        </p:nvPicPr>
        <p:blipFill>
          <a:blip r:embed="rId3" cstate="print"/>
          <a:srcRect/>
          <a:stretch>
            <a:fillRect/>
          </a:stretch>
        </p:blipFill>
        <p:spPr bwMode="auto">
          <a:xfrm>
            <a:off x="533400" y="1725613"/>
            <a:ext cx="4986338" cy="1616075"/>
          </a:xfrm>
          <a:prstGeom prst="rect">
            <a:avLst/>
          </a:prstGeom>
          <a:noFill/>
          <a:ln w="9525">
            <a:noFill/>
            <a:miter lim="800000"/>
            <a:headEnd/>
            <a:tailEnd/>
          </a:ln>
        </p:spPr>
      </p:pic>
      <p:sp>
        <p:nvSpPr>
          <p:cNvPr id="28677" name="Rectangle 5"/>
          <p:cNvSpPr>
            <a:spLocks noChangeArrowheads="1"/>
          </p:cNvSpPr>
          <p:nvPr/>
        </p:nvSpPr>
        <p:spPr bwMode="auto">
          <a:xfrm>
            <a:off x="400050" y="1238250"/>
            <a:ext cx="7754938" cy="890588"/>
          </a:xfrm>
          <a:prstGeom prst="rect">
            <a:avLst/>
          </a:prstGeom>
          <a:noFill/>
          <a:ln w="9525">
            <a:noFill/>
            <a:miter lim="800000"/>
            <a:headEnd/>
            <a:tailEnd/>
          </a:ln>
        </p:spPr>
        <p:txBody>
          <a:bodyPr>
            <a:spAutoFit/>
          </a:bodyPr>
          <a:lstStyle/>
          <a:p>
            <a:pPr eaLnBrk="0" hangingPunct="0">
              <a:lnSpc>
                <a:spcPct val="90000"/>
              </a:lnSpc>
              <a:spcBef>
                <a:spcPct val="20000"/>
              </a:spcBef>
              <a:buClr>
                <a:schemeClr val="folHlink"/>
              </a:buClr>
              <a:buFont typeface="Wingdings" pitchFamily="2" charset="2"/>
              <a:buChar char="è"/>
            </a:pPr>
            <a:r>
              <a:rPr lang="en-GB">
                <a:solidFill>
                  <a:srgbClr val="4D4D4D"/>
                </a:solidFill>
                <a:latin typeface="Calibri" pitchFamily="34" charset="0"/>
              </a:rPr>
              <a:t>Poverty rates, poverty gap and squared poverty gap formulae can be represented as follows:</a:t>
            </a:r>
          </a:p>
          <a:p>
            <a:pPr eaLnBrk="0" hangingPunct="0">
              <a:lnSpc>
                <a:spcPct val="90000"/>
              </a:lnSpc>
              <a:spcBef>
                <a:spcPct val="20000"/>
              </a:spcBef>
              <a:buClr>
                <a:schemeClr val="folHlink"/>
              </a:buClr>
              <a:buFont typeface="Wingdings" pitchFamily="2" charset="2"/>
              <a:buChar char="è"/>
            </a:pPr>
            <a:endParaRPr lang="en-GB">
              <a:solidFill>
                <a:srgbClr val="4D4D4D"/>
              </a:solidFill>
              <a:latin typeface="Calibri" pitchFamily="34" charset="0"/>
            </a:endParaRPr>
          </a:p>
        </p:txBody>
      </p:sp>
      <p:grpSp>
        <p:nvGrpSpPr>
          <p:cNvPr id="2" name="Group 16"/>
          <p:cNvGrpSpPr>
            <a:grpSpLocks/>
          </p:cNvGrpSpPr>
          <p:nvPr/>
        </p:nvGrpSpPr>
        <p:grpSpPr bwMode="auto">
          <a:xfrm>
            <a:off x="5819775" y="1743075"/>
            <a:ext cx="3133725" cy="2979738"/>
            <a:chOff x="3666" y="1098"/>
            <a:chExt cx="1974" cy="1877"/>
          </a:xfrm>
        </p:grpSpPr>
        <p:sp>
          <p:nvSpPr>
            <p:cNvPr id="28679" name="Text Box 6"/>
            <p:cNvSpPr txBox="1">
              <a:spLocks noChangeArrowheads="1"/>
            </p:cNvSpPr>
            <p:nvPr/>
          </p:nvSpPr>
          <p:spPr bwMode="auto">
            <a:xfrm>
              <a:off x="3666" y="1098"/>
              <a:ext cx="1974" cy="1877"/>
            </a:xfrm>
            <a:prstGeom prst="rect">
              <a:avLst/>
            </a:prstGeom>
            <a:noFill/>
            <a:ln w="9525">
              <a:solidFill>
                <a:srgbClr val="367DB2"/>
              </a:solidFill>
              <a:miter lim="800000"/>
              <a:headEnd/>
              <a:tailEnd/>
            </a:ln>
          </p:spPr>
          <p:txBody>
            <a:bodyPr>
              <a:spAutoFit/>
            </a:bodyPr>
            <a:lstStyle/>
            <a:p>
              <a:pPr>
                <a:spcBef>
                  <a:spcPct val="50000"/>
                </a:spcBef>
              </a:pPr>
              <a:r>
                <a:rPr lang="fr-FR" b="1">
                  <a:solidFill>
                    <a:srgbClr val="367DB2"/>
                  </a:solidFill>
                  <a:latin typeface="Calibri" pitchFamily="34" charset="0"/>
                </a:rPr>
                <a:t>Poverty rate</a:t>
              </a:r>
              <a:r>
                <a:rPr lang="fr-FR">
                  <a:latin typeface="Calibri" pitchFamily="34" charset="0"/>
                </a:rPr>
                <a:t> = Q/N</a:t>
              </a:r>
            </a:p>
            <a:p>
              <a:pPr>
                <a:spcBef>
                  <a:spcPct val="50000"/>
                </a:spcBef>
              </a:pPr>
              <a:r>
                <a:rPr lang="fr-FR" sz="1600" i="1">
                  <a:latin typeface="Calibri" pitchFamily="34" charset="0"/>
                </a:rPr>
                <a:t>With Q = total number of poor</a:t>
              </a:r>
            </a:p>
            <a:p>
              <a:endParaRPr lang="fr-FR" b="1">
                <a:solidFill>
                  <a:srgbClr val="367DB2"/>
                </a:solidFill>
                <a:latin typeface="Calibri" pitchFamily="34" charset="0"/>
              </a:endParaRPr>
            </a:p>
            <a:p>
              <a:r>
                <a:rPr lang="fr-FR" b="1">
                  <a:solidFill>
                    <a:srgbClr val="367DB2"/>
                  </a:solidFill>
                  <a:latin typeface="Calibri" pitchFamily="34" charset="0"/>
                </a:rPr>
                <a:t>Poverty gap index</a:t>
              </a:r>
              <a:r>
                <a:rPr lang="fr-FR">
                  <a:latin typeface="Calibri" pitchFamily="34" charset="0"/>
                </a:rPr>
                <a:t> =</a:t>
              </a:r>
            </a:p>
            <a:p>
              <a:r>
                <a:rPr lang="fr-FR">
                  <a:latin typeface="Calibri" pitchFamily="34" charset="0"/>
                </a:rPr>
                <a:t>1/n*</a:t>
              </a:r>
              <a:r>
                <a:rPr lang="fr-FR" sz="3200">
                  <a:latin typeface="Calibri" pitchFamily="34" charset="0"/>
                  <a:sym typeface="Symbol" pitchFamily="18" charset="2"/>
                </a:rPr>
                <a:t>   </a:t>
              </a:r>
              <a:r>
                <a:rPr lang="fr-FR" sz="2000">
                  <a:latin typeface="Calibri" pitchFamily="34" charset="0"/>
                  <a:sym typeface="Symbol" pitchFamily="18" charset="2"/>
                </a:rPr>
                <a:t>[(z-c)/z]</a:t>
              </a:r>
            </a:p>
            <a:p>
              <a:endParaRPr lang="fr-FR" sz="1000">
                <a:latin typeface="Calibri" pitchFamily="34" charset="0"/>
                <a:sym typeface="Symbol" pitchFamily="18" charset="2"/>
              </a:endParaRPr>
            </a:p>
            <a:p>
              <a:pPr>
                <a:spcBef>
                  <a:spcPct val="35000"/>
                </a:spcBef>
              </a:pPr>
              <a:r>
                <a:rPr lang="fr-FR" b="1">
                  <a:solidFill>
                    <a:srgbClr val="367DB2"/>
                  </a:solidFill>
                  <a:latin typeface="Calibri" pitchFamily="34" charset="0"/>
                </a:rPr>
                <a:t>Squared Poverty gap</a:t>
              </a:r>
              <a:r>
                <a:rPr lang="fr-FR">
                  <a:latin typeface="Calibri" pitchFamily="34" charset="0"/>
                </a:rPr>
                <a:t> =</a:t>
              </a:r>
            </a:p>
            <a:p>
              <a:pPr>
                <a:spcBef>
                  <a:spcPct val="35000"/>
                </a:spcBef>
              </a:pPr>
              <a:r>
                <a:rPr lang="fr-FR">
                  <a:latin typeface="Calibri" pitchFamily="34" charset="0"/>
                </a:rPr>
                <a:t>1/n*</a:t>
              </a:r>
              <a:r>
                <a:rPr lang="fr-FR">
                  <a:latin typeface="Calibri" pitchFamily="34" charset="0"/>
                  <a:sym typeface="Symbol" pitchFamily="18" charset="2"/>
                </a:rPr>
                <a:t>     [(z-c)/z]</a:t>
              </a:r>
              <a:r>
                <a:rPr lang="fr-FR" baseline="30000">
                  <a:latin typeface="Calibri" pitchFamily="34" charset="0"/>
                  <a:sym typeface="Symbol" pitchFamily="18" charset="2"/>
                </a:rPr>
                <a:t>2</a:t>
              </a:r>
            </a:p>
            <a:p>
              <a:endParaRPr lang="fr-FR" sz="2000">
                <a:latin typeface="Calibri" pitchFamily="34" charset="0"/>
                <a:sym typeface="Symbol" pitchFamily="18" charset="2"/>
              </a:endParaRPr>
            </a:p>
          </p:txBody>
        </p:sp>
        <p:grpSp>
          <p:nvGrpSpPr>
            <p:cNvPr id="3" name="Group 11"/>
            <p:cNvGrpSpPr>
              <a:grpSpLocks/>
            </p:cNvGrpSpPr>
            <p:nvPr/>
          </p:nvGrpSpPr>
          <p:grpSpPr bwMode="auto">
            <a:xfrm>
              <a:off x="3924" y="2411"/>
              <a:ext cx="300" cy="487"/>
              <a:chOff x="3918" y="1667"/>
              <a:chExt cx="300" cy="487"/>
            </a:xfrm>
          </p:grpSpPr>
          <p:sp>
            <p:nvSpPr>
              <p:cNvPr id="28685" name="Text Box 7"/>
              <p:cNvSpPr txBox="1">
                <a:spLocks noChangeArrowheads="1"/>
              </p:cNvSpPr>
              <p:nvPr/>
            </p:nvSpPr>
            <p:spPr bwMode="auto">
              <a:xfrm rot="10800000" flipV="1">
                <a:off x="3974" y="1667"/>
                <a:ext cx="169" cy="173"/>
              </a:xfrm>
              <a:prstGeom prst="rect">
                <a:avLst/>
              </a:prstGeom>
              <a:noFill/>
              <a:ln w="9525">
                <a:noFill/>
                <a:miter lim="800000"/>
                <a:headEnd/>
                <a:tailEnd/>
              </a:ln>
            </p:spPr>
            <p:txBody>
              <a:bodyPr>
                <a:spAutoFit/>
              </a:bodyPr>
              <a:lstStyle/>
              <a:p>
                <a:r>
                  <a:rPr lang="fr-FR" sz="1200">
                    <a:latin typeface="Calibri" pitchFamily="34" charset="0"/>
                  </a:rPr>
                  <a:t>q</a:t>
                </a:r>
              </a:p>
            </p:txBody>
          </p:sp>
          <p:sp>
            <p:nvSpPr>
              <p:cNvPr id="28686" name="Text Box 8"/>
              <p:cNvSpPr txBox="1">
                <a:spLocks noChangeArrowheads="1"/>
              </p:cNvSpPr>
              <p:nvPr/>
            </p:nvSpPr>
            <p:spPr bwMode="auto">
              <a:xfrm>
                <a:off x="3918" y="1981"/>
                <a:ext cx="283" cy="173"/>
              </a:xfrm>
              <a:prstGeom prst="rect">
                <a:avLst/>
              </a:prstGeom>
              <a:noFill/>
              <a:ln w="9525">
                <a:noFill/>
                <a:miter lim="800000"/>
                <a:headEnd/>
                <a:tailEnd/>
              </a:ln>
            </p:spPr>
            <p:txBody>
              <a:bodyPr>
                <a:spAutoFit/>
              </a:bodyPr>
              <a:lstStyle/>
              <a:p>
                <a:r>
                  <a:rPr lang="fr-FR" sz="1200">
                    <a:latin typeface="Calibri" pitchFamily="34" charset="0"/>
                  </a:rPr>
                  <a:t>c&lt;z</a:t>
                </a:r>
              </a:p>
            </p:txBody>
          </p:sp>
          <p:sp>
            <p:nvSpPr>
              <p:cNvPr id="28687" name="Text Box 10"/>
              <p:cNvSpPr txBox="1">
                <a:spLocks noChangeArrowheads="1"/>
              </p:cNvSpPr>
              <p:nvPr/>
            </p:nvSpPr>
            <p:spPr bwMode="auto">
              <a:xfrm>
                <a:off x="3918" y="1722"/>
                <a:ext cx="300" cy="365"/>
              </a:xfrm>
              <a:prstGeom prst="rect">
                <a:avLst/>
              </a:prstGeom>
              <a:noFill/>
              <a:ln w="9525">
                <a:noFill/>
                <a:miter lim="800000"/>
                <a:headEnd/>
                <a:tailEnd/>
              </a:ln>
            </p:spPr>
            <p:txBody>
              <a:bodyPr>
                <a:spAutoFit/>
              </a:bodyPr>
              <a:lstStyle/>
              <a:p>
                <a:pPr>
                  <a:spcBef>
                    <a:spcPct val="50000"/>
                  </a:spcBef>
                </a:pPr>
                <a:r>
                  <a:rPr lang="fr-FR" sz="3200">
                    <a:latin typeface="Calibri" pitchFamily="34" charset="0"/>
                    <a:sym typeface="Symbol" pitchFamily="18" charset="2"/>
                  </a:rPr>
                  <a:t>  </a:t>
                </a:r>
              </a:p>
            </p:txBody>
          </p:sp>
        </p:grpSp>
        <p:grpSp>
          <p:nvGrpSpPr>
            <p:cNvPr id="4" name="Group 12"/>
            <p:cNvGrpSpPr>
              <a:grpSpLocks/>
            </p:cNvGrpSpPr>
            <p:nvPr/>
          </p:nvGrpSpPr>
          <p:grpSpPr bwMode="auto">
            <a:xfrm>
              <a:off x="3940" y="1797"/>
              <a:ext cx="300" cy="487"/>
              <a:chOff x="3918" y="1667"/>
              <a:chExt cx="300" cy="487"/>
            </a:xfrm>
          </p:grpSpPr>
          <p:sp>
            <p:nvSpPr>
              <p:cNvPr id="28682" name="Text Box 13"/>
              <p:cNvSpPr txBox="1">
                <a:spLocks noChangeArrowheads="1"/>
              </p:cNvSpPr>
              <p:nvPr/>
            </p:nvSpPr>
            <p:spPr bwMode="auto">
              <a:xfrm rot="10800000" flipV="1">
                <a:off x="3974" y="1667"/>
                <a:ext cx="169" cy="173"/>
              </a:xfrm>
              <a:prstGeom prst="rect">
                <a:avLst/>
              </a:prstGeom>
              <a:noFill/>
              <a:ln w="9525">
                <a:noFill/>
                <a:miter lim="800000"/>
                <a:headEnd/>
                <a:tailEnd/>
              </a:ln>
            </p:spPr>
            <p:txBody>
              <a:bodyPr>
                <a:spAutoFit/>
              </a:bodyPr>
              <a:lstStyle/>
              <a:p>
                <a:r>
                  <a:rPr lang="fr-FR" sz="1200">
                    <a:latin typeface="Calibri" pitchFamily="34" charset="0"/>
                  </a:rPr>
                  <a:t>q</a:t>
                </a:r>
              </a:p>
            </p:txBody>
          </p:sp>
          <p:sp>
            <p:nvSpPr>
              <p:cNvPr id="28683" name="Text Box 14"/>
              <p:cNvSpPr txBox="1">
                <a:spLocks noChangeArrowheads="1"/>
              </p:cNvSpPr>
              <p:nvPr/>
            </p:nvSpPr>
            <p:spPr bwMode="auto">
              <a:xfrm>
                <a:off x="3918" y="1981"/>
                <a:ext cx="283" cy="173"/>
              </a:xfrm>
              <a:prstGeom prst="rect">
                <a:avLst/>
              </a:prstGeom>
              <a:noFill/>
              <a:ln w="9525">
                <a:noFill/>
                <a:miter lim="800000"/>
                <a:headEnd/>
                <a:tailEnd/>
              </a:ln>
            </p:spPr>
            <p:txBody>
              <a:bodyPr>
                <a:spAutoFit/>
              </a:bodyPr>
              <a:lstStyle/>
              <a:p>
                <a:r>
                  <a:rPr lang="fr-FR" sz="1200">
                    <a:latin typeface="Calibri" pitchFamily="34" charset="0"/>
                  </a:rPr>
                  <a:t>c&lt;z</a:t>
                </a:r>
              </a:p>
            </p:txBody>
          </p:sp>
          <p:sp>
            <p:nvSpPr>
              <p:cNvPr id="28684" name="Text Box 15"/>
              <p:cNvSpPr txBox="1">
                <a:spLocks noChangeArrowheads="1"/>
              </p:cNvSpPr>
              <p:nvPr/>
            </p:nvSpPr>
            <p:spPr bwMode="auto">
              <a:xfrm>
                <a:off x="3918" y="1722"/>
                <a:ext cx="300" cy="365"/>
              </a:xfrm>
              <a:prstGeom prst="rect">
                <a:avLst/>
              </a:prstGeom>
              <a:noFill/>
              <a:ln w="9525">
                <a:noFill/>
                <a:miter lim="800000"/>
                <a:headEnd/>
                <a:tailEnd/>
              </a:ln>
            </p:spPr>
            <p:txBody>
              <a:bodyPr>
                <a:spAutoFit/>
              </a:bodyPr>
              <a:lstStyle/>
              <a:p>
                <a:pPr>
                  <a:spcBef>
                    <a:spcPct val="50000"/>
                  </a:spcBef>
                </a:pPr>
                <a:r>
                  <a:rPr lang="fr-FR" sz="3200">
                    <a:latin typeface="Calibri" pitchFamily="34" charset="0"/>
                    <a:sym typeface="Symbol" pitchFamily="18" charset="2"/>
                  </a:rPr>
                  <a:t></a:t>
                </a: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1357290" y="0"/>
            <a:ext cx="7786710" cy="1285860"/>
          </a:xfrm>
          <a:noFill/>
        </p:spPr>
        <p:txBody>
          <a:bodyPr anchor="t"/>
          <a:lstStyle/>
          <a:p>
            <a:pPr eaLnBrk="1" hangingPunct="1">
              <a:tabLst>
                <a:tab pos="631825" algn="l"/>
              </a:tabLst>
            </a:pPr>
            <a:r>
              <a:rPr lang="en-GB" altLang="zh-CN" b="1" dirty="0" smtClean="0">
                <a:solidFill>
                  <a:srgbClr val="C00000"/>
                </a:solidFill>
                <a:ea typeface="宋体" pitchFamily="2" charset="-122"/>
              </a:rPr>
              <a:t>Step 2 | 	</a:t>
            </a:r>
            <a:r>
              <a:rPr lang="en-GB" b="1" dirty="0" smtClean="0">
                <a:solidFill>
                  <a:schemeClr val="tx2">
                    <a:lumMod val="85000"/>
                    <a:lumOff val="15000"/>
                  </a:schemeClr>
                </a:solidFill>
              </a:rPr>
              <a:t>Poverty monetary indicators  				</a:t>
            </a:r>
            <a:r>
              <a:rPr lang="en-GB" b="1" dirty="0" smtClean="0">
                <a:solidFill>
                  <a:srgbClr val="C00000"/>
                </a:solidFill>
              </a:rPr>
              <a:t>Definition poverty </a:t>
            </a:r>
            <a:r>
              <a:rPr lang="en-GB" b="1" dirty="0" smtClean="0">
                <a:solidFill>
                  <a:srgbClr val="C00000"/>
                </a:solidFill>
              </a:rPr>
              <a:t>rate: example</a:t>
            </a:r>
            <a:endParaRPr lang="en-GB" b="1" dirty="0" smtClean="0">
              <a:solidFill>
                <a:srgbClr val="C00000"/>
              </a:solidFill>
            </a:endParaRPr>
          </a:p>
        </p:txBody>
      </p:sp>
      <p:graphicFrame>
        <p:nvGraphicFramePr>
          <p:cNvPr id="4" name="Tableau 3"/>
          <p:cNvGraphicFramePr>
            <a:graphicFrameLocks noGrp="1"/>
          </p:cNvGraphicFramePr>
          <p:nvPr/>
        </p:nvGraphicFramePr>
        <p:xfrm>
          <a:off x="571472" y="1857364"/>
          <a:ext cx="8072493" cy="4581956"/>
        </p:xfrm>
        <a:graphic>
          <a:graphicData uri="http://schemas.openxmlformats.org/drawingml/2006/table">
            <a:tbl>
              <a:tblPr/>
              <a:tblGrid>
                <a:gridCol w="2071702"/>
                <a:gridCol w="1785950"/>
                <a:gridCol w="1518321"/>
                <a:gridCol w="2696520"/>
              </a:tblGrid>
              <a:tr h="636604">
                <a:tc>
                  <a:txBody>
                    <a:bodyPr/>
                    <a:lstStyle/>
                    <a:p>
                      <a:pPr algn="l" fontAlgn="b"/>
                      <a:r>
                        <a:rPr lang="fr-FR" sz="1600" b="1" i="0" u="none" strike="noStrike" dirty="0">
                          <a:solidFill>
                            <a:srgbClr val="FFFFFF"/>
                          </a:solidFill>
                          <a:latin typeface="Arial"/>
                        </a:rPr>
                        <a:t> </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fr-FR" sz="1600" b="1" i="0" u="none" strike="noStrike" dirty="0" err="1">
                          <a:solidFill>
                            <a:srgbClr val="FFFFFF"/>
                          </a:solidFill>
                          <a:latin typeface="Arial"/>
                        </a:rPr>
                        <a:t>Expenditure</a:t>
                      </a:r>
                      <a:r>
                        <a:rPr lang="fr-FR" sz="1600" b="1" i="0" u="none" strike="noStrike" dirty="0">
                          <a:solidFill>
                            <a:srgbClr val="FFFFFF"/>
                          </a:solidFill>
                          <a:latin typeface="Arial"/>
                        </a:rPr>
                        <a:t> (per capita) / </a:t>
                      </a:r>
                      <a:r>
                        <a:rPr lang="fr-FR" sz="1600" b="1" i="0" u="none" strike="noStrike" dirty="0" err="1">
                          <a:solidFill>
                            <a:srgbClr val="FFFFFF"/>
                          </a:solidFill>
                          <a:latin typeface="Arial"/>
                        </a:rPr>
                        <a:t>month</a:t>
                      </a:r>
                      <a:endParaRPr lang="fr-FR" sz="1600" b="1" i="0" u="none" strike="noStrike" dirty="0">
                        <a:solidFill>
                          <a:srgbClr val="FFFFFF"/>
                        </a:solidFill>
                        <a:latin typeface="Arial"/>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fr-FR" sz="1600" b="1" i="0" u="none" strike="noStrike" dirty="0">
                          <a:solidFill>
                            <a:srgbClr val="FFFFFF"/>
                          </a:solidFill>
                          <a:latin typeface="Arial"/>
                        </a:rPr>
                        <a:t>Identification </a:t>
                      </a:r>
                      <a:endParaRPr lang="fr-FR" sz="1600" b="1" i="0" u="none" strike="noStrike" dirty="0" smtClean="0">
                        <a:solidFill>
                          <a:srgbClr val="FFFFFF"/>
                        </a:solidFill>
                        <a:latin typeface="Arial"/>
                      </a:endParaRPr>
                    </a:p>
                    <a:p>
                      <a:pPr algn="ctr" fontAlgn="b"/>
                      <a:r>
                        <a:rPr lang="fr-FR" sz="1600" b="1" i="0" u="none" strike="noStrike" dirty="0" smtClean="0">
                          <a:solidFill>
                            <a:srgbClr val="FFFFFF"/>
                          </a:solidFill>
                          <a:latin typeface="Arial"/>
                        </a:rPr>
                        <a:t>of </a:t>
                      </a:r>
                      <a:r>
                        <a:rPr lang="fr-FR" sz="1600" b="1" i="0" u="none" strike="noStrike" dirty="0">
                          <a:solidFill>
                            <a:srgbClr val="FFFFFF"/>
                          </a:solidFill>
                          <a:latin typeface="Arial"/>
                        </a:rPr>
                        <a:t>the </a:t>
                      </a:r>
                      <a:r>
                        <a:rPr lang="fr-FR" sz="1600" b="1" i="0" u="none" strike="noStrike" dirty="0" err="1">
                          <a:solidFill>
                            <a:srgbClr val="FFFFFF"/>
                          </a:solidFill>
                          <a:latin typeface="Arial"/>
                        </a:rPr>
                        <a:t>poor</a:t>
                      </a:r>
                      <a:endParaRPr lang="fr-FR" sz="1600" b="1" i="0" u="none" strike="noStrike" dirty="0">
                        <a:solidFill>
                          <a:srgbClr val="FFFFFF"/>
                        </a:solidFill>
                        <a:latin typeface="Arial"/>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en-US" sz="1600" b="1" i="0" u="none" strike="noStrike" dirty="0">
                          <a:solidFill>
                            <a:srgbClr val="FFFFFF"/>
                          </a:solidFill>
                          <a:latin typeface="Arial"/>
                        </a:rPr>
                        <a:t>Difference (for the poor) between the poverty line </a:t>
                      </a:r>
                      <a:r>
                        <a:rPr lang="en-US" sz="1600" b="1" i="0" u="none" strike="noStrike" dirty="0" smtClean="0">
                          <a:solidFill>
                            <a:srgbClr val="FFFFFF"/>
                          </a:solidFill>
                          <a:latin typeface="Arial"/>
                        </a:rPr>
                        <a:t>&amp; </a:t>
                      </a:r>
                      <a:r>
                        <a:rPr lang="en-US" sz="1600" b="1" i="0" u="none" strike="noStrike" dirty="0">
                          <a:solidFill>
                            <a:srgbClr val="FFFFFF"/>
                          </a:solidFill>
                          <a:latin typeface="Arial"/>
                        </a:rPr>
                        <a:t>expenditure per capita</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r>
              <a:tr h="236896">
                <a:tc>
                  <a:txBody>
                    <a:bodyPr/>
                    <a:lstStyle/>
                    <a:p>
                      <a:pPr algn="l" fontAlgn="b"/>
                      <a:r>
                        <a:rPr lang="fr-FR" sz="1800" b="0" i="0" u="none" strike="noStrike" dirty="0">
                          <a:solidFill>
                            <a:schemeClr val="tx2"/>
                          </a:solidFill>
                          <a:latin typeface="Arial"/>
                        </a:rPr>
                        <a:t>Joseph</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120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Scholastique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200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Victoire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80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Sheila</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150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Luis</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70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Lou</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120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Isabelle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320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smtClean="0">
                          <a:solidFill>
                            <a:schemeClr val="tx2"/>
                          </a:solidFill>
                          <a:latin typeface="Arial"/>
                        </a:rPr>
                        <a:t>Krzysztof</a:t>
                      </a:r>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50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Emmanuelle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180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Florence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55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Andrés</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85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Cristina</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102</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a:solidFill>
                            <a:schemeClr val="tx2"/>
                          </a:solidFill>
                          <a:latin typeface="Arial"/>
                        </a:rPr>
                        <a:t>Anne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88</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endParaRPr lang="fr-FR" sz="1800" b="0" i="0" u="none" strike="noStrike">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4276">
                <a:tc>
                  <a:txBody>
                    <a:bodyPr/>
                    <a:lstStyle/>
                    <a:p>
                      <a:pPr algn="l" fontAlgn="b"/>
                      <a:r>
                        <a:rPr lang="fr-FR" sz="1800" b="1" i="0" u="none" strike="noStrike">
                          <a:solidFill>
                            <a:schemeClr val="tx2"/>
                          </a:solidFill>
                          <a:latin typeface="Arial"/>
                        </a:rPr>
                        <a:t>Total</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b"/>
                      <a:r>
                        <a:rPr lang="fr-FR" sz="1800" b="1" i="0" u="none" strike="noStrike">
                          <a:solidFill>
                            <a:schemeClr val="tx2"/>
                          </a:solidFill>
                          <a:latin typeface="Arial"/>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b"/>
                      <a:endParaRPr lang="fr-FR" sz="1800" b="1" i="0" u="none" strike="noStrike" dirty="0">
                        <a:solidFill>
                          <a:schemeClr val="tx2"/>
                        </a:solidFill>
                        <a:latin typeface="Arial"/>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b"/>
                      <a:endParaRPr lang="fr-FR" sz="1800" b="1" i="0" u="none" strike="noStrike" dirty="0">
                        <a:solidFill>
                          <a:schemeClr val="tx2"/>
                        </a:solidFill>
                        <a:latin typeface="Arial"/>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bl>
          </a:graphicData>
        </a:graphic>
      </p:graphicFrame>
      <p:sp>
        <p:nvSpPr>
          <p:cNvPr id="8" name="ZoneTexte 7"/>
          <p:cNvSpPr txBox="1"/>
          <p:nvPr/>
        </p:nvSpPr>
        <p:spPr>
          <a:xfrm>
            <a:off x="5429256" y="2786058"/>
            <a:ext cx="3143272" cy="3139321"/>
          </a:xfrm>
          <a:prstGeom prst="rect">
            <a:avLst/>
          </a:prstGeom>
          <a:solidFill>
            <a:schemeClr val="bg1"/>
          </a:solidFill>
          <a:ln>
            <a:solidFill>
              <a:schemeClr val="tx2">
                <a:lumMod val="75000"/>
                <a:lumOff val="25000"/>
              </a:schemeClr>
            </a:solidFill>
          </a:ln>
        </p:spPr>
        <p:txBody>
          <a:bodyPr wrap="square" rtlCol="0">
            <a:spAutoFit/>
          </a:bodyPr>
          <a:lstStyle/>
          <a:p>
            <a:r>
              <a:rPr lang="fr-FR" dirty="0" err="1" smtClean="0">
                <a:solidFill>
                  <a:schemeClr val="tx2"/>
                </a:solidFill>
              </a:rPr>
              <a:t>Calculation</a:t>
            </a:r>
            <a:r>
              <a:rPr lang="fr-FR" dirty="0" smtClean="0">
                <a:solidFill>
                  <a:schemeClr val="tx2"/>
                </a:solidFill>
              </a:rPr>
              <a:t> of the </a:t>
            </a:r>
            <a:r>
              <a:rPr lang="fr-FR" b="1" dirty="0" err="1" smtClean="0">
                <a:solidFill>
                  <a:srgbClr val="C00000"/>
                </a:solidFill>
              </a:rPr>
              <a:t>poverty</a:t>
            </a:r>
            <a:r>
              <a:rPr lang="fr-FR" b="1" dirty="0" smtClean="0">
                <a:solidFill>
                  <a:srgbClr val="C00000"/>
                </a:solidFill>
              </a:rPr>
              <a:t> rate</a:t>
            </a:r>
          </a:p>
          <a:p>
            <a:pPr marL="342900" indent="-342900">
              <a:buAutoNum type="arabicParenR"/>
            </a:pPr>
            <a:r>
              <a:rPr lang="fr-FR" dirty="0" smtClean="0">
                <a:solidFill>
                  <a:schemeClr val="tx2"/>
                </a:solidFill>
              </a:rPr>
              <a:t>Identification of the </a:t>
            </a:r>
            <a:r>
              <a:rPr lang="fr-FR" dirty="0" err="1" smtClean="0">
                <a:solidFill>
                  <a:schemeClr val="tx2"/>
                </a:solidFill>
              </a:rPr>
              <a:t>poor</a:t>
            </a:r>
            <a:endParaRPr lang="fr-FR" dirty="0" smtClean="0">
              <a:solidFill>
                <a:schemeClr val="tx2"/>
              </a:solidFill>
            </a:endParaRPr>
          </a:p>
          <a:p>
            <a:pPr marL="342900" indent="-342900"/>
            <a:r>
              <a:rPr lang="en-US" b="1" i="1" dirty="0" smtClean="0">
                <a:solidFill>
                  <a:srgbClr val="C00000"/>
                </a:solidFill>
              </a:rPr>
              <a:t>Formula </a:t>
            </a:r>
            <a:r>
              <a:rPr lang="en-US" dirty="0" smtClean="0">
                <a:solidFill>
                  <a:schemeClr val="tx2"/>
                </a:solidFill>
              </a:rPr>
              <a:t>=IF(expenditure&lt;poverty line,1,0)  Allocate 1 for poor, 0 otherwise</a:t>
            </a:r>
          </a:p>
          <a:p>
            <a:pPr marL="342900" indent="-342900"/>
            <a:r>
              <a:rPr lang="en-US" dirty="0" smtClean="0">
                <a:solidFill>
                  <a:schemeClr val="tx2"/>
                </a:solidFill>
              </a:rPr>
              <a:t>	= IF(B6&lt;$B$3;1;0)</a:t>
            </a:r>
          </a:p>
          <a:p>
            <a:endParaRPr lang="en-US" dirty="0" smtClean="0">
              <a:solidFill>
                <a:schemeClr val="tx2"/>
              </a:solidFill>
            </a:endParaRPr>
          </a:p>
          <a:p>
            <a:r>
              <a:rPr lang="en-US" dirty="0" smtClean="0">
                <a:solidFill>
                  <a:schemeClr val="tx2"/>
                </a:solidFill>
              </a:rPr>
              <a:t>2) Calculate the total  number of poor  = </a:t>
            </a:r>
            <a:r>
              <a:rPr lang="en-US" b="1" dirty="0" smtClean="0">
                <a:solidFill>
                  <a:srgbClr val="C00000"/>
                </a:solidFill>
              </a:rPr>
              <a:t>sum</a:t>
            </a:r>
            <a:r>
              <a:rPr lang="fr-FR" dirty="0" smtClean="0">
                <a:solidFill>
                  <a:schemeClr val="tx2"/>
                </a:solidFill>
              </a:rPr>
              <a:t>  </a:t>
            </a:r>
            <a:endParaRPr lang="fr-FR" dirty="0">
              <a:solidFill>
                <a:schemeClr val="tx2"/>
              </a:solidFill>
            </a:endParaRPr>
          </a:p>
        </p:txBody>
      </p:sp>
      <p:graphicFrame>
        <p:nvGraphicFramePr>
          <p:cNvPr id="6" name="Tableau 5"/>
          <p:cNvGraphicFramePr>
            <a:graphicFrameLocks noGrp="1"/>
          </p:cNvGraphicFramePr>
          <p:nvPr/>
        </p:nvGraphicFramePr>
        <p:xfrm>
          <a:off x="571472" y="1857364"/>
          <a:ext cx="8072493" cy="4581956"/>
        </p:xfrm>
        <a:graphic>
          <a:graphicData uri="http://schemas.openxmlformats.org/drawingml/2006/table">
            <a:tbl>
              <a:tblPr/>
              <a:tblGrid>
                <a:gridCol w="2071702"/>
                <a:gridCol w="1785950"/>
                <a:gridCol w="1518321"/>
                <a:gridCol w="2696520"/>
              </a:tblGrid>
              <a:tr h="636604">
                <a:tc>
                  <a:txBody>
                    <a:bodyPr/>
                    <a:lstStyle/>
                    <a:p>
                      <a:pPr algn="l" fontAlgn="b"/>
                      <a:r>
                        <a:rPr lang="fr-FR" sz="1600" b="1" i="0" u="none" strike="noStrike" dirty="0">
                          <a:solidFill>
                            <a:srgbClr val="FFFFFF"/>
                          </a:solidFill>
                          <a:latin typeface="Arial"/>
                        </a:rPr>
                        <a:t> </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fr-FR" sz="1600" b="1" i="0" u="none" strike="noStrike" dirty="0" err="1">
                          <a:solidFill>
                            <a:srgbClr val="FFFFFF"/>
                          </a:solidFill>
                          <a:latin typeface="Arial"/>
                        </a:rPr>
                        <a:t>Expenditure</a:t>
                      </a:r>
                      <a:r>
                        <a:rPr lang="fr-FR" sz="1600" b="1" i="0" u="none" strike="noStrike" dirty="0">
                          <a:solidFill>
                            <a:srgbClr val="FFFFFF"/>
                          </a:solidFill>
                          <a:latin typeface="Arial"/>
                        </a:rPr>
                        <a:t> (per capita) / </a:t>
                      </a:r>
                      <a:r>
                        <a:rPr lang="fr-FR" sz="1600" b="1" i="0" u="none" strike="noStrike" dirty="0" err="1">
                          <a:solidFill>
                            <a:srgbClr val="FFFFFF"/>
                          </a:solidFill>
                          <a:latin typeface="Arial"/>
                        </a:rPr>
                        <a:t>month</a:t>
                      </a:r>
                      <a:endParaRPr lang="fr-FR" sz="1600" b="1" i="0" u="none" strike="noStrike" dirty="0">
                        <a:solidFill>
                          <a:srgbClr val="FFFFFF"/>
                        </a:solidFill>
                        <a:latin typeface="Arial"/>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fr-FR" sz="1600" b="1" i="0" u="none" strike="noStrike" dirty="0">
                          <a:solidFill>
                            <a:srgbClr val="FFFFFF"/>
                          </a:solidFill>
                          <a:latin typeface="Arial"/>
                        </a:rPr>
                        <a:t>Identification </a:t>
                      </a:r>
                      <a:endParaRPr lang="fr-FR" sz="1600" b="1" i="0" u="none" strike="noStrike" dirty="0" smtClean="0">
                        <a:solidFill>
                          <a:srgbClr val="FFFFFF"/>
                        </a:solidFill>
                        <a:latin typeface="Arial"/>
                      </a:endParaRPr>
                    </a:p>
                    <a:p>
                      <a:pPr algn="ctr" fontAlgn="b"/>
                      <a:r>
                        <a:rPr lang="fr-FR" sz="1600" b="1" i="0" u="none" strike="noStrike" dirty="0" smtClean="0">
                          <a:solidFill>
                            <a:srgbClr val="FFFFFF"/>
                          </a:solidFill>
                          <a:latin typeface="Arial"/>
                        </a:rPr>
                        <a:t>of </a:t>
                      </a:r>
                      <a:r>
                        <a:rPr lang="fr-FR" sz="1600" b="1" i="0" u="none" strike="noStrike" dirty="0">
                          <a:solidFill>
                            <a:srgbClr val="FFFFFF"/>
                          </a:solidFill>
                          <a:latin typeface="Arial"/>
                        </a:rPr>
                        <a:t>the </a:t>
                      </a:r>
                      <a:r>
                        <a:rPr lang="fr-FR" sz="1600" b="1" i="0" u="none" strike="noStrike" dirty="0" err="1">
                          <a:solidFill>
                            <a:srgbClr val="FFFFFF"/>
                          </a:solidFill>
                          <a:latin typeface="Arial"/>
                        </a:rPr>
                        <a:t>poor</a:t>
                      </a:r>
                      <a:endParaRPr lang="fr-FR" sz="1600" b="1" i="0" u="none" strike="noStrike" dirty="0">
                        <a:solidFill>
                          <a:srgbClr val="FFFFFF"/>
                        </a:solidFill>
                        <a:latin typeface="Arial"/>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en-US" sz="1600" b="1" i="0" u="none" strike="noStrike" dirty="0">
                          <a:solidFill>
                            <a:srgbClr val="FFFFFF"/>
                          </a:solidFill>
                          <a:latin typeface="Arial"/>
                        </a:rPr>
                        <a:t>Difference (for the poor) between the poverty line </a:t>
                      </a:r>
                      <a:r>
                        <a:rPr lang="en-US" sz="1600" b="1" i="0" u="none" strike="noStrike" dirty="0" smtClean="0">
                          <a:solidFill>
                            <a:srgbClr val="FFFFFF"/>
                          </a:solidFill>
                          <a:latin typeface="Arial"/>
                        </a:rPr>
                        <a:t>&amp; </a:t>
                      </a:r>
                      <a:r>
                        <a:rPr lang="en-US" sz="1600" b="1" i="0" u="none" strike="noStrike" dirty="0">
                          <a:solidFill>
                            <a:srgbClr val="FFFFFF"/>
                          </a:solidFill>
                          <a:latin typeface="Arial"/>
                        </a:rPr>
                        <a:t>expenditure per capita</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r>
              <a:tr h="236896">
                <a:tc>
                  <a:txBody>
                    <a:bodyPr/>
                    <a:lstStyle/>
                    <a:p>
                      <a:pPr algn="l" fontAlgn="b"/>
                      <a:r>
                        <a:rPr lang="fr-FR" sz="1800" b="0" i="0" u="none" strike="noStrike" dirty="0">
                          <a:solidFill>
                            <a:schemeClr val="tx2"/>
                          </a:solidFill>
                          <a:latin typeface="Arial"/>
                        </a:rPr>
                        <a:t>Joseph</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120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Scholastique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200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Victoire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80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Sheila</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150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Luis</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70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1" i="0" u="none" strike="noStrike" dirty="0">
                        <a:solidFill>
                          <a:srgbClr val="C00000"/>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Lou</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120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Isabelle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320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smtClean="0">
                          <a:solidFill>
                            <a:srgbClr val="C00000"/>
                          </a:solidFill>
                          <a:latin typeface="Arial"/>
                        </a:rPr>
                        <a:t>Krzysztof</a:t>
                      </a:r>
                      <a:endParaRPr lang="fr-FR" sz="1800" b="1" i="0" u="none" strike="noStrike" dirty="0">
                        <a:solidFill>
                          <a:srgbClr val="C00000"/>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50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1" i="0" u="none" strike="noStrike" dirty="0">
                        <a:solidFill>
                          <a:srgbClr val="C00000"/>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Emmanuelle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180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Florence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55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1" i="0" u="none" strike="noStrike" dirty="0">
                          <a:solidFill>
                            <a:srgbClr val="C00000"/>
                          </a:solidFill>
                          <a:latin typeface="Arial"/>
                        </a:rPr>
                        <a:t>Andrés</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85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Cristina</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102</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Anne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88</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b"/>
                      <a:endParaRPr lang="fr-FR" sz="1800" b="1" i="0" u="none" strike="noStrike" dirty="0">
                        <a:solidFill>
                          <a:srgbClr val="C00000"/>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r>
              <a:tr h="284276">
                <a:tc>
                  <a:txBody>
                    <a:bodyPr/>
                    <a:lstStyle/>
                    <a:p>
                      <a:pPr algn="l" fontAlgn="b"/>
                      <a:r>
                        <a:rPr lang="fr-FR" sz="1800" b="1" i="0" u="none" strike="noStrike" dirty="0">
                          <a:solidFill>
                            <a:schemeClr val="tx2"/>
                          </a:solidFill>
                          <a:latin typeface="Arial"/>
                        </a:rPr>
                        <a:t>Total</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b"/>
                      <a:r>
                        <a:rPr lang="fr-FR" sz="1800" b="1" i="0" u="none" strike="noStrike">
                          <a:solidFill>
                            <a:schemeClr val="tx2"/>
                          </a:solidFill>
                          <a:latin typeface="Arial"/>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b"/>
                      <a:r>
                        <a:rPr lang="fr-FR" sz="1800" b="1" i="0" u="none" strike="noStrike" dirty="0">
                          <a:solidFill>
                            <a:schemeClr val="tx2"/>
                          </a:solidFill>
                          <a:latin typeface="Arial"/>
                        </a:rPr>
                        <a:t>6</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b"/>
                      <a:endParaRPr lang="fr-FR" sz="1800" b="1" i="0" u="none" strike="noStrike" dirty="0">
                        <a:solidFill>
                          <a:schemeClr val="tx2"/>
                        </a:solidFill>
                        <a:latin typeface="Arial"/>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bl>
          </a:graphicData>
        </a:graphic>
      </p:graphicFrame>
      <p:sp>
        <p:nvSpPr>
          <p:cNvPr id="9" name="ZoneTexte 8"/>
          <p:cNvSpPr txBox="1"/>
          <p:nvPr/>
        </p:nvSpPr>
        <p:spPr>
          <a:xfrm>
            <a:off x="500034" y="1285860"/>
            <a:ext cx="7643866" cy="400110"/>
          </a:xfrm>
          <a:prstGeom prst="rect">
            <a:avLst/>
          </a:prstGeom>
          <a:noFill/>
        </p:spPr>
        <p:txBody>
          <a:bodyPr wrap="square" rtlCol="0">
            <a:spAutoFit/>
          </a:bodyPr>
          <a:lstStyle/>
          <a:p>
            <a:r>
              <a:rPr lang="fr-FR" sz="2000" b="1" dirty="0" smtClean="0">
                <a:solidFill>
                  <a:srgbClr val="C00000"/>
                </a:solidFill>
              </a:rPr>
              <a:t>Quick </a:t>
            </a:r>
            <a:r>
              <a:rPr lang="fr-FR" sz="2000" b="1" dirty="0" err="1" smtClean="0">
                <a:solidFill>
                  <a:srgbClr val="C00000"/>
                </a:solidFill>
              </a:rPr>
              <a:t>example</a:t>
            </a:r>
            <a:r>
              <a:rPr lang="fr-FR" sz="2000" b="1" dirty="0" smtClean="0">
                <a:solidFill>
                  <a:srgbClr val="C00000"/>
                </a:solidFill>
              </a:rPr>
              <a:t> on how to </a:t>
            </a:r>
            <a:r>
              <a:rPr lang="fr-FR" sz="2000" b="1" dirty="0" err="1" smtClean="0">
                <a:solidFill>
                  <a:srgbClr val="C00000"/>
                </a:solidFill>
              </a:rPr>
              <a:t>calculate</a:t>
            </a:r>
            <a:r>
              <a:rPr lang="fr-FR" sz="2000" b="1" dirty="0" smtClean="0">
                <a:solidFill>
                  <a:srgbClr val="C00000"/>
                </a:solidFill>
              </a:rPr>
              <a:t> </a:t>
            </a:r>
            <a:r>
              <a:rPr lang="fr-FR" sz="2000" b="1" dirty="0" err="1" smtClean="0">
                <a:solidFill>
                  <a:srgbClr val="C00000"/>
                </a:solidFill>
              </a:rPr>
              <a:t>poverty</a:t>
            </a:r>
            <a:r>
              <a:rPr lang="fr-FR" sz="2000" b="1" dirty="0" smtClean="0">
                <a:solidFill>
                  <a:srgbClr val="C00000"/>
                </a:solidFill>
              </a:rPr>
              <a:t> rates and gaps….</a:t>
            </a:r>
            <a:endParaRPr lang="fr-FR" sz="2000" b="1" dirty="0">
              <a:solidFill>
                <a:srgbClr val="C00000"/>
              </a:solidFill>
            </a:endParaRPr>
          </a:p>
        </p:txBody>
      </p:sp>
      <p:sp>
        <p:nvSpPr>
          <p:cNvPr id="7" name="ZoneTexte 6"/>
          <p:cNvSpPr txBox="1"/>
          <p:nvPr/>
        </p:nvSpPr>
        <p:spPr>
          <a:xfrm>
            <a:off x="5643570" y="2857496"/>
            <a:ext cx="2714644" cy="3170099"/>
          </a:xfrm>
          <a:prstGeom prst="rect">
            <a:avLst/>
          </a:prstGeom>
          <a:solidFill>
            <a:schemeClr val="bg1"/>
          </a:solidFill>
          <a:ln>
            <a:solidFill>
              <a:schemeClr val="tx2">
                <a:lumMod val="75000"/>
                <a:lumOff val="25000"/>
              </a:schemeClr>
            </a:solidFill>
          </a:ln>
        </p:spPr>
        <p:txBody>
          <a:bodyPr wrap="square" rtlCol="0">
            <a:spAutoFit/>
          </a:bodyPr>
          <a:lstStyle/>
          <a:p>
            <a:r>
              <a:rPr lang="en-US" sz="2000" b="1" dirty="0" smtClean="0">
                <a:solidFill>
                  <a:srgbClr val="C00000"/>
                </a:solidFill>
              </a:rPr>
              <a:t>Poverty  rates </a:t>
            </a:r>
            <a:r>
              <a:rPr lang="en-US" sz="2000" dirty="0" smtClean="0">
                <a:solidFill>
                  <a:schemeClr val="tx2"/>
                </a:solidFill>
              </a:rPr>
              <a:t>= </a:t>
            </a:r>
          </a:p>
          <a:p>
            <a:r>
              <a:rPr lang="en-US" sz="2000" dirty="0" smtClean="0">
                <a:solidFill>
                  <a:schemeClr val="tx2"/>
                </a:solidFill>
              </a:rPr>
              <a:t>Number of poor /</a:t>
            </a:r>
          </a:p>
          <a:p>
            <a:r>
              <a:rPr lang="en-US" sz="2000" dirty="0" smtClean="0">
                <a:solidFill>
                  <a:schemeClr val="tx2"/>
                </a:solidFill>
              </a:rPr>
              <a:t>Total population</a:t>
            </a:r>
          </a:p>
          <a:p>
            <a:endParaRPr lang="en-US" sz="2000" dirty="0" smtClean="0">
              <a:solidFill>
                <a:schemeClr val="tx2"/>
              </a:solidFill>
            </a:endParaRPr>
          </a:p>
          <a:p>
            <a:pPr defTabSz="628650"/>
            <a:r>
              <a:rPr lang="en-US" sz="2000" dirty="0" smtClean="0">
                <a:solidFill>
                  <a:schemeClr val="tx2"/>
                </a:solidFill>
              </a:rPr>
              <a:t>= 	SUM(C6:C18) </a:t>
            </a:r>
            <a:r>
              <a:rPr lang="en-US" sz="2000" b="1" dirty="0" smtClean="0">
                <a:solidFill>
                  <a:srgbClr val="C00000"/>
                </a:solidFill>
              </a:rPr>
              <a:t>/</a:t>
            </a:r>
            <a:r>
              <a:rPr lang="en-US" sz="2000" dirty="0" smtClean="0">
                <a:solidFill>
                  <a:schemeClr val="tx2"/>
                </a:solidFill>
              </a:rPr>
              <a:t>  	</a:t>
            </a:r>
          </a:p>
          <a:p>
            <a:pPr defTabSz="628650"/>
            <a:r>
              <a:rPr lang="en-US" sz="2000" dirty="0" smtClean="0">
                <a:solidFill>
                  <a:schemeClr val="tx2"/>
                </a:solidFill>
              </a:rPr>
              <a:t>	B21*100</a:t>
            </a:r>
          </a:p>
          <a:p>
            <a:endParaRPr lang="en-US" sz="2000" b="1" dirty="0" smtClean="0">
              <a:solidFill>
                <a:srgbClr val="C00000"/>
              </a:solidFill>
            </a:endParaRPr>
          </a:p>
          <a:p>
            <a:r>
              <a:rPr lang="en-US" sz="2000" b="1" dirty="0" smtClean="0">
                <a:solidFill>
                  <a:srgbClr val="C00000"/>
                </a:solidFill>
              </a:rPr>
              <a:t>Poverty rate = </a:t>
            </a:r>
          </a:p>
          <a:p>
            <a:r>
              <a:rPr lang="en-US" sz="2000" dirty="0" smtClean="0">
                <a:solidFill>
                  <a:schemeClr val="tx2"/>
                </a:solidFill>
              </a:rPr>
              <a:t>6 / 13 = 46.2%</a:t>
            </a:r>
          </a:p>
          <a:p>
            <a:endParaRPr lang="en-US" sz="2000" dirty="0" smtClean="0">
              <a:solidFill>
                <a:schemeClr val="tx2"/>
              </a:solidFill>
            </a:endParaRPr>
          </a:p>
        </p:txBody>
      </p:sp>
      <p:sp>
        <p:nvSpPr>
          <p:cNvPr id="19" name="Rectangle 18"/>
          <p:cNvSpPr/>
          <p:nvPr/>
        </p:nvSpPr>
        <p:spPr>
          <a:xfrm>
            <a:off x="571472" y="1142984"/>
            <a:ext cx="8072462" cy="677108"/>
          </a:xfrm>
          <a:prstGeom prst="rect">
            <a:avLst/>
          </a:prstGeom>
          <a:solidFill>
            <a:schemeClr val="bg1"/>
          </a:solidFill>
        </p:spPr>
        <p:txBody>
          <a:bodyPr wrap="square">
            <a:spAutoFit/>
          </a:bodyPr>
          <a:lstStyle/>
          <a:p>
            <a:pPr marL="266700" indent="-266700">
              <a:buClr>
                <a:srgbClr val="C00000"/>
              </a:buClr>
              <a:buFont typeface="Wingdings" pitchFamily="2" charset="2"/>
              <a:buChar char="n"/>
            </a:pPr>
            <a:r>
              <a:rPr lang="fr-FR" sz="2000" b="1" dirty="0" err="1" smtClean="0">
                <a:solidFill>
                  <a:srgbClr val="C00000"/>
                </a:solidFill>
              </a:rPr>
              <a:t>Poverty</a:t>
            </a:r>
            <a:r>
              <a:rPr lang="fr-FR" b="1" dirty="0" smtClean="0">
                <a:solidFill>
                  <a:srgbClr val="C00000"/>
                </a:solidFill>
              </a:rPr>
              <a:t> line </a:t>
            </a:r>
            <a:r>
              <a:rPr lang="fr-FR" dirty="0" smtClean="0">
                <a:solidFill>
                  <a:schemeClr val="tx2"/>
                </a:solidFill>
              </a:rPr>
              <a:t>= 90 </a:t>
            </a:r>
            <a:r>
              <a:rPr lang="fr-FR" sz="1400" dirty="0" smtClean="0">
                <a:solidFill>
                  <a:schemeClr val="tx2"/>
                </a:solidFill>
              </a:rPr>
              <a:t>per capita and per </a:t>
            </a:r>
            <a:r>
              <a:rPr lang="fr-FR" sz="1400" dirty="0" err="1" smtClean="0">
                <a:solidFill>
                  <a:schemeClr val="tx2"/>
                </a:solidFill>
              </a:rPr>
              <a:t>month</a:t>
            </a:r>
            <a:endParaRPr lang="fr-FR" sz="1400" dirty="0" smtClean="0">
              <a:solidFill>
                <a:schemeClr val="tx2"/>
              </a:solidFill>
            </a:endParaRPr>
          </a:p>
          <a:p>
            <a:pPr marL="266700" indent="-266700">
              <a:buClr>
                <a:srgbClr val="C00000"/>
              </a:buClr>
              <a:buFont typeface="Wingdings" pitchFamily="2" charset="2"/>
              <a:buChar char="n"/>
            </a:pPr>
            <a:r>
              <a:rPr lang="fr-FR" b="1" dirty="0" smtClean="0">
                <a:solidFill>
                  <a:srgbClr val="C00000"/>
                </a:solidFill>
              </a:rPr>
              <a:t>Total population </a:t>
            </a:r>
            <a:r>
              <a:rPr lang="fr-FR" dirty="0" smtClean="0">
                <a:solidFill>
                  <a:schemeClr val="tx2"/>
                </a:solidFill>
              </a:rPr>
              <a:t>= 13</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1643042" y="266700"/>
            <a:ext cx="7500958" cy="876284"/>
          </a:xfrm>
          <a:noFill/>
        </p:spPr>
        <p:txBody>
          <a:bodyPr anchor="t"/>
          <a:lstStyle/>
          <a:p>
            <a:pPr eaLnBrk="1" hangingPunct="1"/>
            <a:r>
              <a:rPr lang="fr-FR" b="1" dirty="0" smtClean="0">
                <a:solidFill>
                  <a:srgbClr val="C00000"/>
                </a:solidFill>
              </a:rPr>
              <a:t>3.3</a:t>
            </a:r>
            <a:r>
              <a:rPr lang="fr-FR" b="1" dirty="0" smtClean="0">
                <a:solidFill>
                  <a:srgbClr val="367DB2"/>
                </a:solidFill>
              </a:rPr>
              <a:t>. </a:t>
            </a:r>
            <a:r>
              <a:rPr lang="fr-FR" b="1" dirty="0" err="1" smtClean="0">
                <a:solidFill>
                  <a:srgbClr val="C00000"/>
                </a:solidFill>
              </a:rPr>
              <a:t>Poverty</a:t>
            </a:r>
            <a:r>
              <a:rPr lang="fr-FR" b="1" dirty="0" smtClean="0">
                <a:solidFill>
                  <a:srgbClr val="367DB2"/>
                </a:solidFill>
              </a:rPr>
              <a:t> |</a:t>
            </a:r>
            <a:r>
              <a:rPr lang="fr-FR" b="1" dirty="0" smtClean="0">
                <a:solidFill>
                  <a:srgbClr val="FF9966"/>
                </a:solidFill>
              </a:rPr>
              <a:t> </a:t>
            </a:r>
            <a:r>
              <a:rPr lang="fr-FR" b="1" dirty="0" err="1" smtClean="0">
                <a:solidFill>
                  <a:schemeClr val="tx2">
                    <a:lumMod val="65000"/>
                    <a:lumOff val="35000"/>
                  </a:schemeClr>
                </a:solidFill>
              </a:rPr>
              <a:t>Poverty</a:t>
            </a:r>
            <a:r>
              <a:rPr lang="fr-FR" b="1" dirty="0" smtClean="0">
                <a:solidFill>
                  <a:schemeClr val="tx2">
                    <a:lumMod val="65000"/>
                    <a:lumOff val="35000"/>
                  </a:schemeClr>
                </a:solidFill>
              </a:rPr>
              <a:t> rates in Viet Nam (</a:t>
            </a:r>
            <a:r>
              <a:rPr lang="fr-FR" b="1" dirty="0" smtClean="0">
                <a:solidFill>
                  <a:srgbClr val="C00000"/>
                </a:solidFill>
              </a:rPr>
              <a:t>1</a:t>
            </a:r>
            <a:r>
              <a:rPr lang="fr-FR" b="1" dirty="0" smtClean="0">
                <a:solidFill>
                  <a:schemeClr val="tx2">
                    <a:lumMod val="65000"/>
                    <a:lumOff val="35000"/>
                  </a:schemeClr>
                </a:solidFill>
              </a:rPr>
              <a:t>)</a:t>
            </a:r>
            <a:endParaRPr lang="en-US" b="1" dirty="0" smtClean="0">
              <a:solidFill>
                <a:schemeClr val="tx2">
                  <a:lumMod val="65000"/>
                  <a:lumOff val="35000"/>
                </a:schemeClr>
              </a:solidFill>
            </a:endParaRPr>
          </a:p>
        </p:txBody>
      </p:sp>
      <p:sp>
        <p:nvSpPr>
          <p:cNvPr id="29699" name="Rectangle 3"/>
          <p:cNvSpPr>
            <a:spLocks noGrp="1" noChangeArrowheads="1"/>
          </p:cNvSpPr>
          <p:nvPr>
            <p:ph type="body" idx="4294967295"/>
          </p:nvPr>
        </p:nvSpPr>
        <p:spPr>
          <a:xfrm>
            <a:off x="741363" y="1131888"/>
            <a:ext cx="7604125" cy="768350"/>
          </a:xfrm>
        </p:spPr>
        <p:txBody>
          <a:bodyPr/>
          <a:lstStyle/>
          <a:p>
            <a:pPr marL="482600" indent="-482600"/>
            <a:r>
              <a:rPr lang="en-US" b="1" smtClean="0"/>
              <a:t>Poverty rate by urban rural and region calculated by income </a:t>
            </a:r>
            <a:r>
              <a:rPr lang="en-US" sz="2200" b="1" smtClean="0"/>
              <a:t>(Government poverty line)</a:t>
            </a:r>
          </a:p>
        </p:txBody>
      </p:sp>
      <p:graphicFrame>
        <p:nvGraphicFramePr>
          <p:cNvPr id="58673" name="Group 305"/>
          <p:cNvGraphicFramePr>
            <a:graphicFrameLocks noGrp="1"/>
          </p:cNvGraphicFramePr>
          <p:nvPr/>
        </p:nvGraphicFramePr>
        <p:xfrm>
          <a:off x="1866900" y="2003425"/>
          <a:ext cx="6667500" cy="4492635"/>
        </p:xfrm>
        <a:graphic>
          <a:graphicData uri="http://schemas.openxmlformats.org/drawingml/2006/table">
            <a:tbl>
              <a:tblPr/>
              <a:tblGrid>
                <a:gridCol w="1155700"/>
                <a:gridCol w="2463800"/>
                <a:gridCol w="762000"/>
                <a:gridCol w="762000"/>
                <a:gridCol w="762000"/>
                <a:gridCol w="762000"/>
              </a:tblGrid>
              <a:tr h="366682">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Arial"/>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Arial"/>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1" i="0" u="none" strike="noStrike" cap="none" normalizeH="0" baseline="0" smtClean="0">
                          <a:ln>
                            <a:noFill/>
                          </a:ln>
                          <a:solidFill>
                            <a:srgbClr val="000000"/>
                          </a:solidFill>
                          <a:effectLst/>
                          <a:latin typeface="Calibri" pitchFamily="34" charset="0"/>
                        </a:rPr>
                        <a:t>2002</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1" i="0" u="none" strike="noStrike" cap="none" normalizeH="0" baseline="0" smtClean="0">
                          <a:ln>
                            <a:noFill/>
                          </a:ln>
                          <a:solidFill>
                            <a:srgbClr val="000000"/>
                          </a:solidFill>
                          <a:effectLst/>
                          <a:latin typeface="Calibri" pitchFamily="34" charset="0"/>
                        </a:rPr>
                        <a:t>2004</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1" i="0" u="none" strike="noStrike" cap="none" normalizeH="0" baseline="0" smtClean="0">
                          <a:ln>
                            <a:noFill/>
                          </a:ln>
                          <a:solidFill>
                            <a:srgbClr val="000000"/>
                          </a:solidFill>
                          <a:effectLst/>
                          <a:latin typeface="Calibri" pitchFamily="34" charset="0"/>
                        </a:rPr>
                        <a:t>2006</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1" i="0" u="none" strike="noStrike" cap="none" normalizeH="0" baseline="0" smtClean="0">
                          <a:ln>
                            <a:noFill/>
                          </a:ln>
                          <a:solidFill>
                            <a:srgbClr val="000000"/>
                          </a:solidFill>
                          <a:effectLst/>
                          <a:latin typeface="Calibri" pitchFamily="34" charset="0"/>
                        </a:rPr>
                        <a:t>2008</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cap="fla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701024">
                <a:tc gridSpan="6">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2000" b="1" i="0" u="none" strike="noStrike" cap="none" normalizeH="0" baseline="0" smtClean="0">
                          <a:ln>
                            <a:noFill/>
                          </a:ln>
                          <a:solidFill>
                            <a:srgbClr val="000000"/>
                          </a:solidFill>
                          <a:effectLst/>
                          <a:latin typeface="Arial" charset="0"/>
                        </a:rPr>
                        <a:t>Food poverty lines (in thousands per capita and per month)</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cap="flat">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336521">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Rural</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112</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124</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200</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290</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a:noFill/>
                    </a:lnT>
                    <a:lnB>
                      <a:noFill/>
                    </a:lnB>
                    <a:lnTlToBr>
                      <a:noFill/>
                    </a:lnTlToBr>
                    <a:lnBlToTr>
                      <a:noFill/>
                    </a:lnBlToTr>
                    <a:solidFill>
                      <a:srgbClr val="FFFFFF"/>
                    </a:solidFill>
                  </a:tcPr>
                </a:tc>
              </a:tr>
              <a:tr h="336521">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Urban</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146</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163</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260</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370</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a:noFill/>
                    </a:lnT>
                    <a:lnB>
                      <a:noFill/>
                    </a:lnB>
                    <a:lnTlToBr>
                      <a:noFill/>
                    </a:lnTlToBr>
                    <a:lnBlToTr>
                      <a:noFill/>
                    </a:lnBlToTr>
                    <a:solidFill>
                      <a:srgbClr val="FFFFFF"/>
                    </a:solidFill>
                  </a:tcPr>
                </a:tc>
              </a:tr>
              <a:tr h="336521">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a:noFill/>
                    </a:lnT>
                    <a:lnB>
                      <a:noFill/>
                    </a:lnB>
                    <a:lnTlToBr>
                      <a:noFill/>
                    </a:lnTlToBr>
                    <a:lnBlToTr>
                      <a:noFill/>
                    </a:lnBlToTr>
                    <a:solidFill>
                      <a:srgbClr val="FFFFFF"/>
                    </a:solidFill>
                  </a:tcPr>
                </a:tc>
              </a:tr>
              <a:tr h="396228">
                <a:tc gridSpan="6">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2000" b="1" i="0" u="none" strike="noStrike" cap="none" normalizeH="0" baseline="0" smtClean="0">
                          <a:ln>
                            <a:noFill/>
                          </a:ln>
                          <a:solidFill>
                            <a:srgbClr val="000000"/>
                          </a:solidFill>
                          <a:effectLst/>
                          <a:latin typeface="Arial" charset="0"/>
                        </a:rPr>
                        <a:t>Poverty rates</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cap="flat">
                      <a:noFill/>
                    </a:lnR>
                    <a:lnT>
                      <a:noFill/>
                    </a:lnT>
                    <a:lnB>
                      <a:noFill/>
                    </a:lnB>
                    <a:lnTlToBr>
                      <a:noFill/>
                    </a:lnTlToBr>
                    <a:lnBlToTr>
                      <a:noFill/>
                    </a:lnBlToTr>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336521">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Rural</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Food poverty line</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11,9</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8,1</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a:noFill/>
                    </a:lnT>
                    <a:lnB>
                      <a:noFill/>
                    </a:lnB>
                    <a:lnTlToBr>
                      <a:noFill/>
                    </a:lnTlToBr>
                    <a:lnBlToTr>
                      <a:noFill/>
                    </a:lnBlToTr>
                    <a:solidFill>
                      <a:srgbClr val="FFFFFF"/>
                    </a:solidFill>
                  </a:tcPr>
                </a:tc>
              </a:tr>
              <a:tr h="336521">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a:noFill/>
                    </a:lnT>
                    <a:lnB>
                      <a:noFill/>
                    </a:lnB>
                    <a:lnTlToBr>
                      <a:noFill/>
                    </a:lnTlToBr>
                    <a:lnBlToTr>
                      <a:noFill/>
                    </a:lnBlToTr>
                    <a:solidFill>
                      <a:srgbClr val="FFFFFF"/>
                    </a:solidFill>
                  </a:tcPr>
                </a:tc>
                <a:tc grid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New government poverty line</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hMerge="1">
                  <a:txBody>
                    <a:bodyPr/>
                    <a:lstStyle/>
                    <a:p>
                      <a:endParaRPr lang="en-GB"/>
                    </a:p>
                  </a:txBody>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21,2</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18</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16,1</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a:noFill/>
                    </a:lnT>
                    <a:lnB>
                      <a:noFill/>
                    </a:lnB>
                    <a:lnTlToBr>
                      <a:noFill/>
                    </a:lnTlToBr>
                    <a:lnBlToTr>
                      <a:noFill/>
                    </a:lnBlToTr>
                    <a:solidFill>
                      <a:srgbClr val="FFFFFF"/>
                    </a:solidFill>
                  </a:tcPr>
                </a:tc>
              </a:tr>
              <a:tr h="336521">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Urban</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Food poverty line</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3,9</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3,3</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a:noFill/>
                    </a:lnT>
                    <a:lnB>
                      <a:noFill/>
                    </a:lnB>
                    <a:lnTlToBr>
                      <a:noFill/>
                    </a:lnTlToBr>
                    <a:lnBlToTr>
                      <a:noFill/>
                    </a:lnBlToTr>
                    <a:solidFill>
                      <a:srgbClr val="FFFFFF"/>
                    </a:solidFill>
                  </a:tcPr>
                </a:tc>
              </a:tr>
              <a:tr h="336521">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a:noFill/>
                    </a:lnT>
                    <a:lnB>
                      <a:noFill/>
                    </a:lnB>
                    <a:lnTlToBr>
                      <a:noFill/>
                    </a:lnTlToBr>
                    <a:lnBlToTr>
                      <a:noFill/>
                    </a:lnBlToTr>
                    <a:solidFill>
                      <a:srgbClr val="FFFFFF"/>
                    </a:solidFill>
                  </a:tcPr>
                </a:tc>
                <a:tc grid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New government poverty line</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hMerge="1">
                  <a:txBody>
                    <a:bodyPr/>
                    <a:lstStyle/>
                    <a:p>
                      <a:endParaRPr lang="en-GB"/>
                    </a:p>
                  </a:txBody>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8,6</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7,7</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6,7</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a:noFill/>
                    </a:lnT>
                    <a:lnB>
                      <a:noFill/>
                    </a:lnB>
                    <a:lnTlToBr>
                      <a:noFill/>
                    </a:lnTlToBr>
                    <a:lnBlToTr>
                      <a:noFill/>
                    </a:lnBlToTr>
                    <a:solidFill>
                      <a:srgbClr val="FFFFFF"/>
                    </a:solidFill>
                  </a:tcPr>
                </a:tc>
              </a:tr>
              <a:tr h="336521">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Total</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Food poverty line</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9,9</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6,9</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a:noFill/>
                    </a:lnT>
                    <a:lnB>
                      <a:noFill/>
                    </a:lnB>
                    <a:lnTlToBr>
                      <a:noFill/>
                    </a:lnTlToBr>
                    <a:lnBlToTr>
                      <a:noFill/>
                    </a:lnBlToTr>
                    <a:solidFill>
                      <a:srgbClr val="FFFFFF"/>
                    </a:solidFill>
                  </a:tcPr>
                </a:tc>
              </a:tr>
              <a:tr h="336521">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marT="45716" marB="45716" anchor="b" horzOverflow="overflow">
                    <a:lnL cap="flat">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gridSpan="2">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New government poverty line</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GB"/>
                    </a:p>
                  </a:txBody>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18,1</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15,5</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600" b="1" i="0" u="none" strike="noStrike" cap="none" normalizeH="0" baseline="0" smtClean="0">
                          <a:ln>
                            <a:noFill/>
                          </a:ln>
                          <a:solidFill>
                            <a:srgbClr val="000000"/>
                          </a:solidFill>
                          <a:effectLst/>
                          <a:latin typeface="Arial" charset="0"/>
                        </a:rPr>
                        <a:t>13,4</a:t>
                      </a:r>
                      <a:endParaRPr kumimoji="0" lang="en-CA" sz="1800" b="1" i="0" u="none" strike="noStrike" cap="none" normalizeH="0" baseline="0" smtClean="0">
                        <a:ln>
                          <a:noFill/>
                        </a:ln>
                        <a:solidFill>
                          <a:schemeClr val="tx1"/>
                        </a:solidFill>
                        <a:effectLst/>
                        <a:latin typeface="Arial" charset="0"/>
                      </a:endParaRPr>
                    </a:p>
                  </a:txBody>
                  <a:tcPr marT="45716" marB="45716" anchor="b" horzOverflow="overflow">
                    <a:lnL>
                      <a:noFill/>
                    </a:lnL>
                    <a:lnR cap="flat">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
        <p:nvSpPr>
          <p:cNvPr id="29762" name="Line 318"/>
          <p:cNvSpPr>
            <a:spLocks noChangeShapeType="1"/>
          </p:cNvSpPr>
          <p:nvPr/>
        </p:nvSpPr>
        <p:spPr bwMode="auto">
          <a:xfrm flipV="1">
            <a:off x="8305800" y="3905250"/>
            <a:ext cx="0" cy="114300"/>
          </a:xfrm>
          <a:prstGeom prst="line">
            <a:avLst/>
          </a:prstGeom>
          <a:noFill/>
          <a:ln w="22225">
            <a:solidFill>
              <a:schemeClr val="folHlink"/>
            </a:solidFill>
            <a:round/>
            <a:headEnd/>
            <a:tailEnd/>
          </a:ln>
        </p:spPr>
        <p:txBody>
          <a:bodyPr/>
          <a:lstStyle/>
          <a:p>
            <a:endParaRPr lang="en-GB">
              <a:latin typeface="Calibri" pitchFamily="34" charset="0"/>
            </a:endParaRPr>
          </a:p>
        </p:txBody>
      </p:sp>
      <p:grpSp>
        <p:nvGrpSpPr>
          <p:cNvPr id="2" name="Group 84"/>
          <p:cNvGrpSpPr>
            <a:grpSpLocks/>
          </p:cNvGrpSpPr>
          <p:nvPr/>
        </p:nvGrpSpPr>
        <p:grpSpPr bwMode="auto">
          <a:xfrm>
            <a:off x="234950" y="2863850"/>
            <a:ext cx="8502650" cy="3600450"/>
            <a:chOff x="148" y="1804"/>
            <a:chExt cx="5356" cy="2268"/>
          </a:xfrm>
        </p:grpSpPr>
        <p:grpSp>
          <p:nvGrpSpPr>
            <p:cNvPr id="3" name="Group 319"/>
            <p:cNvGrpSpPr>
              <a:grpSpLocks/>
            </p:cNvGrpSpPr>
            <p:nvPr/>
          </p:nvGrpSpPr>
          <p:grpSpPr bwMode="auto">
            <a:xfrm>
              <a:off x="148" y="1804"/>
              <a:ext cx="5328" cy="2245"/>
              <a:chOff x="148" y="1804"/>
              <a:chExt cx="5328" cy="2245"/>
            </a:xfrm>
          </p:grpSpPr>
          <p:sp>
            <p:nvSpPr>
              <p:cNvPr id="29777" name="Rectangle 314"/>
              <p:cNvSpPr>
                <a:spLocks noChangeArrowheads="1"/>
              </p:cNvSpPr>
              <p:nvPr/>
            </p:nvSpPr>
            <p:spPr bwMode="auto">
              <a:xfrm>
                <a:off x="4528" y="1804"/>
                <a:ext cx="948" cy="660"/>
              </a:xfrm>
              <a:prstGeom prst="rect">
                <a:avLst/>
              </a:prstGeom>
              <a:noFill/>
              <a:ln w="31750">
                <a:solidFill>
                  <a:schemeClr val="folHlink"/>
                </a:solidFill>
                <a:miter lim="800000"/>
                <a:headEnd/>
                <a:tailEnd/>
              </a:ln>
            </p:spPr>
            <p:txBody>
              <a:bodyPr wrap="none" anchor="ctr"/>
              <a:lstStyle/>
              <a:p>
                <a:endParaRPr lang="en-GB">
                  <a:latin typeface="Calibri" pitchFamily="34" charset="0"/>
                </a:endParaRPr>
              </a:p>
            </p:txBody>
          </p:sp>
          <p:sp>
            <p:nvSpPr>
              <p:cNvPr id="29778" name="Text Box 315"/>
              <p:cNvSpPr txBox="1">
                <a:spLocks noChangeArrowheads="1"/>
              </p:cNvSpPr>
              <p:nvPr/>
            </p:nvSpPr>
            <p:spPr bwMode="auto">
              <a:xfrm>
                <a:off x="148" y="2428"/>
                <a:ext cx="1056" cy="1621"/>
              </a:xfrm>
              <a:prstGeom prst="rect">
                <a:avLst/>
              </a:prstGeom>
              <a:noFill/>
              <a:ln w="9525">
                <a:solidFill>
                  <a:schemeClr val="folHlink"/>
                </a:solidFill>
                <a:miter lim="800000"/>
                <a:headEnd/>
                <a:tailEnd/>
              </a:ln>
            </p:spPr>
            <p:txBody>
              <a:bodyPr>
                <a:spAutoFit/>
              </a:bodyPr>
              <a:lstStyle/>
              <a:p>
                <a:pPr>
                  <a:spcBef>
                    <a:spcPct val="50000"/>
                  </a:spcBef>
                </a:pPr>
                <a:r>
                  <a:rPr lang="fr-FR" b="1">
                    <a:solidFill>
                      <a:srgbClr val="367DB2"/>
                    </a:solidFill>
                    <a:latin typeface="Calibri" pitchFamily="34" charset="0"/>
                  </a:rPr>
                  <a:t>New Government poverty line adopted in 2006 </a:t>
                </a:r>
                <a:r>
                  <a:rPr lang="fr-FR">
                    <a:solidFill>
                      <a:srgbClr val="367DB2"/>
                    </a:solidFill>
                    <a:latin typeface="Calibri" pitchFamily="34" charset="0"/>
                  </a:rPr>
                  <a:t>and reported in 2004 for poverty rate calculation</a:t>
                </a:r>
              </a:p>
            </p:txBody>
          </p:sp>
          <p:sp>
            <p:nvSpPr>
              <p:cNvPr id="29779" name="Line 317"/>
              <p:cNvSpPr>
                <a:spLocks noChangeShapeType="1"/>
              </p:cNvSpPr>
              <p:nvPr/>
            </p:nvSpPr>
            <p:spPr bwMode="auto">
              <a:xfrm>
                <a:off x="1216" y="2536"/>
                <a:ext cx="4032" cy="0"/>
              </a:xfrm>
              <a:prstGeom prst="line">
                <a:avLst/>
              </a:prstGeom>
              <a:noFill/>
              <a:ln w="28575">
                <a:solidFill>
                  <a:schemeClr val="folHlink"/>
                </a:solidFill>
                <a:round/>
                <a:headEnd/>
                <a:tailEnd/>
              </a:ln>
            </p:spPr>
            <p:txBody>
              <a:bodyPr/>
              <a:lstStyle/>
              <a:p>
                <a:endParaRPr lang="en-GB">
                  <a:latin typeface="Calibri" pitchFamily="34" charset="0"/>
                </a:endParaRPr>
              </a:p>
            </p:txBody>
          </p:sp>
        </p:grpSp>
        <p:sp>
          <p:nvSpPr>
            <p:cNvPr id="29774" name="Rectangle 77"/>
            <p:cNvSpPr>
              <a:spLocks noChangeArrowheads="1"/>
            </p:cNvSpPr>
            <p:nvPr/>
          </p:nvSpPr>
          <p:spPr bwMode="auto">
            <a:xfrm>
              <a:off x="3968" y="3032"/>
              <a:ext cx="1536" cy="224"/>
            </a:xfrm>
            <a:prstGeom prst="rect">
              <a:avLst/>
            </a:prstGeom>
            <a:noFill/>
            <a:ln w="34925">
              <a:solidFill>
                <a:schemeClr val="folHlink"/>
              </a:solidFill>
              <a:miter lim="800000"/>
              <a:headEnd/>
              <a:tailEnd/>
            </a:ln>
          </p:spPr>
          <p:txBody>
            <a:bodyPr wrap="none" anchor="ctr"/>
            <a:lstStyle/>
            <a:p>
              <a:endParaRPr lang="en-GB">
                <a:latin typeface="Calibri" pitchFamily="34" charset="0"/>
              </a:endParaRPr>
            </a:p>
          </p:txBody>
        </p:sp>
        <p:sp>
          <p:nvSpPr>
            <p:cNvPr id="29775" name="Rectangle 78"/>
            <p:cNvSpPr>
              <a:spLocks noChangeArrowheads="1"/>
            </p:cNvSpPr>
            <p:nvPr/>
          </p:nvSpPr>
          <p:spPr bwMode="auto">
            <a:xfrm>
              <a:off x="3968" y="3432"/>
              <a:ext cx="1536" cy="224"/>
            </a:xfrm>
            <a:prstGeom prst="rect">
              <a:avLst/>
            </a:prstGeom>
            <a:noFill/>
            <a:ln w="34925">
              <a:solidFill>
                <a:schemeClr val="folHlink"/>
              </a:solidFill>
              <a:miter lim="800000"/>
              <a:headEnd/>
              <a:tailEnd/>
            </a:ln>
          </p:spPr>
          <p:txBody>
            <a:bodyPr wrap="none" anchor="ctr"/>
            <a:lstStyle/>
            <a:p>
              <a:endParaRPr lang="en-GB">
                <a:latin typeface="Calibri" pitchFamily="34" charset="0"/>
              </a:endParaRPr>
            </a:p>
          </p:txBody>
        </p:sp>
        <p:sp>
          <p:nvSpPr>
            <p:cNvPr id="29776" name="Rectangle 79"/>
            <p:cNvSpPr>
              <a:spLocks noChangeArrowheads="1"/>
            </p:cNvSpPr>
            <p:nvPr/>
          </p:nvSpPr>
          <p:spPr bwMode="auto">
            <a:xfrm>
              <a:off x="3968" y="3848"/>
              <a:ext cx="1536" cy="224"/>
            </a:xfrm>
            <a:prstGeom prst="rect">
              <a:avLst/>
            </a:prstGeom>
            <a:noFill/>
            <a:ln w="34925">
              <a:solidFill>
                <a:schemeClr val="folHlink"/>
              </a:solidFill>
              <a:miter lim="800000"/>
              <a:headEnd/>
              <a:tailEnd/>
            </a:ln>
          </p:spPr>
          <p:txBody>
            <a:bodyPr wrap="none" anchor="ctr"/>
            <a:lstStyle/>
            <a:p>
              <a:endParaRPr lang="en-GB">
                <a:latin typeface="Calibri" pitchFamily="34" charset="0"/>
              </a:endParaRPr>
            </a:p>
          </p:txBody>
        </p:sp>
      </p:grpSp>
      <p:grpSp>
        <p:nvGrpSpPr>
          <p:cNvPr id="4" name="Group 83"/>
          <p:cNvGrpSpPr>
            <a:grpSpLocks/>
          </p:cNvGrpSpPr>
          <p:nvPr/>
        </p:nvGrpSpPr>
        <p:grpSpPr bwMode="auto">
          <a:xfrm>
            <a:off x="266700" y="2286000"/>
            <a:ext cx="6819900" cy="3860800"/>
            <a:chOff x="168" y="1440"/>
            <a:chExt cx="4296" cy="2432"/>
          </a:xfrm>
        </p:grpSpPr>
        <p:grpSp>
          <p:nvGrpSpPr>
            <p:cNvPr id="5" name="Group 320"/>
            <p:cNvGrpSpPr>
              <a:grpSpLocks/>
            </p:cNvGrpSpPr>
            <p:nvPr/>
          </p:nvGrpSpPr>
          <p:grpSpPr bwMode="auto">
            <a:xfrm>
              <a:off x="168" y="1440"/>
              <a:ext cx="4296" cy="1008"/>
              <a:chOff x="168" y="1440"/>
              <a:chExt cx="4296" cy="1008"/>
            </a:xfrm>
          </p:grpSpPr>
          <p:sp>
            <p:nvSpPr>
              <p:cNvPr id="29769" name="Rectangle 306"/>
              <p:cNvSpPr>
                <a:spLocks noChangeArrowheads="1"/>
              </p:cNvSpPr>
              <p:nvPr/>
            </p:nvSpPr>
            <p:spPr bwMode="auto">
              <a:xfrm>
                <a:off x="3420" y="1812"/>
                <a:ext cx="1044" cy="636"/>
              </a:xfrm>
              <a:prstGeom prst="rect">
                <a:avLst/>
              </a:prstGeom>
              <a:noFill/>
              <a:ln w="28575">
                <a:solidFill>
                  <a:srgbClr val="367DB2"/>
                </a:solidFill>
                <a:miter lim="800000"/>
                <a:headEnd/>
                <a:tailEnd/>
              </a:ln>
            </p:spPr>
            <p:txBody>
              <a:bodyPr wrap="none" anchor="ctr"/>
              <a:lstStyle/>
              <a:p>
                <a:endParaRPr lang="en-GB">
                  <a:latin typeface="Calibri" pitchFamily="34" charset="0"/>
                </a:endParaRPr>
              </a:p>
            </p:txBody>
          </p:sp>
          <p:sp>
            <p:nvSpPr>
              <p:cNvPr id="29770" name="Text Box 307"/>
              <p:cNvSpPr txBox="1">
                <a:spLocks noChangeArrowheads="1"/>
              </p:cNvSpPr>
              <p:nvPr/>
            </p:nvSpPr>
            <p:spPr bwMode="auto">
              <a:xfrm>
                <a:off x="168" y="1440"/>
                <a:ext cx="948" cy="446"/>
              </a:xfrm>
              <a:prstGeom prst="rect">
                <a:avLst/>
              </a:prstGeom>
              <a:noFill/>
              <a:ln w="25400">
                <a:solidFill>
                  <a:srgbClr val="367DB2"/>
                </a:solidFill>
                <a:miter lim="800000"/>
                <a:headEnd/>
                <a:tailEnd/>
              </a:ln>
            </p:spPr>
            <p:txBody>
              <a:bodyPr>
                <a:spAutoFit/>
              </a:bodyPr>
              <a:lstStyle/>
              <a:p>
                <a:pPr>
                  <a:spcBef>
                    <a:spcPct val="50000"/>
                  </a:spcBef>
                </a:pPr>
                <a:r>
                  <a:rPr lang="fr-FR" sz="2000" b="1">
                    <a:solidFill>
                      <a:srgbClr val="367DB2"/>
                    </a:solidFill>
                    <a:latin typeface="Calibri" pitchFamily="34" charset="0"/>
                  </a:rPr>
                  <a:t>Food poverty line</a:t>
                </a:r>
              </a:p>
            </p:txBody>
          </p:sp>
          <p:sp>
            <p:nvSpPr>
              <p:cNvPr id="29771" name="Line 308"/>
              <p:cNvSpPr>
                <a:spLocks noChangeShapeType="1"/>
              </p:cNvSpPr>
              <p:nvPr/>
            </p:nvSpPr>
            <p:spPr bwMode="auto">
              <a:xfrm>
                <a:off x="384" y="2076"/>
                <a:ext cx="0" cy="288"/>
              </a:xfrm>
              <a:prstGeom prst="line">
                <a:avLst/>
              </a:prstGeom>
              <a:noFill/>
              <a:ln w="28575">
                <a:solidFill>
                  <a:srgbClr val="367DB2"/>
                </a:solidFill>
                <a:round/>
                <a:headEnd/>
                <a:tailEnd/>
              </a:ln>
            </p:spPr>
            <p:txBody>
              <a:bodyPr/>
              <a:lstStyle/>
              <a:p>
                <a:endParaRPr lang="en-GB">
                  <a:latin typeface="Calibri" pitchFamily="34" charset="0"/>
                </a:endParaRPr>
              </a:p>
            </p:txBody>
          </p:sp>
          <p:sp>
            <p:nvSpPr>
              <p:cNvPr id="29772" name="Line 310"/>
              <p:cNvSpPr>
                <a:spLocks noChangeShapeType="1"/>
              </p:cNvSpPr>
              <p:nvPr/>
            </p:nvSpPr>
            <p:spPr bwMode="auto">
              <a:xfrm>
                <a:off x="384" y="2352"/>
                <a:ext cx="3048" cy="0"/>
              </a:xfrm>
              <a:prstGeom prst="line">
                <a:avLst/>
              </a:prstGeom>
              <a:noFill/>
              <a:ln w="28575">
                <a:solidFill>
                  <a:srgbClr val="367DB2"/>
                </a:solidFill>
                <a:round/>
                <a:headEnd/>
                <a:tailEnd/>
              </a:ln>
            </p:spPr>
            <p:txBody>
              <a:bodyPr/>
              <a:lstStyle/>
              <a:p>
                <a:endParaRPr lang="en-GB">
                  <a:latin typeface="Calibri" pitchFamily="34" charset="0"/>
                </a:endParaRPr>
              </a:p>
            </p:txBody>
          </p:sp>
        </p:grpSp>
        <p:sp>
          <p:nvSpPr>
            <p:cNvPr id="29766" name="Rectangle 80"/>
            <p:cNvSpPr>
              <a:spLocks noChangeArrowheads="1"/>
            </p:cNvSpPr>
            <p:nvPr/>
          </p:nvSpPr>
          <p:spPr bwMode="auto">
            <a:xfrm>
              <a:off x="3424" y="2800"/>
              <a:ext cx="976" cy="224"/>
            </a:xfrm>
            <a:prstGeom prst="rect">
              <a:avLst/>
            </a:prstGeom>
            <a:noFill/>
            <a:ln w="34925">
              <a:solidFill>
                <a:srgbClr val="367DB2"/>
              </a:solidFill>
              <a:miter lim="800000"/>
              <a:headEnd/>
              <a:tailEnd/>
            </a:ln>
          </p:spPr>
          <p:txBody>
            <a:bodyPr wrap="none" anchor="ctr"/>
            <a:lstStyle/>
            <a:p>
              <a:endParaRPr lang="en-GB">
                <a:latin typeface="Calibri" pitchFamily="34" charset="0"/>
              </a:endParaRPr>
            </a:p>
          </p:txBody>
        </p:sp>
        <p:sp>
          <p:nvSpPr>
            <p:cNvPr id="29767" name="Rectangle 81"/>
            <p:cNvSpPr>
              <a:spLocks noChangeArrowheads="1"/>
            </p:cNvSpPr>
            <p:nvPr/>
          </p:nvSpPr>
          <p:spPr bwMode="auto">
            <a:xfrm>
              <a:off x="3424" y="3248"/>
              <a:ext cx="976" cy="224"/>
            </a:xfrm>
            <a:prstGeom prst="rect">
              <a:avLst/>
            </a:prstGeom>
            <a:noFill/>
            <a:ln w="34925">
              <a:solidFill>
                <a:srgbClr val="367DB2"/>
              </a:solidFill>
              <a:miter lim="800000"/>
              <a:headEnd/>
              <a:tailEnd/>
            </a:ln>
          </p:spPr>
          <p:txBody>
            <a:bodyPr wrap="none" anchor="ctr"/>
            <a:lstStyle/>
            <a:p>
              <a:endParaRPr lang="en-GB">
                <a:latin typeface="Calibri" pitchFamily="34" charset="0"/>
              </a:endParaRPr>
            </a:p>
          </p:txBody>
        </p:sp>
        <p:sp>
          <p:nvSpPr>
            <p:cNvPr id="29768" name="Rectangle 82"/>
            <p:cNvSpPr>
              <a:spLocks noChangeArrowheads="1"/>
            </p:cNvSpPr>
            <p:nvPr/>
          </p:nvSpPr>
          <p:spPr bwMode="auto">
            <a:xfrm>
              <a:off x="3424" y="3648"/>
              <a:ext cx="976" cy="224"/>
            </a:xfrm>
            <a:prstGeom prst="rect">
              <a:avLst/>
            </a:prstGeom>
            <a:noFill/>
            <a:ln w="34925">
              <a:solidFill>
                <a:srgbClr val="367DB2"/>
              </a:solidFill>
              <a:miter lim="800000"/>
              <a:headEnd/>
              <a:tailEnd/>
            </a:ln>
          </p:spPr>
          <p:txBody>
            <a:bodyPr wrap="none" anchor="ctr"/>
            <a:lstStyle/>
            <a:p>
              <a:endParaRPr lang="en-GB">
                <a:latin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idx="4294967295"/>
          </p:nvPr>
        </p:nvSpPr>
        <p:spPr>
          <a:xfrm>
            <a:off x="1500166" y="266700"/>
            <a:ext cx="7643834" cy="804846"/>
          </a:xfrm>
          <a:noFill/>
        </p:spPr>
        <p:txBody>
          <a:bodyPr anchor="t"/>
          <a:lstStyle/>
          <a:p>
            <a:pPr eaLnBrk="1" hangingPunct="1"/>
            <a:r>
              <a:rPr lang="fr-FR" b="1" dirty="0" smtClean="0">
                <a:solidFill>
                  <a:srgbClr val="C00000"/>
                </a:solidFill>
              </a:rPr>
              <a:t>3.3</a:t>
            </a:r>
            <a:r>
              <a:rPr lang="fr-FR" b="1" dirty="0" smtClean="0">
                <a:solidFill>
                  <a:srgbClr val="367DB2"/>
                </a:solidFill>
              </a:rPr>
              <a:t>. </a:t>
            </a:r>
            <a:r>
              <a:rPr lang="fr-FR" b="1" dirty="0" err="1" smtClean="0">
                <a:solidFill>
                  <a:srgbClr val="C00000"/>
                </a:solidFill>
              </a:rPr>
              <a:t>Poverty</a:t>
            </a:r>
            <a:r>
              <a:rPr lang="fr-FR" b="1" dirty="0" smtClean="0">
                <a:solidFill>
                  <a:srgbClr val="367DB2"/>
                </a:solidFill>
              </a:rPr>
              <a:t> |</a:t>
            </a:r>
            <a:r>
              <a:rPr lang="fr-FR" b="1" dirty="0" smtClean="0">
                <a:solidFill>
                  <a:srgbClr val="FF9966"/>
                </a:solidFill>
              </a:rPr>
              <a:t> </a:t>
            </a:r>
            <a:r>
              <a:rPr lang="fr-FR" b="1" dirty="0" err="1" smtClean="0">
                <a:solidFill>
                  <a:schemeClr val="tx2">
                    <a:lumMod val="65000"/>
                    <a:lumOff val="35000"/>
                  </a:schemeClr>
                </a:solidFill>
              </a:rPr>
              <a:t>Poverty</a:t>
            </a:r>
            <a:r>
              <a:rPr lang="fr-FR" b="1" dirty="0" smtClean="0">
                <a:solidFill>
                  <a:schemeClr val="tx2">
                    <a:lumMod val="65000"/>
                    <a:lumOff val="35000"/>
                  </a:schemeClr>
                </a:solidFill>
              </a:rPr>
              <a:t> rates in Viet Nam (</a:t>
            </a:r>
            <a:r>
              <a:rPr lang="fr-FR" b="1" dirty="0" smtClean="0">
                <a:solidFill>
                  <a:srgbClr val="C00000"/>
                </a:solidFill>
              </a:rPr>
              <a:t>2</a:t>
            </a:r>
            <a:r>
              <a:rPr lang="fr-FR" b="1" dirty="0" smtClean="0">
                <a:solidFill>
                  <a:schemeClr val="tx2">
                    <a:lumMod val="65000"/>
                    <a:lumOff val="35000"/>
                  </a:schemeClr>
                </a:solidFill>
              </a:rPr>
              <a:t>)</a:t>
            </a:r>
            <a:endParaRPr lang="en-US" b="1" dirty="0" smtClean="0">
              <a:solidFill>
                <a:schemeClr val="folHlink"/>
              </a:solidFill>
            </a:endParaRPr>
          </a:p>
        </p:txBody>
      </p:sp>
      <p:sp>
        <p:nvSpPr>
          <p:cNvPr id="5124" name="Rectangle 3"/>
          <p:cNvSpPr>
            <a:spLocks noGrp="1" noChangeArrowheads="1"/>
          </p:cNvSpPr>
          <p:nvPr>
            <p:ph type="body" idx="4294967295"/>
          </p:nvPr>
        </p:nvSpPr>
        <p:spPr>
          <a:xfrm>
            <a:off x="741363" y="1131888"/>
            <a:ext cx="7604125" cy="768350"/>
          </a:xfrm>
        </p:spPr>
        <p:txBody>
          <a:bodyPr/>
          <a:lstStyle/>
          <a:p>
            <a:pPr marL="482600" indent="-482600"/>
            <a:r>
              <a:rPr lang="en-US" sz="2200" b="1" smtClean="0"/>
              <a:t>General poverty rate by urban rural and region calculated by </a:t>
            </a:r>
            <a:r>
              <a:rPr lang="en-US" sz="2200" b="1" smtClean="0">
                <a:solidFill>
                  <a:srgbClr val="367DB2"/>
                </a:solidFill>
              </a:rPr>
              <a:t>expenditure</a:t>
            </a:r>
          </a:p>
        </p:txBody>
      </p:sp>
      <p:sp>
        <p:nvSpPr>
          <p:cNvPr id="5125" name="Line 78"/>
          <p:cNvSpPr>
            <a:spLocks noChangeShapeType="1"/>
          </p:cNvSpPr>
          <p:nvPr/>
        </p:nvSpPr>
        <p:spPr bwMode="auto">
          <a:xfrm flipV="1">
            <a:off x="8305800" y="3905250"/>
            <a:ext cx="0" cy="114300"/>
          </a:xfrm>
          <a:prstGeom prst="line">
            <a:avLst/>
          </a:prstGeom>
          <a:noFill/>
          <a:ln w="22225">
            <a:solidFill>
              <a:schemeClr val="folHlink"/>
            </a:solidFill>
            <a:round/>
            <a:headEnd/>
            <a:tailEnd/>
          </a:ln>
        </p:spPr>
        <p:txBody>
          <a:bodyPr/>
          <a:lstStyle/>
          <a:p>
            <a:endParaRPr lang="en-GB">
              <a:latin typeface="Calibri" pitchFamily="34" charset="0"/>
            </a:endParaRPr>
          </a:p>
        </p:txBody>
      </p:sp>
      <p:graphicFrame>
        <p:nvGraphicFramePr>
          <p:cNvPr id="59630" name="Group 238"/>
          <p:cNvGraphicFramePr>
            <a:graphicFrameLocks noGrp="1"/>
          </p:cNvGraphicFramePr>
          <p:nvPr/>
        </p:nvGraphicFramePr>
        <p:xfrm>
          <a:off x="1282700" y="1952625"/>
          <a:ext cx="5638800" cy="1568452"/>
        </p:xfrm>
        <a:graphic>
          <a:graphicData uri="http://schemas.openxmlformats.org/drawingml/2006/table">
            <a:tbl>
              <a:tblPr/>
              <a:tblGrid>
                <a:gridCol w="2520950"/>
                <a:gridCol w="779463"/>
                <a:gridCol w="779462"/>
                <a:gridCol w="779463"/>
                <a:gridCol w="779462"/>
              </a:tblGrid>
              <a:tr h="3921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Arial" charset="0"/>
                        </a:rPr>
                        <a:t> </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1" i="0" u="none" strike="noStrike" cap="none" normalizeH="0" baseline="0" smtClean="0">
                          <a:ln>
                            <a:noFill/>
                          </a:ln>
                          <a:solidFill>
                            <a:srgbClr val="000000"/>
                          </a:solidFill>
                          <a:effectLst/>
                          <a:latin typeface="Calibri" pitchFamily="34" charset="0"/>
                        </a:rPr>
                        <a:t>2002</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1" i="0" u="none" strike="noStrike" cap="none" normalizeH="0" baseline="0" smtClean="0">
                          <a:ln>
                            <a:noFill/>
                          </a:ln>
                          <a:solidFill>
                            <a:srgbClr val="000000"/>
                          </a:solidFill>
                          <a:effectLst/>
                          <a:latin typeface="Calibri" pitchFamily="34" charset="0"/>
                        </a:rPr>
                        <a:t>2004</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1" i="0" u="none" strike="noStrike" cap="none" normalizeH="0" baseline="0" smtClean="0">
                          <a:ln>
                            <a:noFill/>
                          </a:ln>
                          <a:solidFill>
                            <a:srgbClr val="000000"/>
                          </a:solidFill>
                          <a:effectLst/>
                          <a:latin typeface="Calibri" pitchFamily="34" charset="0"/>
                        </a:rPr>
                        <a:t>2006</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1" i="0" u="none" strike="noStrike" cap="none" normalizeH="0" baseline="0" smtClean="0">
                          <a:ln>
                            <a:noFill/>
                          </a:ln>
                          <a:solidFill>
                            <a:srgbClr val="000000"/>
                          </a:solidFill>
                          <a:effectLst/>
                          <a:latin typeface="Calibri" pitchFamily="34" charset="0"/>
                        </a:rPr>
                        <a:t>2008</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3921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Rural</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35,6</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25</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20,4</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18,7</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r>
              <a:tr h="3921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Urban</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6,6</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3,6</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3,9</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3,3</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a:noFill/>
                    </a:lnB>
                    <a:lnTlToBr>
                      <a:noFill/>
                    </a:lnTlToBr>
                    <a:lnBlToTr>
                      <a:noFill/>
                    </a:lnBlToTr>
                    <a:solidFill>
                      <a:srgbClr val="FFFFFF"/>
                    </a:solidFill>
                  </a:tcPr>
                </a:tc>
              </a:tr>
              <a:tr h="3921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Total</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28,9</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19,5</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16</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CA" sz="1800" b="0" i="0" u="none" strike="noStrike" cap="none" normalizeH="0" baseline="0" smtClean="0">
                          <a:ln>
                            <a:noFill/>
                          </a:ln>
                          <a:solidFill>
                            <a:srgbClr val="000000"/>
                          </a:solidFill>
                          <a:effectLst/>
                          <a:latin typeface="Calibri" pitchFamily="34" charset="0"/>
                        </a:rPr>
                        <a:t>14,5</a:t>
                      </a:r>
                      <a:endParaRPr kumimoji="0" lang="en-CA" sz="1800" b="0" i="0" u="none" strike="noStrike" cap="none" normalizeH="0" baseline="0" smtClean="0">
                        <a:ln>
                          <a:noFill/>
                        </a:ln>
                        <a:solidFill>
                          <a:schemeClr val="tx1"/>
                        </a:solidFill>
                        <a:effectLst/>
                        <a:latin typeface="Arial" charset="0"/>
                      </a:endParaRPr>
                    </a:p>
                  </a:txBody>
                  <a:tcPr anchor="b"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graphicFrame>
        <p:nvGraphicFramePr>
          <p:cNvPr id="5122" name="Object 239"/>
          <p:cNvGraphicFramePr>
            <a:graphicFrameLocks noChangeAspect="1"/>
          </p:cNvGraphicFramePr>
          <p:nvPr/>
        </p:nvGraphicFramePr>
        <p:xfrm>
          <a:off x="942975" y="3524250"/>
          <a:ext cx="7096125" cy="2990850"/>
        </p:xfrm>
        <a:graphic>
          <a:graphicData uri="http://schemas.openxmlformats.org/presentationml/2006/ole">
            <p:oleObj spid="_x0000_s61442" name="Graphique" r:id="rId3" imgW="11086986" imgH="4676813" progId="Excel.Sheet.8">
              <p:embed/>
            </p:oleObj>
          </a:graphicData>
        </a:graphic>
      </p:graphicFrame>
      <p:sp>
        <p:nvSpPr>
          <p:cNvPr id="4126" name="Rectangle 30"/>
          <p:cNvSpPr>
            <a:spLocks noChangeArrowheads="1"/>
          </p:cNvSpPr>
          <p:nvPr/>
        </p:nvSpPr>
        <p:spPr bwMode="auto">
          <a:xfrm>
            <a:off x="6159500" y="1943100"/>
            <a:ext cx="965200" cy="1676400"/>
          </a:xfrm>
          <a:prstGeom prst="rect">
            <a:avLst/>
          </a:prstGeom>
          <a:noFill/>
          <a:ln w="38100">
            <a:solidFill>
              <a:schemeClr val="folHlink"/>
            </a:solidFill>
            <a:miter lim="800000"/>
            <a:headEnd/>
            <a:tailEnd/>
          </a:ln>
        </p:spPr>
        <p:txBody>
          <a:bodyPr wrap="none" anchor="ctr"/>
          <a:lstStyle/>
          <a:p>
            <a:endParaRPr lang="en-GB">
              <a:latin typeface="Calibri" pitchFamily="34" charset="0"/>
            </a:endParaRPr>
          </a:p>
        </p:txBody>
      </p:sp>
      <p:sp>
        <p:nvSpPr>
          <p:cNvPr id="5150" name="TextBox 7"/>
          <p:cNvSpPr txBox="1">
            <a:spLocks noChangeArrowheads="1"/>
          </p:cNvSpPr>
          <p:nvPr/>
        </p:nvSpPr>
        <p:spPr bwMode="auto">
          <a:xfrm rot="2289393">
            <a:off x="7094538" y="2033588"/>
            <a:ext cx="2049462" cy="708025"/>
          </a:xfrm>
          <a:prstGeom prst="rect">
            <a:avLst/>
          </a:prstGeom>
          <a:noFill/>
          <a:ln w="9525">
            <a:noFill/>
            <a:miter lim="800000"/>
            <a:headEnd/>
            <a:tailEnd/>
          </a:ln>
        </p:spPr>
        <p:txBody>
          <a:bodyPr>
            <a:spAutoFit/>
          </a:bodyPr>
          <a:lstStyle/>
          <a:p>
            <a:pPr algn="ctr"/>
            <a:r>
              <a:rPr lang="en-GB" sz="2000" b="1" dirty="0">
                <a:solidFill>
                  <a:srgbClr val="00B0F0"/>
                </a:solidFill>
                <a:latin typeface="Calibri" pitchFamily="34" charset="0"/>
              </a:rPr>
              <a:t>Exercise based on this one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1571604" y="0"/>
            <a:ext cx="7572396" cy="1285860"/>
          </a:xfrm>
          <a:noFill/>
        </p:spPr>
        <p:txBody>
          <a:bodyPr anchor="t"/>
          <a:lstStyle/>
          <a:p>
            <a:pPr eaLnBrk="1" hangingPunct="1">
              <a:tabLst>
                <a:tab pos="631825" algn="l"/>
              </a:tabLst>
            </a:pPr>
            <a:r>
              <a:rPr lang="en-GB" altLang="zh-CN" b="1" dirty="0" smtClean="0">
                <a:solidFill>
                  <a:srgbClr val="C00000"/>
                </a:solidFill>
                <a:ea typeface="宋体" pitchFamily="2" charset="-122"/>
              </a:rPr>
              <a:t>Step 2 | 	</a:t>
            </a:r>
            <a:r>
              <a:rPr lang="en-GB" b="1" dirty="0" smtClean="0">
                <a:solidFill>
                  <a:schemeClr val="tx2">
                    <a:lumMod val="85000"/>
                    <a:lumOff val="15000"/>
                  </a:schemeClr>
                </a:solidFill>
              </a:rPr>
              <a:t>Poverty monetary indicators  				</a:t>
            </a:r>
            <a:r>
              <a:rPr lang="en-GB" b="1" dirty="0" smtClean="0">
                <a:solidFill>
                  <a:srgbClr val="C00000"/>
                </a:solidFill>
              </a:rPr>
              <a:t>Calculation of the poverty gap</a:t>
            </a:r>
            <a:endParaRPr lang="en-GB" b="1" dirty="0" smtClean="0">
              <a:solidFill>
                <a:srgbClr val="C00000"/>
              </a:solidFill>
            </a:endParaRPr>
          </a:p>
        </p:txBody>
      </p:sp>
      <p:graphicFrame>
        <p:nvGraphicFramePr>
          <p:cNvPr id="6" name="Tableau 5"/>
          <p:cNvGraphicFramePr>
            <a:graphicFrameLocks noGrp="1"/>
          </p:cNvGraphicFramePr>
          <p:nvPr/>
        </p:nvGraphicFramePr>
        <p:xfrm>
          <a:off x="500034" y="2000240"/>
          <a:ext cx="8072493" cy="4581956"/>
        </p:xfrm>
        <a:graphic>
          <a:graphicData uri="http://schemas.openxmlformats.org/drawingml/2006/table">
            <a:tbl>
              <a:tblPr/>
              <a:tblGrid>
                <a:gridCol w="2071702"/>
                <a:gridCol w="1785950"/>
                <a:gridCol w="1518321"/>
                <a:gridCol w="2696520"/>
              </a:tblGrid>
              <a:tr h="636604">
                <a:tc>
                  <a:txBody>
                    <a:bodyPr/>
                    <a:lstStyle/>
                    <a:p>
                      <a:pPr algn="l" fontAlgn="b"/>
                      <a:r>
                        <a:rPr lang="fr-FR" sz="1600" b="1" i="0" u="none" strike="noStrike" dirty="0">
                          <a:solidFill>
                            <a:srgbClr val="FFFFFF"/>
                          </a:solidFill>
                          <a:latin typeface="Arial"/>
                        </a:rPr>
                        <a:t> </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fr-FR" sz="1600" b="1" i="0" u="none" strike="noStrike" dirty="0" err="1">
                          <a:solidFill>
                            <a:srgbClr val="FFFFFF"/>
                          </a:solidFill>
                          <a:latin typeface="Arial"/>
                        </a:rPr>
                        <a:t>Expenditure</a:t>
                      </a:r>
                      <a:r>
                        <a:rPr lang="fr-FR" sz="1600" b="1" i="0" u="none" strike="noStrike" dirty="0">
                          <a:solidFill>
                            <a:srgbClr val="FFFFFF"/>
                          </a:solidFill>
                          <a:latin typeface="Arial"/>
                        </a:rPr>
                        <a:t> (per capita) / </a:t>
                      </a:r>
                      <a:r>
                        <a:rPr lang="fr-FR" sz="1600" b="1" i="0" u="none" strike="noStrike" dirty="0" err="1">
                          <a:solidFill>
                            <a:srgbClr val="FFFFFF"/>
                          </a:solidFill>
                          <a:latin typeface="Arial"/>
                        </a:rPr>
                        <a:t>month</a:t>
                      </a:r>
                      <a:endParaRPr lang="fr-FR" sz="1600" b="1" i="0" u="none" strike="noStrike" dirty="0">
                        <a:solidFill>
                          <a:srgbClr val="FFFFFF"/>
                        </a:solidFill>
                        <a:latin typeface="Arial"/>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fr-FR" sz="1600" b="1" i="0" u="none" strike="noStrike" dirty="0">
                          <a:solidFill>
                            <a:srgbClr val="FFFFFF"/>
                          </a:solidFill>
                          <a:latin typeface="Arial"/>
                        </a:rPr>
                        <a:t>Identification </a:t>
                      </a:r>
                      <a:endParaRPr lang="fr-FR" sz="1600" b="1" i="0" u="none" strike="noStrike" dirty="0" smtClean="0">
                        <a:solidFill>
                          <a:srgbClr val="FFFFFF"/>
                        </a:solidFill>
                        <a:latin typeface="Arial"/>
                      </a:endParaRPr>
                    </a:p>
                    <a:p>
                      <a:pPr algn="ctr" fontAlgn="b"/>
                      <a:r>
                        <a:rPr lang="fr-FR" sz="1600" b="1" i="0" u="none" strike="noStrike" dirty="0" smtClean="0">
                          <a:solidFill>
                            <a:srgbClr val="FFFFFF"/>
                          </a:solidFill>
                          <a:latin typeface="Arial"/>
                        </a:rPr>
                        <a:t>of </a:t>
                      </a:r>
                      <a:r>
                        <a:rPr lang="fr-FR" sz="1600" b="1" i="0" u="none" strike="noStrike" dirty="0">
                          <a:solidFill>
                            <a:srgbClr val="FFFFFF"/>
                          </a:solidFill>
                          <a:latin typeface="Arial"/>
                        </a:rPr>
                        <a:t>the </a:t>
                      </a:r>
                      <a:r>
                        <a:rPr lang="fr-FR" sz="1600" b="1" i="0" u="none" strike="noStrike" dirty="0" err="1">
                          <a:solidFill>
                            <a:srgbClr val="FFFFFF"/>
                          </a:solidFill>
                          <a:latin typeface="Arial"/>
                        </a:rPr>
                        <a:t>poor</a:t>
                      </a:r>
                      <a:endParaRPr lang="fr-FR" sz="1600" b="1" i="0" u="none" strike="noStrike" dirty="0">
                        <a:solidFill>
                          <a:srgbClr val="FFFFFF"/>
                        </a:solidFill>
                        <a:latin typeface="Arial"/>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en-US" sz="1600" b="1" i="0" u="none" strike="noStrike" dirty="0">
                          <a:solidFill>
                            <a:srgbClr val="FFFFFF"/>
                          </a:solidFill>
                          <a:latin typeface="Arial"/>
                        </a:rPr>
                        <a:t>Difference (for the poor) between the poverty line </a:t>
                      </a:r>
                      <a:r>
                        <a:rPr lang="en-US" sz="1600" b="1" i="0" u="none" strike="noStrike" dirty="0" smtClean="0">
                          <a:solidFill>
                            <a:srgbClr val="FFFFFF"/>
                          </a:solidFill>
                          <a:latin typeface="Arial"/>
                        </a:rPr>
                        <a:t>&amp; </a:t>
                      </a:r>
                      <a:r>
                        <a:rPr lang="en-US" sz="1600" b="1" i="0" u="none" strike="noStrike" dirty="0">
                          <a:solidFill>
                            <a:srgbClr val="FFFFFF"/>
                          </a:solidFill>
                          <a:latin typeface="Arial"/>
                        </a:rPr>
                        <a:t>expenditure per capita</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r>
              <a:tr h="236896">
                <a:tc>
                  <a:txBody>
                    <a:bodyPr/>
                    <a:lstStyle/>
                    <a:p>
                      <a:pPr algn="l" fontAlgn="b"/>
                      <a:r>
                        <a:rPr lang="fr-FR" sz="1800" b="0" i="0" u="none" strike="noStrike" dirty="0">
                          <a:solidFill>
                            <a:schemeClr val="tx2"/>
                          </a:solidFill>
                          <a:latin typeface="Arial"/>
                        </a:rPr>
                        <a:t>Joseph</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120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Scholastique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200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Victoire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80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Sheila</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150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Luis</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70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1" i="0" u="none" strike="noStrike" dirty="0">
                        <a:solidFill>
                          <a:srgbClr val="C00000"/>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Lou</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120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Isabelle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320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smtClean="0">
                          <a:solidFill>
                            <a:srgbClr val="C00000"/>
                          </a:solidFill>
                          <a:latin typeface="Arial"/>
                        </a:rPr>
                        <a:t>Krzysztof</a:t>
                      </a:r>
                      <a:endParaRPr lang="fr-FR" sz="1800" b="1" i="0" u="none" strike="noStrike" dirty="0">
                        <a:solidFill>
                          <a:srgbClr val="C00000"/>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50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1" i="0" u="none" strike="noStrike" dirty="0">
                        <a:solidFill>
                          <a:srgbClr val="C00000"/>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Emmanuelle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180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Florence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55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1" i="0" u="none" strike="noStrike" dirty="0">
                          <a:solidFill>
                            <a:srgbClr val="C00000"/>
                          </a:solidFill>
                          <a:latin typeface="Arial"/>
                        </a:rPr>
                        <a:t>Andrés</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85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Cristina</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102</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endParaRPr lang="fr-FR" sz="1800" b="0" i="0" u="none" strike="noStrike" dirty="0">
                        <a:solidFill>
                          <a:schemeClr val="tx2"/>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Anne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88</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b"/>
                      <a:endParaRPr lang="fr-FR" sz="1800" b="1" i="0" u="none" strike="noStrike" dirty="0">
                        <a:solidFill>
                          <a:srgbClr val="C00000"/>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r>
              <a:tr h="284276">
                <a:tc>
                  <a:txBody>
                    <a:bodyPr/>
                    <a:lstStyle/>
                    <a:p>
                      <a:pPr algn="l" fontAlgn="b"/>
                      <a:r>
                        <a:rPr lang="fr-FR" sz="1800" b="1" i="0" u="none" strike="noStrike" dirty="0">
                          <a:solidFill>
                            <a:schemeClr val="tx2"/>
                          </a:solidFill>
                          <a:latin typeface="Arial"/>
                        </a:rPr>
                        <a:t>Total</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b"/>
                      <a:r>
                        <a:rPr lang="fr-FR" sz="1800" b="1" i="0" u="none" strike="noStrike">
                          <a:solidFill>
                            <a:schemeClr val="tx2"/>
                          </a:solidFill>
                          <a:latin typeface="Arial"/>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b"/>
                      <a:r>
                        <a:rPr lang="fr-FR" sz="1800" b="1" i="0" u="none" strike="noStrike" dirty="0">
                          <a:solidFill>
                            <a:schemeClr val="tx2"/>
                          </a:solidFill>
                          <a:latin typeface="Arial"/>
                        </a:rPr>
                        <a:t>6</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b"/>
                      <a:endParaRPr lang="fr-FR" sz="1800" b="1" i="0" u="none" strike="noStrike" dirty="0">
                        <a:solidFill>
                          <a:schemeClr val="tx2"/>
                        </a:solidFill>
                        <a:latin typeface="Arial"/>
                      </a:endParaRP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bl>
          </a:graphicData>
        </a:graphic>
      </p:graphicFrame>
      <p:sp>
        <p:nvSpPr>
          <p:cNvPr id="9" name="ZoneTexte 8"/>
          <p:cNvSpPr txBox="1"/>
          <p:nvPr/>
        </p:nvSpPr>
        <p:spPr>
          <a:xfrm>
            <a:off x="500034" y="1285860"/>
            <a:ext cx="7643866" cy="400110"/>
          </a:xfrm>
          <a:prstGeom prst="rect">
            <a:avLst/>
          </a:prstGeom>
          <a:noFill/>
        </p:spPr>
        <p:txBody>
          <a:bodyPr wrap="square" rtlCol="0">
            <a:spAutoFit/>
          </a:bodyPr>
          <a:lstStyle/>
          <a:p>
            <a:r>
              <a:rPr lang="fr-FR" sz="2000" b="1" dirty="0" smtClean="0">
                <a:solidFill>
                  <a:srgbClr val="C00000"/>
                </a:solidFill>
              </a:rPr>
              <a:t>Quick </a:t>
            </a:r>
            <a:r>
              <a:rPr lang="fr-FR" sz="2000" b="1" dirty="0" err="1" smtClean="0">
                <a:solidFill>
                  <a:srgbClr val="C00000"/>
                </a:solidFill>
              </a:rPr>
              <a:t>example</a:t>
            </a:r>
            <a:r>
              <a:rPr lang="fr-FR" sz="2000" b="1" dirty="0" smtClean="0">
                <a:solidFill>
                  <a:srgbClr val="C00000"/>
                </a:solidFill>
              </a:rPr>
              <a:t> on how to </a:t>
            </a:r>
            <a:r>
              <a:rPr lang="fr-FR" sz="2000" b="1" dirty="0" err="1" smtClean="0">
                <a:solidFill>
                  <a:srgbClr val="C00000"/>
                </a:solidFill>
              </a:rPr>
              <a:t>calculate</a:t>
            </a:r>
            <a:r>
              <a:rPr lang="fr-FR" sz="2000" b="1" dirty="0" smtClean="0">
                <a:solidFill>
                  <a:srgbClr val="C00000"/>
                </a:solidFill>
              </a:rPr>
              <a:t> </a:t>
            </a:r>
            <a:r>
              <a:rPr lang="fr-FR" sz="2000" b="1" dirty="0" err="1" smtClean="0">
                <a:solidFill>
                  <a:srgbClr val="C00000"/>
                </a:solidFill>
              </a:rPr>
              <a:t>poverty</a:t>
            </a:r>
            <a:r>
              <a:rPr lang="fr-FR" sz="2000" b="1" dirty="0" smtClean="0">
                <a:solidFill>
                  <a:srgbClr val="C00000"/>
                </a:solidFill>
              </a:rPr>
              <a:t> rates and gaps….</a:t>
            </a:r>
            <a:endParaRPr lang="fr-FR" sz="2000" b="1" dirty="0">
              <a:solidFill>
                <a:srgbClr val="C00000"/>
              </a:solidFill>
            </a:endParaRPr>
          </a:p>
        </p:txBody>
      </p:sp>
      <p:sp>
        <p:nvSpPr>
          <p:cNvPr id="7" name="ZoneTexte 6"/>
          <p:cNvSpPr txBox="1"/>
          <p:nvPr/>
        </p:nvSpPr>
        <p:spPr>
          <a:xfrm>
            <a:off x="5786446" y="3214686"/>
            <a:ext cx="2714644" cy="2246769"/>
          </a:xfrm>
          <a:prstGeom prst="rect">
            <a:avLst/>
          </a:prstGeom>
          <a:solidFill>
            <a:schemeClr val="bg1"/>
          </a:solidFill>
          <a:ln>
            <a:solidFill>
              <a:schemeClr val="tx2">
                <a:lumMod val="75000"/>
                <a:lumOff val="25000"/>
              </a:schemeClr>
            </a:solidFill>
          </a:ln>
        </p:spPr>
        <p:txBody>
          <a:bodyPr wrap="square" rtlCol="0">
            <a:spAutoFit/>
          </a:bodyPr>
          <a:lstStyle/>
          <a:p>
            <a:r>
              <a:rPr lang="en-US" sz="2000" b="1" dirty="0" smtClean="0">
                <a:solidFill>
                  <a:srgbClr val="C00000"/>
                </a:solidFill>
              </a:rPr>
              <a:t>Poverty  rates </a:t>
            </a:r>
            <a:r>
              <a:rPr lang="en-US" sz="2000" dirty="0" smtClean="0">
                <a:solidFill>
                  <a:schemeClr val="tx2"/>
                </a:solidFill>
              </a:rPr>
              <a:t>= </a:t>
            </a:r>
          </a:p>
          <a:p>
            <a:r>
              <a:rPr lang="en-US" sz="2000" dirty="0" smtClean="0">
                <a:solidFill>
                  <a:schemeClr val="tx2"/>
                </a:solidFill>
              </a:rPr>
              <a:t>Number of poor /</a:t>
            </a:r>
          </a:p>
          <a:p>
            <a:r>
              <a:rPr lang="en-US" sz="2000" dirty="0" smtClean="0">
                <a:solidFill>
                  <a:schemeClr val="tx2"/>
                </a:solidFill>
              </a:rPr>
              <a:t>Total population</a:t>
            </a:r>
          </a:p>
          <a:p>
            <a:endParaRPr lang="en-US" sz="2000" b="1" dirty="0" smtClean="0">
              <a:solidFill>
                <a:srgbClr val="C00000"/>
              </a:solidFill>
            </a:endParaRPr>
          </a:p>
          <a:p>
            <a:r>
              <a:rPr lang="en-US" sz="2000" b="1" dirty="0" smtClean="0">
                <a:solidFill>
                  <a:srgbClr val="C00000"/>
                </a:solidFill>
              </a:rPr>
              <a:t>Poverty rate = </a:t>
            </a:r>
          </a:p>
          <a:p>
            <a:r>
              <a:rPr lang="en-US" sz="2000" dirty="0" smtClean="0">
                <a:solidFill>
                  <a:schemeClr val="tx2"/>
                </a:solidFill>
              </a:rPr>
              <a:t>6 / 13 = 46.2%</a:t>
            </a:r>
          </a:p>
          <a:p>
            <a:endParaRPr lang="en-US" sz="2000" dirty="0" smtClean="0">
              <a:solidFill>
                <a:schemeClr val="tx2"/>
              </a:solidFill>
            </a:endParaRPr>
          </a:p>
        </p:txBody>
      </p:sp>
      <p:sp>
        <p:nvSpPr>
          <p:cNvPr id="19" name="Rectangle 18"/>
          <p:cNvSpPr/>
          <p:nvPr/>
        </p:nvSpPr>
        <p:spPr>
          <a:xfrm>
            <a:off x="571472" y="1357298"/>
            <a:ext cx="8072462" cy="677108"/>
          </a:xfrm>
          <a:prstGeom prst="rect">
            <a:avLst/>
          </a:prstGeom>
          <a:solidFill>
            <a:schemeClr val="bg1"/>
          </a:solidFill>
        </p:spPr>
        <p:txBody>
          <a:bodyPr wrap="square">
            <a:spAutoFit/>
          </a:bodyPr>
          <a:lstStyle/>
          <a:p>
            <a:pPr marL="266700" indent="-266700">
              <a:buClr>
                <a:srgbClr val="C00000"/>
              </a:buClr>
              <a:buFont typeface="Wingdings" pitchFamily="2" charset="2"/>
              <a:buChar char="n"/>
            </a:pPr>
            <a:r>
              <a:rPr lang="fr-FR" sz="2000" b="1" dirty="0" err="1" smtClean="0">
                <a:solidFill>
                  <a:srgbClr val="C00000"/>
                </a:solidFill>
              </a:rPr>
              <a:t>Poverty</a:t>
            </a:r>
            <a:r>
              <a:rPr lang="fr-FR" b="1" dirty="0" smtClean="0">
                <a:solidFill>
                  <a:srgbClr val="C00000"/>
                </a:solidFill>
              </a:rPr>
              <a:t> line </a:t>
            </a:r>
            <a:r>
              <a:rPr lang="fr-FR" dirty="0" smtClean="0">
                <a:solidFill>
                  <a:schemeClr val="tx2"/>
                </a:solidFill>
              </a:rPr>
              <a:t>= 90 </a:t>
            </a:r>
            <a:r>
              <a:rPr lang="fr-FR" sz="1400" dirty="0" smtClean="0">
                <a:solidFill>
                  <a:schemeClr val="tx2"/>
                </a:solidFill>
              </a:rPr>
              <a:t>per capita and per </a:t>
            </a:r>
            <a:r>
              <a:rPr lang="fr-FR" sz="1400" dirty="0" err="1" smtClean="0">
                <a:solidFill>
                  <a:schemeClr val="tx2"/>
                </a:solidFill>
              </a:rPr>
              <a:t>month</a:t>
            </a:r>
            <a:endParaRPr lang="fr-FR" sz="1400" dirty="0" smtClean="0">
              <a:solidFill>
                <a:schemeClr val="tx2"/>
              </a:solidFill>
            </a:endParaRPr>
          </a:p>
          <a:p>
            <a:pPr marL="266700" indent="-266700">
              <a:buClr>
                <a:srgbClr val="C00000"/>
              </a:buClr>
              <a:buFont typeface="Wingdings" pitchFamily="2" charset="2"/>
              <a:buChar char="n"/>
            </a:pPr>
            <a:r>
              <a:rPr lang="fr-FR" b="1" dirty="0" smtClean="0">
                <a:solidFill>
                  <a:srgbClr val="C00000"/>
                </a:solidFill>
              </a:rPr>
              <a:t>Total population </a:t>
            </a:r>
            <a:r>
              <a:rPr lang="fr-FR" dirty="0" smtClean="0">
                <a:solidFill>
                  <a:schemeClr val="tx2"/>
                </a:solidFill>
              </a:rPr>
              <a:t>= 13</a:t>
            </a:r>
          </a:p>
        </p:txBody>
      </p:sp>
      <p:grpSp>
        <p:nvGrpSpPr>
          <p:cNvPr id="2" name="Groupe 21"/>
          <p:cNvGrpSpPr/>
          <p:nvPr/>
        </p:nvGrpSpPr>
        <p:grpSpPr>
          <a:xfrm>
            <a:off x="1214414" y="2714620"/>
            <a:ext cx="7286676" cy="3571900"/>
            <a:chOff x="1357290" y="2571744"/>
            <a:chExt cx="7286676" cy="3571900"/>
          </a:xfrm>
        </p:grpSpPr>
        <p:sp>
          <p:nvSpPr>
            <p:cNvPr id="10" name="ZoneTexte 9"/>
            <p:cNvSpPr txBox="1"/>
            <p:nvPr/>
          </p:nvSpPr>
          <p:spPr>
            <a:xfrm>
              <a:off x="5429256" y="2643182"/>
              <a:ext cx="3214710" cy="3247043"/>
            </a:xfrm>
            <a:prstGeom prst="rect">
              <a:avLst/>
            </a:prstGeom>
            <a:solidFill>
              <a:schemeClr val="bg1"/>
            </a:solidFill>
            <a:ln>
              <a:solidFill>
                <a:schemeClr val="tx2">
                  <a:lumMod val="75000"/>
                  <a:lumOff val="25000"/>
                </a:schemeClr>
              </a:solidFill>
            </a:ln>
          </p:spPr>
          <p:txBody>
            <a:bodyPr wrap="square" rtlCol="0">
              <a:spAutoFit/>
            </a:bodyPr>
            <a:lstStyle/>
            <a:p>
              <a:r>
                <a:rPr lang="en-US" sz="2000" b="1" dirty="0" smtClean="0">
                  <a:solidFill>
                    <a:srgbClr val="C00000"/>
                  </a:solidFill>
                </a:rPr>
                <a:t>Poverty gap</a:t>
              </a:r>
              <a:r>
                <a:rPr lang="en-US" sz="2000" dirty="0" smtClean="0">
                  <a:solidFill>
                    <a:schemeClr val="tx2"/>
                  </a:solidFill>
                </a:rPr>
                <a:t> </a:t>
              </a:r>
            </a:p>
            <a:p>
              <a:pPr marL="536575" lvl="1" indent="-449263">
                <a:lnSpc>
                  <a:spcPct val="90000"/>
                </a:lnSpc>
                <a:spcBef>
                  <a:spcPct val="35000"/>
                </a:spcBef>
              </a:pPr>
              <a:r>
                <a:rPr lang="en-US" sz="2000" b="1" dirty="0" smtClean="0">
                  <a:solidFill>
                    <a:schemeClr val="tx2"/>
                  </a:solidFill>
                </a:rPr>
                <a:t>For the poor</a:t>
              </a:r>
            </a:p>
            <a:p>
              <a:pPr marL="536575" lvl="1" indent="-449263">
                <a:lnSpc>
                  <a:spcPct val="90000"/>
                </a:lnSpc>
                <a:spcBef>
                  <a:spcPct val="35000"/>
                </a:spcBef>
                <a:buClr>
                  <a:srgbClr val="C00000"/>
                </a:buClr>
                <a:buSzPct val="135000"/>
                <a:buFont typeface="Wingdings" pitchFamily="2" charset="2"/>
                <a:buChar char=""/>
              </a:pPr>
              <a:r>
                <a:rPr lang="en-US" sz="2000" dirty="0" smtClean="0">
                  <a:solidFill>
                    <a:schemeClr val="tx2"/>
                  </a:solidFill>
                </a:rPr>
                <a:t>Calculate the difference between the poverty line and the consumption expenditure per capita</a:t>
              </a:r>
            </a:p>
            <a:p>
              <a:pPr marL="536575" lvl="1" indent="-449263">
                <a:lnSpc>
                  <a:spcPct val="90000"/>
                </a:lnSpc>
                <a:spcBef>
                  <a:spcPct val="35000"/>
                </a:spcBef>
                <a:buClr>
                  <a:srgbClr val="C00000"/>
                </a:buClr>
                <a:buSzPct val="135000"/>
                <a:buFont typeface="Wingdings" pitchFamily="2" charset="2"/>
                <a:buChar char=""/>
              </a:pPr>
              <a:endParaRPr lang="en-US" dirty="0" smtClean="0">
                <a:solidFill>
                  <a:schemeClr val="tx2"/>
                </a:solidFill>
              </a:endParaRPr>
            </a:p>
            <a:p>
              <a:pPr marL="536575" lvl="1" indent="-449263">
                <a:lnSpc>
                  <a:spcPct val="90000"/>
                </a:lnSpc>
                <a:spcBef>
                  <a:spcPct val="35000"/>
                </a:spcBef>
                <a:buClr>
                  <a:srgbClr val="C00000"/>
                </a:buClr>
                <a:buSzPct val="135000"/>
              </a:pPr>
              <a:endParaRPr lang="en-US" dirty="0" smtClean="0">
                <a:solidFill>
                  <a:schemeClr val="tx2"/>
                </a:solidFill>
              </a:endParaRPr>
            </a:p>
          </p:txBody>
        </p:sp>
        <p:sp>
          <p:nvSpPr>
            <p:cNvPr id="20" name="Rectangle 19"/>
            <p:cNvSpPr/>
            <p:nvPr/>
          </p:nvSpPr>
          <p:spPr>
            <a:xfrm>
              <a:off x="3143240" y="2571744"/>
              <a:ext cx="857256" cy="357190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ZoneTexte 20"/>
            <p:cNvSpPr txBox="1"/>
            <p:nvPr/>
          </p:nvSpPr>
          <p:spPr>
            <a:xfrm>
              <a:off x="1357290" y="3571876"/>
              <a:ext cx="1857388" cy="800219"/>
            </a:xfrm>
            <a:prstGeom prst="rect">
              <a:avLst/>
            </a:prstGeom>
            <a:noFill/>
          </p:spPr>
          <p:txBody>
            <a:bodyPr wrap="square" rtlCol="0">
              <a:spAutoFit/>
            </a:bodyPr>
            <a:lstStyle/>
            <a:p>
              <a:r>
                <a:rPr lang="fr-FR" i="1" dirty="0" err="1" smtClean="0">
                  <a:solidFill>
                    <a:schemeClr val="tx2"/>
                  </a:solidFill>
                </a:rPr>
                <a:t>Among</a:t>
              </a:r>
              <a:r>
                <a:rPr lang="fr-FR" i="1" dirty="0" smtClean="0">
                  <a:solidFill>
                    <a:schemeClr val="tx2"/>
                  </a:solidFill>
                </a:rPr>
                <a:t> the </a:t>
              </a:r>
              <a:r>
                <a:rPr lang="fr-FR" i="1" dirty="0" err="1" smtClean="0">
                  <a:solidFill>
                    <a:schemeClr val="tx2"/>
                  </a:solidFill>
                </a:rPr>
                <a:t>poor</a:t>
              </a:r>
              <a:endParaRPr lang="fr-FR" i="1" dirty="0" smtClean="0">
                <a:solidFill>
                  <a:schemeClr val="tx2"/>
                </a:solidFill>
              </a:endParaRPr>
            </a:p>
            <a:p>
              <a:r>
                <a:rPr lang="fr-FR" dirty="0" smtClean="0">
                  <a:solidFill>
                    <a:schemeClr val="tx2"/>
                  </a:solidFill>
                </a:rPr>
                <a:t>= </a:t>
              </a:r>
              <a:r>
                <a:rPr lang="fr-FR" b="1" dirty="0" err="1" smtClean="0">
                  <a:solidFill>
                    <a:schemeClr val="tx2"/>
                  </a:solidFill>
                </a:rPr>
                <a:t>poverty</a:t>
              </a:r>
              <a:r>
                <a:rPr lang="fr-FR" b="1" dirty="0" smtClean="0">
                  <a:solidFill>
                    <a:schemeClr val="tx2"/>
                  </a:solidFill>
                </a:rPr>
                <a:t> line </a:t>
              </a:r>
              <a:r>
                <a:rPr lang="fr-FR" sz="2800" dirty="0" smtClean="0">
                  <a:solidFill>
                    <a:srgbClr val="C00000"/>
                  </a:solidFill>
                </a:rPr>
                <a:t>-</a:t>
              </a:r>
            </a:p>
          </p:txBody>
        </p:sp>
      </p:grpSp>
      <p:sp>
        <p:nvSpPr>
          <p:cNvPr id="18" name="ZoneTexte 17"/>
          <p:cNvSpPr txBox="1"/>
          <p:nvPr/>
        </p:nvSpPr>
        <p:spPr>
          <a:xfrm>
            <a:off x="5286380" y="2786058"/>
            <a:ext cx="3214710" cy="3548664"/>
          </a:xfrm>
          <a:prstGeom prst="rect">
            <a:avLst/>
          </a:prstGeom>
          <a:solidFill>
            <a:schemeClr val="bg1"/>
          </a:solidFill>
          <a:ln>
            <a:solidFill>
              <a:schemeClr val="tx2">
                <a:lumMod val="75000"/>
                <a:lumOff val="25000"/>
              </a:schemeClr>
            </a:solidFill>
          </a:ln>
        </p:spPr>
        <p:txBody>
          <a:bodyPr wrap="square" rtlCol="0">
            <a:spAutoFit/>
          </a:bodyPr>
          <a:lstStyle/>
          <a:p>
            <a:r>
              <a:rPr lang="en-US" sz="2000" b="1" dirty="0" smtClean="0">
                <a:solidFill>
                  <a:srgbClr val="C00000"/>
                </a:solidFill>
              </a:rPr>
              <a:t>Poverty gap</a:t>
            </a:r>
            <a:r>
              <a:rPr lang="en-US" sz="2000" dirty="0" smtClean="0">
                <a:solidFill>
                  <a:schemeClr val="tx2"/>
                </a:solidFill>
              </a:rPr>
              <a:t> </a:t>
            </a:r>
          </a:p>
          <a:p>
            <a:pPr marL="536575" lvl="1" indent="-449263">
              <a:lnSpc>
                <a:spcPct val="90000"/>
              </a:lnSpc>
              <a:spcBef>
                <a:spcPct val="35000"/>
              </a:spcBef>
              <a:buClr>
                <a:srgbClr val="C00000"/>
              </a:buClr>
              <a:buSzPct val="135000"/>
              <a:buFont typeface="Wingdings" pitchFamily="2" charset="2"/>
              <a:buChar char=""/>
            </a:pPr>
            <a:r>
              <a:rPr lang="en-US" sz="2000" dirty="0" smtClean="0">
                <a:solidFill>
                  <a:schemeClr val="tx2"/>
                </a:solidFill>
              </a:rPr>
              <a:t>=C6*($B$3-B6)</a:t>
            </a:r>
          </a:p>
          <a:p>
            <a:pPr marL="536575" lvl="1" indent="-449263">
              <a:lnSpc>
                <a:spcPct val="90000"/>
              </a:lnSpc>
              <a:spcBef>
                <a:spcPct val="35000"/>
              </a:spcBef>
              <a:buClr>
                <a:srgbClr val="C00000"/>
              </a:buClr>
              <a:buSzPct val="135000"/>
            </a:pPr>
            <a:r>
              <a:rPr lang="en-US" sz="2000" dirty="0" smtClean="0">
                <a:solidFill>
                  <a:schemeClr val="tx2"/>
                </a:solidFill>
              </a:rPr>
              <a:t>where </a:t>
            </a:r>
          </a:p>
          <a:p>
            <a:pPr marL="803275" lvl="1" indent="-803275">
              <a:lnSpc>
                <a:spcPct val="90000"/>
              </a:lnSpc>
              <a:spcBef>
                <a:spcPct val="35000"/>
              </a:spcBef>
              <a:buClr>
                <a:srgbClr val="C00000"/>
              </a:buClr>
              <a:buSzPct val="135000"/>
            </a:pPr>
            <a:r>
              <a:rPr lang="en-US" sz="2000" b="1" dirty="0" smtClean="0">
                <a:solidFill>
                  <a:schemeClr val="tx2"/>
                </a:solidFill>
              </a:rPr>
              <a:t>C6</a:t>
            </a:r>
            <a:r>
              <a:rPr lang="en-US" sz="2000" dirty="0" smtClean="0">
                <a:solidFill>
                  <a:schemeClr val="tx2"/>
                </a:solidFill>
              </a:rPr>
              <a:t>: 	identification of the poor (1 if poor, 0 otherwise)</a:t>
            </a:r>
          </a:p>
          <a:p>
            <a:pPr marL="803275" lvl="1" indent="-803275">
              <a:lnSpc>
                <a:spcPct val="90000"/>
              </a:lnSpc>
              <a:spcBef>
                <a:spcPct val="35000"/>
              </a:spcBef>
              <a:buClr>
                <a:srgbClr val="C00000"/>
              </a:buClr>
              <a:buSzPct val="135000"/>
            </a:pPr>
            <a:r>
              <a:rPr lang="en-US" b="1" dirty="0" smtClean="0">
                <a:solidFill>
                  <a:schemeClr val="tx2"/>
                </a:solidFill>
              </a:rPr>
              <a:t>$B$3</a:t>
            </a:r>
            <a:r>
              <a:rPr lang="en-US" dirty="0" smtClean="0">
                <a:solidFill>
                  <a:schemeClr val="tx2"/>
                </a:solidFill>
              </a:rPr>
              <a:t>:  Poverty line (“$” absolute reference)</a:t>
            </a:r>
          </a:p>
          <a:p>
            <a:pPr marL="803275" lvl="1" indent="-803275">
              <a:lnSpc>
                <a:spcPct val="90000"/>
              </a:lnSpc>
              <a:spcBef>
                <a:spcPct val="35000"/>
              </a:spcBef>
              <a:buClr>
                <a:srgbClr val="C00000"/>
              </a:buClr>
              <a:buSzPct val="135000"/>
            </a:pPr>
            <a:r>
              <a:rPr lang="en-US" b="1" dirty="0" smtClean="0">
                <a:solidFill>
                  <a:schemeClr val="tx2"/>
                </a:solidFill>
              </a:rPr>
              <a:t>B6</a:t>
            </a:r>
            <a:r>
              <a:rPr lang="en-US" dirty="0" smtClean="0">
                <a:solidFill>
                  <a:schemeClr val="tx2"/>
                </a:solidFill>
              </a:rPr>
              <a:t>: 	Value of individual expenditure per  capita</a:t>
            </a:r>
          </a:p>
        </p:txBody>
      </p:sp>
      <p:graphicFrame>
        <p:nvGraphicFramePr>
          <p:cNvPr id="5" name="Tableau 4"/>
          <p:cNvGraphicFramePr>
            <a:graphicFrameLocks noGrp="1"/>
          </p:cNvGraphicFramePr>
          <p:nvPr/>
        </p:nvGraphicFramePr>
        <p:xfrm>
          <a:off x="500034" y="2071678"/>
          <a:ext cx="8072493" cy="4581956"/>
        </p:xfrm>
        <a:graphic>
          <a:graphicData uri="http://schemas.openxmlformats.org/drawingml/2006/table">
            <a:tbl>
              <a:tblPr/>
              <a:tblGrid>
                <a:gridCol w="2071702"/>
                <a:gridCol w="1785950"/>
                <a:gridCol w="1518321"/>
                <a:gridCol w="2696520"/>
              </a:tblGrid>
              <a:tr h="636604">
                <a:tc>
                  <a:txBody>
                    <a:bodyPr/>
                    <a:lstStyle/>
                    <a:p>
                      <a:pPr algn="l" fontAlgn="b"/>
                      <a:r>
                        <a:rPr lang="fr-FR" sz="1600" b="1" i="0" u="none" strike="noStrike" dirty="0">
                          <a:solidFill>
                            <a:srgbClr val="FFFFFF"/>
                          </a:solidFill>
                          <a:latin typeface="Arial"/>
                        </a:rPr>
                        <a:t> </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fr-FR" sz="1600" b="1" i="0" u="none" strike="noStrike" dirty="0" err="1">
                          <a:solidFill>
                            <a:srgbClr val="FFFFFF"/>
                          </a:solidFill>
                          <a:latin typeface="Arial"/>
                        </a:rPr>
                        <a:t>Expenditure</a:t>
                      </a:r>
                      <a:r>
                        <a:rPr lang="fr-FR" sz="1600" b="1" i="0" u="none" strike="noStrike" dirty="0">
                          <a:solidFill>
                            <a:srgbClr val="FFFFFF"/>
                          </a:solidFill>
                          <a:latin typeface="Arial"/>
                        </a:rPr>
                        <a:t> (per capita) / </a:t>
                      </a:r>
                      <a:r>
                        <a:rPr lang="fr-FR" sz="1600" b="1" i="0" u="none" strike="noStrike" dirty="0" err="1">
                          <a:solidFill>
                            <a:srgbClr val="FFFFFF"/>
                          </a:solidFill>
                          <a:latin typeface="Arial"/>
                        </a:rPr>
                        <a:t>month</a:t>
                      </a:r>
                      <a:endParaRPr lang="fr-FR" sz="1600" b="1" i="0" u="none" strike="noStrike" dirty="0">
                        <a:solidFill>
                          <a:srgbClr val="FFFFFF"/>
                        </a:solidFill>
                        <a:latin typeface="Arial"/>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fr-FR" sz="1600" b="1" i="0" u="none" strike="noStrike" dirty="0">
                          <a:solidFill>
                            <a:srgbClr val="FFFFFF"/>
                          </a:solidFill>
                          <a:latin typeface="Arial"/>
                        </a:rPr>
                        <a:t>Identification </a:t>
                      </a:r>
                      <a:endParaRPr lang="fr-FR" sz="1600" b="1" i="0" u="none" strike="noStrike" dirty="0" smtClean="0">
                        <a:solidFill>
                          <a:srgbClr val="FFFFFF"/>
                        </a:solidFill>
                        <a:latin typeface="Arial"/>
                      </a:endParaRPr>
                    </a:p>
                    <a:p>
                      <a:pPr algn="ctr" fontAlgn="b"/>
                      <a:r>
                        <a:rPr lang="fr-FR" sz="1600" b="1" i="0" u="none" strike="noStrike" dirty="0" smtClean="0">
                          <a:solidFill>
                            <a:srgbClr val="FFFFFF"/>
                          </a:solidFill>
                          <a:latin typeface="Arial"/>
                        </a:rPr>
                        <a:t>of </a:t>
                      </a:r>
                      <a:r>
                        <a:rPr lang="fr-FR" sz="1600" b="1" i="0" u="none" strike="noStrike" dirty="0">
                          <a:solidFill>
                            <a:srgbClr val="FFFFFF"/>
                          </a:solidFill>
                          <a:latin typeface="Arial"/>
                        </a:rPr>
                        <a:t>the </a:t>
                      </a:r>
                      <a:r>
                        <a:rPr lang="fr-FR" sz="1600" b="1" i="0" u="none" strike="noStrike" dirty="0" err="1">
                          <a:solidFill>
                            <a:srgbClr val="FFFFFF"/>
                          </a:solidFill>
                          <a:latin typeface="Arial"/>
                        </a:rPr>
                        <a:t>poor</a:t>
                      </a:r>
                      <a:endParaRPr lang="fr-FR" sz="1600" b="1" i="0" u="none" strike="noStrike" dirty="0">
                        <a:solidFill>
                          <a:srgbClr val="FFFFFF"/>
                        </a:solidFill>
                        <a:latin typeface="Arial"/>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fontAlgn="b"/>
                      <a:r>
                        <a:rPr lang="en-US" sz="1600" b="1" i="0" u="none" strike="noStrike" dirty="0">
                          <a:solidFill>
                            <a:srgbClr val="FFFFFF"/>
                          </a:solidFill>
                          <a:latin typeface="Arial"/>
                        </a:rPr>
                        <a:t>Difference (for the poor) between the poverty line </a:t>
                      </a:r>
                      <a:r>
                        <a:rPr lang="en-US" sz="1600" b="1" i="0" u="none" strike="noStrike" dirty="0" smtClean="0">
                          <a:solidFill>
                            <a:srgbClr val="FFFFFF"/>
                          </a:solidFill>
                          <a:latin typeface="Arial"/>
                        </a:rPr>
                        <a:t>&amp; </a:t>
                      </a:r>
                      <a:r>
                        <a:rPr lang="en-US" sz="1600" b="1" i="0" u="none" strike="noStrike" dirty="0">
                          <a:solidFill>
                            <a:srgbClr val="FFFFFF"/>
                          </a:solidFill>
                          <a:latin typeface="Arial"/>
                        </a:rPr>
                        <a:t>expenditure per capita</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r>
              <a:tr h="236896">
                <a:tc>
                  <a:txBody>
                    <a:bodyPr/>
                    <a:lstStyle/>
                    <a:p>
                      <a:pPr algn="l" fontAlgn="b"/>
                      <a:r>
                        <a:rPr lang="fr-FR" sz="1800" b="0" i="0" u="none" strike="noStrike" dirty="0">
                          <a:solidFill>
                            <a:schemeClr val="tx2"/>
                          </a:solidFill>
                          <a:latin typeface="Arial"/>
                        </a:rPr>
                        <a:t>Joseph</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120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Scholastique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200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Victoire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80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Sheila</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150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Luis</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70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20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Lou</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120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0" i="0" u="none" strike="noStrike" dirty="0">
                          <a:solidFill>
                            <a:schemeClr val="tx2"/>
                          </a:solidFill>
                          <a:latin typeface="Arial"/>
                        </a:rPr>
                        <a:t>Isabelle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320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smtClean="0">
                          <a:solidFill>
                            <a:srgbClr val="C00000"/>
                          </a:solidFill>
                          <a:latin typeface="Arial"/>
                        </a:rPr>
                        <a:t>Krzysztof</a:t>
                      </a:r>
                      <a:endParaRPr lang="fr-FR" sz="1800" b="1" i="0" u="none" strike="noStrike" dirty="0">
                        <a:solidFill>
                          <a:srgbClr val="C00000"/>
                        </a:solidFill>
                        <a:latin typeface="Arial"/>
                      </a:endParaRP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50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40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Emmanuelle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180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Florence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55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a:solidFill>
                            <a:srgbClr val="C00000"/>
                          </a:solidFill>
                          <a:latin typeface="Arial"/>
                        </a:rPr>
                        <a:t>35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1" i="0" u="none" strike="noStrike" dirty="0">
                          <a:solidFill>
                            <a:srgbClr val="C00000"/>
                          </a:solidFill>
                          <a:latin typeface="Arial"/>
                        </a:rPr>
                        <a:t>Andrés</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85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5</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36896">
                <a:tc>
                  <a:txBody>
                    <a:bodyPr/>
                    <a:lstStyle/>
                    <a:p>
                      <a:pPr algn="l" fontAlgn="b"/>
                      <a:r>
                        <a:rPr lang="fr-FR" sz="1800" b="0" i="0" u="none" strike="noStrike" dirty="0">
                          <a:solidFill>
                            <a:schemeClr val="tx2"/>
                          </a:solidFill>
                          <a:latin typeface="Arial"/>
                        </a:rPr>
                        <a:t>Cristina</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102</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b"/>
                      <a:r>
                        <a:rPr lang="fr-FR" sz="1800" b="0" i="0" u="none" strike="noStrike" dirty="0">
                          <a:solidFill>
                            <a:schemeClr val="tx2"/>
                          </a:solidFill>
                          <a:latin typeface="Arial"/>
                        </a:rPr>
                        <a:t>0</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r>
              <a:tr h="236896">
                <a:tc>
                  <a:txBody>
                    <a:bodyPr/>
                    <a:lstStyle/>
                    <a:p>
                      <a:pPr algn="l" fontAlgn="b"/>
                      <a:r>
                        <a:rPr lang="fr-FR" sz="1800" b="1" i="0" u="none" strike="noStrike" dirty="0">
                          <a:solidFill>
                            <a:srgbClr val="C00000"/>
                          </a:solidFill>
                          <a:latin typeface="Arial"/>
                        </a:rPr>
                        <a:t>Anne</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88</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1</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fontAlgn="b"/>
                      <a:r>
                        <a:rPr lang="fr-FR" sz="1800" b="1" i="0" u="none" strike="noStrike" dirty="0">
                          <a:solidFill>
                            <a:srgbClr val="C00000"/>
                          </a:solidFill>
                          <a:latin typeface="Arial"/>
                        </a:rPr>
                        <a:t>2</a:t>
                      </a:r>
                    </a:p>
                  </a:txBody>
                  <a:tcPr marL="0" marR="0" marT="0"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r>
              <a:tr h="284276">
                <a:tc>
                  <a:txBody>
                    <a:bodyPr/>
                    <a:lstStyle/>
                    <a:p>
                      <a:pPr algn="ctr" fontAlgn="b"/>
                      <a:r>
                        <a:rPr lang="fr-FR" sz="1800" b="1" i="0" u="none" strike="noStrike" dirty="0">
                          <a:solidFill>
                            <a:schemeClr val="tx2"/>
                          </a:solidFill>
                          <a:latin typeface="Arial"/>
                        </a:rPr>
                        <a:t>Total</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b"/>
                      <a:r>
                        <a:rPr lang="fr-FR" sz="1800" b="1" i="0" u="none" strike="noStrike" dirty="0">
                          <a:solidFill>
                            <a:schemeClr val="tx2"/>
                          </a:solidFill>
                          <a:latin typeface="Arial"/>
                        </a:rPr>
                        <a:t> </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b"/>
                      <a:r>
                        <a:rPr lang="fr-FR" sz="1800" b="1" i="0" u="none" strike="noStrike" dirty="0">
                          <a:solidFill>
                            <a:schemeClr val="tx2"/>
                          </a:solidFill>
                          <a:latin typeface="Arial"/>
                        </a:rPr>
                        <a:t>6</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b"/>
                      <a:r>
                        <a:rPr lang="fr-FR" sz="1800" b="1" i="0" u="none" strike="noStrike" dirty="0">
                          <a:solidFill>
                            <a:schemeClr val="tx2"/>
                          </a:solidFill>
                          <a:latin typeface="Arial"/>
                        </a:rPr>
                        <a:t>112</a:t>
                      </a:r>
                    </a:p>
                  </a:txBody>
                  <a:tcPr marL="0" marR="0" marT="0"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bl>
          </a:graphicData>
        </a:graphic>
      </p:graphicFrame>
      <p:grpSp>
        <p:nvGrpSpPr>
          <p:cNvPr id="3" name="Groupe 24"/>
          <p:cNvGrpSpPr/>
          <p:nvPr/>
        </p:nvGrpSpPr>
        <p:grpSpPr>
          <a:xfrm>
            <a:off x="3643306" y="3714752"/>
            <a:ext cx="3286148" cy="2786082"/>
            <a:chOff x="3786182" y="3500438"/>
            <a:chExt cx="3286148" cy="2786082"/>
          </a:xfrm>
        </p:grpSpPr>
        <p:sp>
          <p:nvSpPr>
            <p:cNvPr id="11" name="Rectangle 10"/>
            <p:cNvSpPr/>
            <p:nvPr/>
          </p:nvSpPr>
          <p:spPr>
            <a:xfrm>
              <a:off x="3786182" y="3500438"/>
              <a:ext cx="2643174" cy="2363724"/>
            </a:xfrm>
            <a:prstGeom prst="rect">
              <a:avLst/>
            </a:prstGeom>
            <a:solidFill>
              <a:schemeClr val="bg1"/>
            </a:solidFill>
            <a:ln>
              <a:solidFill>
                <a:schemeClr val="bg1">
                  <a:lumMod val="50000"/>
                </a:schemeClr>
              </a:solidFill>
            </a:ln>
          </p:spPr>
          <p:txBody>
            <a:bodyPr wrap="square">
              <a:spAutoFit/>
            </a:bodyPr>
            <a:lstStyle/>
            <a:p>
              <a:pPr marL="363538" lvl="1" indent="-363538">
                <a:lnSpc>
                  <a:spcPct val="90000"/>
                </a:lnSpc>
                <a:spcBef>
                  <a:spcPct val="35000"/>
                </a:spcBef>
                <a:buClr>
                  <a:srgbClr val="C00000"/>
                </a:buClr>
                <a:buSzPct val="120000"/>
                <a:buFont typeface="Wingdings" pitchFamily="2" charset="2"/>
                <a:buChar char=""/>
              </a:pPr>
              <a:r>
                <a:rPr lang="en-US" dirty="0" smtClean="0">
                  <a:solidFill>
                    <a:schemeClr val="tx2"/>
                  </a:solidFill>
                </a:rPr>
                <a:t>The sum of these differences = The total </a:t>
              </a:r>
              <a:r>
                <a:rPr lang="en-US" b="1" dirty="0" smtClean="0">
                  <a:solidFill>
                    <a:schemeClr val="tx2"/>
                  </a:solidFill>
                </a:rPr>
                <a:t>aggregate poverty gap</a:t>
              </a:r>
              <a:r>
                <a:rPr lang="en-US" dirty="0" smtClean="0">
                  <a:solidFill>
                    <a:schemeClr val="tx2"/>
                  </a:solidFill>
                </a:rPr>
                <a:t> ; i.e. the cost of eliminating poverty by making perfectly targeted transfers to the poor </a:t>
              </a:r>
              <a:endParaRPr lang="en-US" sz="2000" dirty="0" smtClean="0">
                <a:solidFill>
                  <a:schemeClr val="tx2"/>
                </a:solidFill>
              </a:endParaRPr>
            </a:p>
          </p:txBody>
        </p:sp>
        <p:cxnSp>
          <p:nvCxnSpPr>
            <p:cNvPr id="24" name="Connecteur droit avec flèche 23"/>
            <p:cNvCxnSpPr/>
            <p:nvPr/>
          </p:nvCxnSpPr>
          <p:spPr>
            <a:xfrm>
              <a:off x="6429388" y="5857892"/>
              <a:ext cx="642942" cy="428628"/>
            </a:xfrm>
            <a:prstGeom prst="straightConnector1">
              <a:avLst/>
            </a:prstGeom>
            <a:ln w="1270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sp>
        <p:nvSpPr>
          <p:cNvPr id="17" name="ZoneTexte 16"/>
          <p:cNvSpPr txBox="1"/>
          <p:nvPr/>
        </p:nvSpPr>
        <p:spPr>
          <a:xfrm>
            <a:off x="2500298" y="2857496"/>
            <a:ext cx="4214842" cy="3388620"/>
          </a:xfrm>
          <a:prstGeom prst="rect">
            <a:avLst/>
          </a:prstGeom>
          <a:solidFill>
            <a:schemeClr val="bg1"/>
          </a:solidFill>
          <a:ln>
            <a:solidFill>
              <a:schemeClr val="tx2">
                <a:lumMod val="75000"/>
                <a:lumOff val="25000"/>
              </a:schemeClr>
            </a:solidFill>
          </a:ln>
        </p:spPr>
        <p:txBody>
          <a:bodyPr wrap="square" rtlCol="0">
            <a:spAutoFit/>
          </a:bodyPr>
          <a:lstStyle/>
          <a:p>
            <a:pPr marL="539750" indent="-482600">
              <a:lnSpc>
                <a:spcPct val="90000"/>
              </a:lnSpc>
              <a:buClr>
                <a:srgbClr val="C00000"/>
              </a:buClr>
              <a:buSzPct val="110000"/>
              <a:buFont typeface="Wingdings 2" pitchFamily="18" charset="2"/>
              <a:buChar char=""/>
              <a:tabLst>
                <a:tab pos="1524000" algn="l"/>
              </a:tabLst>
              <a:defRPr/>
            </a:pPr>
            <a:r>
              <a:rPr lang="en-US" dirty="0" smtClean="0">
                <a:solidFill>
                  <a:schemeClr val="tx2">
                    <a:lumMod val="95000"/>
                    <a:lumOff val="5000"/>
                  </a:schemeClr>
                </a:solidFill>
              </a:rPr>
              <a:t>Calculate the poverty gap ratio</a:t>
            </a:r>
          </a:p>
          <a:p>
            <a:pPr marL="628650" lvl="1" indent="-533400">
              <a:spcBef>
                <a:spcPts val="0"/>
              </a:spcBef>
              <a:buClr>
                <a:srgbClr val="C00000"/>
              </a:buClr>
              <a:buSzPct val="135000"/>
              <a:buFont typeface="Wingdings" pitchFamily="2" charset="2"/>
              <a:buChar char=""/>
            </a:pPr>
            <a:r>
              <a:rPr lang="en-US" dirty="0" smtClean="0">
                <a:solidFill>
                  <a:schemeClr val="tx2">
                    <a:lumMod val="95000"/>
                    <a:lumOff val="5000"/>
                  </a:schemeClr>
                </a:solidFill>
              </a:rPr>
              <a:t>Calculate the poverty gap ratio by </a:t>
            </a:r>
          </a:p>
          <a:p>
            <a:pPr marL="628650" lvl="1" indent="-533400">
              <a:spcBef>
                <a:spcPts val="0"/>
              </a:spcBef>
              <a:buClr>
                <a:srgbClr val="C00000"/>
              </a:buClr>
              <a:buSzPct val="135000"/>
            </a:pPr>
            <a:r>
              <a:rPr lang="en-US" dirty="0" smtClean="0">
                <a:solidFill>
                  <a:schemeClr val="tx2">
                    <a:lumMod val="95000"/>
                    <a:lumOff val="5000"/>
                  </a:schemeClr>
                </a:solidFill>
              </a:rPr>
              <a:t>	</a:t>
            </a:r>
          </a:p>
          <a:p>
            <a:pPr marL="628650" lvl="1" indent="-533400">
              <a:spcBef>
                <a:spcPts val="0"/>
              </a:spcBef>
              <a:buClr>
                <a:srgbClr val="C00000"/>
              </a:buClr>
              <a:buSzPct val="135000"/>
            </a:pPr>
            <a:r>
              <a:rPr lang="en-US" dirty="0" smtClean="0">
                <a:solidFill>
                  <a:schemeClr val="tx2">
                    <a:lumMod val="95000"/>
                    <a:lumOff val="5000"/>
                  </a:schemeClr>
                </a:solidFill>
              </a:rPr>
              <a:t>	… express it as a proportion of poverty line </a:t>
            </a:r>
          </a:p>
          <a:p>
            <a:pPr marL="628650" lvl="1" indent="-533400">
              <a:spcBef>
                <a:spcPts val="0"/>
              </a:spcBef>
              <a:buClr>
                <a:srgbClr val="C00000"/>
              </a:buClr>
              <a:buSzPct val="135000"/>
            </a:pPr>
            <a:r>
              <a:rPr lang="en-US" dirty="0" smtClean="0">
                <a:solidFill>
                  <a:schemeClr val="tx2">
                    <a:lumMod val="95000"/>
                    <a:lumOff val="5000"/>
                  </a:schemeClr>
                </a:solidFill>
              </a:rPr>
              <a:t>	(112/ 90) *100 = 124.4</a:t>
            </a:r>
          </a:p>
          <a:p>
            <a:pPr marL="628650" lvl="1" indent="-533400">
              <a:spcBef>
                <a:spcPts val="0"/>
              </a:spcBef>
              <a:buClr>
                <a:srgbClr val="C00000"/>
              </a:buClr>
              <a:buSzPct val="135000"/>
            </a:pPr>
            <a:r>
              <a:rPr lang="en-US" dirty="0" smtClean="0">
                <a:solidFill>
                  <a:schemeClr val="tx2">
                    <a:lumMod val="95000"/>
                    <a:lumOff val="5000"/>
                  </a:schemeClr>
                </a:solidFill>
              </a:rPr>
              <a:t>	</a:t>
            </a:r>
            <a:r>
              <a:rPr lang="en-US" b="1" dirty="0" smtClean="0">
                <a:solidFill>
                  <a:srgbClr val="C00000"/>
                </a:solidFill>
              </a:rPr>
              <a:t>&amp; </a:t>
            </a:r>
            <a:r>
              <a:rPr lang="en-US" dirty="0" smtClean="0">
                <a:solidFill>
                  <a:schemeClr val="tx2">
                    <a:lumMod val="95000"/>
                    <a:lumOff val="5000"/>
                  </a:schemeClr>
                </a:solidFill>
              </a:rPr>
              <a:t> averaged by total population</a:t>
            </a:r>
          </a:p>
          <a:p>
            <a:pPr marL="628650" lvl="1" indent="-533400">
              <a:spcBef>
                <a:spcPts val="0"/>
              </a:spcBef>
              <a:buClr>
                <a:srgbClr val="C00000"/>
              </a:buClr>
              <a:buSzPct val="135000"/>
            </a:pPr>
            <a:r>
              <a:rPr lang="en-US" dirty="0" smtClean="0">
                <a:solidFill>
                  <a:schemeClr val="tx2">
                    <a:lumMod val="95000"/>
                    <a:lumOff val="5000"/>
                  </a:schemeClr>
                </a:solidFill>
              </a:rPr>
              <a:t>	= 124.4 / 13 = 9.6%</a:t>
            </a:r>
          </a:p>
          <a:p>
            <a:pPr marL="628650" lvl="1" indent="-533400">
              <a:spcBef>
                <a:spcPts val="0"/>
              </a:spcBef>
              <a:buClr>
                <a:srgbClr val="C00000"/>
              </a:buClr>
              <a:buSzPct val="135000"/>
              <a:buFont typeface="Wingdings" pitchFamily="2" charset="2"/>
              <a:buChar char=""/>
            </a:pPr>
            <a:endParaRPr lang="en-US" dirty="0" smtClean="0">
              <a:solidFill>
                <a:schemeClr val="tx2">
                  <a:lumMod val="95000"/>
                  <a:lumOff val="5000"/>
                </a:schemeClr>
              </a:solidFill>
            </a:endParaRPr>
          </a:p>
          <a:p>
            <a:pPr marL="628650" lvl="1" indent="-533400">
              <a:spcBef>
                <a:spcPts val="0"/>
              </a:spcBef>
              <a:buClr>
                <a:srgbClr val="C00000"/>
              </a:buClr>
              <a:buSzPct val="135000"/>
            </a:pPr>
            <a:r>
              <a:rPr lang="en-US" dirty="0" smtClean="0">
                <a:solidFill>
                  <a:schemeClr val="tx2">
                    <a:lumMod val="95000"/>
                    <a:lumOff val="5000"/>
                  </a:schemeClr>
                </a:solidFill>
              </a:rPr>
              <a:t>	Poverty gap ratio =</a:t>
            </a:r>
          </a:p>
          <a:p>
            <a:pPr marL="628650" lvl="1" indent="-533400">
              <a:spcBef>
                <a:spcPts val="0"/>
              </a:spcBef>
              <a:buClr>
                <a:srgbClr val="C00000"/>
              </a:buClr>
              <a:buSzPct val="135000"/>
            </a:pPr>
            <a:r>
              <a:rPr lang="en-US" dirty="0" smtClean="0">
                <a:solidFill>
                  <a:schemeClr val="tx2">
                    <a:lumMod val="95000"/>
                    <a:lumOff val="5000"/>
                  </a:schemeClr>
                </a:solidFill>
              </a:rPr>
              <a:t>	(112 / 90) / 13 = </a:t>
            </a:r>
            <a:r>
              <a:rPr lang="en-US" b="1" dirty="0" smtClean="0">
                <a:solidFill>
                  <a:srgbClr val="C00000"/>
                </a:solidFill>
              </a:rPr>
              <a:t>9.6%</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1571604" y="0"/>
            <a:ext cx="7572396" cy="1285860"/>
          </a:xfrm>
          <a:noFill/>
        </p:spPr>
        <p:txBody>
          <a:bodyPr anchor="t"/>
          <a:lstStyle/>
          <a:p>
            <a:pPr eaLnBrk="1" hangingPunct="1">
              <a:tabLst>
                <a:tab pos="631825" algn="l"/>
              </a:tabLst>
            </a:pPr>
            <a:r>
              <a:rPr lang="en-GB" altLang="zh-CN" b="1" dirty="0" smtClean="0">
                <a:solidFill>
                  <a:srgbClr val="C00000"/>
                </a:solidFill>
                <a:ea typeface="宋体" pitchFamily="2" charset="-122"/>
              </a:rPr>
              <a:t>Step 2 | 	</a:t>
            </a:r>
            <a:r>
              <a:rPr lang="en-GB" b="1" dirty="0" smtClean="0">
                <a:solidFill>
                  <a:schemeClr val="tx2">
                    <a:lumMod val="85000"/>
                    <a:lumOff val="15000"/>
                  </a:schemeClr>
                </a:solidFill>
              </a:rPr>
              <a:t>Poverty monetary indicators  				</a:t>
            </a:r>
            <a:r>
              <a:rPr lang="en-GB" b="1" dirty="0" smtClean="0">
                <a:solidFill>
                  <a:srgbClr val="C00000"/>
                </a:solidFill>
              </a:rPr>
              <a:t>Definition poverty gap</a:t>
            </a:r>
          </a:p>
        </p:txBody>
      </p:sp>
      <p:sp>
        <p:nvSpPr>
          <p:cNvPr id="9" name="ZoneTexte 8"/>
          <p:cNvSpPr txBox="1"/>
          <p:nvPr/>
        </p:nvSpPr>
        <p:spPr>
          <a:xfrm>
            <a:off x="500034" y="1285860"/>
            <a:ext cx="7643866" cy="400110"/>
          </a:xfrm>
          <a:prstGeom prst="rect">
            <a:avLst/>
          </a:prstGeom>
          <a:noFill/>
        </p:spPr>
        <p:txBody>
          <a:bodyPr wrap="square" rtlCol="0">
            <a:spAutoFit/>
          </a:bodyPr>
          <a:lstStyle/>
          <a:p>
            <a:r>
              <a:rPr lang="fr-FR" sz="2000" b="1" dirty="0" smtClean="0">
                <a:solidFill>
                  <a:srgbClr val="C00000"/>
                </a:solidFill>
              </a:rPr>
              <a:t>Quick </a:t>
            </a:r>
            <a:r>
              <a:rPr lang="fr-FR" sz="2000" b="1" dirty="0" err="1" smtClean="0">
                <a:solidFill>
                  <a:srgbClr val="C00000"/>
                </a:solidFill>
              </a:rPr>
              <a:t>example</a:t>
            </a:r>
            <a:r>
              <a:rPr lang="fr-FR" sz="2000" b="1" dirty="0" smtClean="0">
                <a:solidFill>
                  <a:srgbClr val="C00000"/>
                </a:solidFill>
              </a:rPr>
              <a:t> on how to </a:t>
            </a:r>
            <a:r>
              <a:rPr lang="fr-FR" sz="2000" b="1" dirty="0" err="1" smtClean="0">
                <a:solidFill>
                  <a:srgbClr val="C00000"/>
                </a:solidFill>
              </a:rPr>
              <a:t>calculate</a:t>
            </a:r>
            <a:r>
              <a:rPr lang="fr-FR" sz="2000" b="1" dirty="0" smtClean="0">
                <a:solidFill>
                  <a:srgbClr val="C00000"/>
                </a:solidFill>
              </a:rPr>
              <a:t> </a:t>
            </a:r>
            <a:r>
              <a:rPr lang="fr-FR" sz="2000" b="1" dirty="0" err="1" smtClean="0">
                <a:solidFill>
                  <a:srgbClr val="C00000"/>
                </a:solidFill>
              </a:rPr>
              <a:t>poverty</a:t>
            </a:r>
            <a:r>
              <a:rPr lang="fr-FR" sz="2000" b="1" dirty="0" smtClean="0">
                <a:solidFill>
                  <a:srgbClr val="C00000"/>
                </a:solidFill>
              </a:rPr>
              <a:t> rates and gaps….</a:t>
            </a:r>
            <a:endParaRPr lang="fr-FR" sz="2000" b="1" dirty="0">
              <a:solidFill>
                <a:srgbClr val="C00000"/>
              </a:solidFill>
            </a:endParaRPr>
          </a:p>
        </p:txBody>
      </p:sp>
      <p:sp>
        <p:nvSpPr>
          <p:cNvPr id="19" name="Rectangle 18"/>
          <p:cNvSpPr/>
          <p:nvPr/>
        </p:nvSpPr>
        <p:spPr>
          <a:xfrm>
            <a:off x="500034" y="1214422"/>
            <a:ext cx="8072462" cy="677108"/>
          </a:xfrm>
          <a:prstGeom prst="rect">
            <a:avLst/>
          </a:prstGeom>
          <a:solidFill>
            <a:schemeClr val="bg1"/>
          </a:solidFill>
        </p:spPr>
        <p:txBody>
          <a:bodyPr wrap="square">
            <a:spAutoFit/>
          </a:bodyPr>
          <a:lstStyle/>
          <a:p>
            <a:pPr marL="266700" indent="-266700">
              <a:buClr>
                <a:srgbClr val="C00000"/>
              </a:buClr>
              <a:buFont typeface="Wingdings" pitchFamily="2" charset="2"/>
              <a:buChar char="n"/>
            </a:pPr>
            <a:r>
              <a:rPr lang="fr-FR" sz="2000" b="1" dirty="0" err="1" smtClean="0">
                <a:solidFill>
                  <a:srgbClr val="C00000"/>
                </a:solidFill>
              </a:rPr>
              <a:t>Poverty</a:t>
            </a:r>
            <a:r>
              <a:rPr lang="fr-FR" b="1" dirty="0" smtClean="0">
                <a:solidFill>
                  <a:srgbClr val="C00000"/>
                </a:solidFill>
              </a:rPr>
              <a:t> line </a:t>
            </a:r>
            <a:r>
              <a:rPr lang="fr-FR" dirty="0" smtClean="0">
                <a:solidFill>
                  <a:schemeClr val="tx2"/>
                </a:solidFill>
              </a:rPr>
              <a:t>= 90 </a:t>
            </a:r>
            <a:r>
              <a:rPr lang="fr-FR" sz="1400" dirty="0" smtClean="0">
                <a:solidFill>
                  <a:schemeClr val="tx2"/>
                </a:solidFill>
              </a:rPr>
              <a:t>per capita and per </a:t>
            </a:r>
            <a:r>
              <a:rPr lang="fr-FR" sz="1400" dirty="0" err="1" smtClean="0">
                <a:solidFill>
                  <a:schemeClr val="tx2"/>
                </a:solidFill>
              </a:rPr>
              <a:t>month</a:t>
            </a:r>
            <a:endParaRPr lang="fr-FR" sz="1400" dirty="0" smtClean="0">
              <a:solidFill>
                <a:schemeClr val="tx2"/>
              </a:solidFill>
            </a:endParaRPr>
          </a:p>
          <a:p>
            <a:pPr marL="266700" indent="-266700">
              <a:buClr>
                <a:srgbClr val="C00000"/>
              </a:buClr>
              <a:buFont typeface="Wingdings" pitchFamily="2" charset="2"/>
              <a:buChar char="n"/>
            </a:pPr>
            <a:r>
              <a:rPr lang="fr-FR" b="1" dirty="0" smtClean="0">
                <a:solidFill>
                  <a:srgbClr val="C00000"/>
                </a:solidFill>
              </a:rPr>
              <a:t>Total population </a:t>
            </a:r>
            <a:r>
              <a:rPr lang="fr-FR" dirty="0" smtClean="0">
                <a:solidFill>
                  <a:schemeClr val="tx2"/>
                </a:solidFill>
              </a:rPr>
              <a:t>= 13</a:t>
            </a:r>
          </a:p>
        </p:txBody>
      </p:sp>
      <p:graphicFrame>
        <p:nvGraphicFramePr>
          <p:cNvPr id="27" name="Tableau 26"/>
          <p:cNvGraphicFramePr>
            <a:graphicFrameLocks noGrp="1"/>
          </p:cNvGraphicFramePr>
          <p:nvPr/>
        </p:nvGraphicFramePr>
        <p:xfrm>
          <a:off x="214282" y="1857364"/>
          <a:ext cx="8643997" cy="4744642"/>
        </p:xfrm>
        <a:graphic>
          <a:graphicData uri="http://schemas.openxmlformats.org/drawingml/2006/table">
            <a:tbl>
              <a:tblPr/>
              <a:tblGrid>
                <a:gridCol w="1514199"/>
                <a:gridCol w="1151315"/>
                <a:gridCol w="1151315"/>
                <a:gridCol w="1965850"/>
                <a:gridCol w="1430659"/>
                <a:gridCol w="1430659"/>
              </a:tblGrid>
              <a:tr h="1187370">
                <a:tc>
                  <a:txBody>
                    <a:bodyPr/>
                    <a:lstStyle/>
                    <a:p>
                      <a:pPr algn="l" rtl="0" fontAlgn="b"/>
                      <a:r>
                        <a:rPr lang="fr-FR" sz="1600" b="1" i="0" u="none" strike="noStrike" dirty="0">
                          <a:solidFill>
                            <a:srgbClr val="FFFFFF"/>
                          </a:solidFill>
                          <a:latin typeface="Arial"/>
                        </a:rPr>
                        <a:t> </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fr-FR" sz="1600" b="1" i="0" u="none" strike="noStrike" dirty="0" err="1">
                          <a:solidFill>
                            <a:srgbClr val="FFFFFF"/>
                          </a:solidFill>
                          <a:latin typeface="Arial"/>
                        </a:rPr>
                        <a:t>Expenditure</a:t>
                      </a:r>
                      <a:r>
                        <a:rPr lang="fr-FR" sz="1600" b="1" i="0" u="none" strike="noStrike" dirty="0">
                          <a:solidFill>
                            <a:srgbClr val="FFFFFF"/>
                          </a:solidFill>
                          <a:latin typeface="Arial"/>
                        </a:rPr>
                        <a:t> (per capita) / </a:t>
                      </a:r>
                      <a:r>
                        <a:rPr lang="fr-FR" sz="1600" b="1" i="0" u="none" strike="noStrike" dirty="0" err="1">
                          <a:solidFill>
                            <a:srgbClr val="FFFFFF"/>
                          </a:solidFill>
                          <a:latin typeface="Arial"/>
                        </a:rPr>
                        <a:t>month</a:t>
                      </a:r>
                      <a:r>
                        <a:rPr lang="fr-FR" sz="1600" b="1" i="0" u="none" strike="noStrike" dirty="0">
                          <a:solidFill>
                            <a:srgbClr val="FFFFFF"/>
                          </a:solidFill>
                          <a:latin typeface="Arial"/>
                        </a:rPr>
                        <a:t>  (1)</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Identification  of the poor  (2)</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Difference </a:t>
                      </a:r>
                      <a:r>
                        <a:rPr lang="en-US" sz="1600" b="1" i="0" u="none" strike="noStrike" dirty="0" smtClean="0">
                          <a:solidFill>
                            <a:srgbClr val="FFFFFF"/>
                          </a:solidFill>
                          <a:latin typeface="Arial"/>
                        </a:rPr>
                        <a:t>between </a:t>
                      </a:r>
                      <a:r>
                        <a:rPr lang="en-US" sz="1600" b="1" i="0" u="none" strike="noStrike" dirty="0">
                          <a:solidFill>
                            <a:srgbClr val="FFFFFF"/>
                          </a:solidFill>
                          <a:latin typeface="Arial"/>
                        </a:rPr>
                        <a:t>the poverty line &amp; expenditure per capita </a:t>
                      </a:r>
                      <a:br>
                        <a:rPr lang="en-US" sz="1600" b="1" i="0" u="none" strike="noStrike" dirty="0">
                          <a:solidFill>
                            <a:srgbClr val="FFFFFF"/>
                          </a:solidFill>
                          <a:latin typeface="Arial"/>
                        </a:rPr>
                      </a:br>
                      <a:r>
                        <a:rPr lang="en-US" sz="1400" b="1" i="0" u="none" strike="noStrike" dirty="0">
                          <a:solidFill>
                            <a:srgbClr val="FFFFFF"/>
                          </a:solidFill>
                          <a:latin typeface="Arial"/>
                        </a:rPr>
                        <a:t>(3) = Poverty line - (1)</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Difference as a </a:t>
                      </a:r>
                      <a:r>
                        <a:rPr lang="en-US" sz="1600" b="1" i="0" u="none" strike="noStrike" dirty="0" smtClean="0">
                          <a:solidFill>
                            <a:srgbClr val="FFFFFF"/>
                          </a:solidFill>
                          <a:latin typeface="Arial"/>
                        </a:rPr>
                        <a:t>% </a:t>
                      </a:r>
                      <a:r>
                        <a:rPr lang="en-US" sz="1600" b="1" i="0" u="none" strike="noStrike" dirty="0">
                          <a:solidFill>
                            <a:srgbClr val="FFFFFF"/>
                          </a:solidFill>
                          <a:latin typeface="Arial"/>
                        </a:rPr>
                        <a:t>of the poverty line </a:t>
                      </a:r>
                      <a:br>
                        <a:rPr lang="en-US" sz="1600" b="1" i="0" u="none" strike="noStrike" dirty="0">
                          <a:solidFill>
                            <a:srgbClr val="FFFFFF"/>
                          </a:solidFill>
                          <a:latin typeface="Arial"/>
                        </a:rPr>
                      </a:br>
                      <a:r>
                        <a:rPr lang="en-US" sz="1400" b="1" i="0" u="none" strike="noStrike" dirty="0">
                          <a:solidFill>
                            <a:srgbClr val="FFFFFF"/>
                          </a:solidFill>
                          <a:latin typeface="Arial"/>
                        </a:rPr>
                        <a:t> (4) = (3)/</a:t>
                      </a:r>
                      <a:r>
                        <a:rPr lang="en-US" sz="1400" b="1" i="0" u="none" strike="noStrike" dirty="0" err="1">
                          <a:solidFill>
                            <a:srgbClr val="FFFFFF"/>
                          </a:solidFill>
                          <a:latin typeface="Arial"/>
                        </a:rPr>
                        <a:t>povery</a:t>
                      </a:r>
                      <a:r>
                        <a:rPr lang="en-US" sz="1400" b="1" i="0" u="none" strike="noStrike" dirty="0">
                          <a:solidFill>
                            <a:srgbClr val="FFFFFF"/>
                          </a:solidFill>
                          <a:latin typeface="Arial"/>
                        </a:rPr>
                        <a:t> line</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Squared of the difference </a:t>
                      </a:r>
                      <a:r>
                        <a:rPr lang="en-US" sz="1600" b="1" i="0" u="none" strike="noStrike" dirty="0" smtClean="0">
                          <a:solidFill>
                            <a:srgbClr val="FFFFFF"/>
                          </a:solidFill>
                          <a:latin typeface="Arial"/>
                        </a:rPr>
                        <a:t>in % of </a:t>
                      </a:r>
                      <a:r>
                        <a:rPr lang="en-US" sz="1600" b="1" i="0" u="none" strike="noStrike" dirty="0">
                          <a:solidFill>
                            <a:srgbClr val="FFFFFF"/>
                          </a:solidFill>
                          <a:latin typeface="Arial"/>
                        </a:rPr>
                        <a:t>the poverty line </a:t>
                      </a:r>
                      <a:br>
                        <a:rPr lang="en-US" sz="1600" b="1" i="0" u="none" strike="noStrike" dirty="0">
                          <a:solidFill>
                            <a:srgbClr val="FFFFFF"/>
                          </a:solidFill>
                          <a:latin typeface="Arial"/>
                        </a:rPr>
                      </a:br>
                      <a:r>
                        <a:rPr lang="en-US" sz="1600" b="1" i="0" u="none" strike="noStrike" dirty="0">
                          <a:solidFill>
                            <a:srgbClr val="FFFFFF"/>
                          </a:solidFill>
                          <a:latin typeface="Arial"/>
                        </a:rPr>
                        <a:t>(5) = (4)*(4)</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r>
              <a:tr h="241762">
                <a:tc>
                  <a:txBody>
                    <a:bodyPr/>
                    <a:lstStyle/>
                    <a:p>
                      <a:pPr algn="l" rtl="0" fontAlgn="b"/>
                      <a:r>
                        <a:rPr lang="fr-FR" sz="1600" b="0" i="0" u="none" strike="noStrike" dirty="0">
                          <a:solidFill>
                            <a:srgbClr val="000000"/>
                          </a:solidFill>
                          <a:latin typeface="Arial"/>
                        </a:rPr>
                        <a:t>Joseph</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120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0" i="0" u="none" strike="noStrike">
                          <a:solidFill>
                            <a:srgbClr val="000000"/>
                          </a:solidFill>
                          <a:latin typeface="Arial"/>
                        </a:rPr>
                        <a:t>Scholastique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200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Victoire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80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Sheila</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150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78130">
                <a:tc>
                  <a:txBody>
                    <a:bodyPr/>
                    <a:lstStyle/>
                    <a:p>
                      <a:pPr algn="l" rtl="0" fontAlgn="b"/>
                      <a:r>
                        <a:rPr lang="fr-FR" sz="1600" b="1" i="0" u="none" strike="noStrike" dirty="0">
                          <a:solidFill>
                            <a:srgbClr val="C00000"/>
                          </a:solidFill>
                          <a:latin typeface="Arial"/>
                        </a:rPr>
                        <a:t>Luis</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70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Lou</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120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0" i="0" u="none" strike="noStrike">
                          <a:solidFill>
                            <a:srgbClr val="000000"/>
                          </a:solidFill>
                          <a:latin typeface="Arial"/>
                        </a:rPr>
                        <a:t>Isabelle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320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Krzysztof </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50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40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Emmanuelle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180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Florence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55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35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1" i="0" u="none" strike="noStrike" dirty="0">
                          <a:solidFill>
                            <a:srgbClr val="C00000"/>
                          </a:solidFill>
                          <a:latin typeface="Arial"/>
                        </a:rPr>
                        <a:t>Andrés</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85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Cristina</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102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Anne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88</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r>
              <a:tr h="241762">
                <a:tc>
                  <a:txBody>
                    <a:bodyPr/>
                    <a:lstStyle/>
                    <a:p>
                      <a:pPr algn="ctr" rtl="0" fontAlgn="b"/>
                      <a:r>
                        <a:rPr lang="fr-FR" sz="1600" b="1" i="0" u="none" strike="noStrike" dirty="0">
                          <a:solidFill>
                            <a:srgbClr val="000000"/>
                          </a:solidFill>
                          <a:latin typeface="Arial"/>
                        </a:rPr>
                        <a:t>Total</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 </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6</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112</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endParaRPr lang="fr-FR" sz="1600" b="1"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endParaRPr lang="fr-FR" sz="1600" b="1"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r>
            </a:tbl>
          </a:graphicData>
        </a:graphic>
      </p:graphicFrame>
      <p:sp>
        <p:nvSpPr>
          <p:cNvPr id="17" name="ZoneTexte 16"/>
          <p:cNvSpPr txBox="1"/>
          <p:nvPr/>
        </p:nvSpPr>
        <p:spPr>
          <a:xfrm>
            <a:off x="5357818" y="2635306"/>
            <a:ext cx="3500494" cy="4222694"/>
          </a:xfrm>
          <a:prstGeom prst="rect">
            <a:avLst/>
          </a:prstGeom>
          <a:solidFill>
            <a:schemeClr val="bg1"/>
          </a:solidFill>
          <a:ln>
            <a:solidFill>
              <a:schemeClr val="tx2">
                <a:lumMod val="75000"/>
                <a:lumOff val="25000"/>
              </a:schemeClr>
            </a:solidFill>
          </a:ln>
        </p:spPr>
        <p:txBody>
          <a:bodyPr wrap="square" rtlCol="0">
            <a:spAutoFit/>
          </a:bodyPr>
          <a:lstStyle/>
          <a:p>
            <a:pPr marL="539750" indent="-482600">
              <a:lnSpc>
                <a:spcPct val="90000"/>
              </a:lnSpc>
              <a:buClr>
                <a:srgbClr val="C00000"/>
              </a:buClr>
              <a:buSzPct val="110000"/>
              <a:buFont typeface="Wingdings 2" pitchFamily="18" charset="2"/>
              <a:buChar char=""/>
              <a:tabLst>
                <a:tab pos="1524000" algn="l"/>
              </a:tabLst>
              <a:defRPr/>
            </a:pPr>
            <a:r>
              <a:rPr lang="en-US" dirty="0" smtClean="0">
                <a:solidFill>
                  <a:schemeClr val="tx2">
                    <a:lumMod val="95000"/>
                    <a:lumOff val="5000"/>
                  </a:schemeClr>
                </a:solidFill>
              </a:rPr>
              <a:t>Another way to calculate the poverty gap ratio</a:t>
            </a:r>
          </a:p>
          <a:p>
            <a:pPr marL="628650" lvl="1" indent="-533400">
              <a:spcBef>
                <a:spcPts val="0"/>
              </a:spcBef>
              <a:buClr>
                <a:srgbClr val="C00000"/>
              </a:buClr>
              <a:buSzPct val="135000"/>
            </a:pPr>
            <a:r>
              <a:rPr lang="en-US" sz="2000" dirty="0" smtClean="0">
                <a:solidFill>
                  <a:srgbClr val="C00000"/>
                </a:solidFill>
                <a:sym typeface="Wingdings"/>
              </a:rPr>
              <a:t> 	</a:t>
            </a:r>
            <a:r>
              <a:rPr lang="en-US" dirty="0" smtClean="0">
                <a:solidFill>
                  <a:schemeClr val="tx2">
                    <a:lumMod val="85000"/>
                    <a:lumOff val="15000"/>
                  </a:schemeClr>
                </a:solidFill>
                <a:sym typeface="Wingdings"/>
              </a:rPr>
              <a:t>Express, for each poor, the difference between poverty line and expenditure per capita as a proportion of the poverty line</a:t>
            </a:r>
          </a:p>
          <a:p>
            <a:pPr marL="628650" lvl="1" indent="-533400">
              <a:spcBef>
                <a:spcPts val="0"/>
              </a:spcBef>
              <a:buClr>
                <a:srgbClr val="C00000"/>
              </a:buClr>
              <a:buSzPct val="135000"/>
            </a:pPr>
            <a:endParaRPr lang="en-US" dirty="0" smtClean="0">
              <a:solidFill>
                <a:schemeClr val="tx2">
                  <a:lumMod val="95000"/>
                  <a:lumOff val="5000"/>
                </a:schemeClr>
              </a:solidFill>
            </a:endParaRPr>
          </a:p>
          <a:p>
            <a:pPr marL="628650" lvl="1" indent="-533400">
              <a:spcBef>
                <a:spcPts val="0"/>
              </a:spcBef>
              <a:buClr>
                <a:srgbClr val="C00000"/>
              </a:buClr>
              <a:buSzPct val="135000"/>
              <a:buFont typeface="Wingdings"/>
              <a:buChar char=""/>
            </a:pPr>
            <a:r>
              <a:rPr lang="en-US" dirty="0" smtClean="0">
                <a:solidFill>
                  <a:schemeClr val="tx2">
                    <a:lumMod val="95000"/>
                    <a:lumOff val="5000"/>
                  </a:schemeClr>
                </a:solidFill>
                <a:sym typeface="Wingdings"/>
              </a:rPr>
              <a:t>Sum these proportion</a:t>
            </a:r>
          </a:p>
          <a:p>
            <a:pPr marL="628650" lvl="1" indent="-533400">
              <a:spcBef>
                <a:spcPts val="0"/>
              </a:spcBef>
              <a:buClr>
                <a:srgbClr val="C00000"/>
              </a:buClr>
              <a:buSzPct val="135000"/>
            </a:pPr>
            <a:r>
              <a:rPr lang="en-US" dirty="0" smtClean="0">
                <a:solidFill>
                  <a:schemeClr val="tx2">
                    <a:lumMod val="95000"/>
                    <a:lumOff val="5000"/>
                  </a:schemeClr>
                </a:solidFill>
                <a:sym typeface="Wingdings"/>
              </a:rPr>
              <a:t>	124.4 %</a:t>
            </a:r>
          </a:p>
          <a:p>
            <a:pPr marL="628650" lvl="1" indent="-533400">
              <a:spcBef>
                <a:spcPts val="0"/>
              </a:spcBef>
              <a:buClr>
                <a:srgbClr val="C00000"/>
              </a:buClr>
              <a:buSzPct val="135000"/>
            </a:pPr>
            <a:endParaRPr lang="en-US" dirty="0" smtClean="0">
              <a:solidFill>
                <a:schemeClr val="tx2">
                  <a:lumMod val="95000"/>
                  <a:lumOff val="5000"/>
                </a:schemeClr>
              </a:solidFill>
              <a:sym typeface="Wingdings"/>
            </a:endParaRPr>
          </a:p>
          <a:p>
            <a:pPr marL="628650" lvl="1" indent="-533400">
              <a:spcBef>
                <a:spcPts val="0"/>
              </a:spcBef>
              <a:buClr>
                <a:srgbClr val="C00000"/>
              </a:buClr>
              <a:buSzPct val="135000"/>
              <a:buFont typeface="Wingdings"/>
              <a:buChar char=""/>
            </a:pPr>
            <a:r>
              <a:rPr lang="en-US" dirty="0" smtClean="0">
                <a:solidFill>
                  <a:schemeClr val="tx2">
                    <a:lumMod val="95000"/>
                    <a:lumOff val="5000"/>
                  </a:schemeClr>
                </a:solidFill>
                <a:sym typeface="Wingdings"/>
              </a:rPr>
              <a:t>Divide the sum by total population</a:t>
            </a:r>
          </a:p>
          <a:p>
            <a:pPr marL="628650" lvl="1" indent="-533400">
              <a:spcBef>
                <a:spcPts val="0"/>
              </a:spcBef>
              <a:buClr>
                <a:srgbClr val="C00000"/>
              </a:buClr>
              <a:buSzPct val="135000"/>
            </a:pPr>
            <a:r>
              <a:rPr lang="en-US" dirty="0" smtClean="0">
                <a:solidFill>
                  <a:schemeClr val="tx2">
                    <a:lumMod val="95000"/>
                    <a:lumOff val="5000"/>
                  </a:schemeClr>
                </a:solidFill>
                <a:sym typeface="Wingdings"/>
              </a:rPr>
              <a:t>	124.4%/13  </a:t>
            </a:r>
            <a:r>
              <a:rPr lang="en-US" dirty="0" smtClean="0">
                <a:solidFill>
                  <a:srgbClr val="C00000"/>
                </a:solidFill>
                <a:sym typeface="Wingdings"/>
              </a:rPr>
              <a:t>= </a:t>
            </a:r>
            <a:r>
              <a:rPr lang="en-US" b="1" dirty="0" smtClean="0">
                <a:solidFill>
                  <a:srgbClr val="C00000"/>
                </a:solidFill>
                <a:sym typeface="Wingdings"/>
              </a:rPr>
              <a:t>9.6%</a:t>
            </a:r>
            <a:endParaRPr lang="en-US" b="1" dirty="0" smtClean="0">
              <a:solidFill>
                <a:srgbClr val="C00000"/>
              </a:solidFill>
            </a:endParaRPr>
          </a:p>
        </p:txBody>
      </p:sp>
      <p:graphicFrame>
        <p:nvGraphicFramePr>
          <p:cNvPr id="28" name="Tableau 27"/>
          <p:cNvGraphicFramePr>
            <a:graphicFrameLocks noGrp="1"/>
          </p:cNvGraphicFramePr>
          <p:nvPr/>
        </p:nvGraphicFramePr>
        <p:xfrm>
          <a:off x="214282" y="1857364"/>
          <a:ext cx="8643997" cy="4744642"/>
        </p:xfrm>
        <a:graphic>
          <a:graphicData uri="http://schemas.openxmlformats.org/drawingml/2006/table">
            <a:tbl>
              <a:tblPr/>
              <a:tblGrid>
                <a:gridCol w="1514199"/>
                <a:gridCol w="1151315"/>
                <a:gridCol w="1151315"/>
                <a:gridCol w="1965850"/>
                <a:gridCol w="1430659"/>
                <a:gridCol w="1430659"/>
              </a:tblGrid>
              <a:tr h="1187370">
                <a:tc>
                  <a:txBody>
                    <a:bodyPr/>
                    <a:lstStyle/>
                    <a:p>
                      <a:pPr algn="l" rtl="0" fontAlgn="b"/>
                      <a:r>
                        <a:rPr lang="fr-FR" sz="1600" b="1" i="0" u="none" strike="noStrike" dirty="0">
                          <a:solidFill>
                            <a:srgbClr val="FFFFFF"/>
                          </a:solidFill>
                          <a:latin typeface="Arial"/>
                        </a:rPr>
                        <a:t> </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fr-FR" sz="1600" b="1" i="0" u="none" strike="noStrike" dirty="0" err="1">
                          <a:solidFill>
                            <a:srgbClr val="FFFFFF"/>
                          </a:solidFill>
                          <a:latin typeface="Arial"/>
                        </a:rPr>
                        <a:t>Expenditure</a:t>
                      </a:r>
                      <a:r>
                        <a:rPr lang="fr-FR" sz="1600" b="1" i="0" u="none" strike="noStrike" dirty="0">
                          <a:solidFill>
                            <a:srgbClr val="FFFFFF"/>
                          </a:solidFill>
                          <a:latin typeface="Arial"/>
                        </a:rPr>
                        <a:t> (per capita) / </a:t>
                      </a:r>
                      <a:r>
                        <a:rPr lang="fr-FR" sz="1600" b="1" i="0" u="none" strike="noStrike" dirty="0" err="1">
                          <a:solidFill>
                            <a:srgbClr val="FFFFFF"/>
                          </a:solidFill>
                          <a:latin typeface="Arial"/>
                        </a:rPr>
                        <a:t>month</a:t>
                      </a:r>
                      <a:r>
                        <a:rPr lang="fr-FR" sz="1600" b="1" i="0" u="none" strike="noStrike" dirty="0">
                          <a:solidFill>
                            <a:srgbClr val="FFFFFF"/>
                          </a:solidFill>
                          <a:latin typeface="Arial"/>
                        </a:rPr>
                        <a:t>  (1)</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Identification  of the poor  (2)</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Difference </a:t>
                      </a:r>
                      <a:r>
                        <a:rPr lang="en-US" sz="1600" b="1" i="0" u="none" strike="noStrike" dirty="0" smtClean="0">
                          <a:solidFill>
                            <a:srgbClr val="FFFFFF"/>
                          </a:solidFill>
                          <a:latin typeface="Arial"/>
                        </a:rPr>
                        <a:t>between </a:t>
                      </a:r>
                      <a:r>
                        <a:rPr lang="en-US" sz="1600" b="1" i="0" u="none" strike="noStrike" dirty="0">
                          <a:solidFill>
                            <a:srgbClr val="FFFFFF"/>
                          </a:solidFill>
                          <a:latin typeface="Arial"/>
                        </a:rPr>
                        <a:t>the poverty line &amp; expenditure per capita </a:t>
                      </a:r>
                      <a:br>
                        <a:rPr lang="en-US" sz="1600" b="1" i="0" u="none" strike="noStrike" dirty="0">
                          <a:solidFill>
                            <a:srgbClr val="FFFFFF"/>
                          </a:solidFill>
                          <a:latin typeface="Arial"/>
                        </a:rPr>
                      </a:br>
                      <a:r>
                        <a:rPr lang="en-US" sz="1400" b="1" i="0" u="none" strike="noStrike" dirty="0">
                          <a:solidFill>
                            <a:srgbClr val="FFFFFF"/>
                          </a:solidFill>
                          <a:latin typeface="Arial"/>
                        </a:rPr>
                        <a:t>(3) = Poverty line - (1)</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Difference as a </a:t>
                      </a:r>
                      <a:r>
                        <a:rPr lang="en-US" sz="1600" b="1" i="0" u="none" strike="noStrike" dirty="0" smtClean="0">
                          <a:solidFill>
                            <a:srgbClr val="FFFFFF"/>
                          </a:solidFill>
                          <a:latin typeface="Arial"/>
                        </a:rPr>
                        <a:t>% </a:t>
                      </a:r>
                      <a:r>
                        <a:rPr lang="en-US" sz="1600" b="1" i="0" u="none" strike="noStrike" dirty="0">
                          <a:solidFill>
                            <a:srgbClr val="FFFFFF"/>
                          </a:solidFill>
                          <a:latin typeface="Arial"/>
                        </a:rPr>
                        <a:t>of the poverty line </a:t>
                      </a:r>
                      <a:br>
                        <a:rPr lang="en-US" sz="1600" b="1" i="0" u="none" strike="noStrike" dirty="0">
                          <a:solidFill>
                            <a:srgbClr val="FFFFFF"/>
                          </a:solidFill>
                          <a:latin typeface="Arial"/>
                        </a:rPr>
                      </a:br>
                      <a:r>
                        <a:rPr lang="en-US" sz="1400" b="1" i="0" u="none" strike="noStrike" dirty="0">
                          <a:solidFill>
                            <a:srgbClr val="FFFFFF"/>
                          </a:solidFill>
                          <a:latin typeface="Arial"/>
                        </a:rPr>
                        <a:t> (4) = (3)/</a:t>
                      </a:r>
                      <a:r>
                        <a:rPr lang="en-US" sz="1400" b="1" i="0" u="none" strike="noStrike" dirty="0" err="1">
                          <a:solidFill>
                            <a:srgbClr val="FFFFFF"/>
                          </a:solidFill>
                          <a:latin typeface="Arial"/>
                        </a:rPr>
                        <a:t>povery</a:t>
                      </a:r>
                      <a:r>
                        <a:rPr lang="en-US" sz="1400" b="1" i="0" u="none" strike="noStrike" dirty="0">
                          <a:solidFill>
                            <a:srgbClr val="FFFFFF"/>
                          </a:solidFill>
                          <a:latin typeface="Arial"/>
                        </a:rPr>
                        <a:t> line</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Squared of the difference </a:t>
                      </a:r>
                      <a:r>
                        <a:rPr lang="en-US" sz="1600" b="1" i="0" u="none" strike="noStrike" dirty="0" smtClean="0">
                          <a:solidFill>
                            <a:srgbClr val="FFFFFF"/>
                          </a:solidFill>
                          <a:latin typeface="Arial"/>
                        </a:rPr>
                        <a:t>in % of </a:t>
                      </a:r>
                      <a:r>
                        <a:rPr lang="en-US" sz="1600" b="1" i="0" u="none" strike="noStrike" dirty="0">
                          <a:solidFill>
                            <a:srgbClr val="FFFFFF"/>
                          </a:solidFill>
                          <a:latin typeface="Arial"/>
                        </a:rPr>
                        <a:t>the poverty line </a:t>
                      </a:r>
                      <a:br>
                        <a:rPr lang="en-US" sz="1600" b="1" i="0" u="none" strike="noStrike" dirty="0">
                          <a:solidFill>
                            <a:srgbClr val="FFFFFF"/>
                          </a:solidFill>
                          <a:latin typeface="Arial"/>
                        </a:rPr>
                      </a:br>
                      <a:r>
                        <a:rPr lang="en-US" sz="1600" b="1" i="0" u="none" strike="noStrike" dirty="0">
                          <a:solidFill>
                            <a:srgbClr val="FFFFFF"/>
                          </a:solidFill>
                          <a:latin typeface="Arial"/>
                        </a:rPr>
                        <a:t>(5) = (4)*(4)</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r>
              <a:tr h="241762">
                <a:tc>
                  <a:txBody>
                    <a:bodyPr/>
                    <a:lstStyle/>
                    <a:p>
                      <a:pPr algn="l" rtl="0" fontAlgn="b"/>
                      <a:r>
                        <a:rPr lang="fr-FR" sz="1600" b="0" i="0" u="none" strike="noStrike" dirty="0">
                          <a:solidFill>
                            <a:srgbClr val="000000"/>
                          </a:solidFill>
                          <a:latin typeface="Arial"/>
                        </a:rPr>
                        <a:t>Joseph</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120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0" i="0" u="none" strike="noStrike">
                          <a:solidFill>
                            <a:srgbClr val="000000"/>
                          </a:solidFill>
                          <a:latin typeface="Arial"/>
                        </a:rPr>
                        <a:t>Scholastique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200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Victoire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80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11,1%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Sheila</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150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78130">
                <a:tc>
                  <a:txBody>
                    <a:bodyPr/>
                    <a:lstStyle/>
                    <a:p>
                      <a:pPr algn="l" rtl="0" fontAlgn="b"/>
                      <a:r>
                        <a:rPr lang="fr-FR" sz="1600" b="1" i="0" u="none" strike="noStrike" dirty="0">
                          <a:solidFill>
                            <a:srgbClr val="C00000"/>
                          </a:solidFill>
                          <a:latin typeface="Arial"/>
                        </a:rPr>
                        <a:t>Luis</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70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22,2%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Lou</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120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0" i="0" u="none" strike="noStrike">
                          <a:solidFill>
                            <a:srgbClr val="000000"/>
                          </a:solidFill>
                          <a:latin typeface="Arial"/>
                        </a:rPr>
                        <a:t>Isabelle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320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Krzysztof </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50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40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44,4%</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Emmanuelle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180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Florence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55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35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38,9%</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1" i="0" u="none" strike="noStrike" dirty="0">
                          <a:solidFill>
                            <a:srgbClr val="C00000"/>
                          </a:solidFill>
                          <a:latin typeface="Arial"/>
                        </a:rPr>
                        <a:t>Andrés</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85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5,6%</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Cristina</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102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endParaRPr lang="fr-FR" sz="1600" b="0"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Anne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88</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endParaRPr lang="fr-FR" sz="1600" b="1" i="0" u="none" strike="noStrike" dirty="0">
                        <a:solidFill>
                          <a:srgbClr val="C00000"/>
                        </a:solidFill>
                        <a:latin typeface="Arial"/>
                      </a:endParaRP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r>
              <a:tr h="241762">
                <a:tc>
                  <a:txBody>
                    <a:bodyPr/>
                    <a:lstStyle/>
                    <a:p>
                      <a:pPr algn="ctr" rtl="0" fontAlgn="b"/>
                      <a:r>
                        <a:rPr lang="fr-FR" sz="1600" b="1" i="0" u="none" strike="noStrike" dirty="0">
                          <a:solidFill>
                            <a:srgbClr val="000000"/>
                          </a:solidFill>
                          <a:latin typeface="Arial"/>
                        </a:rPr>
                        <a:t>Total</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 </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6</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112</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124,4%</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endParaRPr lang="fr-FR" sz="1600" b="1" i="0" u="none" strike="noStrike" dirty="0">
                        <a:solidFill>
                          <a:srgbClr val="000000"/>
                        </a:solidFill>
                        <a:latin typeface="Arial"/>
                      </a:endParaRP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r>
            </a:tbl>
          </a:graphicData>
        </a:graphic>
      </p:graphicFrame>
      <p:grpSp>
        <p:nvGrpSpPr>
          <p:cNvPr id="2" name="Groupe 30"/>
          <p:cNvGrpSpPr/>
          <p:nvPr/>
        </p:nvGrpSpPr>
        <p:grpSpPr>
          <a:xfrm>
            <a:off x="4643438" y="3071810"/>
            <a:ext cx="3000396" cy="3357586"/>
            <a:chOff x="4107653" y="3000372"/>
            <a:chExt cx="3000396" cy="3357586"/>
          </a:xfrm>
        </p:grpSpPr>
        <p:sp>
          <p:nvSpPr>
            <p:cNvPr id="29" name="Rectangle 28"/>
            <p:cNvSpPr/>
            <p:nvPr/>
          </p:nvSpPr>
          <p:spPr>
            <a:xfrm>
              <a:off x="4107653" y="3000372"/>
              <a:ext cx="642942" cy="3357586"/>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ZoneTexte 29"/>
            <p:cNvSpPr txBox="1"/>
            <p:nvPr/>
          </p:nvSpPr>
          <p:spPr>
            <a:xfrm>
              <a:off x="4607719" y="4286256"/>
              <a:ext cx="2500330" cy="461665"/>
            </a:xfrm>
            <a:prstGeom prst="rect">
              <a:avLst/>
            </a:prstGeom>
            <a:solidFill>
              <a:schemeClr val="bg1"/>
            </a:solidFill>
          </p:spPr>
          <p:txBody>
            <a:bodyPr wrap="square" rtlCol="0">
              <a:spAutoFit/>
            </a:bodyPr>
            <a:lstStyle/>
            <a:p>
              <a:r>
                <a:rPr lang="fr-FR" sz="2400" b="1" dirty="0" smtClean="0">
                  <a:solidFill>
                    <a:srgbClr val="C00000"/>
                  </a:solidFill>
                </a:rPr>
                <a:t>/</a:t>
              </a:r>
              <a:r>
                <a:rPr lang="fr-FR" dirty="0" smtClean="0">
                  <a:solidFill>
                    <a:schemeClr val="tx2">
                      <a:lumMod val="85000"/>
                      <a:lumOff val="15000"/>
                    </a:schemeClr>
                  </a:solidFill>
                </a:rPr>
                <a:t> </a:t>
              </a:r>
              <a:r>
                <a:rPr lang="fr-FR" b="1" dirty="0" err="1" smtClean="0">
                  <a:solidFill>
                    <a:schemeClr val="tx2">
                      <a:lumMod val="85000"/>
                      <a:lumOff val="15000"/>
                    </a:schemeClr>
                  </a:solidFill>
                </a:rPr>
                <a:t>poverty</a:t>
              </a:r>
              <a:r>
                <a:rPr lang="fr-FR" b="1" dirty="0" smtClean="0">
                  <a:solidFill>
                    <a:schemeClr val="tx2">
                      <a:lumMod val="85000"/>
                      <a:lumOff val="15000"/>
                    </a:schemeClr>
                  </a:solidFill>
                </a:rPr>
                <a:t> line</a:t>
              </a:r>
              <a:r>
                <a:rPr lang="fr-FR" dirty="0" smtClean="0">
                  <a:solidFill>
                    <a:schemeClr val="tx2">
                      <a:lumMod val="85000"/>
                      <a:lumOff val="15000"/>
                    </a:schemeClr>
                  </a:solidFill>
                </a:rPr>
                <a:t>*100 =</a:t>
              </a:r>
              <a:endParaRPr lang="fr-FR" dirty="0">
                <a:solidFill>
                  <a:schemeClr val="tx2">
                    <a:lumMod val="85000"/>
                    <a:lumOff val="15000"/>
                  </a:schemeClr>
                </a:solidFill>
              </a:endParaRPr>
            </a:p>
          </p:txBody>
        </p:sp>
      </p:grpSp>
      <p:grpSp>
        <p:nvGrpSpPr>
          <p:cNvPr id="3" name="Groupe 24"/>
          <p:cNvGrpSpPr/>
          <p:nvPr/>
        </p:nvGrpSpPr>
        <p:grpSpPr>
          <a:xfrm>
            <a:off x="2928926" y="3643314"/>
            <a:ext cx="3286148" cy="2786082"/>
            <a:chOff x="3786182" y="3500438"/>
            <a:chExt cx="3286148" cy="2786082"/>
          </a:xfrm>
        </p:grpSpPr>
        <p:sp>
          <p:nvSpPr>
            <p:cNvPr id="11" name="Rectangle 10"/>
            <p:cNvSpPr/>
            <p:nvPr/>
          </p:nvSpPr>
          <p:spPr>
            <a:xfrm>
              <a:off x="3786182" y="3500438"/>
              <a:ext cx="2643174" cy="2308324"/>
            </a:xfrm>
            <a:prstGeom prst="rect">
              <a:avLst/>
            </a:prstGeom>
            <a:solidFill>
              <a:schemeClr val="bg1"/>
            </a:solidFill>
            <a:ln>
              <a:solidFill>
                <a:schemeClr val="bg1">
                  <a:lumMod val="50000"/>
                </a:schemeClr>
              </a:solidFill>
            </a:ln>
          </p:spPr>
          <p:txBody>
            <a:bodyPr wrap="square">
              <a:spAutoFit/>
            </a:bodyPr>
            <a:lstStyle/>
            <a:p>
              <a:pPr marL="363538" lvl="1" indent="-363538">
                <a:lnSpc>
                  <a:spcPct val="90000"/>
                </a:lnSpc>
                <a:spcBef>
                  <a:spcPct val="35000"/>
                </a:spcBef>
                <a:buClr>
                  <a:srgbClr val="C00000"/>
                </a:buClr>
                <a:buSzPct val="120000"/>
                <a:buFont typeface="Wingdings" pitchFamily="2" charset="2"/>
                <a:buChar char=""/>
              </a:pPr>
              <a:endParaRPr lang="en-US" dirty="0" smtClean="0">
                <a:solidFill>
                  <a:schemeClr val="tx2"/>
                </a:solidFill>
              </a:endParaRPr>
            </a:p>
            <a:p>
              <a:pPr marL="363538" lvl="1" indent="-363538">
                <a:lnSpc>
                  <a:spcPct val="90000"/>
                </a:lnSpc>
                <a:spcBef>
                  <a:spcPct val="35000"/>
                </a:spcBef>
                <a:buClr>
                  <a:srgbClr val="C00000"/>
                </a:buClr>
                <a:buSzPct val="120000"/>
                <a:buFont typeface="Wingdings" pitchFamily="2" charset="2"/>
                <a:buChar char=""/>
              </a:pPr>
              <a:r>
                <a:rPr lang="en-US" dirty="0" smtClean="0">
                  <a:solidFill>
                    <a:schemeClr val="tx2"/>
                  </a:solidFill>
                </a:rPr>
                <a:t>The sum of these differences  /  poverty line </a:t>
              </a:r>
            </a:p>
            <a:p>
              <a:pPr marL="363538" lvl="1" indent="-363538">
                <a:lnSpc>
                  <a:spcPct val="90000"/>
                </a:lnSpc>
                <a:spcBef>
                  <a:spcPct val="35000"/>
                </a:spcBef>
                <a:buClr>
                  <a:srgbClr val="C00000"/>
                </a:buClr>
                <a:buSzPct val="120000"/>
                <a:buFont typeface="Wingdings" pitchFamily="2" charset="2"/>
                <a:buChar char=""/>
              </a:pPr>
              <a:r>
                <a:rPr lang="en-US" b="1" dirty="0" smtClean="0">
                  <a:solidFill>
                    <a:srgbClr val="C00000"/>
                  </a:solidFill>
                </a:rPr>
                <a:t>Averaged by total population</a:t>
              </a:r>
              <a:r>
                <a:rPr lang="en-US" dirty="0" smtClean="0">
                  <a:solidFill>
                    <a:schemeClr val="tx2"/>
                  </a:solidFill>
                </a:rPr>
                <a:t>=  124.4% / 13  = </a:t>
              </a:r>
              <a:r>
                <a:rPr lang="en-US" dirty="0" smtClean="0">
                  <a:solidFill>
                    <a:schemeClr val="tx2">
                      <a:lumMod val="85000"/>
                      <a:lumOff val="15000"/>
                    </a:schemeClr>
                  </a:solidFill>
                </a:rPr>
                <a:t>Poverty gap ratio</a:t>
              </a:r>
              <a:endParaRPr lang="en-US" sz="2000" dirty="0" smtClean="0">
                <a:solidFill>
                  <a:schemeClr val="tx2">
                    <a:lumMod val="85000"/>
                    <a:lumOff val="15000"/>
                  </a:schemeClr>
                </a:solidFill>
              </a:endParaRPr>
            </a:p>
          </p:txBody>
        </p:sp>
        <p:cxnSp>
          <p:nvCxnSpPr>
            <p:cNvPr id="24" name="Connecteur droit avec flèche 23"/>
            <p:cNvCxnSpPr/>
            <p:nvPr/>
          </p:nvCxnSpPr>
          <p:spPr>
            <a:xfrm>
              <a:off x="6429388" y="5857892"/>
              <a:ext cx="642942" cy="428628"/>
            </a:xfrm>
            <a:prstGeom prst="straightConnector1">
              <a:avLst/>
            </a:prstGeom>
            <a:ln w="1270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graphicFrame>
        <p:nvGraphicFramePr>
          <p:cNvPr id="26" name="Tableau 25"/>
          <p:cNvGraphicFramePr>
            <a:graphicFrameLocks noGrp="1"/>
          </p:cNvGraphicFramePr>
          <p:nvPr/>
        </p:nvGraphicFramePr>
        <p:xfrm>
          <a:off x="214282" y="1857364"/>
          <a:ext cx="8643997" cy="4744642"/>
        </p:xfrm>
        <a:graphic>
          <a:graphicData uri="http://schemas.openxmlformats.org/drawingml/2006/table">
            <a:tbl>
              <a:tblPr/>
              <a:tblGrid>
                <a:gridCol w="1514199"/>
                <a:gridCol w="1151315"/>
                <a:gridCol w="1151315"/>
                <a:gridCol w="1965850"/>
                <a:gridCol w="1430659"/>
                <a:gridCol w="1430659"/>
              </a:tblGrid>
              <a:tr h="1187370">
                <a:tc>
                  <a:txBody>
                    <a:bodyPr/>
                    <a:lstStyle/>
                    <a:p>
                      <a:pPr algn="l" rtl="0" fontAlgn="b"/>
                      <a:r>
                        <a:rPr lang="fr-FR" sz="1600" b="1" i="0" u="none" strike="noStrike" dirty="0">
                          <a:solidFill>
                            <a:srgbClr val="FFFFFF"/>
                          </a:solidFill>
                          <a:latin typeface="Arial"/>
                        </a:rPr>
                        <a:t> </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fr-FR" sz="1600" b="1" i="0" u="none" strike="noStrike" dirty="0" err="1">
                          <a:solidFill>
                            <a:srgbClr val="FFFFFF"/>
                          </a:solidFill>
                          <a:latin typeface="Arial"/>
                        </a:rPr>
                        <a:t>Expenditure</a:t>
                      </a:r>
                      <a:r>
                        <a:rPr lang="fr-FR" sz="1600" b="1" i="0" u="none" strike="noStrike" dirty="0">
                          <a:solidFill>
                            <a:srgbClr val="FFFFFF"/>
                          </a:solidFill>
                          <a:latin typeface="Arial"/>
                        </a:rPr>
                        <a:t> (per capita) / </a:t>
                      </a:r>
                      <a:r>
                        <a:rPr lang="fr-FR" sz="1600" b="1" i="0" u="none" strike="noStrike" dirty="0" err="1">
                          <a:solidFill>
                            <a:srgbClr val="FFFFFF"/>
                          </a:solidFill>
                          <a:latin typeface="Arial"/>
                        </a:rPr>
                        <a:t>month</a:t>
                      </a:r>
                      <a:r>
                        <a:rPr lang="fr-FR" sz="1600" b="1" i="0" u="none" strike="noStrike" dirty="0">
                          <a:solidFill>
                            <a:srgbClr val="FFFFFF"/>
                          </a:solidFill>
                          <a:latin typeface="Arial"/>
                        </a:rPr>
                        <a:t>  (1)</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Identification  of the poor  (2)</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Difference </a:t>
                      </a:r>
                      <a:r>
                        <a:rPr lang="en-US" sz="1600" b="1" i="0" u="none" strike="noStrike" dirty="0" smtClean="0">
                          <a:solidFill>
                            <a:srgbClr val="FFFFFF"/>
                          </a:solidFill>
                          <a:latin typeface="Arial"/>
                        </a:rPr>
                        <a:t>between </a:t>
                      </a:r>
                      <a:r>
                        <a:rPr lang="en-US" sz="1600" b="1" i="0" u="none" strike="noStrike" dirty="0">
                          <a:solidFill>
                            <a:srgbClr val="FFFFFF"/>
                          </a:solidFill>
                          <a:latin typeface="Arial"/>
                        </a:rPr>
                        <a:t>the poverty line &amp; expenditure per capita </a:t>
                      </a:r>
                      <a:br>
                        <a:rPr lang="en-US" sz="1600" b="1" i="0" u="none" strike="noStrike" dirty="0">
                          <a:solidFill>
                            <a:srgbClr val="FFFFFF"/>
                          </a:solidFill>
                          <a:latin typeface="Arial"/>
                        </a:rPr>
                      </a:br>
                      <a:r>
                        <a:rPr lang="en-US" sz="1400" b="1" i="0" u="none" strike="noStrike" dirty="0">
                          <a:solidFill>
                            <a:srgbClr val="FFFFFF"/>
                          </a:solidFill>
                          <a:latin typeface="Arial"/>
                        </a:rPr>
                        <a:t>(3) = Poverty line - (1)</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Difference as a </a:t>
                      </a:r>
                      <a:r>
                        <a:rPr lang="en-US" sz="1600" b="1" i="0" u="none" strike="noStrike" dirty="0" smtClean="0">
                          <a:solidFill>
                            <a:srgbClr val="FFFFFF"/>
                          </a:solidFill>
                          <a:latin typeface="Arial"/>
                        </a:rPr>
                        <a:t>% </a:t>
                      </a:r>
                      <a:r>
                        <a:rPr lang="en-US" sz="1600" b="1" i="0" u="none" strike="noStrike" dirty="0">
                          <a:solidFill>
                            <a:srgbClr val="FFFFFF"/>
                          </a:solidFill>
                          <a:latin typeface="Arial"/>
                        </a:rPr>
                        <a:t>of the poverty line </a:t>
                      </a:r>
                      <a:br>
                        <a:rPr lang="en-US" sz="1600" b="1" i="0" u="none" strike="noStrike" dirty="0">
                          <a:solidFill>
                            <a:srgbClr val="FFFFFF"/>
                          </a:solidFill>
                          <a:latin typeface="Arial"/>
                        </a:rPr>
                      </a:br>
                      <a:r>
                        <a:rPr lang="en-US" sz="1400" b="1" i="0" u="none" strike="noStrike" dirty="0">
                          <a:solidFill>
                            <a:srgbClr val="FFFFFF"/>
                          </a:solidFill>
                          <a:latin typeface="Arial"/>
                        </a:rPr>
                        <a:t> (4) = (3)/</a:t>
                      </a:r>
                      <a:r>
                        <a:rPr lang="en-US" sz="1400" b="1" i="0" u="none" strike="noStrike" dirty="0" err="1">
                          <a:solidFill>
                            <a:srgbClr val="FFFFFF"/>
                          </a:solidFill>
                          <a:latin typeface="Arial"/>
                        </a:rPr>
                        <a:t>povery</a:t>
                      </a:r>
                      <a:r>
                        <a:rPr lang="en-US" sz="1400" b="1" i="0" u="none" strike="noStrike" dirty="0">
                          <a:solidFill>
                            <a:srgbClr val="FFFFFF"/>
                          </a:solidFill>
                          <a:latin typeface="Arial"/>
                        </a:rPr>
                        <a:t> line</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b"/>
                      <a:r>
                        <a:rPr lang="en-US" sz="1600" b="1" i="0" u="none" strike="noStrike" dirty="0">
                          <a:solidFill>
                            <a:srgbClr val="FFFFFF"/>
                          </a:solidFill>
                          <a:latin typeface="Arial"/>
                        </a:rPr>
                        <a:t>Squared of the difference </a:t>
                      </a:r>
                      <a:r>
                        <a:rPr lang="en-US" sz="1600" b="1" i="0" u="none" strike="noStrike" dirty="0" smtClean="0">
                          <a:solidFill>
                            <a:srgbClr val="FFFFFF"/>
                          </a:solidFill>
                          <a:latin typeface="Arial"/>
                        </a:rPr>
                        <a:t>in % of </a:t>
                      </a:r>
                      <a:r>
                        <a:rPr lang="en-US" sz="1600" b="1" i="0" u="none" strike="noStrike" dirty="0">
                          <a:solidFill>
                            <a:srgbClr val="FFFFFF"/>
                          </a:solidFill>
                          <a:latin typeface="Arial"/>
                        </a:rPr>
                        <a:t>the poverty line </a:t>
                      </a:r>
                      <a:br>
                        <a:rPr lang="en-US" sz="1600" b="1" i="0" u="none" strike="noStrike" dirty="0">
                          <a:solidFill>
                            <a:srgbClr val="FFFFFF"/>
                          </a:solidFill>
                          <a:latin typeface="Arial"/>
                        </a:rPr>
                      </a:br>
                      <a:r>
                        <a:rPr lang="en-US" sz="1600" b="1" i="0" u="none" strike="noStrike" dirty="0">
                          <a:solidFill>
                            <a:srgbClr val="FFFFFF"/>
                          </a:solidFill>
                          <a:latin typeface="Arial"/>
                        </a:rPr>
                        <a:t>(5) = (4)*(4)</a:t>
                      </a:r>
                    </a:p>
                  </a:txBody>
                  <a:tcPr marL="5528" marR="5528" marT="5528" marB="0" anchor="b">
                    <a:lnL>
                      <a:noFill/>
                    </a:lnL>
                    <a:lnR>
                      <a:noFill/>
                    </a:lnR>
                    <a:lnT>
                      <a:noFill/>
                    </a:lnT>
                    <a:lnB w="6350" cap="flat" cmpd="sng" algn="ctr">
                      <a:solidFill>
                        <a:srgbClr val="000000"/>
                      </a:solidFill>
                      <a:prstDash val="solid"/>
                      <a:round/>
                      <a:headEnd type="none" w="med" len="med"/>
                      <a:tailEnd type="none" w="med" len="med"/>
                    </a:lnB>
                    <a:solidFill>
                      <a:srgbClr val="C00000"/>
                    </a:solidFill>
                  </a:tcPr>
                </a:tc>
              </a:tr>
              <a:tr h="241762">
                <a:tc>
                  <a:txBody>
                    <a:bodyPr/>
                    <a:lstStyle/>
                    <a:p>
                      <a:pPr algn="l" rtl="0" fontAlgn="b"/>
                      <a:r>
                        <a:rPr lang="fr-FR" sz="1600" b="0" i="0" u="none" strike="noStrike" dirty="0">
                          <a:solidFill>
                            <a:srgbClr val="000000"/>
                          </a:solidFill>
                          <a:latin typeface="Arial"/>
                        </a:rPr>
                        <a:t>Joseph</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120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0,0%</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0" i="0" u="none" strike="noStrike">
                          <a:solidFill>
                            <a:srgbClr val="000000"/>
                          </a:solidFill>
                          <a:latin typeface="Arial"/>
                        </a:rPr>
                        <a:t>Scholastique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200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Victoire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80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11,1%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Sheila</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150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78130">
                <a:tc>
                  <a:txBody>
                    <a:bodyPr/>
                    <a:lstStyle/>
                    <a:p>
                      <a:pPr algn="l" rtl="0" fontAlgn="b"/>
                      <a:r>
                        <a:rPr lang="fr-FR" sz="1600" b="1" i="0" u="none" strike="noStrike" dirty="0">
                          <a:solidFill>
                            <a:srgbClr val="C00000"/>
                          </a:solidFill>
                          <a:latin typeface="Arial"/>
                        </a:rPr>
                        <a:t>Luis</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70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22,2%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4,9%</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Lou</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120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0" i="0" u="none" strike="noStrike">
                          <a:solidFill>
                            <a:srgbClr val="000000"/>
                          </a:solidFill>
                          <a:latin typeface="Arial"/>
                        </a:rPr>
                        <a:t>Isabelle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320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Krzysztof </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50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40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44,4%</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19,8%</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Emmanuelle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180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Florence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55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35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38,9%</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a:solidFill>
                            <a:srgbClr val="C00000"/>
                          </a:solidFill>
                          <a:latin typeface="Arial"/>
                        </a:rPr>
                        <a:t>15,1%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1" i="0" u="none" strike="noStrike" dirty="0">
                          <a:solidFill>
                            <a:srgbClr val="C00000"/>
                          </a:solidFill>
                          <a:latin typeface="Arial"/>
                        </a:rPr>
                        <a:t>Andrés</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85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5</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5,6%</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0,3%</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lumMod val="85000"/>
                      </a:schemeClr>
                    </a:solidFill>
                  </a:tcPr>
                </a:tc>
              </a:tr>
              <a:tr h="241762">
                <a:tc>
                  <a:txBody>
                    <a:bodyPr/>
                    <a:lstStyle/>
                    <a:p>
                      <a:pPr algn="l" rtl="0" fontAlgn="b"/>
                      <a:r>
                        <a:rPr lang="fr-FR" sz="1600" b="0" i="0" u="none" strike="noStrike">
                          <a:solidFill>
                            <a:srgbClr val="000000"/>
                          </a:solidFill>
                          <a:latin typeface="Arial"/>
                        </a:rPr>
                        <a:t>Cristina</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102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a:solidFill>
                            <a:srgbClr val="000000"/>
                          </a:solidFill>
                          <a:latin typeface="Arial"/>
                        </a:rPr>
                        <a:t>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c>
                  <a:txBody>
                    <a:bodyPr/>
                    <a:lstStyle/>
                    <a:p>
                      <a:pPr algn="ctr" rtl="0" fontAlgn="b"/>
                      <a:r>
                        <a:rPr lang="fr-FR" sz="1600" b="0" i="0" u="none" strike="noStrike" dirty="0">
                          <a:solidFill>
                            <a:srgbClr val="0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chemeClr val="bg1"/>
                    </a:solidFill>
                  </a:tcPr>
                </a:tc>
              </a:tr>
              <a:tr h="241762">
                <a:tc>
                  <a:txBody>
                    <a:bodyPr/>
                    <a:lstStyle/>
                    <a:p>
                      <a:pPr algn="l" rtl="0" fontAlgn="b"/>
                      <a:r>
                        <a:rPr lang="fr-FR" sz="1600" b="1" i="0" u="none" strike="noStrike" dirty="0">
                          <a:solidFill>
                            <a:srgbClr val="C00000"/>
                          </a:solidFill>
                          <a:latin typeface="Arial"/>
                        </a:rPr>
                        <a:t>Anne</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88</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1</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2,2%</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rtl="0" fontAlgn="b"/>
                      <a:r>
                        <a:rPr lang="fr-FR" sz="1600" b="1" i="0" u="none" strike="noStrike" dirty="0">
                          <a:solidFill>
                            <a:srgbClr val="C00000"/>
                          </a:solidFill>
                          <a:latin typeface="Arial"/>
                        </a:rPr>
                        <a:t>0,0%</a:t>
                      </a:r>
                    </a:p>
                  </a:txBody>
                  <a:tcPr marL="5528" marR="5528" marT="5528" marB="0" anchor="b">
                    <a:lnL>
                      <a:noFill/>
                    </a:lnL>
                    <a:lnR>
                      <a:noFill/>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85000"/>
                      </a:schemeClr>
                    </a:solidFill>
                  </a:tcPr>
                </a:tc>
              </a:tr>
              <a:tr h="241762">
                <a:tc>
                  <a:txBody>
                    <a:bodyPr/>
                    <a:lstStyle/>
                    <a:p>
                      <a:pPr algn="ctr" rtl="0" fontAlgn="b"/>
                      <a:r>
                        <a:rPr lang="fr-FR" sz="1600" b="1" i="0" u="none" strike="noStrike" dirty="0">
                          <a:solidFill>
                            <a:srgbClr val="000000"/>
                          </a:solidFill>
                          <a:latin typeface="Arial"/>
                        </a:rPr>
                        <a:t>Total</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 </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6</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112</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124,4%</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c>
                  <a:txBody>
                    <a:bodyPr/>
                    <a:lstStyle/>
                    <a:p>
                      <a:pPr algn="ctr" rtl="0" fontAlgn="b"/>
                      <a:r>
                        <a:rPr lang="fr-FR" sz="1600" b="1" i="0" u="none" strike="noStrike" dirty="0">
                          <a:solidFill>
                            <a:srgbClr val="000000"/>
                          </a:solidFill>
                          <a:latin typeface="Arial"/>
                        </a:rPr>
                        <a:t>41,4%</a:t>
                      </a:r>
                    </a:p>
                  </a:txBody>
                  <a:tcPr marL="5528" marR="5528" marT="5528"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lumMod val="75000"/>
                      </a:schemeClr>
                    </a:solidFill>
                  </a:tcPr>
                </a:tc>
              </a:tr>
            </a:tbl>
          </a:graphicData>
        </a:graphic>
      </p:graphicFrame>
      <p:grpSp>
        <p:nvGrpSpPr>
          <p:cNvPr id="4" name="Groupe 34"/>
          <p:cNvGrpSpPr/>
          <p:nvPr/>
        </p:nvGrpSpPr>
        <p:grpSpPr>
          <a:xfrm>
            <a:off x="1785918" y="3071810"/>
            <a:ext cx="4357718" cy="3293209"/>
            <a:chOff x="2500298" y="3214686"/>
            <a:chExt cx="4357718" cy="3293209"/>
          </a:xfrm>
        </p:grpSpPr>
        <p:sp>
          <p:nvSpPr>
            <p:cNvPr id="7" name="ZoneTexte 6"/>
            <p:cNvSpPr txBox="1"/>
            <p:nvPr/>
          </p:nvSpPr>
          <p:spPr>
            <a:xfrm>
              <a:off x="2500298" y="3214686"/>
              <a:ext cx="4357718" cy="3293209"/>
            </a:xfrm>
            <a:prstGeom prst="rect">
              <a:avLst/>
            </a:prstGeom>
            <a:solidFill>
              <a:schemeClr val="bg1"/>
            </a:solidFill>
            <a:ln>
              <a:solidFill>
                <a:schemeClr val="tx2">
                  <a:lumMod val="75000"/>
                  <a:lumOff val="25000"/>
                </a:schemeClr>
              </a:solidFill>
            </a:ln>
          </p:spPr>
          <p:txBody>
            <a:bodyPr wrap="square" rtlCol="0">
              <a:spAutoFit/>
            </a:bodyPr>
            <a:lstStyle/>
            <a:p>
              <a:r>
                <a:rPr lang="en-US" sz="2000" b="1" dirty="0" smtClean="0">
                  <a:solidFill>
                    <a:srgbClr val="C00000"/>
                  </a:solidFill>
                </a:rPr>
                <a:t>Squared Poverty  gap </a:t>
              </a:r>
              <a:r>
                <a:rPr lang="en-US" sz="2000" dirty="0" smtClean="0">
                  <a:solidFill>
                    <a:schemeClr val="tx2"/>
                  </a:solidFill>
                </a:rPr>
                <a:t>=</a:t>
              </a:r>
            </a:p>
            <a:p>
              <a:r>
                <a:rPr lang="en-US" sz="2000" dirty="0" smtClean="0">
                  <a:solidFill>
                    <a:schemeClr val="tx2"/>
                  </a:solidFill>
                </a:rPr>
                <a:t>For each poor,</a:t>
              </a:r>
            </a:p>
            <a:p>
              <a:endParaRPr lang="en-US" sz="2000" dirty="0" smtClean="0">
                <a:solidFill>
                  <a:schemeClr val="tx2"/>
                </a:solidFill>
              </a:endParaRPr>
            </a:p>
            <a:p>
              <a:r>
                <a:rPr lang="en-US" sz="2000" dirty="0" smtClean="0">
                  <a:solidFill>
                    <a:schemeClr val="tx2"/>
                  </a:solidFill>
                </a:rPr>
                <a:t>       	 [(expenditure - poverty line) 	</a:t>
              </a:r>
              <a:r>
                <a:rPr lang="en-US" sz="2800" b="1" dirty="0" smtClean="0">
                  <a:solidFill>
                    <a:srgbClr val="C00000"/>
                  </a:solidFill>
                </a:rPr>
                <a:t>/</a:t>
              </a:r>
              <a:r>
                <a:rPr lang="en-US" sz="2000" dirty="0" smtClean="0">
                  <a:solidFill>
                    <a:schemeClr val="tx2"/>
                  </a:solidFill>
                </a:rPr>
                <a:t> poverty line]</a:t>
              </a:r>
              <a:r>
                <a:rPr lang="en-US" sz="2000" b="1" baseline="30000" dirty="0" smtClean="0">
                  <a:solidFill>
                    <a:srgbClr val="C00000"/>
                  </a:solidFill>
                </a:rPr>
                <a:t>2</a:t>
              </a:r>
            </a:p>
            <a:p>
              <a:endParaRPr lang="en-US" sz="2000" dirty="0" smtClean="0">
                <a:solidFill>
                  <a:schemeClr val="tx2"/>
                </a:solidFill>
              </a:endParaRPr>
            </a:p>
            <a:p>
              <a:r>
                <a:rPr lang="en-US" sz="2000" dirty="0" smtClean="0">
                  <a:solidFill>
                    <a:schemeClr val="tx2"/>
                  </a:solidFill>
                </a:rPr>
                <a:t>	Total population</a:t>
              </a:r>
            </a:p>
            <a:p>
              <a:r>
                <a:rPr lang="en-US" sz="2000" b="1" dirty="0" smtClean="0">
                  <a:solidFill>
                    <a:srgbClr val="C00000"/>
                  </a:solidFill>
                </a:rPr>
                <a:t>	</a:t>
              </a:r>
            </a:p>
            <a:p>
              <a:pPr algn="ctr"/>
              <a:r>
                <a:rPr lang="en-US" sz="2000" b="1" dirty="0" smtClean="0">
                  <a:solidFill>
                    <a:srgbClr val="C00000"/>
                  </a:solidFill>
                </a:rPr>
                <a:t>Squared poverty gap = </a:t>
              </a:r>
            </a:p>
            <a:p>
              <a:pPr algn="ctr"/>
              <a:r>
                <a:rPr lang="en-US" sz="2000" dirty="0" smtClean="0">
                  <a:solidFill>
                    <a:schemeClr val="tx2"/>
                  </a:solidFill>
                </a:rPr>
                <a:t>41.4% / 13 = </a:t>
              </a:r>
              <a:r>
                <a:rPr lang="en-US" sz="2000" b="1" dirty="0" smtClean="0">
                  <a:solidFill>
                    <a:srgbClr val="C00000"/>
                  </a:solidFill>
                </a:rPr>
                <a:t>3.2%</a:t>
              </a:r>
              <a:endParaRPr lang="en-US" sz="2000" dirty="0" smtClean="0">
                <a:solidFill>
                  <a:schemeClr val="tx2"/>
                </a:solidFill>
              </a:endParaRPr>
            </a:p>
          </p:txBody>
        </p:sp>
        <p:sp>
          <p:nvSpPr>
            <p:cNvPr id="32" name="Rectangle 31"/>
            <p:cNvSpPr/>
            <p:nvPr/>
          </p:nvSpPr>
          <p:spPr>
            <a:xfrm>
              <a:off x="2571736" y="4071942"/>
              <a:ext cx="857256" cy="923330"/>
            </a:xfrm>
            <a:prstGeom prst="rect">
              <a:avLst/>
            </a:prstGeom>
          </p:spPr>
          <p:txBody>
            <a:bodyPr wrap="square">
              <a:spAutoFit/>
            </a:bodyPr>
            <a:lstStyle/>
            <a:p>
              <a:r>
                <a:rPr lang="en-US" sz="5400" dirty="0" smtClean="0">
                  <a:solidFill>
                    <a:schemeClr val="tx2"/>
                  </a:solidFill>
                  <a:sym typeface="Symbol"/>
                </a:rPr>
                <a:t></a:t>
              </a:r>
              <a:endParaRPr lang="fr-FR" sz="5400" dirty="0"/>
            </a:p>
          </p:txBody>
        </p:sp>
        <p:cxnSp>
          <p:nvCxnSpPr>
            <p:cNvPr id="34" name="Connecteur droit 33"/>
            <p:cNvCxnSpPr/>
            <p:nvPr/>
          </p:nvCxnSpPr>
          <p:spPr>
            <a:xfrm>
              <a:off x="3357554" y="5072074"/>
              <a:ext cx="2714644" cy="158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20" name="Rectangle 19"/>
          <p:cNvSpPr/>
          <p:nvPr/>
        </p:nvSpPr>
        <p:spPr>
          <a:xfrm>
            <a:off x="6286512" y="3071810"/>
            <a:ext cx="857256" cy="3357586"/>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subTnLst>
                                    <p:set>
                                      <p:cBhvr override="childStyle">
                                        <p:cTn dur="1" fill="hold" display="0" masterRel="nextClick" afterEffect="1"/>
                                        <p:tgtEl>
                                          <p:spTgt spid="17"/>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ipe(up)">
                                      <p:cBhvr>
                                        <p:cTn id="16" dur="500"/>
                                        <p:tgtEl>
                                          <p:spTgt spid="28"/>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9"/>
          <p:cNvPicPr>
            <a:picLocks noChangeAspect="1" noChangeArrowheads="1"/>
          </p:cNvPicPr>
          <p:nvPr/>
        </p:nvPicPr>
        <p:blipFill>
          <a:blip r:embed="rId2" cstate="print"/>
          <a:srcRect/>
          <a:stretch>
            <a:fillRect/>
          </a:stretch>
        </p:blipFill>
        <p:spPr bwMode="auto">
          <a:xfrm>
            <a:off x="0" y="1590675"/>
            <a:ext cx="8990013" cy="5267325"/>
          </a:xfrm>
          <a:prstGeom prst="rect">
            <a:avLst/>
          </a:prstGeom>
          <a:noFill/>
          <a:ln w="9525">
            <a:noFill/>
            <a:miter lim="800000"/>
            <a:headEnd/>
            <a:tailEnd/>
          </a:ln>
        </p:spPr>
      </p:pic>
      <p:sp>
        <p:nvSpPr>
          <p:cNvPr id="32771" name="Rectangle 2"/>
          <p:cNvSpPr>
            <a:spLocks noGrp="1" noChangeArrowheads="1"/>
          </p:cNvSpPr>
          <p:nvPr>
            <p:ph type="title" idx="4294967295"/>
          </p:nvPr>
        </p:nvSpPr>
        <p:spPr>
          <a:xfrm>
            <a:off x="1785918" y="250824"/>
            <a:ext cx="6864370" cy="892159"/>
          </a:xfrm>
          <a:noFill/>
        </p:spPr>
        <p:txBody>
          <a:bodyPr anchor="t"/>
          <a:lstStyle/>
          <a:p>
            <a:pPr algn="l" eaLnBrk="1" hangingPunct="1"/>
            <a:r>
              <a:rPr lang="fr-FR" b="1" dirty="0" err="1" smtClean="0">
                <a:solidFill>
                  <a:schemeClr val="tx2">
                    <a:lumMod val="65000"/>
                    <a:lumOff val="35000"/>
                  </a:schemeClr>
                </a:solidFill>
              </a:rPr>
              <a:t>Poverty</a:t>
            </a:r>
            <a:r>
              <a:rPr lang="fr-FR" b="1" dirty="0" smtClean="0">
                <a:solidFill>
                  <a:schemeClr val="tx2">
                    <a:lumMod val="65000"/>
                    <a:lumOff val="35000"/>
                  </a:schemeClr>
                </a:solidFill>
              </a:rPr>
              <a:t> gaps | </a:t>
            </a:r>
            <a:r>
              <a:rPr lang="fr-FR" b="1" dirty="0" smtClean="0">
                <a:solidFill>
                  <a:srgbClr val="C00000"/>
                </a:solidFill>
              </a:rPr>
              <a:t>Vietnam</a:t>
            </a:r>
            <a:endParaRPr lang="en-US" b="1" dirty="0" smtClean="0">
              <a:solidFill>
                <a:srgbClr val="C00000"/>
              </a:solidFill>
            </a:endParaRPr>
          </a:p>
        </p:txBody>
      </p:sp>
      <p:sp>
        <p:nvSpPr>
          <p:cNvPr id="32772" name="Rectangle 3"/>
          <p:cNvSpPr>
            <a:spLocks noChangeArrowheads="1"/>
          </p:cNvSpPr>
          <p:nvPr/>
        </p:nvSpPr>
        <p:spPr bwMode="auto">
          <a:xfrm>
            <a:off x="741363" y="1131888"/>
            <a:ext cx="7604125" cy="768350"/>
          </a:xfrm>
          <a:prstGeom prst="rect">
            <a:avLst/>
          </a:prstGeom>
          <a:noFill/>
          <a:ln w="9525">
            <a:noFill/>
            <a:miter lim="800000"/>
            <a:headEnd/>
            <a:tailEnd/>
          </a:ln>
        </p:spPr>
        <p:txBody>
          <a:bodyPr/>
          <a:lstStyle/>
          <a:p>
            <a:pPr marL="482600" indent="-482600" eaLnBrk="0" hangingPunct="0">
              <a:spcBef>
                <a:spcPct val="20000"/>
              </a:spcBef>
              <a:buClr>
                <a:schemeClr val="folHlink"/>
              </a:buClr>
              <a:buFont typeface="Wingdings" pitchFamily="2" charset="2"/>
              <a:buChar char="è"/>
            </a:pPr>
            <a:r>
              <a:rPr lang="en-US" sz="2200" b="1">
                <a:solidFill>
                  <a:srgbClr val="4D4D4D"/>
                </a:solidFill>
                <a:latin typeface="Calibri" pitchFamily="34" charset="0"/>
              </a:rPr>
              <a:t>General poverty gaps (calculated by </a:t>
            </a:r>
            <a:r>
              <a:rPr lang="en-US" sz="2200" b="1">
                <a:solidFill>
                  <a:srgbClr val="367DB2"/>
                </a:solidFill>
                <a:latin typeface="Calibri" pitchFamily="34" charset="0"/>
              </a:rPr>
              <a:t>expenditure)</a:t>
            </a:r>
          </a:p>
        </p:txBody>
      </p:sp>
      <p:sp>
        <p:nvSpPr>
          <p:cNvPr id="32773" name="Rectangle 6"/>
          <p:cNvSpPr>
            <a:spLocks noChangeArrowheads="1"/>
          </p:cNvSpPr>
          <p:nvPr/>
        </p:nvSpPr>
        <p:spPr bwMode="auto">
          <a:xfrm>
            <a:off x="5905500" y="3035300"/>
            <a:ext cx="800100" cy="3644900"/>
          </a:xfrm>
          <a:prstGeom prst="rect">
            <a:avLst/>
          </a:prstGeom>
          <a:noFill/>
          <a:ln w="38100">
            <a:solidFill>
              <a:schemeClr val="folHlink"/>
            </a:solidFill>
            <a:miter lim="800000"/>
            <a:headEnd/>
            <a:tailEnd/>
          </a:ln>
        </p:spPr>
        <p:txBody>
          <a:bodyPr wrap="none" anchor="ctr"/>
          <a:lstStyle/>
          <a:p>
            <a:endParaRPr lang="en-GB">
              <a:latin typeface="Calibri" pitchFamily="34" charset="0"/>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1571604" y="285728"/>
            <a:ext cx="7007246" cy="958834"/>
          </a:xfrm>
          <a:noFill/>
        </p:spPr>
        <p:txBody>
          <a:bodyPr anchor="t"/>
          <a:lstStyle/>
          <a:p>
            <a:pPr algn="l" eaLnBrk="1" hangingPunct="1"/>
            <a:r>
              <a:rPr lang="fr-FR" b="1" dirty="0" err="1" smtClean="0">
                <a:solidFill>
                  <a:srgbClr val="C00000"/>
                </a:solidFill>
              </a:rPr>
              <a:t>Poverty</a:t>
            </a:r>
            <a:r>
              <a:rPr lang="fr-FR" b="1" dirty="0" smtClean="0">
                <a:solidFill>
                  <a:srgbClr val="C00000"/>
                </a:solidFill>
              </a:rPr>
              <a:t> profile </a:t>
            </a:r>
            <a:endParaRPr lang="en-US" b="1" dirty="0" smtClean="0">
              <a:solidFill>
                <a:srgbClr val="C00000"/>
              </a:solidFill>
            </a:endParaRPr>
          </a:p>
        </p:txBody>
      </p:sp>
      <p:sp>
        <p:nvSpPr>
          <p:cNvPr id="55299" name="Rectangle 3"/>
          <p:cNvSpPr>
            <a:spLocks noChangeArrowheads="1"/>
          </p:cNvSpPr>
          <p:nvPr/>
        </p:nvSpPr>
        <p:spPr bwMode="auto">
          <a:xfrm>
            <a:off x="896938" y="1541463"/>
            <a:ext cx="7675590" cy="4811712"/>
          </a:xfrm>
          <a:prstGeom prst="rect">
            <a:avLst/>
          </a:prstGeom>
          <a:noFill/>
          <a:ln w="9525">
            <a:noFill/>
            <a:miter lim="800000"/>
            <a:headEnd/>
            <a:tailEnd/>
          </a:ln>
        </p:spPr>
        <p:txBody>
          <a:bodyPr/>
          <a:lstStyle/>
          <a:p>
            <a:pPr marL="482600" indent="-482600" eaLnBrk="0" hangingPunct="0">
              <a:lnSpc>
                <a:spcPct val="90000"/>
              </a:lnSpc>
              <a:spcBef>
                <a:spcPct val="20000"/>
              </a:spcBef>
              <a:buClr>
                <a:srgbClr val="C00000"/>
              </a:buClr>
              <a:buFont typeface="Wingdings 2" pitchFamily="18" charset="2"/>
              <a:buChar char=""/>
              <a:defRPr/>
            </a:pPr>
            <a:r>
              <a:rPr lang="en-GB" sz="2400" b="1" dirty="0" smtClean="0">
                <a:solidFill>
                  <a:schemeClr val="tx2">
                    <a:lumMod val="85000"/>
                    <a:lumOff val="15000"/>
                  </a:schemeClr>
                </a:solidFill>
                <a:latin typeface="Calibri" pitchFamily="34" charset="0"/>
                <a:cs typeface="Calibri" pitchFamily="34" charset="0"/>
              </a:rPr>
              <a:t>Objectives</a:t>
            </a:r>
          </a:p>
          <a:p>
            <a:pPr marL="939800" lvl="1" indent="-482600" eaLnBrk="0" hangingPunct="0">
              <a:lnSpc>
                <a:spcPct val="90000"/>
              </a:lnSpc>
              <a:spcBef>
                <a:spcPct val="20000"/>
              </a:spcBef>
              <a:buClr>
                <a:srgbClr val="C00000"/>
              </a:buClr>
              <a:buFont typeface="Wingdings 2" pitchFamily="18" charset="2"/>
              <a:buChar char=""/>
              <a:defRPr/>
            </a:pPr>
            <a:r>
              <a:rPr lang="en-GB" sz="2400" dirty="0" smtClean="0">
                <a:solidFill>
                  <a:schemeClr val="tx2">
                    <a:lumMod val="85000"/>
                    <a:lumOff val="15000"/>
                  </a:schemeClr>
                </a:solidFill>
                <a:latin typeface="Calibri" pitchFamily="34" charset="0"/>
                <a:cs typeface="Calibri" pitchFamily="34" charset="0"/>
              </a:rPr>
              <a:t>Analysing </a:t>
            </a:r>
            <a:r>
              <a:rPr lang="en-GB" sz="2400" dirty="0">
                <a:solidFill>
                  <a:schemeClr val="tx2">
                    <a:lumMod val="85000"/>
                    <a:lumOff val="15000"/>
                  </a:schemeClr>
                </a:solidFill>
                <a:latin typeface="Calibri" pitchFamily="34" charset="0"/>
                <a:cs typeface="Calibri" pitchFamily="34" charset="0"/>
              </a:rPr>
              <a:t>the relationship between poverty rates and </a:t>
            </a:r>
            <a:r>
              <a:rPr lang="en-GB" sz="2400" dirty="0" smtClean="0">
                <a:solidFill>
                  <a:schemeClr val="tx2">
                    <a:lumMod val="85000"/>
                    <a:lumOff val="15000"/>
                  </a:schemeClr>
                </a:solidFill>
                <a:latin typeface="Calibri" pitchFamily="34" charset="0"/>
                <a:cs typeface="Calibri" pitchFamily="34" charset="0"/>
              </a:rPr>
              <a:t> </a:t>
            </a:r>
            <a:r>
              <a:rPr lang="en-GB" sz="2400" dirty="0">
                <a:solidFill>
                  <a:schemeClr val="tx2">
                    <a:lumMod val="85000"/>
                    <a:lumOff val="15000"/>
                  </a:schemeClr>
                </a:solidFill>
                <a:latin typeface="Calibri" pitchFamily="34" charset="0"/>
                <a:cs typeface="Calibri" pitchFamily="34" charset="0"/>
              </a:rPr>
              <a:t>household’s or individual’s characteristics</a:t>
            </a:r>
          </a:p>
          <a:p>
            <a:pPr marL="1377950" lvl="2" indent="-228600" eaLnBrk="0" hangingPunct="0">
              <a:lnSpc>
                <a:spcPct val="90000"/>
              </a:lnSpc>
              <a:spcBef>
                <a:spcPct val="20000"/>
              </a:spcBef>
              <a:buClr>
                <a:schemeClr val="folHlink"/>
              </a:buClr>
              <a:buFont typeface="Wingdings" pitchFamily="2" charset="2"/>
              <a:buChar char="§"/>
              <a:defRPr/>
            </a:pPr>
            <a:r>
              <a:rPr lang="en-GB" sz="2400" dirty="0">
                <a:solidFill>
                  <a:schemeClr val="tx2">
                    <a:lumMod val="85000"/>
                    <a:lumOff val="15000"/>
                  </a:schemeClr>
                </a:solidFill>
                <a:latin typeface="Calibri" pitchFamily="34" charset="0"/>
                <a:cs typeface="Calibri" pitchFamily="34" charset="0"/>
              </a:rPr>
              <a:t> </a:t>
            </a:r>
            <a:r>
              <a:rPr lang="en-GB" sz="2400" dirty="0" smtClean="0">
                <a:solidFill>
                  <a:schemeClr val="tx2">
                    <a:lumMod val="85000"/>
                    <a:lumOff val="15000"/>
                  </a:schemeClr>
                </a:solidFill>
                <a:latin typeface="Calibri" pitchFamily="34" charset="0"/>
                <a:cs typeface="Calibri" pitchFamily="34" charset="0"/>
              </a:rPr>
              <a:t>Demographic and </a:t>
            </a:r>
            <a:r>
              <a:rPr lang="en-GB" sz="2400" dirty="0">
                <a:solidFill>
                  <a:schemeClr val="tx2">
                    <a:lumMod val="85000"/>
                    <a:lumOff val="15000"/>
                  </a:schemeClr>
                </a:solidFill>
                <a:latin typeface="Calibri" pitchFamily="34" charset="0"/>
                <a:cs typeface="Calibri" pitchFamily="34" charset="0"/>
              </a:rPr>
              <a:t>composition of the household</a:t>
            </a:r>
          </a:p>
          <a:p>
            <a:pPr marL="1377950" lvl="2" indent="-228600" eaLnBrk="0" hangingPunct="0">
              <a:lnSpc>
                <a:spcPct val="90000"/>
              </a:lnSpc>
              <a:spcBef>
                <a:spcPct val="20000"/>
              </a:spcBef>
              <a:buClr>
                <a:schemeClr val="folHlink"/>
              </a:buClr>
              <a:buFont typeface="Wingdings" pitchFamily="2" charset="2"/>
              <a:buChar char="§"/>
              <a:defRPr/>
            </a:pPr>
            <a:r>
              <a:rPr lang="en-GB" sz="2400" dirty="0">
                <a:solidFill>
                  <a:schemeClr val="tx2">
                    <a:lumMod val="85000"/>
                    <a:lumOff val="15000"/>
                  </a:schemeClr>
                </a:solidFill>
                <a:latin typeface="Calibri" pitchFamily="34" charset="0"/>
                <a:cs typeface="Calibri" pitchFamily="34" charset="0"/>
              </a:rPr>
              <a:t> Situation in the labour market</a:t>
            </a:r>
          </a:p>
          <a:p>
            <a:pPr marL="1377950" lvl="2" indent="-228600" eaLnBrk="0" hangingPunct="0">
              <a:lnSpc>
                <a:spcPct val="90000"/>
              </a:lnSpc>
              <a:spcBef>
                <a:spcPct val="20000"/>
              </a:spcBef>
              <a:buClr>
                <a:schemeClr val="folHlink"/>
              </a:buClr>
              <a:buFont typeface="Wingdings" pitchFamily="2" charset="2"/>
              <a:buChar char="§"/>
              <a:defRPr/>
            </a:pPr>
            <a:r>
              <a:rPr lang="en-GB" sz="2400" dirty="0">
                <a:solidFill>
                  <a:schemeClr val="tx2">
                    <a:lumMod val="85000"/>
                    <a:lumOff val="15000"/>
                  </a:schemeClr>
                </a:solidFill>
                <a:latin typeface="Calibri" pitchFamily="34" charset="0"/>
                <a:cs typeface="Calibri" pitchFamily="34" charset="0"/>
              </a:rPr>
              <a:t> Housing conditions and access to basic services</a:t>
            </a:r>
          </a:p>
          <a:p>
            <a:pPr marL="482600" indent="-482600" eaLnBrk="0" hangingPunct="0">
              <a:lnSpc>
                <a:spcPct val="90000"/>
              </a:lnSpc>
              <a:spcBef>
                <a:spcPct val="20000"/>
              </a:spcBef>
              <a:buClr>
                <a:schemeClr val="folHlink"/>
              </a:buClr>
              <a:buFont typeface="Wingdings" pitchFamily="2" charset="2"/>
              <a:buNone/>
              <a:defRPr/>
            </a:pPr>
            <a:endParaRPr lang="en-GB" sz="2400" dirty="0">
              <a:solidFill>
                <a:schemeClr val="tx2">
                  <a:lumMod val="85000"/>
                  <a:lumOff val="15000"/>
                </a:schemeClr>
              </a:solidFill>
              <a:latin typeface="Calibri" pitchFamily="34" charset="0"/>
              <a:cs typeface="Calibri" pitchFamily="34" charset="0"/>
            </a:endParaRPr>
          </a:p>
          <a:p>
            <a:pPr marL="958850" lvl="1" indent="-285750" eaLnBrk="0" hangingPunct="0">
              <a:lnSpc>
                <a:spcPct val="90000"/>
              </a:lnSpc>
              <a:spcBef>
                <a:spcPct val="20000"/>
              </a:spcBef>
              <a:buClr>
                <a:srgbClr val="C00000"/>
              </a:buClr>
              <a:buFont typeface="Wingdings" pitchFamily="2" charset="2"/>
              <a:buChar char="n"/>
              <a:defRPr/>
            </a:pPr>
            <a:r>
              <a:rPr lang="en-GB" sz="2400" dirty="0">
                <a:solidFill>
                  <a:schemeClr val="tx2">
                    <a:lumMod val="85000"/>
                    <a:lumOff val="15000"/>
                  </a:schemeClr>
                </a:solidFill>
                <a:latin typeface="Calibri" pitchFamily="34" charset="0"/>
                <a:cs typeface="Calibri" pitchFamily="34" charset="0"/>
              </a:rPr>
              <a:t>Developing a picture of who are the most exposed to poverty </a:t>
            </a:r>
          </a:p>
          <a:p>
            <a:pPr marL="1377950" lvl="2" indent="-228600" eaLnBrk="0" hangingPunct="0">
              <a:lnSpc>
                <a:spcPct val="90000"/>
              </a:lnSpc>
              <a:spcBef>
                <a:spcPct val="20000"/>
              </a:spcBef>
              <a:buClr>
                <a:schemeClr val="folHlink"/>
              </a:buClr>
              <a:buFont typeface="Wingdings" pitchFamily="2" charset="2"/>
              <a:buChar char="§"/>
              <a:defRPr/>
            </a:pPr>
            <a:r>
              <a:rPr lang="en-GB" sz="2400" dirty="0">
                <a:solidFill>
                  <a:schemeClr val="tx2">
                    <a:lumMod val="85000"/>
                    <a:lumOff val="15000"/>
                  </a:schemeClr>
                </a:solidFill>
                <a:latin typeface="Calibri" pitchFamily="34" charset="0"/>
                <a:cs typeface="Calibri" pitchFamily="34" charset="0"/>
              </a:rPr>
              <a:t> </a:t>
            </a:r>
            <a:r>
              <a:rPr lang="en-GB" sz="2400" dirty="0" smtClean="0">
                <a:solidFill>
                  <a:schemeClr val="tx2">
                    <a:lumMod val="85000"/>
                    <a:lumOff val="15000"/>
                  </a:schemeClr>
                </a:solidFill>
                <a:latin typeface="Calibri" pitchFamily="34" charset="0"/>
                <a:cs typeface="Calibri" pitchFamily="34" charset="0"/>
              </a:rPr>
              <a:t>Comparison</a:t>
            </a:r>
            <a:r>
              <a:rPr lang="en-GB" sz="2400" dirty="0">
                <a:solidFill>
                  <a:schemeClr val="tx2">
                    <a:lumMod val="85000"/>
                    <a:lumOff val="15000"/>
                  </a:schemeClr>
                </a:solidFill>
                <a:latin typeface="Calibri" pitchFamily="34" charset="0"/>
                <a:cs typeface="Calibri" pitchFamily="34" charset="0"/>
              </a:rPr>
              <a:t> of poverty rates and poverty gaps between different groups of the population</a:t>
            </a:r>
          </a:p>
          <a:p>
            <a:pPr marL="1377950" lvl="2" indent="-228600" eaLnBrk="0" hangingPunct="0">
              <a:lnSpc>
                <a:spcPct val="90000"/>
              </a:lnSpc>
              <a:spcBef>
                <a:spcPct val="20000"/>
              </a:spcBef>
              <a:buClr>
                <a:srgbClr val="367DB2"/>
              </a:buClr>
              <a:defRPr/>
            </a:pPr>
            <a:endParaRPr lang="en-GB" sz="2000" dirty="0">
              <a:solidFill>
                <a:srgbClr val="4D4D4D"/>
              </a:solidFill>
            </a:endParaRPr>
          </a:p>
          <a:p>
            <a:pPr marL="1377950" lvl="2" indent="-228600" eaLnBrk="0" hangingPunct="0">
              <a:lnSpc>
                <a:spcPct val="90000"/>
              </a:lnSpc>
              <a:spcBef>
                <a:spcPct val="20000"/>
              </a:spcBef>
              <a:buClr>
                <a:srgbClr val="367DB2"/>
              </a:buClr>
              <a:buFont typeface="Wingdings 2" pitchFamily="18" charset="2"/>
              <a:buChar char="Ä"/>
              <a:defRPr/>
            </a:pPr>
            <a:endParaRPr lang="en-GB" sz="2000" dirty="0">
              <a:solidFill>
                <a:srgbClr val="4D4D4D"/>
              </a:solidFill>
            </a:endParaRPr>
          </a:p>
          <a:p>
            <a:pPr marL="958850" lvl="1" indent="-285750" eaLnBrk="0" hangingPunct="0">
              <a:lnSpc>
                <a:spcPct val="90000"/>
              </a:lnSpc>
              <a:spcBef>
                <a:spcPct val="20000"/>
              </a:spcBef>
              <a:buClr>
                <a:srgbClr val="367DB2"/>
              </a:buClr>
              <a:defRPr/>
            </a:pPr>
            <a:endParaRPr lang="en-GB" sz="2000" dirty="0">
              <a:solidFill>
                <a:srgbClr val="4D4D4D"/>
              </a:solidFill>
            </a:endParaRP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11"/>
          <p:cNvGraphicFramePr>
            <a:graphicFrameLocks noChangeAspect="1"/>
          </p:cNvGraphicFramePr>
          <p:nvPr/>
        </p:nvGraphicFramePr>
        <p:xfrm>
          <a:off x="165100" y="1930400"/>
          <a:ext cx="8839200" cy="4851400"/>
        </p:xfrm>
        <a:graphic>
          <a:graphicData uri="http://schemas.openxmlformats.org/presentationml/2006/ole">
            <p:oleObj spid="_x0000_s62466" name="Graphique" r:id="rId3" imgW="11239576" imgH="6162599" progId="Excel.Sheet.8">
              <p:embed/>
            </p:oleObj>
          </a:graphicData>
        </a:graphic>
      </p:graphicFrame>
      <p:sp>
        <p:nvSpPr>
          <p:cNvPr id="6147" name="Rectangle 2"/>
          <p:cNvSpPr>
            <a:spLocks noGrp="1" noChangeArrowheads="1"/>
          </p:cNvSpPr>
          <p:nvPr>
            <p:ph type="title" idx="4294967295"/>
          </p:nvPr>
        </p:nvSpPr>
        <p:spPr>
          <a:xfrm>
            <a:off x="1643042" y="146050"/>
            <a:ext cx="7073921" cy="925496"/>
          </a:xfrm>
          <a:noFill/>
        </p:spPr>
        <p:txBody>
          <a:bodyPr anchor="t"/>
          <a:lstStyle/>
          <a:p>
            <a:pPr algn="l" defTabSz="400050" eaLnBrk="1" hangingPunct="1"/>
            <a:r>
              <a:rPr lang="fr-FR" b="1" dirty="0" err="1" smtClean="0">
                <a:solidFill>
                  <a:srgbClr val="C00000"/>
                </a:solidFill>
              </a:rPr>
              <a:t>Poverty</a:t>
            </a:r>
            <a:r>
              <a:rPr lang="fr-FR" b="1" dirty="0" smtClean="0">
                <a:solidFill>
                  <a:srgbClr val="C00000"/>
                </a:solidFill>
              </a:rPr>
              <a:t> profile </a:t>
            </a:r>
            <a:r>
              <a:rPr lang="fr-FR" b="1" dirty="0" smtClean="0">
                <a:solidFill>
                  <a:schemeClr val="tx2">
                    <a:lumMod val="65000"/>
                    <a:lumOff val="35000"/>
                  </a:schemeClr>
                </a:solidFill>
              </a:rPr>
              <a:t>| </a:t>
            </a:r>
            <a:r>
              <a:rPr lang="fr-FR" dirty="0" err="1" smtClean="0">
                <a:solidFill>
                  <a:schemeClr val="tx2">
                    <a:lumMod val="65000"/>
                    <a:lumOff val="35000"/>
                  </a:schemeClr>
                </a:solidFill>
              </a:rPr>
              <a:t>Poverty</a:t>
            </a:r>
            <a:r>
              <a:rPr lang="fr-FR" dirty="0" smtClean="0">
                <a:solidFill>
                  <a:schemeClr val="tx2">
                    <a:lumMod val="65000"/>
                    <a:lumOff val="35000"/>
                  </a:schemeClr>
                </a:solidFill>
              </a:rPr>
              <a:t> rates &amp; socio-</a:t>
            </a:r>
            <a:r>
              <a:rPr lang="fr-FR" dirty="0" err="1" smtClean="0">
                <a:solidFill>
                  <a:schemeClr val="tx2">
                    <a:lumMod val="65000"/>
                    <a:lumOff val="35000"/>
                  </a:schemeClr>
                </a:solidFill>
              </a:rPr>
              <a:t>demo</a:t>
            </a:r>
            <a:r>
              <a:rPr lang="fr-FR" dirty="0" smtClean="0">
                <a:solidFill>
                  <a:schemeClr val="tx2">
                    <a:lumMod val="65000"/>
                    <a:lumOff val="35000"/>
                  </a:schemeClr>
                </a:solidFill>
              </a:rPr>
              <a:t> </a:t>
            </a:r>
            <a:r>
              <a:rPr lang="fr-FR" dirty="0" err="1" smtClean="0">
                <a:solidFill>
                  <a:schemeClr val="tx2">
                    <a:lumMod val="65000"/>
                    <a:lumOff val="35000"/>
                  </a:schemeClr>
                </a:solidFill>
              </a:rPr>
              <a:t>characteristics</a:t>
            </a:r>
            <a:r>
              <a:rPr lang="fr-FR" dirty="0" smtClean="0">
                <a:solidFill>
                  <a:schemeClr val="tx2">
                    <a:lumMod val="65000"/>
                    <a:lumOff val="35000"/>
                  </a:schemeClr>
                </a:solidFill>
              </a:rPr>
              <a:t> </a:t>
            </a:r>
            <a:r>
              <a:rPr lang="fr-FR" b="1" dirty="0" smtClean="0">
                <a:solidFill>
                  <a:schemeClr val="tx2">
                    <a:lumMod val="65000"/>
                    <a:lumOff val="35000"/>
                  </a:schemeClr>
                </a:solidFill>
              </a:rPr>
              <a:t>– </a:t>
            </a:r>
            <a:r>
              <a:rPr lang="fr-FR" b="1" dirty="0" smtClean="0">
                <a:solidFill>
                  <a:srgbClr val="C00000"/>
                </a:solidFill>
              </a:rPr>
              <a:t>Vietnam</a:t>
            </a:r>
            <a:endParaRPr lang="en-US" b="1" dirty="0" smtClean="0">
              <a:solidFill>
                <a:srgbClr val="C00000"/>
              </a:solidFill>
            </a:endParaRPr>
          </a:p>
        </p:txBody>
      </p:sp>
      <p:grpSp>
        <p:nvGrpSpPr>
          <p:cNvPr id="2" name="Group 12"/>
          <p:cNvGrpSpPr>
            <a:grpSpLocks/>
          </p:cNvGrpSpPr>
          <p:nvPr/>
        </p:nvGrpSpPr>
        <p:grpSpPr bwMode="auto">
          <a:xfrm>
            <a:off x="941388" y="1168400"/>
            <a:ext cx="5497512" cy="1117600"/>
            <a:chOff x="649" y="520"/>
            <a:chExt cx="3463" cy="704"/>
          </a:xfrm>
        </p:grpSpPr>
        <p:sp>
          <p:nvSpPr>
            <p:cNvPr id="6154" name="Text Box 21"/>
            <p:cNvSpPr txBox="1">
              <a:spLocks noChangeArrowheads="1"/>
            </p:cNvSpPr>
            <p:nvPr/>
          </p:nvSpPr>
          <p:spPr bwMode="auto">
            <a:xfrm>
              <a:off x="2104" y="520"/>
              <a:ext cx="2008" cy="591"/>
            </a:xfrm>
            <a:prstGeom prst="rect">
              <a:avLst/>
            </a:prstGeom>
            <a:solidFill>
              <a:schemeClr val="bg1"/>
            </a:solidFill>
            <a:ln w="22225">
              <a:solidFill>
                <a:srgbClr val="2D6895"/>
              </a:solidFill>
              <a:miter lim="800000"/>
              <a:headEnd/>
              <a:tailEnd/>
            </a:ln>
          </p:spPr>
          <p:txBody>
            <a:bodyPr>
              <a:spAutoFit/>
            </a:bodyPr>
            <a:lstStyle/>
            <a:p>
              <a:pPr algn="ctr">
                <a:spcBef>
                  <a:spcPct val="50000"/>
                </a:spcBef>
              </a:pPr>
              <a:r>
                <a:rPr lang="en-GB">
                  <a:solidFill>
                    <a:srgbClr val="2D6895"/>
                  </a:solidFill>
                  <a:latin typeface="Calibri" pitchFamily="34" charset="0"/>
                </a:rPr>
                <a:t>Poverty rates by age range: highest poverty rates among children (especially &lt;6)</a:t>
              </a:r>
              <a:endParaRPr lang="en-US">
                <a:solidFill>
                  <a:srgbClr val="2D6895"/>
                </a:solidFill>
                <a:latin typeface="Calibri" pitchFamily="34" charset="0"/>
              </a:endParaRPr>
            </a:p>
          </p:txBody>
        </p:sp>
        <p:sp>
          <p:nvSpPr>
            <p:cNvPr id="6155" name="Line 22"/>
            <p:cNvSpPr>
              <a:spLocks noChangeShapeType="1"/>
            </p:cNvSpPr>
            <p:nvPr/>
          </p:nvSpPr>
          <p:spPr bwMode="auto">
            <a:xfrm flipH="1">
              <a:off x="1240" y="744"/>
              <a:ext cx="872" cy="0"/>
            </a:xfrm>
            <a:prstGeom prst="line">
              <a:avLst/>
            </a:prstGeom>
            <a:noFill/>
            <a:ln w="22225">
              <a:solidFill>
                <a:srgbClr val="2D6895"/>
              </a:solidFill>
              <a:round/>
              <a:headEnd/>
              <a:tailEnd/>
            </a:ln>
          </p:spPr>
          <p:txBody>
            <a:bodyPr/>
            <a:lstStyle/>
            <a:p>
              <a:endParaRPr lang="en-GB">
                <a:latin typeface="Calibri" pitchFamily="34" charset="0"/>
              </a:endParaRPr>
            </a:p>
          </p:txBody>
        </p:sp>
        <p:sp>
          <p:nvSpPr>
            <p:cNvPr id="6156" name="Line 23"/>
            <p:cNvSpPr>
              <a:spLocks noChangeShapeType="1"/>
            </p:cNvSpPr>
            <p:nvPr/>
          </p:nvSpPr>
          <p:spPr bwMode="auto">
            <a:xfrm>
              <a:off x="1232" y="744"/>
              <a:ext cx="0" cy="200"/>
            </a:xfrm>
            <a:prstGeom prst="line">
              <a:avLst/>
            </a:prstGeom>
            <a:noFill/>
            <a:ln w="22225">
              <a:solidFill>
                <a:srgbClr val="2D6895"/>
              </a:solidFill>
              <a:round/>
              <a:headEnd/>
              <a:tailEnd type="triangle" w="med" len="med"/>
            </a:ln>
          </p:spPr>
          <p:txBody>
            <a:bodyPr/>
            <a:lstStyle/>
            <a:p>
              <a:endParaRPr lang="en-GB">
                <a:latin typeface="Calibri" pitchFamily="34" charset="0"/>
              </a:endParaRPr>
            </a:p>
          </p:txBody>
        </p:sp>
        <p:sp>
          <p:nvSpPr>
            <p:cNvPr id="6157" name="AutoShape 24"/>
            <p:cNvSpPr>
              <a:spLocks/>
            </p:cNvSpPr>
            <p:nvPr/>
          </p:nvSpPr>
          <p:spPr bwMode="auto">
            <a:xfrm rot="5483324">
              <a:off x="1094" y="516"/>
              <a:ext cx="263" cy="1153"/>
            </a:xfrm>
            <a:prstGeom prst="leftBrace">
              <a:avLst>
                <a:gd name="adj1" fmla="val 36534"/>
                <a:gd name="adj2" fmla="val 50000"/>
              </a:avLst>
            </a:prstGeom>
            <a:noFill/>
            <a:ln w="25400">
              <a:solidFill>
                <a:srgbClr val="2D6895"/>
              </a:solidFill>
              <a:round/>
              <a:headEnd/>
              <a:tailEnd/>
            </a:ln>
          </p:spPr>
          <p:txBody>
            <a:bodyPr rot="10800000" vert="eaVert" wrap="none" anchor="ctr"/>
            <a:lstStyle/>
            <a:p>
              <a:endParaRPr lang="fr-FR">
                <a:latin typeface="Calibri" pitchFamily="34" charset="0"/>
              </a:endParaRPr>
            </a:p>
          </p:txBody>
        </p:sp>
      </p:grpSp>
      <p:grpSp>
        <p:nvGrpSpPr>
          <p:cNvPr id="3" name="Group 18"/>
          <p:cNvGrpSpPr>
            <a:grpSpLocks/>
          </p:cNvGrpSpPr>
          <p:nvPr/>
        </p:nvGrpSpPr>
        <p:grpSpPr bwMode="auto">
          <a:xfrm>
            <a:off x="3224213" y="1168400"/>
            <a:ext cx="3633787" cy="1320800"/>
            <a:chOff x="2031" y="736"/>
            <a:chExt cx="2289" cy="832"/>
          </a:xfrm>
        </p:grpSpPr>
        <p:sp>
          <p:nvSpPr>
            <p:cNvPr id="6152" name="Text Box 21"/>
            <p:cNvSpPr txBox="1">
              <a:spLocks noChangeArrowheads="1"/>
            </p:cNvSpPr>
            <p:nvPr/>
          </p:nvSpPr>
          <p:spPr bwMode="auto">
            <a:xfrm>
              <a:off x="2048" y="736"/>
              <a:ext cx="2272" cy="591"/>
            </a:xfrm>
            <a:prstGeom prst="rect">
              <a:avLst/>
            </a:prstGeom>
            <a:solidFill>
              <a:schemeClr val="bg1"/>
            </a:solidFill>
            <a:ln w="22225">
              <a:solidFill>
                <a:srgbClr val="2D6895"/>
              </a:solidFill>
              <a:miter lim="800000"/>
              <a:headEnd/>
              <a:tailEnd/>
            </a:ln>
          </p:spPr>
          <p:txBody>
            <a:bodyPr>
              <a:spAutoFit/>
            </a:bodyPr>
            <a:lstStyle/>
            <a:p>
              <a:pPr algn="ctr">
                <a:spcBef>
                  <a:spcPct val="50000"/>
                </a:spcBef>
              </a:pPr>
              <a:r>
                <a:rPr lang="en-GB">
                  <a:solidFill>
                    <a:srgbClr val="2D6895"/>
                  </a:solidFill>
                  <a:latin typeface="Calibri" pitchFamily="34" charset="0"/>
                </a:rPr>
                <a:t>Poverty rates in the population aged 6+ </a:t>
              </a:r>
              <a:r>
                <a:rPr lang="en-GB" b="1">
                  <a:solidFill>
                    <a:srgbClr val="2D6895"/>
                  </a:solidFill>
                  <a:latin typeface="Calibri" pitchFamily="34" charset="0"/>
                </a:rPr>
                <a:t>not working: highest risk of poverty among disabled</a:t>
              </a:r>
              <a:endParaRPr lang="en-US">
                <a:solidFill>
                  <a:srgbClr val="2D6895"/>
                </a:solidFill>
                <a:latin typeface="Calibri" pitchFamily="34" charset="0"/>
              </a:endParaRPr>
            </a:p>
          </p:txBody>
        </p:sp>
        <p:sp>
          <p:nvSpPr>
            <p:cNvPr id="6153" name="AutoShape 24"/>
            <p:cNvSpPr>
              <a:spLocks/>
            </p:cNvSpPr>
            <p:nvPr/>
          </p:nvSpPr>
          <p:spPr bwMode="auto">
            <a:xfrm rot="5483324">
              <a:off x="2738" y="641"/>
              <a:ext cx="220" cy="1634"/>
            </a:xfrm>
            <a:prstGeom prst="leftBrace">
              <a:avLst>
                <a:gd name="adj1" fmla="val 61894"/>
                <a:gd name="adj2" fmla="val 50000"/>
              </a:avLst>
            </a:prstGeom>
            <a:noFill/>
            <a:ln w="25400">
              <a:solidFill>
                <a:srgbClr val="2D6895"/>
              </a:solidFill>
              <a:round/>
              <a:headEnd/>
              <a:tailEnd/>
            </a:ln>
          </p:spPr>
          <p:txBody>
            <a:bodyPr rot="10800000" vert="eaVert" wrap="none" anchor="ctr"/>
            <a:lstStyle/>
            <a:p>
              <a:endParaRPr lang="fr-FR">
                <a:latin typeface="Calibri" pitchFamily="34" charset="0"/>
              </a:endParaRPr>
            </a:p>
          </p:txBody>
        </p:sp>
      </p:grpSp>
      <p:sp>
        <p:nvSpPr>
          <p:cNvPr id="4116" name="Text Box 21"/>
          <p:cNvSpPr txBox="1">
            <a:spLocks noChangeArrowheads="1"/>
          </p:cNvSpPr>
          <p:nvPr/>
        </p:nvSpPr>
        <p:spPr bwMode="auto">
          <a:xfrm>
            <a:off x="3203575" y="1181100"/>
            <a:ext cx="5676900" cy="1477328"/>
          </a:xfrm>
          <a:prstGeom prst="rect">
            <a:avLst/>
          </a:prstGeom>
          <a:solidFill>
            <a:schemeClr val="bg1"/>
          </a:solidFill>
          <a:ln w="22225">
            <a:solidFill>
              <a:srgbClr val="2D6895"/>
            </a:solidFill>
            <a:miter lim="800000"/>
            <a:headEnd/>
            <a:tailEnd/>
          </a:ln>
        </p:spPr>
        <p:txBody>
          <a:bodyPr>
            <a:spAutoFit/>
          </a:bodyPr>
          <a:lstStyle/>
          <a:p>
            <a:pPr algn="ctr">
              <a:spcBef>
                <a:spcPct val="50000"/>
              </a:spcBef>
            </a:pPr>
            <a:r>
              <a:rPr lang="en-GB" dirty="0">
                <a:solidFill>
                  <a:schemeClr val="tx2">
                    <a:lumMod val="65000"/>
                    <a:lumOff val="35000"/>
                  </a:schemeClr>
                </a:solidFill>
                <a:latin typeface="Calibri" pitchFamily="34" charset="0"/>
              </a:rPr>
              <a:t>Poverty rates in the population aged 6+ </a:t>
            </a:r>
            <a:r>
              <a:rPr lang="en-GB" b="1" dirty="0">
                <a:solidFill>
                  <a:schemeClr val="tx2">
                    <a:lumMod val="65000"/>
                    <a:lumOff val="35000"/>
                  </a:schemeClr>
                </a:solidFill>
                <a:latin typeface="Calibri" pitchFamily="34" charset="0"/>
              </a:rPr>
              <a:t> working: higher general poverty rate than the non working </a:t>
            </a:r>
            <a:r>
              <a:rPr lang="en-GB" dirty="0">
                <a:solidFill>
                  <a:schemeClr val="tx2">
                    <a:lumMod val="65000"/>
                    <a:lumOff val="35000"/>
                  </a:schemeClr>
                </a:solidFill>
                <a:latin typeface="Calibri" pitchFamily="34" charset="0"/>
              </a:rPr>
              <a:t>Highest poverty rates among the </a:t>
            </a:r>
            <a:r>
              <a:rPr lang="en-GB" b="1" dirty="0">
                <a:solidFill>
                  <a:schemeClr val="tx2">
                    <a:lumMod val="65000"/>
                    <a:lumOff val="35000"/>
                  </a:schemeClr>
                </a:solidFill>
                <a:latin typeface="Calibri" pitchFamily="34" charset="0"/>
              </a:rPr>
              <a:t>self employed in non registered enterprise</a:t>
            </a:r>
            <a:r>
              <a:rPr lang="en-GB" dirty="0">
                <a:solidFill>
                  <a:schemeClr val="tx2">
                    <a:lumMod val="65000"/>
                    <a:lumOff val="35000"/>
                  </a:schemeClr>
                </a:solidFill>
                <a:latin typeface="Calibri" pitchFamily="34" charset="0"/>
              </a:rPr>
              <a:t> (65% of total employment, 72% in rural areas) and </a:t>
            </a:r>
            <a:r>
              <a:rPr lang="en-GB" b="1" dirty="0">
                <a:solidFill>
                  <a:schemeClr val="tx2">
                    <a:lumMod val="65000"/>
                    <a:lumOff val="35000"/>
                  </a:schemeClr>
                </a:solidFill>
                <a:latin typeface="Calibri" pitchFamily="34" charset="0"/>
              </a:rPr>
              <a:t>people working for other households</a:t>
            </a:r>
            <a:r>
              <a:rPr lang="en-GB" dirty="0">
                <a:solidFill>
                  <a:schemeClr val="tx2">
                    <a:lumMod val="65000"/>
                    <a:lumOff val="35000"/>
                  </a:schemeClr>
                </a:solidFill>
                <a:latin typeface="Calibri" pitchFamily="34" charset="0"/>
              </a:rPr>
              <a:t> (16%)</a:t>
            </a:r>
          </a:p>
        </p:txBody>
      </p:sp>
      <p:sp>
        <p:nvSpPr>
          <p:cNvPr id="4117" name="AutoShape 24"/>
          <p:cNvSpPr>
            <a:spLocks/>
          </p:cNvSpPr>
          <p:nvPr/>
        </p:nvSpPr>
        <p:spPr bwMode="auto">
          <a:xfrm rot="5400000">
            <a:off x="7374731" y="1781969"/>
            <a:ext cx="398463" cy="2708275"/>
          </a:xfrm>
          <a:prstGeom prst="leftBrace">
            <a:avLst>
              <a:gd name="adj1" fmla="val 56640"/>
              <a:gd name="adj2" fmla="val 50000"/>
            </a:avLst>
          </a:prstGeom>
          <a:noFill/>
          <a:ln w="25400">
            <a:solidFill>
              <a:srgbClr val="2D6895"/>
            </a:solidFill>
            <a:round/>
            <a:headEnd/>
            <a:tailEnd/>
          </a:ln>
        </p:spPr>
        <p:txBody>
          <a:bodyPr wrap="none" anchor="ctr"/>
          <a:lstStyle/>
          <a:p>
            <a:endParaRPr lang="fr-FR">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1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6" grpId="0" animBg="1"/>
      <p:bldP spid="4117"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1" name="Rectangle 2"/>
          <p:cNvSpPr>
            <a:spLocks noGrp="1" noChangeArrowheads="1"/>
          </p:cNvSpPr>
          <p:nvPr>
            <p:ph type="title" idx="4294967295"/>
          </p:nvPr>
        </p:nvSpPr>
        <p:spPr>
          <a:xfrm>
            <a:off x="728663" y="0"/>
            <a:ext cx="8140700" cy="814388"/>
          </a:xfrm>
          <a:noFill/>
        </p:spPr>
        <p:txBody>
          <a:bodyPr anchor="t"/>
          <a:lstStyle/>
          <a:p>
            <a:pPr algn="l" eaLnBrk="1" hangingPunct="1"/>
            <a:r>
              <a:rPr lang="fr-FR" b="1" smtClean="0">
                <a:solidFill>
                  <a:srgbClr val="367DB2"/>
                </a:solidFill>
              </a:rPr>
              <a:t>Poverty profile |</a:t>
            </a:r>
            <a:r>
              <a:rPr lang="fr-FR" b="1" smtClean="0">
                <a:solidFill>
                  <a:srgbClr val="FF9966"/>
                </a:solidFill>
              </a:rPr>
              <a:t> 	</a:t>
            </a:r>
            <a:r>
              <a:rPr lang="fr-FR" b="1" smtClean="0">
                <a:solidFill>
                  <a:srgbClr val="367DB2"/>
                </a:solidFill>
              </a:rPr>
              <a:t>Poverty rates and level 				of education: </a:t>
            </a:r>
            <a:r>
              <a:rPr lang="fr-FR" b="1" smtClean="0">
                <a:solidFill>
                  <a:schemeClr val="folHlink"/>
                </a:solidFill>
              </a:rPr>
              <a:t>Vietnam</a:t>
            </a:r>
            <a:endParaRPr lang="en-US" b="1" smtClean="0">
              <a:solidFill>
                <a:schemeClr val="folHlink"/>
              </a:solidFill>
            </a:endParaRPr>
          </a:p>
        </p:txBody>
      </p:sp>
      <p:graphicFrame>
        <p:nvGraphicFramePr>
          <p:cNvPr id="7170" name="Object 5"/>
          <p:cNvGraphicFramePr>
            <a:graphicFrameLocks noChangeAspect="1"/>
          </p:cNvGraphicFramePr>
          <p:nvPr/>
        </p:nvGraphicFramePr>
        <p:xfrm>
          <a:off x="317500" y="1765300"/>
          <a:ext cx="8407400" cy="4660900"/>
        </p:xfrm>
        <a:graphic>
          <a:graphicData uri="http://schemas.openxmlformats.org/presentationml/2006/ole">
            <p:oleObj spid="_x0000_s130050" name="Graphique" r:id="rId3" imgW="9848774" imgH="5457939" progId="Excel.Sheet.8">
              <p:embed/>
            </p:oleObj>
          </a:graphicData>
        </a:graphic>
      </p:graphicFrame>
      <p:sp>
        <p:nvSpPr>
          <p:cNvPr id="7172" name="Text Box 21"/>
          <p:cNvSpPr txBox="1">
            <a:spLocks noChangeArrowheads="1"/>
          </p:cNvSpPr>
          <p:nvPr/>
        </p:nvSpPr>
        <p:spPr bwMode="auto">
          <a:xfrm>
            <a:off x="1181100" y="1193800"/>
            <a:ext cx="4051300" cy="388938"/>
          </a:xfrm>
          <a:prstGeom prst="rect">
            <a:avLst/>
          </a:prstGeom>
          <a:solidFill>
            <a:schemeClr val="bg1"/>
          </a:solidFill>
          <a:ln w="22225">
            <a:solidFill>
              <a:srgbClr val="2D6895"/>
            </a:solidFill>
            <a:miter lim="800000"/>
            <a:headEnd/>
            <a:tailEnd/>
          </a:ln>
        </p:spPr>
        <p:txBody>
          <a:bodyPr>
            <a:spAutoFit/>
          </a:bodyPr>
          <a:lstStyle/>
          <a:p>
            <a:pPr algn="ctr">
              <a:spcBef>
                <a:spcPct val="50000"/>
              </a:spcBef>
            </a:pPr>
            <a:r>
              <a:rPr lang="en-GB">
                <a:solidFill>
                  <a:srgbClr val="2D6895"/>
                </a:solidFill>
              </a:rPr>
              <a:t>Universalised and higher education</a:t>
            </a:r>
            <a:endParaRPr lang="en-US">
              <a:solidFill>
                <a:srgbClr val="2D6895"/>
              </a:solidFill>
            </a:endParaRPr>
          </a:p>
        </p:txBody>
      </p:sp>
      <p:sp>
        <p:nvSpPr>
          <p:cNvPr id="7173" name="AutoShape 24"/>
          <p:cNvSpPr>
            <a:spLocks/>
          </p:cNvSpPr>
          <p:nvPr/>
        </p:nvSpPr>
        <p:spPr bwMode="auto">
          <a:xfrm rot="5400000">
            <a:off x="2910681" y="226219"/>
            <a:ext cx="423863" cy="3482975"/>
          </a:xfrm>
          <a:prstGeom prst="leftBrace">
            <a:avLst>
              <a:gd name="adj1" fmla="val 68477"/>
              <a:gd name="adj2" fmla="val 50000"/>
            </a:avLst>
          </a:prstGeom>
          <a:noFill/>
          <a:ln w="25400">
            <a:solidFill>
              <a:srgbClr val="2D6895"/>
            </a:solidFill>
            <a:round/>
            <a:headEnd/>
            <a:tailEnd/>
          </a:ln>
        </p:spPr>
        <p:txBody>
          <a:bodyPr rot="10800000" vert="eaVert" wrap="none" anchor="ctr"/>
          <a:lstStyle/>
          <a:p>
            <a:endParaRPr lang="fr-FR"/>
          </a:p>
        </p:txBody>
      </p:sp>
      <p:grpSp>
        <p:nvGrpSpPr>
          <p:cNvPr id="2" name="Group 9"/>
          <p:cNvGrpSpPr>
            <a:grpSpLocks/>
          </p:cNvGrpSpPr>
          <p:nvPr/>
        </p:nvGrpSpPr>
        <p:grpSpPr bwMode="auto">
          <a:xfrm>
            <a:off x="6248400" y="1879600"/>
            <a:ext cx="2705100" cy="960438"/>
            <a:chOff x="3744" y="1048"/>
            <a:chExt cx="1920" cy="605"/>
          </a:xfrm>
        </p:grpSpPr>
        <p:sp>
          <p:nvSpPr>
            <p:cNvPr id="7175" name="Text Box 21"/>
            <p:cNvSpPr txBox="1">
              <a:spLocks noChangeArrowheads="1"/>
            </p:cNvSpPr>
            <p:nvPr/>
          </p:nvSpPr>
          <p:spPr bwMode="auto">
            <a:xfrm>
              <a:off x="3744" y="1048"/>
              <a:ext cx="1920" cy="245"/>
            </a:xfrm>
            <a:prstGeom prst="rect">
              <a:avLst/>
            </a:prstGeom>
            <a:solidFill>
              <a:schemeClr val="bg1"/>
            </a:solidFill>
            <a:ln w="22225">
              <a:solidFill>
                <a:srgbClr val="2D6895"/>
              </a:solidFill>
              <a:miter lim="800000"/>
              <a:headEnd/>
              <a:tailEnd/>
            </a:ln>
          </p:spPr>
          <p:txBody>
            <a:bodyPr>
              <a:spAutoFit/>
            </a:bodyPr>
            <a:lstStyle/>
            <a:p>
              <a:pPr algn="ctr">
                <a:spcBef>
                  <a:spcPct val="50000"/>
                </a:spcBef>
              </a:pPr>
              <a:r>
                <a:rPr lang="en-GB">
                  <a:solidFill>
                    <a:srgbClr val="2D6895"/>
                  </a:solidFill>
                </a:rPr>
                <a:t>Vocational education</a:t>
              </a:r>
              <a:endParaRPr lang="en-US">
                <a:solidFill>
                  <a:srgbClr val="2D6895"/>
                </a:solidFill>
              </a:endParaRPr>
            </a:p>
          </p:txBody>
        </p:sp>
        <p:sp>
          <p:nvSpPr>
            <p:cNvPr id="7176" name="AutoShape 24"/>
            <p:cNvSpPr>
              <a:spLocks/>
            </p:cNvSpPr>
            <p:nvPr/>
          </p:nvSpPr>
          <p:spPr bwMode="auto">
            <a:xfrm rot="5400000">
              <a:off x="4597" y="667"/>
              <a:ext cx="267" cy="1706"/>
            </a:xfrm>
            <a:prstGeom prst="leftBrace">
              <a:avLst>
                <a:gd name="adj1" fmla="val 53246"/>
                <a:gd name="adj2" fmla="val 50000"/>
              </a:avLst>
            </a:prstGeom>
            <a:noFill/>
            <a:ln w="25400">
              <a:solidFill>
                <a:srgbClr val="2D6895"/>
              </a:solidFill>
              <a:round/>
              <a:headEnd/>
              <a:tailEnd/>
            </a:ln>
          </p:spPr>
          <p:txBody>
            <a:bodyPr rot="10800000" vert="eaVert" wrap="none" anchor="ctr"/>
            <a:lstStyle/>
            <a:p>
              <a:endParaRPr lang="fr-FR"/>
            </a:p>
          </p:txBody>
        </p:sp>
      </p:gr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idx="4294967295"/>
          </p:nvPr>
        </p:nvSpPr>
        <p:spPr>
          <a:xfrm>
            <a:off x="1500166" y="285728"/>
            <a:ext cx="7369197" cy="1071546"/>
          </a:xfrm>
          <a:noFill/>
        </p:spPr>
        <p:txBody>
          <a:bodyPr anchor="t"/>
          <a:lstStyle/>
          <a:p>
            <a:pPr algn="l" eaLnBrk="1" hangingPunct="1"/>
            <a:r>
              <a:rPr lang="fr-FR" b="1" dirty="0" err="1" smtClean="0">
                <a:solidFill>
                  <a:schemeClr val="tx2">
                    <a:lumMod val="65000"/>
                    <a:lumOff val="35000"/>
                  </a:schemeClr>
                </a:solidFill>
              </a:rPr>
              <a:t>Poverty</a:t>
            </a:r>
            <a:r>
              <a:rPr lang="fr-FR" b="1" dirty="0" smtClean="0">
                <a:solidFill>
                  <a:schemeClr val="tx2">
                    <a:lumMod val="65000"/>
                    <a:lumOff val="35000"/>
                  </a:schemeClr>
                </a:solidFill>
              </a:rPr>
              <a:t> profile </a:t>
            </a:r>
            <a:r>
              <a:rPr lang="fr-FR" b="1" dirty="0" smtClean="0">
                <a:solidFill>
                  <a:srgbClr val="C00000"/>
                </a:solidFill>
              </a:rPr>
              <a:t>|</a:t>
            </a:r>
            <a:r>
              <a:rPr lang="fr-FR" b="1" dirty="0" smtClean="0">
                <a:solidFill>
                  <a:schemeClr val="tx2">
                    <a:lumMod val="65000"/>
                    <a:lumOff val="35000"/>
                  </a:schemeClr>
                </a:solidFill>
              </a:rPr>
              <a:t> </a:t>
            </a:r>
            <a:r>
              <a:rPr lang="fr-FR" b="1" dirty="0" err="1" smtClean="0">
                <a:solidFill>
                  <a:schemeClr val="tx2">
                    <a:lumMod val="65000"/>
                    <a:lumOff val="35000"/>
                  </a:schemeClr>
                </a:solidFill>
              </a:rPr>
              <a:t>Poverty</a:t>
            </a:r>
            <a:r>
              <a:rPr lang="fr-FR" b="1" dirty="0" smtClean="0">
                <a:solidFill>
                  <a:schemeClr val="tx2">
                    <a:lumMod val="65000"/>
                    <a:lumOff val="35000"/>
                  </a:schemeClr>
                </a:solidFill>
              </a:rPr>
              <a:t> rates by </a:t>
            </a:r>
            <a:r>
              <a:rPr lang="fr-FR" b="1" dirty="0" err="1" smtClean="0">
                <a:solidFill>
                  <a:schemeClr val="tx2">
                    <a:lumMod val="65000"/>
                    <a:lumOff val="35000"/>
                  </a:schemeClr>
                </a:solidFill>
              </a:rPr>
              <a:t>age</a:t>
            </a:r>
            <a:r>
              <a:rPr lang="fr-FR" b="1" dirty="0" smtClean="0">
                <a:solidFill>
                  <a:schemeClr val="tx2">
                    <a:lumMod val="65000"/>
                    <a:lumOff val="35000"/>
                  </a:schemeClr>
                </a:solidFill>
              </a:rPr>
              <a:t> and area of </a:t>
            </a:r>
            <a:r>
              <a:rPr lang="fr-FR" b="1" dirty="0" err="1" smtClean="0">
                <a:solidFill>
                  <a:schemeClr val="tx2">
                    <a:lumMod val="65000"/>
                    <a:lumOff val="35000"/>
                  </a:schemeClr>
                </a:solidFill>
              </a:rPr>
              <a:t>residence</a:t>
            </a:r>
            <a:r>
              <a:rPr lang="fr-FR" b="1" dirty="0" smtClean="0">
                <a:solidFill>
                  <a:schemeClr val="tx2">
                    <a:lumMod val="65000"/>
                    <a:lumOff val="35000"/>
                  </a:schemeClr>
                </a:solidFill>
              </a:rPr>
              <a:t>  </a:t>
            </a:r>
            <a:r>
              <a:rPr lang="fr-FR" b="1" dirty="0" smtClean="0">
                <a:solidFill>
                  <a:srgbClr val="C00000"/>
                </a:solidFill>
              </a:rPr>
              <a:t>Vietnam</a:t>
            </a:r>
            <a:endParaRPr lang="en-US" b="1" dirty="0" smtClean="0">
              <a:solidFill>
                <a:srgbClr val="C00000"/>
              </a:solidFill>
            </a:endParaRPr>
          </a:p>
        </p:txBody>
      </p:sp>
      <p:graphicFrame>
        <p:nvGraphicFramePr>
          <p:cNvPr id="9" name="Chart 8"/>
          <p:cNvGraphicFramePr>
            <a:graphicFrameLocks noGrp="1"/>
          </p:cNvGraphicFramePr>
          <p:nvPr/>
        </p:nvGraphicFramePr>
        <p:xfrm>
          <a:off x="642910" y="1643050"/>
          <a:ext cx="7786742" cy="4970422"/>
        </p:xfrm>
        <a:graphic>
          <a:graphicData uri="http://schemas.openxmlformats.org/drawingml/2006/chart">
            <c:chart xmlns:c="http://schemas.openxmlformats.org/drawingml/2006/chart" xmlns:r="http://schemas.openxmlformats.org/officeDocument/2006/relationships" r:id="rId2"/>
          </a:graphicData>
        </a:graphic>
      </p:graphicFrame>
      <p:grpSp>
        <p:nvGrpSpPr>
          <p:cNvPr id="10" name="Groupe 9"/>
          <p:cNvGrpSpPr/>
          <p:nvPr/>
        </p:nvGrpSpPr>
        <p:grpSpPr>
          <a:xfrm>
            <a:off x="1581150" y="1571612"/>
            <a:ext cx="7205692" cy="2714644"/>
            <a:chOff x="1581150" y="1571612"/>
            <a:chExt cx="7205692" cy="2714644"/>
          </a:xfrm>
        </p:grpSpPr>
        <p:sp>
          <p:nvSpPr>
            <p:cNvPr id="7" name="Forme libre 6"/>
            <p:cNvSpPr/>
            <p:nvPr/>
          </p:nvSpPr>
          <p:spPr>
            <a:xfrm>
              <a:off x="1581150" y="1733550"/>
              <a:ext cx="6276998" cy="2552706"/>
            </a:xfrm>
            <a:custGeom>
              <a:avLst/>
              <a:gdLst>
                <a:gd name="connsiteX0" fmla="*/ 0 w 6267450"/>
                <a:gd name="connsiteY0" fmla="*/ 0 h 2336800"/>
                <a:gd name="connsiteX1" fmla="*/ 3181350 w 6267450"/>
                <a:gd name="connsiteY1" fmla="*/ 2133600 h 2336800"/>
                <a:gd name="connsiteX2" fmla="*/ 6267450 w 6267450"/>
                <a:gd name="connsiteY2" fmla="*/ 1219200 h 2336800"/>
                <a:gd name="connsiteX3" fmla="*/ 6267450 w 6267450"/>
                <a:gd name="connsiteY3" fmla="*/ 1219200 h 2336800"/>
              </a:gdLst>
              <a:ahLst/>
              <a:cxnLst>
                <a:cxn ang="0">
                  <a:pos x="connsiteX0" y="connsiteY0"/>
                </a:cxn>
                <a:cxn ang="0">
                  <a:pos x="connsiteX1" y="connsiteY1"/>
                </a:cxn>
                <a:cxn ang="0">
                  <a:pos x="connsiteX2" y="connsiteY2"/>
                </a:cxn>
                <a:cxn ang="0">
                  <a:pos x="connsiteX3" y="connsiteY3"/>
                </a:cxn>
              </a:cxnLst>
              <a:rect l="l" t="t" r="r" b="b"/>
              <a:pathLst>
                <a:path w="6267450" h="2336800">
                  <a:moveTo>
                    <a:pt x="0" y="0"/>
                  </a:moveTo>
                  <a:cubicBezTo>
                    <a:pt x="1068387" y="965200"/>
                    <a:pt x="2136775" y="1930400"/>
                    <a:pt x="3181350" y="2133600"/>
                  </a:cubicBezTo>
                  <a:cubicBezTo>
                    <a:pt x="4225925" y="2336800"/>
                    <a:pt x="6267450" y="1219200"/>
                    <a:pt x="6267450" y="1219200"/>
                  </a:cubicBezTo>
                  <a:lnTo>
                    <a:pt x="6267450" y="1219200"/>
                  </a:lnTo>
                </a:path>
              </a:pathLst>
            </a:cu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8" name="ZoneTexte 7"/>
            <p:cNvSpPr txBox="1"/>
            <p:nvPr/>
          </p:nvSpPr>
          <p:spPr>
            <a:xfrm>
              <a:off x="7000892" y="1571612"/>
              <a:ext cx="1785950" cy="1477328"/>
            </a:xfrm>
            <a:prstGeom prst="rect">
              <a:avLst/>
            </a:prstGeom>
            <a:solidFill>
              <a:schemeClr val="bg1"/>
            </a:solidFill>
          </p:spPr>
          <p:txBody>
            <a:bodyPr wrap="square" rtlCol="0">
              <a:spAutoFit/>
            </a:bodyPr>
            <a:lstStyle/>
            <a:p>
              <a:pPr algn="ctr"/>
              <a:r>
                <a:rPr lang="fr-FR" dirty="0" err="1" smtClean="0">
                  <a:solidFill>
                    <a:srgbClr val="C00000"/>
                  </a:solidFill>
                  <a:latin typeface="Calibri" pitchFamily="34" charset="0"/>
                  <a:cs typeface="Calibri" pitchFamily="34" charset="0"/>
                </a:rPr>
                <a:t>Typical</a:t>
              </a:r>
              <a:r>
                <a:rPr lang="fr-FR" dirty="0" smtClean="0">
                  <a:solidFill>
                    <a:srgbClr val="C00000"/>
                  </a:solidFill>
                  <a:latin typeface="Calibri" pitchFamily="34" charset="0"/>
                  <a:cs typeface="Calibri" pitchFamily="34" charset="0"/>
                </a:rPr>
                <a:t> U </a:t>
              </a:r>
              <a:r>
                <a:rPr lang="fr-FR" dirty="0" err="1" smtClean="0">
                  <a:solidFill>
                    <a:srgbClr val="C00000"/>
                  </a:solidFill>
                  <a:latin typeface="Calibri" pitchFamily="34" charset="0"/>
                  <a:cs typeface="Calibri" pitchFamily="34" charset="0"/>
                </a:rPr>
                <a:t>curve</a:t>
              </a:r>
              <a:r>
                <a:rPr lang="fr-FR" dirty="0" smtClean="0">
                  <a:solidFill>
                    <a:srgbClr val="C00000"/>
                  </a:solidFill>
                  <a:latin typeface="Calibri" pitchFamily="34" charset="0"/>
                  <a:cs typeface="Calibri" pitchFamily="34" charset="0"/>
                </a:rPr>
                <a:t> </a:t>
              </a:r>
              <a:r>
                <a:rPr lang="fr-FR" dirty="0" err="1" smtClean="0">
                  <a:solidFill>
                    <a:srgbClr val="C00000"/>
                  </a:solidFill>
                  <a:latin typeface="Calibri" pitchFamily="34" charset="0"/>
                  <a:cs typeface="Calibri" pitchFamily="34" charset="0"/>
                </a:rPr>
                <a:t>with</a:t>
              </a:r>
              <a:r>
                <a:rPr lang="fr-FR" dirty="0" smtClean="0">
                  <a:solidFill>
                    <a:srgbClr val="C00000"/>
                  </a:solidFill>
                  <a:latin typeface="Calibri" pitchFamily="34" charset="0"/>
                  <a:cs typeface="Calibri" pitchFamily="34" charset="0"/>
                </a:rPr>
                <a:t> </a:t>
              </a:r>
              <a:r>
                <a:rPr lang="fr-FR" dirty="0" err="1" smtClean="0">
                  <a:solidFill>
                    <a:srgbClr val="C00000"/>
                  </a:solidFill>
                  <a:latin typeface="Calibri" pitchFamily="34" charset="0"/>
                  <a:cs typeface="Calibri" pitchFamily="34" charset="0"/>
                </a:rPr>
                <a:t>higher</a:t>
              </a:r>
              <a:r>
                <a:rPr lang="fr-FR" dirty="0" smtClean="0">
                  <a:solidFill>
                    <a:srgbClr val="C00000"/>
                  </a:solidFill>
                  <a:latin typeface="Calibri" pitchFamily="34" charset="0"/>
                  <a:cs typeface="Calibri" pitchFamily="34" charset="0"/>
                </a:rPr>
                <a:t> </a:t>
              </a:r>
              <a:r>
                <a:rPr lang="fr-FR" dirty="0" err="1" smtClean="0">
                  <a:solidFill>
                    <a:srgbClr val="C00000"/>
                  </a:solidFill>
                  <a:latin typeface="Calibri" pitchFamily="34" charset="0"/>
                  <a:cs typeface="Calibri" pitchFamily="34" charset="0"/>
                </a:rPr>
                <a:t>poverty</a:t>
              </a:r>
              <a:r>
                <a:rPr lang="fr-FR" dirty="0" smtClean="0">
                  <a:solidFill>
                    <a:srgbClr val="C00000"/>
                  </a:solidFill>
                  <a:latin typeface="Calibri" pitchFamily="34" charset="0"/>
                  <a:cs typeface="Calibri" pitchFamily="34" charset="0"/>
                </a:rPr>
                <a:t> rates </a:t>
              </a:r>
              <a:r>
                <a:rPr lang="fr-FR" dirty="0" err="1" smtClean="0">
                  <a:solidFill>
                    <a:srgbClr val="C00000"/>
                  </a:solidFill>
                  <a:latin typeface="Calibri" pitchFamily="34" charset="0"/>
                  <a:cs typeface="Calibri" pitchFamily="34" charset="0"/>
                </a:rPr>
                <a:t>among</a:t>
              </a:r>
              <a:r>
                <a:rPr lang="fr-FR" dirty="0" smtClean="0">
                  <a:solidFill>
                    <a:srgbClr val="C00000"/>
                  </a:solidFill>
                  <a:latin typeface="Calibri" pitchFamily="34" charset="0"/>
                  <a:cs typeface="Calibri" pitchFamily="34" charset="0"/>
                </a:rPr>
                <a:t> </a:t>
              </a:r>
              <a:r>
                <a:rPr lang="fr-FR" dirty="0" err="1" smtClean="0">
                  <a:solidFill>
                    <a:srgbClr val="C00000"/>
                  </a:solidFill>
                  <a:latin typeface="Calibri" pitchFamily="34" charset="0"/>
                  <a:cs typeface="Calibri" pitchFamily="34" charset="0"/>
                </a:rPr>
                <a:t>children</a:t>
              </a:r>
              <a:r>
                <a:rPr lang="fr-FR" dirty="0" smtClean="0">
                  <a:solidFill>
                    <a:srgbClr val="C00000"/>
                  </a:solidFill>
                  <a:latin typeface="Calibri" pitchFamily="34" charset="0"/>
                  <a:cs typeface="Calibri" pitchFamily="34" charset="0"/>
                </a:rPr>
                <a:t> and </a:t>
              </a:r>
              <a:r>
                <a:rPr lang="fr-FR" dirty="0" err="1" smtClean="0">
                  <a:solidFill>
                    <a:srgbClr val="C00000"/>
                  </a:solidFill>
                  <a:latin typeface="Calibri" pitchFamily="34" charset="0"/>
                  <a:cs typeface="Calibri" pitchFamily="34" charset="0"/>
                </a:rPr>
                <a:t>elderly</a:t>
              </a:r>
              <a:endParaRPr lang="fr-FR" dirty="0">
                <a:solidFill>
                  <a:srgbClr val="C00000"/>
                </a:solidFill>
                <a:latin typeface="Calibri" pitchFamily="34" charset="0"/>
                <a:cs typeface="Calibri" pitchFamily="34" charset="0"/>
              </a:endParaRPr>
            </a:p>
          </p:txBody>
        </p:sp>
      </p:grpSp>
      <p:grpSp>
        <p:nvGrpSpPr>
          <p:cNvPr id="24" name="Groupe 23"/>
          <p:cNvGrpSpPr/>
          <p:nvPr/>
        </p:nvGrpSpPr>
        <p:grpSpPr>
          <a:xfrm>
            <a:off x="1571604" y="1285860"/>
            <a:ext cx="7286676" cy="4143404"/>
            <a:chOff x="1571604" y="1357298"/>
            <a:chExt cx="7286676" cy="4143404"/>
          </a:xfrm>
        </p:grpSpPr>
        <p:sp>
          <p:nvSpPr>
            <p:cNvPr id="11" name="ZoneTexte 10"/>
            <p:cNvSpPr txBox="1"/>
            <p:nvPr/>
          </p:nvSpPr>
          <p:spPr>
            <a:xfrm>
              <a:off x="7000892" y="1357298"/>
              <a:ext cx="1857388" cy="1754326"/>
            </a:xfrm>
            <a:prstGeom prst="rect">
              <a:avLst/>
            </a:prstGeom>
            <a:solidFill>
              <a:schemeClr val="bg1"/>
            </a:solidFill>
          </p:spPr>
          <p:txBody>
            <a:bodyPr wrap="square" rtlCol="0">
              <a:spAutoFit/>
            </a:bodyPr>
            <a:lstStyle/>
            <a:p>
              <a:r>
                <a:rPr lang="fr-FR" dirty="0" err="1" smtClean="0">
                  <a:solidFill>
                    <a:schemeClr val="accent2">
                      <a:lumMod val="25000"/>
                    </a:schemeClr>
                  </a:solidFill>
                </a:rPr>
                <a:t>Higher</a:t>
              </a:r>
              <a:r>
                <a:rPr lang="fr-FR" dirty="0" smtClean="0">
                  <a:solidFill>
                    <a:schemeClr val="accent2">
                      <a:lumMod val="25000"/>
                    </a:schemeClr>
                  </a:solidFill>
                </a:rPr>
                <a:t> </a:t>
              </a:r>
              <a:r>
                <a:rPr lang="fr-FR" dirty="0" err="1" smtClean="0">
                  <a:solidFill>
                    <a:schemeClr val="accent2">
                      <a:lumMod val="25000"/>
                    </a:schemeClr>
                  </a:solidFill>
                </a:rPr>
                <a:t>poverty</a:t>
              </a:r>
              <a:r>
                <a:rPr lang="fr-FR" dirty="0" smtClean="0">
                  <a:solidFill>
                    <a:schemeClr val="accent2">
                      <a:lumMod val="25000"/>
                    </a:schemeClr>
                  </a:solidFill>
                </a:rPr>
                <a:t> rates in rural areas: </a:t>
              </a:r>
              <a:r>
                <a:rPr lang="fr-FR" dirty="0" err="1" smtClean="0">
                  <a:solidFill>
                    <a:schemeClr val="accent2">
                      <a:lumMod val="25000"/>
                    </a:schemeClr>
                  </a:solidFill>
                </a:rPr>
                <a:t>between</a:t>
              </a:r>
              <a:r>
                <a:rPr lang="fr-FR" dirty="0" smtClean="0">
                  <a:solidFill>
                    <a:schemeClr val="accent2">
                      <a:lumMod val="25000"/>
                    </a:schemeClr>
                  </a:solidFill>
                </a:rPr>
                <a:t> 5 to 7 times </a:t>
              </a:r>
              <a:r>
                <a:rPr lang="fr-FR" dirty="0" err="1" smtClean="0">
                  <a:solidFill>
                    <a:schemeClr val="accent2">
                      <a:lumMod val="25000"/>
                    </a:schemeClr>
                  </a:solidFill>
                </a:rPr>
                <a:t>higher</a:t>
              </a:r>
              <a:r>
                <a:rPr lang="fr-FR" dirty="0" smtClean="0">
                  <a:solidFill>
                    <a:schemeClr val="accent2">
                      <a:lumMod val="25000"/>
                    </a:schemeClr>
                  </a:solidFill>
                </a:rPr>
                <a:t> </a:t>
              </a:r>
              <a:r>
                <a:rPr lang="fr-FR" dirty="0" err="1" smtClean="0">
                  <a:solidFill>
                    <a:schemeClr val="accent2">
                      <a:lumMod val="25000"/>
                    </a:schemeClr>
                  </a:solidFill>
                </a:rPr>
                <a:t>than</a:t>
              </a:r>
              <a:r>
                <a:rPr lang="fr-FR" dirty="0" smtClean="0">
                  <a:solidFill>
                    <a:schemeClr val="accent2">
                      <a:lumMod val="25000"/>
                    </a:schemeClr>
                  </a:solidFill>
                </a:rPr>
                <a:t> in </a:t>
              </a:r>
              <a:r>
                <a:rPr lang="fr-FR" dirty="0" err="1" smtClean="0">
                  <a:solidFill>
                    <a:schemeClr val="accent2">
                      <a:lumMod val="25000"/>
                    </a:schemeClr>
                  </a:solidFill>
                </a:rPr>
                <a:t>urban</a:t>
              </a:r>
              <a:r>
                <a:rPr lang="fr-FR" dirty="0" smtClean="0">
                  <a:solidFill>
                    <a:schemeClr val="accent2">
                      <a:lumMod val="25000"/>
                    </a:schemeClr>
                  </a:solidFill>
                </a:rPr>
                <a:t> areas</a:t>
              </a:r>
              <a:endParaRPr lang="fr-FR" dirty="0">
                <a:solidFill>
                  <a:schemeClr val="accent2">
                    <a:lumMod val="25000"/>
                  </a:schemeClr>
                </a:solidFill>
              </a:endParaRPr>
            </a:p>
          </p:txBody>
        </p:sp>
        <p:grpSp>
          <p:nvGrpSpPr>
            <p:cNvPr id="23" name="Groupe 22"/>
            <p:cNvGrpSpPr/>
            <p:nvPr/>
          </p:nvGrpSpPr>
          <p:grpSpPr>
            <a:xfrm>
              <a:off x="1571604" y="4714884"/>
              <a:ext cx="6357982" cy="785818"/>
              <a:chOff x="1571604" y="4714884"/>
              <a:chExt cx="6357982" cy="785818"/>
            </a:xfrm>
          </p:grpSpPr>
          <p:sp>
            <p:nvSpPr>
              <p:cNvPr id="12" name="Ellipse 11"/>
              <p:cNvSpPr/>
              <p:nvPr/>
            </p:nvSpPr>
            <p:spPr>
              <a:xfrm>
                <a:off x="1571604" y="5000636"/>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p:cNvSpPr/>
              <p:nvPr/>
            </p:nvSpPr>
            <p:spPr>
              <a:xfrm>
                <a:off x="2214546" y="4857760"/>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p:cNvSpPr/>
              <p:nvPr/>
            </p:nvSpPr>
            <p:spPr>
              <a:xfrm>
                <a:off x="2928926" y="5000636"/>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p:cNvSpPr/>
              <p:nvPr/>
            </p:nvSpPr>
            <p:spPr>
              <a:xfrm>
                <a:off x="3571868" y="5000636"/>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Ellipse 16"/>
              <p:cNvSpPr/>
              <p:nvPr/>
            </p:nvSpPr>
            <p:spPr>
              <a:xfrm>
                <a:off x="4286248" y="4714884"/>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p:cNvSpPr/>
              <p:nvPr/>
            </p:nvSpPr>
            <p:spPr>
              <a:xfrm>
                <a:off x="4929190" y="4857760"/>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llipse 18"/>
              <p:cNvSpPr/>
              <p:nvPr/>
            </p:nvSpPr>
            <p:spPr>
              <a:xfrm>
                <a:off x="5572132" y="5000636"/>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Ellipse 19"/>
              <p:cNvSpPr/>
              <p:nvPr/>
            </p:nvSpPr>
            <p:spPr>
              <a:xfrm>
                <a:off x="6286512" y="4929198"/>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Ellipse 20"/>
              <p:cNvSpPr/>
              <p:nvPr/>
            </p:nvSpPr>
            <p:spPr>
              <a:xfrm>
                <a:off x="6929454" y="5143512"/>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Ellipse 21"/>
              <p:cNvSpPr/>
              <p:nvPr/>
            </p:nvSpPr>
            <p:spPr>
              <a:xfrm>
                <a:off x="7643834" y="5214950"/>
                <a:ext cx="285752" cy="285752"/>
              </a:xfrm>
              <a:prstGeom prst="ellipse">
                <a:avLst/>
              </a:prstGeom>
              <a:solidFill>
                <a:srgbClr val="FF4343"/>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subTnLst>
                                    <p:set>
                                      <p:cBhvr override="childStyle">
                                        <p:cTn dur="1" fill="hold" display="0" masterRel="nextClick" afterEffect="1"/>
                                        <p:tgtEl>
                                          <p:spTgt spid="10"/>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idx="4294967295"/>
          </p:nvPr>
        </p:nvSpPr>
        <p:spPr>
          <a:xfrm>
            <a:off x="1500166" y="285728"/>
            <a:ext cx="7369197" cy="1071546"/>
          </a:xfrm>
          <a:noFill/>
        </p:spPr>
        <p:txBody>
          <a:bodyPr anchor="t"/>
          <a:lstStyle/>
          <a:p>
            <a:pPr algn="l" eaLnBrk="1" hangingPunct="1"/>
            <a:r>
              <a:rPr lang="fr-FR" b="1" dirty="0" err="1" smtClean="0">
                <a:solidFill>
                  <a:schemeClr val="tx2">
                    <a:lumMod val="65000"/>
                    <a:lumOff val="35000"/>
                  </a:schemeClr>
                </a:solidFill>
              </a:rPr>
              <a:t>Poverty</a:t>
            </a:r>
            <a:r>
              <a:rPr lang="fr-FR" b="1" dirty="0" smtClean="0">
                <a:solidFill>
                  <a:schemeClr val="tx2">
                    <a:lumMod val="65000"/>
                    <a:lumOff val="35000"/>
                  </a:schemeClr>
                </a:solidFill>
              </a:rPr>
              <a:t> profile </a:t>
            </a:r>
            <a:r>
              <a:rPr lang="fr-FR" b="1" dirty="0" smtClean="0">
                <a:solidFill>
                  <a:srgbClr val="C00000"/>
                </a:solidFill>
              </a:rPr>
              <a:t>|</a:t>
            </a:r>
            <a:r>
              <a:rPr lang="fr-FR" b="1" dirty="0" smtClean="0">
                <a:solidFill>
                  <a:schemeClr val="tx2">
                    <a:lumMod val="65000"/>
                    <a:lumOff val="35000"/>
                  </a:schemeClr>
                </a:solidFill>
              </a:rPr>
              <a:t> </a:t>
            </a:r>
            <a:r>
              <a:rPr lang="fr-FR" b="1" dirty="0" err="1" smtClean="0">
                <a:solidFill>
                  <a:schemeClr val="tx2">
                    <a:lumMod val="65000"/>
                    <a:lumOff val="35000"/>
                  </a:schemeClr>
                </a:solidFill>
              </a:rPr>
              <a:t>Poverty</a:t>
            </a:r>
            <a:r>
              <a:rPr lang="fr-FR" b="1" dirty="0" smtClean="0">
                <a:solidFill>
                  <a:schemeClr val="tx2">
                    <a:lumMod val="65000"/>
                    <a:lumOff val="35000"/>
                  </a:schemeClr>
                </a:solidFill>
              </a:rPr>
              <a:t> rates by size of </a:t>
            </a:r>
            <a:r>
              <a:rPr lang="fr-FR" b="1" dirty="0" err="1" smtClean="0">
                <a:solidFill>
                  <a:schemeClr val="tx2">
                    <a:lumMod val="65000"/>
                    <a:lumOff val="35000"/>
                  </a:schemeClr>
                </a:solidFill>
              </a:rPr>
              <a:t>household</a:t>
            </a:r>
            <a:r>
              <a:rPr lang="fr-FR" b="1" dirty="0" smtClean="0">
                <a:solidFill>
                  <a:schemeClr val="tx2">
                    <a:lumMod val="65000"/>
                    <a:lumOff val="35000"/>
                  </a:schemeClr>
                </a:solidFill>
              </a:rPr>
              <a:t>  </a:t>
            </a:r>
            <a:r>
              <a:rPr lang="fr-FR" b="1" dirty="0" smtClean="0">
                <a:solidFill>
                  <a:srgbClr val="C00000"/>
                </a:solidFill>
              </a:rPr>
              <a:t>Vietnam</a:t>
            </a:r>
            <a:endParaRPr lang="en-US" b="1" dirty="0" smtClean="0">
              <a:solidFill>
                <a:srgbClr val="C00000"/>
              </a:solidFill>
            </a:endParaRPr>
          </a:p>
        </p:txBody>
      </p:sp>
      <p:pic>
        <p:nvPicPr>
          <p:cNvPr id="131075" name="Picture 3"/>
          <p:cNvPicPr>
            <a:picLocks noChangeAspect="1" noChangeArrowheads="1"/>
          </p:cNvPicPr>
          <p:nvPr/>
        </p:nvPicPr>
        <p:blipFill>
          <a:blip r:embed="rId2"/>
          <a:srcRect/>
          <a:stretch>
            <a:fillRect/>
          </a:stretch>
        </p:blipFill>
        <p:spPr bwMode="auto">
          <a:xfrm>
            <a:off x="214282" y="1285860"/>
            <a:ext cx="8727941" cy="5378468"/>
          </a:xfrm>
          <a:prstGeom prst="rect">
            <a:avLst/>
          </a:prstGeom>
          <a:noFill/>
          <a:ln w="9525">
            <a:noFill/>
            <a:miter lim="800000"/>
            <a:headEnd/>
            <a:tailEnd/>
          </a:ln>
          <a:effectLst/>
        </p:spPr>
      </p:pic>
      <p:grpSp>
        <p:nvGrpSpPr>
          <p:cNvPr id="25" name="Groupe 24"/>
          <p:cNvGrpSpPr/>
          <p:nvPr/>
        </p:nvGrpSpPr>
        <p:grpSpPr>
          <a:xfrm>
            <a:off x="-843023" y="1893707"/>
            <a:ext cx="8823145" cy="2324565"/>
            <a:chOff x="-843023" y="1893707"/>
            <a:chExt cx="8823145" cy="2324565"/>
          </a:xfrm>
        </p:grpSpPr>
        <p:sp>
          <p:nvSpPr>
            <p:cNvPr id="23" name="Arc 22"/>
            <p:cNvSpPr/>
            <p:nvPr/>
          </p:nvSpPr>
          <p:spPr>
            <a:xfrm rot="10089464">
              <a:off x="-843023" y="1893707"/>
              <a:ext cx="8823145" cy="2324565"/>
            </a:xfrm>
            <a:prstGeom prst="arc">
              <a:avLst>
                <a:gd name="adj1" fmla="val 10884832"/>
                <a:gd name="adj2" fmla="val 19268789"/>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4" name="ZoneTexte 23"/>
            <p:cNvSpPr txBox="1"/>
            <p:nvPr/>
          </p:nvSpPr>
          <p:spPr>
            <a:xfrm>
              <a:off x="2143108" y="2571744"/>
              <a:ext cx="4143404" cy="707886"/>
            </a:xfrm>
            <a:prstGeom prst="rect">
              <a:avLst/>
            </a:prstGeom>
            <a:solidFill>
              <a:schemeClr val="bg1"/>
            </a:solidFill>
          </p:spPr>
          <p:txBody>
            <a:bodyPr wrap="square" rtlCol="0">
              <a:spAutoFit/>
            </a:bodyPr>
            <a:lstStyle/>
            <a:p>
              <a:pPr algn="ctr"/>
              <a:r>
                <a:rPr lang="fr-FR" sz="2000" dirty="0" err="1" smtClean="0">
                  <a:solidFill>
                    <a:schemeClr val="tx2">
                      <a:lumMod val="95000"/>
                      <a:lumOff val="5000"/>
                    </a:schemeClr>
                  </a:solidFill>
                </a:rPr>
                <a:t>Increased</a:t>
              </a:r>
              <a:r>
                <a:rPr lang="fr-FR" sz="2000" dirty="0" smtClean="0">
                  <a:solidFill>
                    <a:schemeClr val="tx2">
                      <a:lumMod val="95000"/>
                      <a:lumOff val="5000"/>
                    </a:schemeClr>
                  </a:solidFill>
                </a:rPr>
                <a:t> </a:t>
              </a:r>
              <a:r>
                <a:rPr lang="fr-FR" sz="2000" dirty="0" err="1" smtClean="0">
                  <a:solidFill>
                    <a:schemeClr val="tx2">
                      <a:lumMod val="95000"/>
                      <a:lumOff val="5000"/>
                    </a:schemeClr>
                  </a:solidFill>
                </a:rPr>
                <a:t>poverty</a:t>
              </a:r>
              <a:r>
                <a:rPr lang="fr-FR" sz="2000" dirty="0" smtClean="0">
                  <a:solidFill>
                    <a:schemeClr val="tx2">
                      <a:lumMod val="95000"/>
                      <a:lumOff val="5000"/>
                    </a:schemeClr>
                  </a:solidFill>
                </a:rPr>
                <a:t> </a:t>
              </a:r>
              <a:r>
                <a:rPr lang="fr-FR" sz="2000" dirty="0" err="1" smtClean="0">
                  <a:solidFill>
                    <a:schemeClr val="tx2">
                      <a:lumMod val="95000"/>
                      <a:lumOff val="5000"/>
                    </a:schemeClr>
                  </a:solidFill>
                </a:rPr>
                <a:t>with</a:t>
              </a:r>
              <a:r>
                <a:rPr lang="fr-FR" sz="2000" dirty="0" smtClean="0">
                  <a:solidFill>
                    <a:schemeClr val="tx2">
                      <a:lumMod val="95000"/>
                      <a:lumOff val="5000"/>
                    </a:schemeClr>
                  </a:solidFill>
                </a:rPr>
                <a:t> the </a:t>
              </a:r>
              <a:r>
                <a:rPr lang="fr-FR" sz="2000" dirty="0" err="1" smtClean="0">
                  <a:solidFill>
                    <a:schemeClr val="tx2">
                      <a:lumMod val="95000"/>
                      <a:lumOff val="5000"/>
                    </a:schemeClr>
                  </a:solidFill>
                </a:rPr>
                <a:t>increase</a:t>
              </a:r>
              <a:r>
                <a:rPr lang="fr-FR" sz="2000" dirty="0" smtClean="0">
                  <a:solidFill>
                    <a:schemeClr val="tx2">
                      <a:lumMod val="95000"/>
                      <a:lumOff val="5000"/>
                    </a:schemeClr>
                  </a:solidFill>
                </a:rPr>
                <a:t> in the </a:t>
              </a:r>
              <a:r>
                <a:rPr lang="fr-FR" sz="2000" dirty="0" err="1" smtClean="0">
                  <a:solidFill>
                    <a:schemeClr val="tx2">
                      <a:lumMod val="95000"/>
                      <a:lumOff val="5000"/>
                    </a:schemeClr>
                  </a:solidFill>
                </a:rPr>
                <a:t>household</a:t>
              </a:r>
              <a:r>
                <a:rPr lang="fr-FR" sz="2000" dirty="0" smtClean="0">
                  <a:solidFill>
                    <a:schemeClr val="tx2">
                      <a:lumMod val="95000"/>
                      <a:lumOff val="5000"/>
                    </a:schemeClr>
                  </a:solidFill>
                </a:rPr>
                <a:t> size</a:t>
              </a:r>
              <a:endParaRPr lang="fr-FR" sz="2000" dirty="0">
                <a:solidFill>
                  <a:schemeClr val="tx2">
                    <a:lumMod val="95000"/>
                    <a:lumOff val="5000"/>
                  </a:schemeClr>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idx="4294967295"/>
          </p:nvPr>
        </p:nvSpPr>
        <p:spPr>
          <a:xfrm>
            <a:off x="1500166" y="285728"/>
            <a:ext cx="7369197" cy="1071546"/>
          </a:xfrm>
          <a:noFill/>
        </p:spPr>
        <p:txBody>
          <a:bodyPr anchor="t"/>
          <a:lstStyle/>
          <a:p>
            <a:pPr algn="l" eaLnBrk="1" hangingPunct="1"/>
            <a:r>
              <a:rPr lang="en-GB" b="1" dirty="0" smtClean="0">
                <a:solidFill>
                  <a:schemeClr val="tx2">
                    <a:lumMod val="65000"/>
                    <a:lumOff val="35000"/>
                  </a:schemeClr>
                </a:solidFill>
              </a:rPr>
              <a:t>Poverty profile </a:t>
            </a:r>
            <a:r>
              <a:rPr lang="en-GB" b="1" dirty="0" smtClean="0">
                <a:solidFill>
                  <a:srgbClr val="C00000"/>
                </a:solidFill>
              </a:rPr>
              <a:t>|</a:t>
            </a:r>
            <a:r>
              <a:rPr lang="en-GB" b="1" dirty="0" smtClean="0">
                <a:solidFill>
                  <a:schemeClr val="tx2">
                    <a:lumMod val="65000"/>
                    <a:lumOff val="35000"/>
                  </a:schemeClr>
                </a:solidFill>
              </a:rPr>
              <a:t> Where do elderly live and poverty rates among elderly </a:t>
            </a:r>
            <a:r>
              <a:rPr lang="en-GB" b="1" dirty="0" smtClean="0">
                <a:solidFill>
                  <a:srgbClr val="C00000"/>
                </a:solidFill>
              </a:rPr>
              <a:t>Vietnam</a:t>
            </a:r>
          </a:p>
        </p:txBody>
      </p:sp>
      <p:pic>
        <p:nvPicPr>
          <p:cNvPr id="132098" name="Picture 2"/>
          <p:cNvPicPr>
            <a:picLocks noChangeAspect="1" noChangeArrowheads="1"/>
          </p:cNvPicPr>
          <p:nvPr/>
        </p:nvPicPr>
        <p:blipFill>
          <a:blip r:embed="rId2"/>
          <a:srcRect/>
          <a:stretch>
            <a:fillRect/>
          </a:stretch>
        </p:blipFill>
        <p:spPr bwMode="auto">
          <a:xfrm>
            <a:off x="214282" y="1627170"/>
            <a:ext cx="8719533" cy="5230830"/>
          </a:xfrm>
          <a:prstGeom prst="rect">
            <a:avLst/>
          </a:prstGeom>
          <a:noFill/>
          <a:ln w="9525">
            <a:noFill/>
            <a:miter lim="800000"/>
            <a:headEnd/>
            <a:tailEnd/>
          </a:ln>
          <a:effectLst/>
        </p:spPr>
      </p:pic>
      <p:grpSp>
        <p:nvGrpSpPr>
          <p:cNvPr id="15" name="Groupe 14"/>
          <p:cNvGrpSpPr/>
          <p:nvPr/>
        </p:nvGrpSpPr>
        <p:grpSpPr>
          <a:xfrm>
            <a:off x="1428728" y="0"/>
            <a:ext cx="7430346" cy="3215480"/>
            <a:chOff x="1499372" y="0"/>
            <a:chExt cx="7430346" cy="3215480"/>
          </a:xfrm>
        </p:grpSpPr>
        <p:sp>
          <p:nvSpPr>
            <p:cNvPr id="6" name="ZoneTexte 5"/>
            <p:cNvSpPr txBox="1"/>
            <p:nvPr/>
          </p:nvSpPr>
          <p:spPr>
            <a:xfrm>
              <a:off x="1500166" y="0"/>
              <a:ext cx="7429552" cy="1477328"/>
            </a:xfrm>
            <a:prstGeom prst="rect">
              <a:avLst/>
            </a:prstGeom>
            <a:solidFill>
              <a:schemeClr val="bg1"/>
            </a:solidFill>
          </p:spPr>
          <p:txBody>
            <a:bodyPr wrap="square" rtlCol="0">
              <a:spAutoFit/>
            </a:bodyPr>
            <a:lstStyle/>
            <a:p>
              <a:endParaRPr lang="fr-FR" dirty="0" smtClean="0"/>
            </a:p>
            <a:p>
              <a:endParaRPr lang="fr-FR" dirty="0" smtClean="0"/>
            </a:p>
            <a:p>
              <a:endParaRPr lang="fr-FR" dirty="0" smtClean="0"/>
            </a:p>
            <a:p>
              <a:endParaRPr lang="fr-FR" dirty="0" smtClean="0"/>
            </a:p>
            <a:p>
              <a:endParaRPr lang="fr-FR" dirty="0"/>
            </a:p>
          </p:txBody>
        </p:sp>
        <p:sp>
          <p:nvSpPr>
            <p:cNvPr id="5" name="ZoneTexte 4"/>
            <p:cNvSpPr txBox="1"/>
            <p:nvPr/>
          </p:nvSpPr>
          <p:spPr>
            <a:xfrm>
              <a:off x="4429124" y="214290"/>
              <a:ext cx="4500594" cy="1477328"/>
            </a:xfrm>
            <a:prstGeom prst="rect">
              <a:avLst/>
            </a:prstGeom>
            <a:solidFill>
              <a:schemeClr val="bg1"/>
            </a:solidFill>
          </p:spPr>
          <p:txBody>
            <a:bodyPr wrap="square" rtlCol="0">
              <a:spAutoFit/>
            </a:bodyPr>
            <a:lstStyle/>
            <a:p>
              <a:pPr>
                <a:spcBef>
                  <a:spcPts val="1800"/>
                </a:spcBef>
                <a:buClr>
                  <a:schemeClr val="accent1">
                    <a:lumMod val="50000"/>
                  </a:schemeClr>
                </a:buClr>
              </a:pPr>
              <a:r>
                <a:rPr lang="en-GB" dirty="0" smtClean="0">
                  <a:solidFill>
                    <a:schemeClr val="tx2">
                      <a:lumMod val="95000"/>
                      <a:lumOff val="5000"/>
                    </a:schemeClr>
                  </a:solidFill>
                </a:rPr>
                <a:t>The majority of the elderly are living within their extended family either with the </a:t>
              </a:r>
              <a:r>
                <a:rPr lang="en-GB" b="1" dirty="0" smtClean="0">
                  <a:solidFill>
                    <a:schemeClr val="tx2">
                      <a:lumMod val="95000"/>
                      <a:lumOff val="5000"/>
                    </a:schemeClr>
                  </a:solidFill>
                </a:rPr>
                <a:t>younger generation of working age </a:t>
              </a:r>
              <a:r>
                <a:rPr lang="en-GB" dirty="0" smtClean="0">
                  <a:solidFill>
                    <a:schemeClr val="tx2">
                      <a:lumMod val="95000"/>
                      <a:lumOff val="5000"/>
                    </a:schemeClr>
                  </a:solidFill>
                </a:rPr>
                <a:t>(32.4% percent) or within a </a:t>
              </a:r>
              <a:r>
                <a:rPr lang="en-GB" b="1" dirty="0" smtClean="0">
                  <a:solidFill>
                    <a:schemeClr val="tx2">
                      <a:lumMod val="95000"/>
                      <a:lumOff val="5000"/>
                    </a:schemeClr>
                  </a:solidFill>
                </a:rPr>
                <a:t>three generations household </a:t>
              </a:r>
              <a:r>
                <a:rPr lang="en-GB" dirty="0" smtClean="0">
                  <a:solidFill>
                    <a:schemeClr val="tx2">
                      <a:lumMod val="95000"/>
                      <a:lumOff val="5000"/>
                    </a:schemeClr>
                  </a:solidFill>
                </a:rPr>
                <a:t>(45.3 percent). </a:t>
              </a:r>
            </a:p>
          </p:txBody>
        </p:sp>
        <p:cxnSp>
          <p:nvCxnSpPr>
            <p:cNvPr id="8" name="Connecteur droit 7"/>
            <p:cNvCxnSpPr/>
            <p:nvPr/>
          </p:nvCxnSpPr>
          <p:spPr>
            <a:xfrm>
              <a:off x="1500166" y="1714488"/>
              <a:ext cx="3929090" cy="1588"/>
            </a:xfrm>
            <a:prstGeom prst="line">
              <a:avLst/>
            </a:prstGeom>
            <a:ln w="12700">
              <a:solidFill>
                <a:srgbClr val="292929"/>
              </a:solidFill>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p:nvPr/>
          </p:nvCxnSpPr>
          <p:spPr>
            <a:xfrm rot="5400000">
              <a:off x="750067" y="2464587"/>
              <a:ext cx="1500198" cy="1588"/>
            </a:xfrm>
            <a:prstGeom prst="straightConnector1">
              <a:avLst/>
            </a:prstGeom>
            <a:ln w="19050">
              <a:solidFill>
                <a:srgbClr val="292929"/>
              </a:solidFill>
              <a:tailEnd type="arrow"/>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p:nvPr/>
          </p:nvCxnSpPr>
          <p:spPr>
            <a:xfrm rot="5400000">
              <a:off x="5037141" y="2106603"/>
              <a:ext cx="785818" cy="1588"/>
            </a:xfrm>
            <a:prstGeom prst="straightConnector1">
              <a:avLst/>
            </a:prstGeom>
            <a:ln w="19050">
              <a:solidFill>
                <a:srgbClr val="292929"/>
              </a:solidFill>
              <a:tailEnd type="arrow"/>
            </a:ln>
          </p:spPr>
          <p:style>
            <a:lnRef idx="1">
              <a:schemeClr val="accent1"/>
            </a:lnRef>
            <a:fillRef idx="0">
              <a:schemeClr val="accent1"/>
            </a:fillRef>
            <a:effectRef idx="0">
              <a:schemeClr val="accent1"/>
            </a:effectRef>
            <a:fontRef idx="minor">
              <a:schemeClr val="tx1"/>
            </a:fontRef>
          </p:style>
        </p:cxnSp>
      </p:grpSp>
      <p:grpSp>
        <p:nvGrpSpPr>
          <p:cNvPr id="32" name="Groupe 31"/>
          <p:cNvGrpSpPr/>
          <p:nvPr/>
        </p:nvGrpSpPr>
        <p:grpSpPr>
          <a:xfrm>
            <a:off x="2285984" y="2571744"/>
            <a:ext cx="2356660" cy="1500992"/>
            <a:chOff x="2428860" y="2428868"/>
            <a:chExt cx="2356660" cy="1500992"/>
          </a:xfrm>
        </p:grpSpPr>
        <p:sp>
          <p:nvSpPr>
            <p:cNvPr id="24" name="ZoneTexte 23"/>
            <p:cNvSpPr txBox="1"/>
            <p:nvPr/>
          </p:nvSpPr>
          <p:spPr>
            <a:xfrm>
              <a:off x="2428860" y="2428868"/>
              <a:ext cx="2356660" cy="923330"/>
            </a:xfrm>
            <a:prstGeom prst="rect">
              <a:avLst/>
            </a:prstGeom>
            <a:solidFill>
              <a:schemeClr val="bg1"/>
            </a:solidFill>
          </p:spPr>
          <p:txBody>
            <a:bodyPr wrap="square" rtlCol="0">
              <a:spAutoFit/>
            </a:bodyPr>
            <a:lstStyle/>
            <a:p>
              <a:pPr algn="ctr">
                <a:spcBef>
                  <a:spcPts val="1800"/>
                </a:spcBef>
                <a:buClr>
                  <a:schemeClr val="accent1">
                    <a:lumMod val="50000"/>
                  </a:schemeClr>
                </a:buClr>
              </a:pPr>
              <a:r>
                <a:rPr lang="en-GB" dirty="0" smtClean="0">
                  <a:solidFill>
                    <a:schemeClr val="tx2">
                      <a:lumMod val="95000"/>
                      <a:lumOff val="5000"/>
                    </a:schemeClr>
                  </a:solidFill>
                </a:rPr>
                <a:t>One elderly out of five is living alone or with another elderly</a:t>
              </a:r>
            </a:p>
          </p:txBody>
        </p:sp>
        <p:cxnSp>
          <p:nvCxnSpPr>
            <p:cNvPr id="27" name="Connecteur droit avec flèche 26"/>
            <p:cNvCxnSpPr/>
            <p:nvPr/>
          </p:nvCxnSpPr>
          <p:spPr>
            <a:xfrm rot="5400000">
              <a:off x="3321835" y="3679033"/>
              <a:ext cx="500066" cy="1588"/>
            </a:xfrm>
            <a:prstGeom prst="straightConnector1">
              <a:avLst/>
            </a:prstGeom>
            <a:ln w="19050">
              <a:solidFill>
                <a:srgbClr val="292929"/>
              </a:solidFill>
              <a:tailEnd type="arrow"/>
            </a:ln>
          </p:spPr>
          <p:style>
            <a:lnRef idx="1">
              <a:schemeClr val="accent1"/>
            </a:lnRef>
            <a:fillRef idx="0">
              <a:schemeClr val="accent1"/>
            </a:fillRef>
            <a:effectRef idx="0">
              <a:schemeClr val="accent1"/>
            </a:effectRef>
            <a:fontRef idx="minor">
              <a:schemeClr val="tx1"/>
            </a:fontRef>
          </p:style>
        </p:cxnSp>
      </p:grpSp>
      <p:grpSp>
        <p:nvGrpSpPr>
          <p:cNvPr id="20" name="Groupe 19"/>
          <p:cNvGrpSpPr/>
          <p:nvPr/>
        </p:nvGrpSpPr>
        <p:grpSpPr>
          <a:xfrm>
            <a:off x="6357950" y="1857364"/>
            <a:ext cx="2786050" cy="2143142"/>
            <a:chOff x="6436052" y="1571636"/>
            <a:chExt cx="2707948" cy="2143142"/>
          </a:xfrm>
        </p:grpSpPr>
        <p:cxnSp>
          <p:nvCxnSpPr>
            <p:cNvPr id="17" name="Connecteur droit avec flèche 16"/>
            <p:cNvCxnSpPr/>
            <p:nvPr/>
          </p:nvCxnSpPr>
          <p:spPr>
            <a:xfrm rot="5400000">
              <a:off x="7923908" y="3536183"/>
              <a:ext cx="357189" cy="1"/>
            </a:xfrm>
            <a:prstGeom prst="straightConnector1">
              <a:avLst/>
            </a:prstGeom>
            <a:ln w="28575">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6" name="ZoneTexte 15"/>
            <p:cNvSpPr txBox="1"/>
            <p:nvPr/>
          </p:nvSpPr>
          <p:spPr>
            <a:xfrm>
              <a:off x="6436052" y="1571636"/>
              <a:ext cx="2707948" cy="1754326"/>
            </a:xfrm>
            <a:prstGeom prst="rect">
              <a:avLst/>
            </a:prstGeom>
            <a:solidFill>
              <a:schemeClr val="bg1"/>
            </a:solidFill>
          </p:spPr>
          <p:txBody>
            <a:bodyPr wrap="square" rtlCol="0">
              <a:spAutoFit/>
            </a:bodyPr>
            <a:lstStyle/>
            <a:p>
              <a:pPr algn="ctr">
                <a:spcBef>
                  <a:spcPts val="1800"/>
                </a:spcBef>
                <a:spcAft>
                  <a:spcPts val="1200"/>
                </a:spcAft>
                <a:buClr>
                  <a:schemeClr val="accent1">
                    <a:lumMod val="50000"/>
                  </a:schemeClr>
                </a:buClr>
              </a:pPr>
              <a:r>
                <a:rPr lang="en-GB" dirty="0" smtClean="0">
                  <a:solidFill>
                    <a:schemeClr val="tx2">
                      <a:lumMod val="95000"/>
                      <a:lumOff val="5000"/>
                    </a:schemeClr>
                  </a:solidFill>
                </a:rPr>
                <a:t>The poverty is significantly higher in the marginal group of elderly living without working age members but with children</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subTnLst>
                                    <p:set>
                                      <p:cBhvr override="childStyle">
                                        <p:cTn dur="1" fill="hold" display="0" masterRel="nextClick" afterEffect="1"/>
                                        <p:tgtEl>
                                          <p:spTgt spid="32"/>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500165" y="0"/>
            <a:ext cx="7158059" cy="1214422"/>
          </a:xfrm>
        </p:spPr>
        <p:txBody>
          <a:bodyPr/>
          <a:lstStyle/>
          <a:p>
            <a:r>
              <a:rPr lang="en-GB" altLang="zh-CN" sz="3200"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sz="3200" dirty="0" smtClean="0">
                <a:solidFill>
                  <a:srgbClr val="C00000"/>
                </a:solidFill>
                <a:ea typeface="宋体" pitchFamily="2" charset="-122"/>
              </a:rPr>
              <a:t> </a:t>
            </a:r>
            <a:r>
              <a:rPr lang="en-GB" altLang="zh-CN" sz="3200" dirty="0" smtClean="0">
                <a:solidFill>
                  <a:schemeClr val="bg2">
                    <a:lumMod val="75000"/>
                  </a:schemeClr>
                </a:solidFill>
                <a:ea typeface="宋体" pitchFamily="2" charset="-122"/>
              </a:rPr>
              <a:t>| 	</a:t>
            </a:r>
            <a:r>
              <a:rPr lang="en-GB" altLang="zh-CN" sz="3200" dirty="0" smtClean="0">
                <a:solidFill>
                  <a:schemeClr val="tx2">
                    <a:lumMod val="75000"/>
                    <a:lumOff val="25000"/>
                  </a:schemeClr>
                </a:solidFill>
                <a:ea typeface="宋体" pitchFamily="2" charset="-122"/>
              </a:rPr>
              <a:t>Simple analysis of the </a:t>
            </a:r>
            <a:r>
              <a:rPr lang="en-GB" altLang="zh-CN" sz="3200" b="1" dirty="0" smtClean="0">
                <a:solidFill>
                  <a:srgbClr val="C00000"/>
                </a:solidFill>
                <a:ea typeface="宋体" pitchFamily="2" charset="-122"/>
              </a:rPr>
              <a:t>initial</a:t>
            </a:r>
            <a:r>
              <a:rPr lang="en-GB" altLang="zh-CN" sz="3200" dirty="0" smtClean="0">
                <a:solidFill>
                  <a:schemeClr val="tx2">
                    <a:lumMod val="75000"/>
                    <a:lumOff val="25000"/>
                  </a:schemeClr>
                </a:solidFill>
                <a:ea typeface="宋体" pitchFamily="2" charset="-122"/>
              </a:rPr>
              <a:t> 		situation “ex-ante” </a:t>
            </a:r>
            <a:r>
              <a:rPr lang="en-GB" altLang="zh-CN" dirty="0" smtClean="0">
                <a:solidFill>
                  <a:schemeClr val="bg2">
                    <a:lumMod val="75000"/>
                  </a:schemeClr>
                </a:solidFill>
                <a:ea typeface="宋体" pitchFamily="2" charset="-122"/>
              </a:rPr>
              <a:t>(</a:t>
            </a:r>
            <a:r>
              <a:rPr lang="en-GB" altLang="zh-CN" b="1" dirty="0" smtClean="0">
                <a:solidFill>
                  <a:srgbClr val="C00000"/>
                </a:solidFill>
                <a:ea typeface="宋体" pitchFamily="2" charset="-122"/>
              </a:rPr>
              <a:t>1</a:t>
            </a:r>
            <a:r>
              <a:rPr lang="en-GB" altLang="zh-CN" dirty="0" smtClean="0">
                <a:solidFill>
                  <a:schemeClr val="bg2">
                    <a:lumMod val="75000"/>
                  </a:schemeClr>
                </a:solidFill>
                <a:ea typeface="宋体" pitchFamily="2" charset="-122"/>
              </a:rPr>
              <a:t>)</a:t>
            </a:r>
            <a:endParaRPr lang="en-US" altLang="zh-CN" sz="3200" dirty="0" smtClean="0">
              <a:solidFill>
                <a:schemeClr val="tx2">
                  <a:lumMod val="75000"/>
                  <a:lumOff val="25000"/>
                </a:schemeClr>
              </a:solidFill>
              <a:ea typeface="宋体" pitchFamily="2" charset="-122"/>
            </a:endParaRPr>
          </a:p>
        </p:txBody>
      </p:sp>
      <p:sp>
        <p:nvSpPr>
          <p:cNvPr id="45059" name="Rectangle 3"/>
          <p:cNvSpPr>
            <a:spLocks noGrp="1" noChangeArrowheads="1"/>
          </p:cNvSpPr>
          <p:nvPr>
            <p:ph type="body" idx="4294967295"/>
          </p:nvPr>
        </p:nvSpPr>
        <p:spPr>
          <a:xfrm>
            <a:off x="857224" y="1428736"/>
            <a:ext cx="7602562" cy="5138056"/>
          </a:xfrm>
        </p:spPr>
        <p:txBody>
          <a:bodyPr/>
          <a:lstStyle/>
          <a:p>
            <a:pPr marL="628650" indent="-628650">
              <a:lnSpc>
                <a:spcPct val="80000"/>
              </a:lnSpc>
              <a:buFont typeface="Arial" charset="0"/>
              <a:buNone/>
              <a:tabLst>
                <a:tab pos="1524000" algn="l"/>
              </a:tabLst>
              <a:defRPr/>
            </a:pPr>
            <a:endParaRPr lang="fr-FR" altLang="zh-CN" sz="800" b="1" dirty="0" smtClean="0">
              <a:ea typeface="宋体" pitchFamily="2" charset="-122"/>
            </a:endParaRPr>
          </a:p>
          <a:p>
            <a:pPr marL="482600" indent="-482600">
              <a:lnSpc>
                <a:spcPct val="90000"/>
              </a:lnSpc>
              <a:buSzPct val="110000"/>
              <a:buFont typeface="Wingdings 2" pitchFamily="18" charset="2"/>
              <a:buChar char=""/>
              <a:tabLst>
                <a:tab pos="1524000" algn="l"/>
              </a:tabLst>
              <a:defRPr/>
            </a:pPr>
            <a:r>
              <a:rPr lang="fr-FR" altLang="zh-CN" sz="3200" b="1" kern="1200" dirty="0" err="1" smtClean="0">
                <a:solidFill>
                  <a:srgbClr val="C00000"/>
                </a:solidFill>
                <a:cs typeface="+mn-cs"/>
              </a:rPr>
              <a:t>Poverty</a:t>
            </a:r>
            <a:r>
              <a:rPr lang="fr-FR" altLang="zh-CN" sz="3200" b="1" kern="1200" dirty="0" smtClean="0">
                <a:solidFill>
                  <a:srgbClr val="C00000"/>
                </a:solidFill>
                <a:cs typeface="+mn-cs"/>
              </a:rPr>
              <a:t> line</a:t>
            </a:r>
          </a:p>
          <a:p>
            <a:pPr marL="939800" lvl="1" indent="-482600">
              <a:lnSpc>
                <a:spcPct val="90000"/>
              </a:lnSpc>
              <a:spcBef>
                <a:spcPts val="2400"/>
              </a:spcBef>
              <a:buClr>
                <a:srgbClr val="C00000"/>
              </a:buClr>
              <a:buSzPct val="110000"/>
              <a:buFont typeface="Wingdings 2" pitchFamily="18" charset="2"/>
              <a:buChar char=""/>
              <a:tabLst>
                <a:tab pos="1524000" algn="l"/>
              </a:tabLst>
              <a:defRPr/>
            </a:pPr>
            <a:r>
              <a:rPr lang="en-US" sz="2800" kern="1200" dirty="0" smtClean="0">
                <a:ea typeface="+mn-ea"/>
                <a:cs typeface="+mn-cs"/>
              </a:rPr>
              <a:t>Viet Nam national  2008 poverty line in national currency in Viet Nam</a:t>
            </a:r>
          </a:p>
          <a:p>
            <a:pPr marL="1549400" lvl="2" indent="-482600">
              <a:lnSpc>
                <a:spcPct val="90000"/>
              </a:lnSpc>
              <a:buClr>
                <a:srgbClr val="C00000"/>
              </a:buClr>
              <a:buSzPct val="110000"/>
              <a:buFont typeface="Wingdings 2" pitchFamily="18" charset="2"/>
              <a:buChar char=""/>
              <a:tabLst>
                <a:tab pos="1524000" algn="l"/>
              </a:tabLst>
              <a:defRPr/>
            </a:pPr>
            <a:r>
              <a:rPr lang="fr-FR" sz="2800" kern="1200" dirty="0" smtClean="0">
                <a:ea typeface="+mn-ea"/>
                <a:cs typeface="+mn-cs"/>
              </a:rPr>
              <a:t>280 000 VND per </a:t>
            </a:r>
            <a:r>
              <a:rPr lang="fr-FR" sz="2800" kern="1200" dirty="0" err="1" smtClean="0">
                <a:ea typeface="+mn-ea"/>
                <a:cs typeface="+mn-cs"/>
              </a:rPr>
              <a:t>month</a:t>
            </a:r>
            <a:endParaRPr lang="fr-FR" sz="2800" kern="1200" dirty="0" smtClean="0">
              <a:ea typeface="+mn-ea"/>
              <a:cs typeface="+mn-cs"/>
            </a:endParaRPr>
          </a:p>
          <a:p>
            <a:pPr marL="1549400" lvl="2" indent="-482600">
              <a:lnSpc>
                <a:spcPct val="90000"/>
              </a:lnSpc>
              <a:buClr>
                <a:srgbClr val="C00000"/>
              </a:buClr>
              <a:buSzPct val="110000"/>
              <a:buFont typeface="Wingdings 2" pitchFamily="18" charset="2"/>
              <a:buChar char=""/>
              <a:tabLst>
                <a:tab pos="1524000" algn="l"/>
              </a:tabLst>
              <a:defRPr/>
            </a:pPr>
            <a:r>
              <a:rPr lang="fr-FR" sz="2800" b="1" kern="1200" dirty="0" smtClean="0">
                <a:ea typeface="+mn-ea"/>
                <a:cs typeface="+mn-cs"/>
              </a:rPr>
              <a:t>3360 </a:t>
            </a:r>
            <a:r>
              <a:rPr lang="fr-FR" sz="2800" b="1" kern="1200" dirty="0" err="1" smtClean="0">
                <a:ea typeface="+mn-ea"/>
                <a:cs typeface="+mn-cs"/>
              </a:rPr>
              <a:t>thousands</a:t>
            </a:r>
            <a:r>
              <a:rPr lang="fr-FR" sz="2800" b="1" kern="1200" dirty="0" smtClean="0">
                <a:ea typeface="+mn-ea"/>
                <a:cs typeface="+mn-cs"/>
              </a:rPr>
              <a:t> VND per </a:t>
            </a:r>
            <a:r>
              <a:rPr lang="fr-FR" sz="2800" b="1" kern="1200" dirty="0" err="1" smtClean="0">
                <a:ea typeface="+mn-ea"/>
                <a:cs typeface="+mn-cs"/>
              </a:rPr>
              <a:t>year</a:t>
            </a:r>
            <a:r>
              <a:rPr lang="fr-FR" sz="2800" b="1" kern="1200" dirty="0" smtClean="0">
                <a:ea typeface="+mn-ea"/>
                <a:cs typeface="+mn-cs"/>
              </a:rPr>
              <a:t> </a:t>
            </a:r>
            <a:r>
              <a:rPr lang="fr-FR" sz="2800" kern="1200" dirty="0" smtClean="0">
                <a:ea typeface="+mn-ea"/>
                <a:cs typeface="+mn-cs"/>
              </a:rPr>
              <a:t>(</a:t>
            </a:r>
            <a:r>
              <a:rPr lang="fr-FR" sz="2800" kern="1200" dirty="0" err="1" smtClean="0">
                <a:ea typeface="+mn-ea"/>
                <a:cs typeface="+mn-cs"/>
              </a:rPr>
              <a:t>consumption</a:t>
            </a:r>
            <a:r>
              <a:rPr lang="fr-FR" sz="2800" kern="1200" dirty="0" smtClean="0">
                <a:ea typeface="+mn-ea"/>
                <a:cs typeface="+mn-cs"/>
              </a:rPr>
              <a:t> </a:t>
            </a:r>
            <a:r>
              <a:rPr lang="fr-FR" sz="2800" kern="1200" dirty="0" err="1" smtClean="0">
                <a:ea typeface="+mn-ea"/>
                <a:cs typeface="+mn-cs"/>
              </a:rPr>
              <a:t>expenditure</a:t>
            </a:r>
            <a:r>
              <a:rPr lang="fr-FR" sz="2800" kern="1200" dirty="0" smtClean="0">
                <a:ea typeface="+mn-ea"/>
                <a:cs typeface="+mn-cs"/>
              </a:rPr>
              <a:t> in the </a:t>
            </a:r>
            <a:r>
              <a:rPr lang="fr-FR" sz="2800" kern="1200" dirty="0" err="1" smtClean="0">
                <a:ea typeface="+mn-ea"/>
                <a:cs typeface="+mn-cs"/>
              </a:rPr>
              <a:t>excel</a:t>
            </a:r>
            <a:r>
              <a:rPr lang="fr-FR" sz="2800" kern="1200" dirty="0" smtClean="0">
                <a:ea typeface="+mn-ea"/>
                <a:cs typeface="+mn-cs"/>
              </a:rPr>
              <a:t> file are </a:t>
            </a:r>
            <a:r>
              <a:rPr lang="fr-FR" sz="2800" kern="1200" dirty="0" err="1" smtClean="0">
                <a:ea typeface="+mn-ea"/>
                <a:cs typeface="+mn-cs"/>
              </a:rPr>
              <a:t>annual</a:t>
            </a:r>
            <a:r>
              <a:rPr lang="fr-FR" sz="2800" kern="1200" dirty="0" smtClean="0">
                <a:ea typeface="+mn-ea"/>
                <a:cs typeface="+mn-cs"/>
              </a:rPr>
              <a:t> </a:t>
            </a:r>
            <a:r>
              <a:rPr lang="fr-FR" sz="2800" kern="1200" dirty="0" err="1" smtClean="0">
                <a:ea typeface="+mn-ea"/>
                <a:cs typeface="+mn-cs"/>
              </a:rPr>
              <a:t>consumption</a:t>
            </a:r>
            <a:r>
              <a:rPr lang="fr-FR" sz="2800" kern="1200" dirty="0" smtClean="0">
                <a:ea typeface="+mn-ea"/>
                <a:cs typeface="+mn-cs"/>
              </a:rPr>
              <a:t> </a:t>
            </a:r>
            <a:r>
              <a:rPr lang="fr-FR" sz="2800" kern="1200" dirty="0" err="1" smtClean="0">
                <a:ea typeface="+mn-ea"/>
                <a:cs typeface="+mn-cs"/>
              </a:rPr>
              <a:t>expenditure</a:t>
            </a:r>
            <a:r>
              <a:rPr lang="fr-FR" sz="2800" kern="1200" dirty="0" smtClean="0">
                <a:ea typeface="+mn-ea"/>
                <a:cs typeface="+mn-cs"/>
              </a:rPr>
              <a:t> </a:t>
            </a:r>
            <a:r>
              <a:rPr lang="fr-FR" sz="2800" kern="1200" dirty="0" err="1" smtClean="0">
                <a:ea typeface="+mn-ea"/>
                <a:cs typeface="+mn-cs"/>
              </a:rPr>
              <a:t>expressed</a:t>
            </a:r>
            <a:r>
              <a:rPr lang="fr-FR" sz="2800" kern="1200" dirty="0" smtClean="0">
                <a:ea typeface="+mn-ea"/>
                <a:cs typeface="+mn-cs"/>
              </a:rPr>
              <a:t> in </a:t>
            </a:r>
            <a:r>
              <a:rPr lang="fr-FR" sz="2800" kern="1200" dirty="0" err="1" smtClean="0">
                <a:ea typeface="+mn-ea"/>
                <a:cs typeface="+mn-cs"/>
              </a:rPr>
              <a:t>thousands</a:t>
            </a:r>
            <a:r>
              <a:rPr lang="fr-FR" sz="2800" kern="1200" dirty="0" smtClean="0">
                <a:ea typeface="+mn-ea"/>
                <a:cs typeface="+mn-cs"/>
              </a:rPr>
              <a:t>)</a:t>
            </a:r>
            <a:endParaRPr lang="fr-FR" altLang="zh-CN" sz="2800" kern="1200" dirty="0" smtClean="0">
              <a:ea typeface="+mn-ea"/>
              <a:cs typeface="+mn-cs"/>
            </a:endParaRPr>
          </a:p>
          <a:p>
            <a:pPr marL="939800" lvl="1" indent="-482600">
              <a:lnSpc>
                <a:spcPct val="90000"/>
              </a:lnSpc>
              <a:spcBef>
                <a:spcPts val="1200"/>
              </a:spcBef>
              <a:buClr>
                <a:srgbClr val="C00000"/>
              </a:buClr>
              <a:buSzPct val="110000"/>
              <a:buFont typeface="Wingdings 2" pitchFamily="18" charset="2"/>
              <a:buChar char=""/>
              <a:tabLst>
                <a:tab pos="1524000" algn="l"/>
              </a:tabLst>
              <a:defRPr/>
            </a:pPr>
            <a:r>
              <a:rPr lang="fr-FR" altLang="zh-CN" sz="2800" kern="1200" dirty="0" err="1" smtClean="0">
                <a:ea typeface="+mn-ea"/>
                <a:cs typeface="+mn-cs"/>
              </a:rPr>
              <a:t>Calculation</a:t>
            </a:r>
            <a:r>
              <a:rPr lang="fr-FR" altLang="zh-CN" sz="2800" kern="1200" dirty="0" smtClean="0">
                <a:ea typeface="+mn-ea"/>
                <a:cs typeface="+mn-cs"/>
              </a:rPr>
              <a:t> on </a:t>
            </a:r>
            <a:r>
              <a:rPr lang="fr-FR" altLang="zh-CN" sz="2800" b="1" kern="1200" dirty="0" smtClean="0">
                <a:ea typeface="+mn-ea"/>
                <a:cs typeface="+mn-cs"/>
              </a:rPr>
              <a:t>a per capita basis</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643041" y="0"/>
            <a:ext cx="7015183" cy="1214422"/>
          </a:xfrm>
        </p:spPr>
        <p:txBody>
          <a:bodyPr/>
          <a:lstStyle/>
          <a:p>
            <a:r>
              <a:rPr lang="en-GB" altLang="zh-CN"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dirty="0" smtClean="0">
                <a:solidFill>
                  <a:srgbClr val="C00000"/>
                </a:solidFill>
                <a:ea typeface="宋体" pitchFamily="2" charset="-122"/>
              </a:rPr>
              <a:t> </a:t>
            </a:r>
            <a:r>
              <a:rPr lang="en-GB" altLang="zh-CN" dirty="0" smtClean="0">
                <a:solidFill>
                  <a:schemeClr val="bg2">
                    <a:lumMod val="75000"/>
                  </a:schemeClr>
                </a:solidFill>
                <a:ea typeface="宋体" pitchFamily="2" charset="-122"/>
              </a:rPr>
              <a:t>| 	</a:t>
            </a:r>
            <a:r>
              <a:rPr lang="en-GB" altLang="zh-CN" dirty="0" smtClean="0">
                <a:solidFill>
                  <a:schemeClr val="tx2">
                    <a:lumMod val="75000"/>
                    <a:lumOff val="25000"/>
                  </a:schemeClr>
                </a:solidFill>
                <a:ea typeface="宋体" pitchFamily="2" charset="-122"/>
              </a:rPr>
              <a:t>Simple analysis of the </a:t>
            </a:r>
            <a:r>
              <a:rPr lang="en-GB" altLang="zh-CN" b="1" dirty="0" smtClean="0">
                <a:solidFill>
                  <a:srgbClr val="C00000"/>
                </a:solidFill>
                <a:ea typeface="宋体" pitchFamily="2" charset="-122"/>
              </a:rPr>
              <a:t>initial</a:t>
            </a:r>
            <a:r>
              <a:rPr lang="en-GB" altLang="zh-CN" dirty="0" smtClean="0">
                <a:solidFill>
                  <a:schemeClr val="tx2">
                    <a:lumMod val="75000"/>
                    <a:lumOff val="25000"/>
                  </a:schemeClr>
                </a:solidFill>
                <a:ea typeface="宋体" pitchFamily="2" charset="-122"/>
              </a:rPr>
              <a:t> 		situation “ex-ante” </a:t>
            </a:r>
            <a:r>
              <a:rPr lang="en-GB" altLang="zh-CN" dirty="0" smtClean="0">
                <a:solidFill>
                  <a:schemeClr val="bg2">
                    <a:lumMod val="75000"/>
                  </a:schemeClr>
                </a:solidFill>
                <a:ea typeface="宋体" pitchFamily="2" charset="-122"/>
              </a:rPr>
              <a:t>(</a:t>
            </a:r>
            <a:r>
              <a:rPr lang="en-GB" altLang="zh-CN" b="1" dirty="0" smtClean="0">
                <a:solidFill>
                  <a:srgbClr val="C00000"/>
                </a:solidFill>
                <a:ea typeface="宋体" pitchFamily="2" charset="-122"/>
              </a:rPr>
              <a:t>2</a:t>
            </a:r>
            <a:r>
              <a:rPr lang="en-GB" altLang="zh-CN" dirty="0" smtClean="0">
                <a:solidFill>
                  <a:schemeClr val="bg2">
                    <a:lumMod val="75000"/>
                  </a:schemeClr>
                </a:solidFill>
                <a:ea typeface="宋体" pitchFamily="2" charset="-122"/>
              </a:rPr>
              <a:t>)</a:t>
            </a:r>
            <a:endParaRPr lang="en-US" altLang="zh-CN" sz="3200" dirty="0" smtClean="0">
              <a:solidFill>
                <a:schemeClr val="bg2">
                  <a:lumMod val="75000"/>
                </a:schemeClr>
              </a:solidFill>
              <a:ea typeface="宋体" pitchFamily="2" charset="-122"/>
            </a:endParaRPr>
          </a:p>
        </p:txBody>
      </p:sp>
      <p:sp>
        <p:nvSpPr>
          <p:cNvPr id="45059" name="Rectangle 3"/>
          <p:cNvSpPr>
            <a:spLocks noGrp="1" noChangeArrowheads="1"/>
          </p:cNvSpPr>
          <p:nvPr>
            <p:ph type="body" idx="4294967295"/>
          </p:nvPr>
        </p:nvSpPr>
        <p:spPr>
          <a:xfrm>
            <a:off x="541338" y="1436915"/>
            <a:ext cx="7862433" cy="4484914"/>
          </a:xfrm>
        </p:spPr>
        <p:txBody>
          <a:bodyPr/>
          <a:lstStyle/>
          <a:p>
            <a:pPr marL="628650" indent="-628650">
              <a:lnSpc>
                <a:spcPct val="80000"/>
              </a:lnSpc>
              <a:buFont typeface="Arial" charset="0"/>
              <a:buNone/>
              <a:tabLst>
                <a:tab pos="1524000" algn="l"/>
              </a:tabLst>
              <a:defRPr/>
            </a:pPr>
            <a:endParaRPr lang="en-GB" altLang="zh-CN" sz="800" b="1" dirty="0" smtClean="0">
              <a:ea typeface="宋体" pitchFamily="2" charset="-122"/>
            </a:endParaRPr>
          </a:p>
          <a:p>
            <a:pPr marL="539750" indent="-482600">
              <a:spcAft>
                <a:spcPts val="1800"/>
              </a:spcAft>
              <a:buSzPct val="110000"/>
              <a:buFont typeface="Wingdings 2" pitchFamily="18" charset="2"/>
              <a:buChar char=""/>
              <a:tabLst>
                <a:tab pos="1524000" algn="l"/>
              </a:tabLst>
              <a:defRPr/>
            </a:pPr>
            <a:r>
              <a:rPr lang="en-GB" sz="2800" b="1" kern="1200" dirty="0" smtClean="0">
                <a:solidFill>
                  <a:srgbClr val="C00000"/>
                </a:solidFill>
                <a:ea typeface="+mn-ea"/>
                <a:cs typeface="+mn-cs"/>
              </a:rPr>
              <a:t>Objective</a:t>
            </a:r>
            <a:r>
              <a:rPr lang="en-GB" sz="2800" kern="1200" dirty="0" smtClean="0">
                <a:ea typeface="+mn-ea"/>
                <a:cs typeface="+mn-cs"/>
              </a:rPr>
              <a:t>: Calculate the initial </a:t>
            </a:r>
            <a:r>
              <a:rPr lang="en-GB" sz="2800" b="1" kern="1200" dirty="0" smtClean="0">
                <a:ea typeface="+mn-ea"/>
                <a:cs typeface="+mn-cs"/>
              </a:rPr>
              <a:t>poverty rate </a:t>
            </a:r>
            <a:r>
              <a:rPr lang="en-GB" sz="2800" kern="1200" dirty="0" smtClean="0">
                <a:ea typeface="+mn-ea"/>
                <a:cs typeface="+mn-cs"/>
              </a:rPr>
              <a:t>(before benefit) for the </a:t>
            </a:r>
            <a:r>
              <a:rPr lang="en-GB" sz="2800" b="1" kern="1200" dirty="0" smtClean="0">
                <a:ea typeface="+mn-ea"/>
                <a:cs typeface="+mn-cs"/>
              </a:rPr>
              <a:t>total population </a:t>
            </a:r>
            <a:r>
              <a:rPr lang="en-GB" sz="2800" kern="1200" dirty="0" smtClean="0">
                <a:ea typeface="+mn-ea"/>
                <a:cs typeface="+mn-cs"/>
              </a:rPr>
              <a:t>and by </a:t>
            </a:r>
            <a:r>
              <a:rPr lang="en-GB" sz="2800" b="1" kern="1200" dirty="0" smtClean="0">
                <a:ea typeface="+mn-ea"/>
                <a:cs typeface="+mn-cs"/>
              </a:rPr>
              <a:t>main age groups</a:t>
            </a:r>
          </a:p>
          <a:p>
            <a:pPr marL="1079500" lvl="1" indent="-482600">
              <a:spcBef>
                <a:spcPts val="600"/>
              </a:spcBef>
              <a:buClr>
                <a:srgbClr val="C00000"/>
              </a:buClr>
              <a:buSzPct val="110000"/>
              <a:buFont typeface="Wingdings 2" pitchFamily="18" charset="2"/>
              <a:buChar char=""/>
              <a:tabLst>
                <a:tab pos="1524000" algn="l"/>
              </a:tabLst>
              <a:defRPr/>
            </a:pPr>
            <a:r>
              <a:rPr lang="en-GB" sz="2800" kern="1200" dirty="0" smtClean="0"/>
              <a:t>Identification of children, working age and elderly and quantification of these groups</a:t>
            </a:r>
          </a:p>
          <a:p>
            <a:pPr marL="1079500" lvl="1" indent="-482600">
              <a:spcBef>
                <a:spcPts val="600"/>
              </a:spcBef>
              <a:buClr>
                <a:srgbClr val="C00000"/>
              </a:buClr>
              <a:buSzPct val="110000"/>
              <a:buFont typeface="Wingdings 2" pitchFamily="18" charset="2"/>
              <a:buChar char=""/>
              <a:tabLst>
                <a:tab pos="1524000" algn="l"/>
              </a:tabLst>
              <a:defRPr/>
            </a:pPr>
            <a:r>
              <a:rPr lang="en-GB" sz="2800" kern="1200" dirty="0" smtClean="0"/>
              <a:t>Identification of the poor</a:t>
            </a:r>
          </a:p>
          <a:p>
            <a:pPr marL="1079500" lvl="1" indent="-482600">
              <a:spcBef>
                <a:spcPts val="600"/>
              </a:spcBef>
              <a:buClr>
                <a:srgbClr val="C00000"/>
              </a:buClr>
              <a:buSzPct val="110000"/>
              <a:buFont typeface="Wingdings 2" pitchFamily="18" charset="2"/>
              <a:buChar char=""/>
              <a:tabLst>
                <a:tab pos="1524000" algn="l"/>
              </a:tabLst>
              <a:defRPr/>
            </a:pPr>
            <a:r>
              <a:rPr lang="en-GB" sz="2800" kern="1200" dirty="0" smtClean="0"/>
              <a:t>Sum of poor population (do not forget the weight)</a:t>
            </a:r>
          </a:p>
          <a:p>
            <a:pPr marL="1079500" lvl="1" indent="-482600">
              <a:spcBef>
                <a:spcPts val="600"/>
              </a:spcBef>
              <a:buClr>
                <a:srgbClr val="C00000"/>
              </a:buClr>
              <a:buSzPct val="110000"/>
              <a:buFont typeface="Wingdings 2" pitchFamily="18" charset="2"/>
              <a:buChar char=""/>
              <a:tabLst>
                <a:tab pos="1524000" algn="l"/>
              </a:tabLst>
              <a:defRPr/>
            </a:pPr>
            <a:r>
              <a:rPr lang="en-GB" sz="2800" kern="1200" dirty="0" smtClean="0"/>
              <a:t>Summary of initial poverty rates by group</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571603" y="0"/>
            <a:ext cx="7086621" cy="1142984"/>
          </a:xfrm>
        </p:spPr>
        <p:txBody>
          <a:bodyPr/>
          <a:lstStyle/>
          <a:p>
            <a:r>
              <a:rPr lang="en-GB" altLang="zh-CN"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dirty="0" smtClean="0">
                <a:solidFill>
                  <a:srgbClr val="C00000"/>
                </a:solidFill>
                <a:ea typeface="宋体" pitchFamily="2" charset="-122"/>
              </a:rPr>
              <a:t> </a:t>
            </a:r>
            <a:r>
              <a:rPr lang="en-GB" altLang="zh-CN" dirty="0" smtClean="0">
                <a:solidFill>
                  <a:schemeClr val="bg2">
                    <a:lumMod val="75000"/>
                  </a:schemeClr>
                </a:solidFill>
                <a:ea typeface="宋体" pitchFamily="2" charset="-122"/>
              </a:rPr>
              <a:t>| 	</a:t>
            </a:r>
            <a:r>
              <a:rPr lang="en-GB" altLang="zh-CN" dirty="0" smtClean="0">
                <a:solidFill>
                  <a:schemeClr val="tx2">
                    <a:lumMod val="75000"/>
                    <a:lumOff val="25000"/>
                  </a:schemeClr>
                </a:solidFill>
                <a:ea typeface="宋体" pitchFamily="2" charset="-122"/>
              </a:rPr>
              <a:t>Simple analysis of the </a:t>
            </a:r>
            <a:r>
              <a:rPr lang="en-GB" altLang="zh-CN" b="1" dirty="0" smtClean="0">
                <a:solidFill>
                  <a:srgbClr val="C00000"/>
                </a:solidFill>
                <a:ea typeface="宋体" pitchFamily="2" charset="-122"/>
              </a:rPr>
              <a:t>initial</a:t>
            </a:r>
            <a:r>
              <a:rPr lang="en-GB" altLang="zh-CN" dirty="0" smtClean="0">
                <a:solidFill>
                  <a:schemeClr val="tx2">
                    <a:lumMod val="75000"/>
                    <a:lumOff val="25000"/>
                  </a:schemeClr>
                </a:solidFill>
                <a:ea typeface="宋体" pitchFamily="2" charset="-122"/>
              </a:rPr>
              <a:t> 		situation “ex-ante” </a:t>
            </a:r>
            <a:r>
              <a:rPr lang="en-GB" altLang="zh-CN" dirty="0" smtClean="0">
                <a:solidFill>
                  <a:schemeClr val="bg2">
                    <a:lumMod val="75000"/>
                  </a:schemeClr>
                </a:solidFill>
                <a:ea typeface="宋体" pitchFamily="2" charset="-122"/>
              </a:rPr>
              <a:t>(</a:t>
            </a:r>
            <a:r>
              <a:rPr lang="en-GB" altLang="zh-CN" b="1" dirty="0" smtClean="0">
                <a:solidFill>
                  <a:srgbClr val="C00000"/>
                </a:solidFill>
                <a:ea typeface="宋体" pitchFamily="2" charset="-122"/>
              </a:rPr>
              <a:t>3</a:t>
            </a:r>
            <a:r>
              <a:rPr lang="en-GB" altLang="zh-CN" dirty="0" smtClean="0">
                <a:solidFill>
                  <a:schemeClr val="bg2">
                    <a:lumMod val="75000"/>
                  </a:schemeClr>
                </a:solidFill>
                <a:ea typeface="宋体" pitchFamily="2" charset="-122"/>
              </a:rPr>
              <a:t>)</a:t>
            </a:r>
            <a:endParaRPr lang="en-US" altLang="zh-CN" sz="3200" dirty="0" smtClean="0">
              <a:solidFill>
                <a:schemeClr val="bg2">
                  <a:lumMod val="75000"/>
                </a:schemeClr>
              </a:solidFill>
              <a:ea typeface="宋体" pitchFamily="2" charset="-122"/>
            </a:endParaRPr>
          </a:p>
        </p:txBody>
      </p:sp>
      <p:sp>
        <p:nvSpPr>
          <p:cNvPr id="45059" name="Rectangle 3"/>
          <p:cNvSpPr>
            <a:spLocks noGrp="1" noChangeArrowheads="1"/>
          </p:cNvSpPr>
          <p:nvPr>
            <p:ph type="body" idx="4294967295"/>
          </p:nvPr>
        </p:nvSpPr>
        <p:spPr>
          <a:xfrm>
            <a:off x="0" y="1142984"/>
            <a:ext cx="8858280" cy="5442857"/>
          </a:xfrm>
        </p:spPr>
        <p:txBody>
          <a:bodyPr/>
          <a:lstStyle/>
          <a:p>
            <a:pPr marL="628650" indent="-628650">
              <a:lnSpc>
                <a:spcPct val="80000"/>
              </a:lnSpc>
              <a:buFont typeface="Arial" charset="0"/>
              <a:buNone/>
              <a:tabLst>
                <a:tab pos="1524000" algn="l"/>
              </a:tabLst>
              <a:defRPr/>
            </a:pPr>
            <a:endParaRPr lang="en-GB" altLang="zh-CN" sz="800" b="1" dirty="0" smtClean="0">
              <a:ea typeface="宋体" pitchFamily="2" charset="-122"/>
            </a:endParaRPr>
          </a:p>
          <a:p>
            <a:pPr marL="539750" indent="-482600">
              <a:lnSpc>
                <a:spcPct val="90000"/>
              </a:lnSpc>
              <a:buSzPct val="110000"/>
              <a:buFont typeface="Wingdings 2" pitchFamily="18" charset="2"/>
              <a:buChar char=""/>
              <a:tabLst>
                <a:tab pos="1524000" algn="l"/>
              </a:tabLst>
              <a:defRPr/>
            </a:pPr>
            <a:r>
              <a:rPr lang="en-GB" sz="2600" b="1" kern="1200" dirty="0" smtClean="0">
                <a:solidFill>
                  <a:srgbClr val="C00000"/>
                </a:solidFill>
              </a:rPr>
              <a:t>How to?</a:t>
            </a:r>
          </a:p>
          <a:p>
            <a:pPr marL="939800" lvl="1" indent="-482600">
              <a:lnSpc>
                <a:spcPct val="90000"/>
              </a:lnSpc>
              <a:buSzPct val="110000"/>
              <a:buFont typeface="Wingdings 2" pitchFamily="18" charset="2"/>
              <a:buChar char=""/>
              <a:tabLst>
                <a:tab pos="1524000" algn="l"/>
              </a:tabLst>
              <a:defRPr/>
            </a:pPr>
            <a:r>
              <a:rPr lang="en-GB" sz="2800" b="1" kern="1200" dirty="0" smtClean="0"/>
              <a:t>First</a:t>
            </a:r>
            <a:r>
              <a:rPr lang="en-GB" sz="2800" kern="1200" dirty="0" smtClean="0"/>
              <a:t>: define your main age groups</a:t>
            </a:r>
          </a:p>
          <a:p>
            <a:pPr marL="1549400" lvl="2" indent="-482600">
              <a:lnSpc>
                <a:spcPct val="90000"/>
              </a:lnSpc>
              <a:buSzPct val="110000"/>
              <a:buFont typeface="Wingdings 2" pitchFamily="18" charset="2"/>
              <a:buChar char=""/>
              <a:tabLst>
                <a:tab pos="1524000" algn="l"/>
              </a:tabLst>
              <a:defRPr/>
            </a:pPr>
            <a:r>
              <a:rPr lang="en-GB" sz="2400" kern="1200" dirty="0" smtClean="0"/>
              <a:t>Age limit for </a:t>
            </a:r>
            <a:r>
              <a:rPr lang="en-GB" sz="2400" b="1" kern="1200" dirty="0" smtClean="0">
                <a:solidFill>
                  <a:srgbClr val="C00000"/>
                </a:solidFill>
              </a:rPr>
              <a:t>elderly</a:t>
            </a:r>
          </a:p>
          <a:p>
            <a:pPr marL="2006600" lvl="3" indent="-482600">
              <a:lnSpc>
                <a:spcPct val="90000"/>
              </a:lnSpc>
              <a:buClr>
                <a:srgbClr val="C00000"/>
              </a:buClr>
              <a:buSzPct val="110000"/>
              <a:buFont typeface="Wingdings 2" pitchFamily="18" charset="2"/>
              <a:buChar char=""/>
              <a:tabLst>
                <a:tab pos="1524000" algn="l"/>
              </a:tabLst>
              <a:defRPr/>
            </a:pPr>
            <a:r>
              <a:rPr lang="en-GB" sz="2400" kern="1200" dirty="0" smtClean="0"/>
              <a:t>Can fix a minimum age to be entitled to an elderly benefit  (</a:t>
            </a:r>
            <a:r>
              <a:rPr lang="en-GB" sz="2400" b="1" kern="1200" dirty="0" smtClean="0"/>
              <a:t>C132</a:t>
            </a:r>
            <a:r>
              <a:rPr lang="en-GB" sz="2400" kern="1200" dirty="0" smtClean="0"/>
              <a:t> in parameters sheet)</a:t>
            </a:r>
          </a:p>
          <a:p>
            <a:pPr marL="1549400" lvl="2" indent="-482600">
              <a:lnSpc>
                <a:spcPct val="90000"/>
              </a:lnSpc>
              <a:spcBef>
                <a:spcPts val="600"/>
              </a:spcBef>
              <a:buSzPct val="110000"/>
              <a:buFont typeface="Wingdings 2" pitchFamily="18" charset="2"/>
              <a:buChar char=""/>
              <a:tabLst>
                <a:tab pos="1524000" algn="l"/>
              </a:tabLst>
              <a:defRPr/>
            </a:pPr>
            <a:r>
              <a:rPr lang="en-GB" sz="2400" kern="1200" dirty="0" smtClean="0"/>
              <a:t>Age limit or limits for </a:t>
            </a:r>
            <a:r>
              <a:rPr lang="en-GB" sz="2400" b="1" kern="1200" dirty="0" smtClean="0">
                <a:solidFill>
                  <a:srgbClr val="C00000"/>
                </a:solidFill>
              </a:rPr>
              <a:t>children</a:t>
            </a:r>
          </a:p>
          <a:p>
            <a:pPr marL="2006600" lvl="3" indent="-482600">
              <a:lnSpc>
                <a:spcPct val="90000"/>
              </a:lnSpc>
              <a:buClr>
                <a:srgbClr val="C00000"/>
              </a:buClr>
              <a:buSzPct val="110000"/>
              <a:buFont typeface="Wingdings 2" pitchFamily="18" charset="2"/>
              <a:buChar char=""/>
              <a:tabLst>
                <a:tab pos="1524000" algn="l"/>
              </a:tabLst>
              <a:defRPr/>
            </a:pPr>
            <a:r>
              <a:rPr lang="en-GB" sz="2400" kern="1200" dirty="0" smtClean="0"/>
              <a:t>Can fix a limit minimum (</a:t>
            </a:r>
            <a:r>
              <a:rPr lang="en-GB" sz="2400" b="1" kern="1200" dirty="0" smtClean="0"/>
              <a:t>C148</a:t>
            </a:r>
            <a:r>
              <a:rPr lang="en-GB" sz="2400" kern="1200" dirty="0" smtClean="0"/>
              <a:t> in parameters sheet)  and maximum (</a:t>
            </a:r>
            <a:r>
              <a:rPr lang="en-GB" sz="2400" b="1" kern="1200" dirty="0" smtClean="0"/>
              <a:t>C149</a:t>
            </a:r>
            <a:r>
              <a:rPr lang="en-GB" sz="2400" kern="1200" dirty="0" smtClean="0"/>
              <a:t> in parameters sheet)  limit</a:t>
            </a:r>
          </a:p>
          <a:p>
            <a:pPr marL="1549400" lvl="2" indent="-482600">
              <a:lnSpc>
                <a:spcPct val="90000"/>
              </a:lnSpc>
              <a:spcBef>
                <a:spcPts val="600"/>
              </a:spcBef>
              <a:buSzPct val="110000"/>
              <a:buFont typeface="Wingdings 2" pitchFamily="18" charset="2"/>
              <a:buChar char=""/>
              <a:tabLst>
                <a:tab pos="1524000" algn="l"/>
              </a:tabLst>
              <a:defRPr/>
            </a:pPr>
            <a:r>
              <a:rPr lang="en-GB" sz="2400" kern="1200" dirty="0" smtClean="0"/>
              <a:t>Age limit or limits for </a:t>
            </a:r>
            <a:r>
              <a:rPr lang="en-GB" sz="2400" b="1" kern="1200" dirty="0" smtClean="0">
                <a:solidFill>
                  <a:srgbClr val="C00000"/>
                </a:solidFill>
              </a:rPr>
              <a:t>the working age population</a:t>
            </a:r>
          </a:p>
          <a:p>
            <a:pPr marL="2006600" lvl="3" indent="-482600">
              <a:lnSpc>
                <a:spcPct val="90000"/>
              </a:lnSpc>
              <a:buClr>
                <a:srgbClr val="C00000"/>
              </a:buClr>
              <a:buSzPct val="110000"/>
              <a:buFont typeface="Wingdings 2" pitchFamily="18" charset="2"/>
              <a:buChar char=""/>
              <a:tabLst>
                <a:tab pos="1524000" algn="l"/>
              </a:tabLst>
              <a:defRPr/>
            </a:pPr>
            <a:r>
              <a:rPr lang="en-GB" sz="2400" kern="1200" dirty="0" smtClean="0"/>
              <a:t>These are automatically defined based on the maximum age limit fixed for children and the minimum for elderly	</a:t>
            </a:r>
          </a:p>
          <a:p>
            <a:pPr marL="2463800" lvl="4" indent="-482600">
              <a:lnSpc>
                <a:spcPct val="90000"/>
              </a:lnSpc>
              <a:buClr>
                <a:srgbClr val="C00000"/>
              </a:buClr>
              <a:buSzPct val="110000"/>
              <a:buFont typeface="Wingdings 2" pitchFamily="18" charset="2"/>
              <a:buChar char=""/>
              <a:tabLst>
                <a:tab pos="1524000" algn="l"/>
              </a:tabLst>
              <a:defRPr/>
            </a:pPr>
            <a:r>
              <a:rPr lang="en-GB" sz="2400" kern="1200" dirty="0" smtClean="0"/>
              <a:t>Not perfect but simplified version for the exercise</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idx="4294967295"/>
          </p:nvPr>
        </p:nvSpPr>
        <p:spPr>
          <a:xfrm>
            <a:off x="1428728" y="0"/>
            <a:ext cx="7715272" cy="1142984"/>
          </a:xfrm>
          <a:solidFill>
            <a:schemeClr val="bg1"/>
          </a:solidFill>
        </p:spPr>
        <p:txBody>
          <a:bodyPr/>
          <a:lstStyle/>
          <a:p>
            <a:pPr algn="l"/>
            <a:r>
              <a:rPr lang="en-GB" dirty="0" smtClean="0">
                <a:solidFill>
                  <a:srgbClr val="C00000"/>
                </a:solidFill>
              </a:rPr>
              <a:t> </a:t>
            </a:r>
            <a:r>
              <a:rPr lang="en-GB" altLang="zh-CN" sz="3200" b="1" dirty="0" smtClean="0">
                <a:solidFill>
                  <a:srgbClr val="C00000"/>
                </a:solidFill>
                <a:ea typeface="宋体" pitchFamily="2" charset="-122"/>
              </a:rPr>
              <a:t>Step 1</a:t>
            </a:r>
            <a:r>
              <a:rPr lang="en-GB" altLang="zh-CN" sz="3200" dirty="0" smtClean="0">
                <a:solidFill>
                  <a:srgbClr val="C00000"/>
                </a:solidFill>
                <a:ea typeface="宋体" pitchFamily="2" charset="-122"/>
              </a:rPr>
              <a:t> </a:t>
            </a:r>
            <a:r>
              <a:rPr lang="en-GB" altLang="zh-CN" sz="3200" dirty="0" smtClean="0">
                <a:solidFill>
                  <a:schemeClr val="bg2">
                    <a:lumMod val="75000"/>
                  </a:schemeClr>
                </a:solidFill>
                <a:ea typeface="宋体" pitchFamily="2" charset="-122"/>
              </a:rPr>
              <a:t>| </a:t>
            </a:r>
            <a:r>
              <a:rPr lang="fr-FR" altLang="zh-CN" b="1" dirty="0" smtClean="0">
                <a:solidFill>
                  <a:schemeClr val="tx2">
                    <a:lumMod val="65000"/>
                    <a:lumOff val="35000"/>
                  </a:schemeClr>
                </a:solidFill>
                <a:ea typeface="宋体" pitchFamily="2" charset="-122"/>
              </a:rPr>
              <a:t>… the </a:t>
            </a:r>
            <a:r>
              <a:rPr lang="fr-FR" altLang="zh-CN" b="1" dirty="0" err="1" smtClean="0">
                <a:solidFill>
                  <a:schemeClr val="tx2">
                    <a:lumMod val="65000"/>
                    <a:lumOff val="35000"/>
                  </a:schemeClr>
                </a:solidFill>
                <a:ea typeface="宋体" pitchFamily="2" charset="-122"/>
              </a:rPr>
              <a:t>excel</a:t>
            </a:r>
            <a:r>
              <a:rPr lang="fr-FR" altLang="zh-CN" b="1" dirty="0" smtClean="0">
                <a:solidFill>
                  <a:schemeClr val="tx2">
                    <a:lumMod val="65000"/>
                    <a:lumOff val="35000"/>
                  </a:schemeClr>
                </a:solidFill>
                <a:ea typeface="宋体" pitchFamily="2" charset="-122"/>
              </a:rPr>
              <a:t> file a </a:t>
            </a:r>
            <a:r>
              <a:rPr lang="fr-FR" altLang="zh-CN" b="1" dirty="0" smtClean="0">
                <a:solidFill>
                  <a:srgbClr val="C00000"/>
                </a:solidFill>
                <a:ea typeface="宋体" pitchFamily="2" charset="-122"/>
              </a:rPr>
              <a:t>quick </a:t>
            </a:r>
            <a:r>
              <a:rPr lang="fr-FR" altLang="zh-CN" b="1" dirty="0" err="1" smtClean="0">
                <a:solidFill>
                  <a:srgbClr val="C00000"/>
                </a:solidFill>
                <a:ea typeface="宋体" pitchFamily="2" charset="-122"/>
              </a:rPr>
              <a:t>guided</a:t>
            </a:r>
            <a:r>
              <a:rPr lang="fr-FR" altLang="zh-CN" b="1" dirty="0" smtClean="0">
                <a:solidFill>
                  <a:srgbClr val="C00000"/>
                </a:solidFill>
                <a:ea typeface="宋体" pitchFamily="2" charset="-122"/>
              </a:rPr>
              <a:t> tour</a:t>
            </a:r>
            <a:endParaRPr lang="en-US" altLang="zh-CN" sz="1600" dirty="0" smtClean="0">
              <a:solidFill>
                <a:srgbClr val="C00000"/>
              </a:solidFill>
              <a:ea typeface="宋体" pitchFamily="2" charset="-122"/>
            </a:endParaRPr>
          </a:p>
        </p:txBody>
      </p:sp>
      <p:grpSp>
        <p:nvGrpSpPr>
          <p:cNvPr id="2" name="Groupe 26"/>
          <p:cNvGrpSpPr/>
          <p:nvPr/>
        </p:nvGrpSpPr>
        <p:grpSpPr>
          <a:xfrm>
            <a:off x="214282" y="1214422"/>
            <a:ext cx="8929718" cy="5461908"/>
            <a:chOff x="214282" y="1142984"/>
            <a:chExt cx="8929718" cy="5461908"/>
          </a:xfrm>
        </p:grpSpPr>
        <p:sp>
          <p:nvSpPr>
            <p:cNvPr id="26" name="Rectangle 5"/>
            <p:cNvSpPr>
              <a:spLocks noChangeArrowheads="1"/>
            </p:cNvSpPr>
            <p:nvPr/>
          </p:nvSpPr>
          <p:spPr bwMode="auto">
            <a:xfrm>
              <a:off x="6858016" y="1142984"/>
              <a:ext cx="2285984" cy="1948226"/>
            </a:xfrm>
            <a:prstGeom prst="rect">
              <a:avLst/>
            </a:prstGeom>
            <a:solidFill>
              <a:schemeClr val="bg1"/>
            </a:solidFill>
            <a:ln w="9525">
              <a:noFill/>
              <a:miter lim="800000"/>
              <a:headEnd/>
              <a:tailEnd/>
            </a:ln>
          </p:spPr>
          <p:txBody>
            <a:bodyPr wrap="square">
              <a:spAutoFit/>
            </a:bodyPr>
            <a:lstStyle/>
            <a:p>
              <a:pPr marL="363538" indent="-363538" eaLnBrk="0" hangingPunct="0">
                <a:lnSpc>
                  <a:spcPct val="90000"/>
                </a:lnSpc>
                <a:spcBef>
                  <a:spcPct val="20000"/>
                </a:spcBef>
                <a:buClr>
                  <a:srgbClr val="C00000"/>
                </a:buClr>
                <a:buFont typeface="Wingdings" pitchFamily="2" charset="2"/>
                <a:buChar char="q"/>
                <a:defRPr/>
              </a:pPr>
              <a:r>
                <a:rPr lang="en-GB" dirty="0" smtClean="0">
                  <a:solidFill>
                    <a:srgbClr val="4D4D4D"/>
                  </a:solidFill>
                </a:rPr>
                <a:t>Main parameters: poverty line, benefit amount, etc. </a:t>
              </a:r>
            </a:p>
            <a:p>
              <a:pPr marL="363538" indent="-363538" eaLnBrk="0" hangingPunct="0">
                <a:lnSpc>
                  <a:spcPct val="90000"/>
                </a:lnSpc>
                <a:spcBef>
                  <a:spcPct val="20000"/>
                </a:spcBef>
                <a:buClr>
                  <a:srgbClr val="C00000"/>
                </a:buClr>
                <a:buFont typeface="Wingdings" pitchFamily="2" charset="2"/>
                <a:buChar char="q"/>
                <a:defRPr/>
              </a:pPr>
              <a:r>
                <a:rPr lang="en-GB" dirty="0" smtClean="0">
                  <a:solidFill>
                    <a:srgbClr val="4D4D4D"/>
                  </a:solidFill>
                </a:rPr>
                <a:t>Main results</a:t>
              </a:r>
              <a:endParaRPr lang="en-GB" dirty="0">
                <a:solidFill>
                  <a:srgbClr val="4D4D4D"/>
                </a:solidFill>
              </a:endParaRPr>
            </a:p>
            <a:p>
              <a:pPr eaLnBrk="0" hangingPunct="0">
                <a:lnSpc>
                  <a:spcPct val="90000"/>
                </a:lnSpc>
                <a:spcBef>
                  <a:spcPct val="20000"/>
                </a:spcBef>
                <a:buClr>
                  <a:srgbClr val="C00000"/>
                </a:buClr>
                <a:buFont typeface="Wingdings" pitchFamily="2" charset="2"/>
                <a:buChar char="q"/>
                <a:defRPr/>
              </a:pPr>
              <a:endParaRPr lang="en-GB" dirty="0">
                <a:solidFill>
                  <a:srgbClr val="4D4D4D"/>
                </a:solidFill>
              </a:endParaRPr>
            </a:p>
          </p:txBody>
        </p:sp>
        <p:pic>
          <p:nvPicPr>
            <p:cNvPr id="177160" name="Picture 8"/>
            <p:cNvPicPr>
              <a:picLocks noChangeAspect="1" noChangeArrowheads="1"/>
            </p:cNvPicPr>
            <p:nvPr/>
          </p:nvPicPr>
          <p:blipFill>
            <a:blip r:embed="rId3" cstate="print"/>
            <a:srcRect/>
            <a:stretch>
              <a:fillRect/>
            </a:stretch>
          </p:blipFill>
          <p:spPr bwMode="auto">
            <a:xfrm>
              <a:off x="214282" y="1142984"/>
              <a:ext cx="6715172" cy="5461908"/>
            </a:xfrm>
            <a:prstGeom prst="rect">
              <a:avLst/>
            </a:prstGeom>
            <a:noFill/>
            <a:ln w="9525">
              <a:noFill/>
              <a:miter lim="800000"/>
              <a:headEnd/>
              <a:tailEnd/>
            </a:ln>
            <a:effectLst/>
          </p:spPr>
        </p:pic>
      </p:grpSp>
      <p:grpSp>
        <p:nvGrpSpPr>
          <p:cNvPr id="3" name="Groupe 16"/>
          <p:cNvGrpSpPr/>
          <p:nvPr/>
        </p:nvGrpSpPr>
        <p:grpSpPr>
          <a:xfrm>
            <a:off x="214282" y="1142984"/>
            <a:ext cx="8929718" cy="5500726"/>
            <a:chOff x="0" y="1142984"/>
            <a:chExt cx="9144000" cy="5500726"/>
          </a:xfrm>
        </p:grpSpPr>
        <p:pic>
          <p:nvPicPr>
            <p:cNvPr id="405506" name="Picture 2"/>
            <p:cNvPicPr>
              <a:picLocks noChangeAspect="1" noChangeArrowheads="1"/>
            </p:cNvPicPr>
            <p:nvPr/>
          </p:nvPicPr>
          <p:blipFill>
            <a:blip r:embed="rId4" cstate="print"/>
            <a:srcRect/>
            <a:stretch>
              <a:fillRect/>
            </a:stretch>
          </p:blipFill>
          <p:spPr bwMode="auto">
            <a:xfrm>
              <a:off x="0" y="1571612"/>
              <a:ext cx="9061389" cy="5072098"/>
            </a:xfrm>
            <a:prstGeom prst="rect">
              <a:avLst/>
            </a:prstGeom>
            <a:noFill/>
            <a:ln w="9525">
              <a:noFill/>
              <a:miter lim="800000"/>
              <a:headEnd/>
              <a:tailEnd/>
            </a:ln>
            <a:effectLst/>
          </p:spPr>
        </p:pic>
        <p:sp>
          <p:nvSpPr>
            <p:cNvPr id="16" name="ZoneTexte 15"/>
            <p:cNvSpPr txBox="1"/>
            <p:nvPr/>
          </p:nvSpPr>
          <p:spPr>
            <a:xfrm>
              <a:off x="0" y="1142984"/>
              <a:ext cx="9144000" cy="1200329"/>
            </a:xfrm>
            <a:prstGeom prst="rect">
              <a:avLst/>
            </a:prstGeom>
            <a:solidFill>
              <a:schemeClr val="bg1"/>
            </a:solidFill>
          </p:spPr>
          <p:txBody>
            <a:bodyPr wrap="square" rtlCol="0">
              <a:spAutoFit/>
            </a:bodyPr>
            <a:lstStyle/>
            <a:p>
              <a:pPr marL="993775" lvl="1" indent="-536575">
                <a:buClr>
                  <a:srgbClr val="C00000"/>
                </a:buClr>
                <a:buFont typeface="Wingdings" pitchFamily="2" charset="2"/>
                <a:buChar char="q"/>
              </a:pPr>
              <a:r>
                <a:rPr lang="fr-FR" b="1" dirty="0" smtClean="0">
                  <a:solidFill>
                    <a:srgbClr val="C00000"/>
                  </a:solidFill>
                </a:rPr>
                <a:t>Main </a:t>
              </a:r>
              <a:r>
                <a:rPr lang="fr-FR" b="1" dirty="0" err="1" smtClean="0">
                  <a:solidFill>
                    <a:srgbClr val="C00000"/>
                  </a:solidFill>
                </a:rPr>
                <a:t>Parameters</a:t>
              </a:r>
              <a:r>
                <a:rPr lang="fr-FR" dirty="0" smtClean="0">
                  <a:solidFill>
                    <a:schemeClr val="tx2">
                      <a:lumMod val="95000"/>
                      <a:lumOff val="5000"/>
                    </a:schemeClr>
                  </a:solidFill>
                </a:rPr>
                <a:t>: </a:t>
              </a:r>
            </a:p>
            <a:p>
              <a:pPr marL="1450975" lvl="2" indent="-536575">
                <a:buClr>
                  <a:srgbClr val="C00000"/>
                </a:buClr>
                <a:buFont typeface="Wingdings" pitchFamily="2" charset="2"/>
                <a:buChar char="q"/>
              </a:pPr>
              <a:r>
                <a:rPr lang="fr-FR" dirty="0" err="1" smtClean="0">
                  <a:solidFill>
                    <a:schemeClr val="tx2">
                      <a:lumMod val="95000"/>
                      <a:lumOff val="5000"/>
                    </a:schemeClr>
                  </a:solidFill>
                </a:rPr>
                <a:t>target</a:t>
              </a:r>
              <a:r>
                <a:rPr lang="fr-FR" dirty="0" smtClean="0">
                  <a:solidFill>
                    <a:schemeClr val="tx2">
                      <a:lumMod val="95000"/>
                      <a:lumOff val="5000"/>
                    </a:schemeClr>
                  </a:solidFill>
                </a:rPr>
                <a:t> groups: </a:t>
              </a:r>
              <a:r>
                <a:rPr lang="fr-FR" dirty="0" err="1" smtClean="0">
                  <a:solidFill>
                    <a:schemeClr val="tx2">
                      <a:lumMod val="95000"/>
                      <a:lumOff val="5000"/>
                    </a:schemeClr>
                  </a:solidFill>
                </a:rPr>
                <a:t>elderly</a:t>
              </a:r>
              <a:r>
                <a:rPr lang="fr-FR" dirty="0" smtClean="0">
                  <a:solidFill>
                    <a:schemeClr val="tx2">
                      <a:lumMod val="95000"/>
                      <a:lumOff val="5000"/>
                    </a:schemeClr>
                  </a:solidFill>
                </a:rPr>
                <a:t> and or </a:t>
              </a:r>
              <a:r>
                <a:rPr lang="fr-FR" dirty="0" err="1" smtClean="0">
                  <a:solidFill>
                    <a:schemeClr val="tx2">
                      <a:lumMod val="95000"/>
                      <a:lumOff val="5000"/>
                    </a:schemeClr>
                  </a:solidFill>
                </a:rPr>
                <a:t>children</a:t>
              </a:r>
              <a:endParaRPr lang="fr-FR" dirty="0" smtClean="0">
                <a:solidFill>
                  <a:schemeClr val="tx2">
                    <a:lumMod val="95000"/>
                    <a:lumOff val="5000"/>
                  </a:schemeClr>
                </a:solidFill>
              </a:endParaRPr>
            </a:p>
            <a:p>
              <a:pPr marL="1450975" lvl="2" indent="-536575">
                <a:buClr>
                  <a:srgbClr val="C00000"/>
                </a:buClr>
                <a:buFont typeface="Wingdings" pitchFamily="2" charset="2"/>
                <a:buChar char="q"/>
              </a:pPr>
              <a:r>
                <a:rPr lang="fr-FR" dirty="0" err="1" smtClean="0">
                  <a:solidFill>
                    <a:schemeClr val="tx2">
                      <a:lumMod val="95000"/>
                      <a:lumOff val="5000"/>
                    </a:schemeClr>
                  </a:solidFill>
                </a:rPr>
                <a:t>Choice</a:t>
              </a:r>
              <a:r>
                <a:rPr lang="fr-FR" dirty="0" smtClean="0">
                  <a:solidFill>
                    <a:schemeClr val="tx2">
                      <a:lumMod val="95000"/>
                      <a:lumOff val="5000"/>
                    </a:schemeClr>
                  </a:solidFill>
                </a:rPr>
                <a:t> of </a:t>
              </a:r>
              <a:r>
                <a:rPr lang="fr-FR" dirty="0" err="1" smtClean="0">
                  <a:solidFill>
                    <a:schemeClr val="tx2">
                      <a:lumMod val="95000"/>
                      <a:lumOff val="5000"/>
                    </a:schemeClr>
                  </a:solidFill>
                </a:rPr>
                <a:t>eligible</a:t>
              </a:r>
              <a:r>
                <a:rPr lang="fr-FR" dirty="0" smtClean="0">
                  <a:solidFill>
                    <a:schemeClr val="tx2">
                      <a:lumMod val="95000"/>
                      <a:lumOff val="5000"/>
                    </a:schemeClr>
                  </a:solidFill>
                </a:rPr>
                <a:t> </a:t>
              </a:r>
              <a:r>
                <a:rPr lang="fr-FR" dirty="0" err="1" smtClean="0">
                  <a:solidFill>
                    <a:schemeClr val="tx2">
                      <a:lumMod val="95000"/>
                      <a:lumOff val="5000"/>
                    </a:schemeClr>
                  </a:solidFill>
                </a:rPr>
                <a:t>age</a:t>
              </a:r>
              <a:r>
                <a:rPr lang="fr-FR" dirty="0" smtClean="0">
                  <a:solidFill>
                    <a:schemeClr val="tx2">
                      <a:lumMod val="95000"/>
                      <a:lumOff val="5000"/>
                    </a:schemeClr>
                  </a:solidFill>
                </a:rPr>
                <a:t> </a:t>
              </a:r>
            </a:p>
            <a:p>
              <a:pPr marL="1450975" lvl="2" indent="-536575">
                <a:buClr>
                  <a:srgbClr val="C00000"/>
                </a:buClr>
                <a:buFont typeface="Wingdings" pitchFamily="2" charset="2"/>
                <a:buChar char="q"/>
              </a:pPr>
              <a:r>
                <a:rPr lang="fr-FR" dirty="0" err="1" smtClean="0">
                  <a:solidFill>
                    <a:schemeClr val="tx2">
                      <a:lumMod val="95000"/>
                      <a:lumOff val="5000"/>
                    </a:schemeClr>
                  </a:solidFill>
                </a:rPr>
                <a:t>Choice</a:t>
              </a:r>
              <a:r>
                <a:rPr lang="fr-FR" dirty="0" smtClean="0">
                  <a:solidFill>
                    <a:schemeClr val="tx2">
                      <a:lumMod val="95000"/>
                      <a:lumOff val="5000"/>
                    </a:schemeClr>
                  </a:solidFill>
                </a:rPr>
                <a:t> of </a:t>
              </a:r>
              <a:r>
                <a:rPr lang="fr-FR" dirty="0" err="1" smtClean="0">
                  <a:solidFill>
                    <a:schemeClr val="tx2">
                      <a:lumMod val="95000"/>
                      <a:lumOff val="5000"/>
                    </a:schemeClr>
                  </a:solidFill>
                </a:rPr>
                <a:t>benefit</a:t>
              </a:r>
              <a:r>
                <a:rPr lang="fr-FR" dirty="0" smtClean="0">
                  <a:solidFill>
                    <a:schemeClr val="tx2">
                      <a:lumMod val="95000"/>
                      <a:lumOff val="5000"/>
                    </a:schemeClr>
                  </a:solidFill>
                </a:rPr>
                <a:t> </a:t>
              </a:r>
              <a:r>
                <a:rPr lang="fr-FR" dirty="0" err="1" smtClean="0">
                  <a:solidFill>
                    <a:schemeClr val="tx2">
                      <a:lumMod val="95000"/>
                      <a:lumOff val="5000"/>
                    </a:schemeClr>
                  </a:solidFill>
                </a:rPr>
                <a:t>amount</a:t>
              </a:r>
              <a:r>
                <a:rPr lang="fr-FR" dirty="0" smtClean="0">
                  <a:solidFill>
                    <a:schemeClr val="tx2">
                      <a:lumMod val="95000"/>
                      <a:lumOff val="5000"/>
                    </a:schemeClr>
                  </a:solidFill>
                </a:rPr>
                <a:t> </a:t>
              </a:r>
              <a:r>
                <a:rPr lang="fr-FR" dirty="0" err="1" smtClean="0">
                  <a:solidFill>
                    <a:schemeClr val="tx2">
                      <a:lumMod val="95000"/>
                      <a:lumOff val="5000"/>
                    </a:schemeClr>
                  </a:solidFill>
                </a:rPr>
                <a:t>expressed</a:t>
              </a:r>
              <a:r>
                <a:rPr lang="fr-FR" dirty="0" smtClean="0">
                  <a:solidFill>
                    <a:schemeClr val="tx2">
                      <a:lumMod val="95000"/>
                      <a:lumOff val="5000"/>
                    </a:schemeClr>
                  </a:solidFill>
                </a:rPr>
                <a:t> as a </a:t>
              </a:r>
              <a:r>
                <a:rPr lang="fr-FR" dirty="0" err="1" smtClean="0">
                  <a:solidFill>
                    <a:schemeClr val="tx2">
                      <a:lumMod val="95000"/>
                      <a:lumOff val="5000"/>
                    </a:schemeClr>
                  </a:solidFill>
                </a:rPr>
                <a:t>percentage</a:t>
              </a:r>
              <a:r>
                <a:rPr lang="fr-FR" dirty="0" smtClean="0">
                  <a:solidFill>
                    <a:schemeClr val="tx2">
                      <a:lumMod val="95000"/>
                      <a:lumOff val="5000"/>
                    </a:schemeClr>
                  </a:solidFill>
                </a:rPr>
                <a:t> of the </a:t>
              </a:r>
              <a:r>
                <a:rPr lang="fr-FR" dirty="0" err="1" smtClean="0">
                  <a:solidFill>
                    <a:schemeClr val="tx2">
                      <a:lumMod val="95000"/>
                      <a:lumOff val="5000"/>
                    </a:schemeClr>
                  </a:solidFill>
                </a:rPr>
                <a:t>poverty</a:t>
              </a:r>
              <a:r>
                <a:rPr lang="fr-FR" dirty="0" smtClean="0">
                  <a:solidFill>
                    <a:schemeClr val="tx2">
                      <a:lumMod val="95000"/>
                      <a:lumOff val="5000"/>
                    </a:schemeClr>
                  </a:solidFill>
                </a:rPr>
                <a:t> line</a:t>
              </a:r>
              <a:endParaRPr lang="fr-FR" dirty="0"/>
            </a:p>
          </p:txBody>
        </p:sp>
      </p:grpSp>
      <p:grpSp>
        <p:nvGrpSpPr>
          <p:cNvPr id="4" name="Groupe 21"/>
          <p:cNvGrpSpPr/>
          <p:nvPr/>
        </p:nvGrpSpPr>
        <p:grpSpPr>
          <a:xfrm>
            <a:off x="1643042" y="3071810"/>
            <a:ext cx="2000264" cy="830997"/>
            <a:chOff x="1643042" y="3071810"/>
            <a:chExt cx="2000264" cy="830997"/>
          </a:xfrm>
        </p:grpSpPr>
        <p:sp>
          <p:nvSpPr>
            <p:cNvPr id="18" name="ZoneTexte 17"/>
            <p:cNvSpPr txBox="1"/>
            <p:nvPr/>
          </p:nvSpPr>
          <p:spPr>
            <a:xfrm>
              <a:off x="1643042" y="3071810"/>
              <a:ext cx="1643074" cy="830997"/>
            </a:xfrm>
            <a:prstGeom prst="rect">
              <a:avLst/>
            </a:prstGeom>
            <a:noFill/>
          </p:spPr>
          <p:txBody>
            <a:bodyPr wrap="square" rtlCol="0">
              <a:spAutoFit/>
            </a:bodyPr>
            <a:lstStyle/>
            <a:p>
              <a:r>
                <a:rPr lang="fr-FR" sz="1600" dirty="0" err="1" smtClean="0">
                  <a:solidFill>
                    <a:srgbClr val="C00000"/>
                  </a:solidFill>
                  <a:latin typeface="Calibri" pitchFamily="34" charset="0"/>
                  <a:cs typeface="Calibri" pitchFamily="34" charset="0"/>
                </a:rPr>
                <a:t>Starting</a:t>
              </a:r>
              <a:r>
                <a:rPr lang="fr-FR" sz="1600" dirty="0" smtClean="0">
                  <a:solidFill>
                    <a:srgbClr val="C00000"/>
                  </a:solidFill>
                  <a:latin typeface="Calibri" pitchFamily="34" charset="0"/>
                  <a:cs typeface="Calibri" pitchFamily="34" charset="0"/>
                </a:rPr>
                <a:t> </a:t>
              </a:r>
              <a:r>
                <a:rPr lang="fr-FR" sz="1600" dirty="0" err="1" smtClean="0">
                  <a:solidFill>
                    <a:srgbClr val="C00000"/>
                  </a:solidFill>
                  <a:latin typeface="Calibri" pitchFamily="34" charset="0"/>
                  <a:cs typeface="Calibri" pitchFamily="34" charset="0"/>
                </a:rPr>
                <a:t>age</a:t>
              </a:r>
              <a:r>
                <a:rPr lang="fr-FR" sz="1600" dirty="0" smtClean="0">
                  <a:solidFill>
                    <a:srgbClr val="C00000"/>
                  </a:solidFill>
                  <a:latin typeface="Calibri" pitchFamily="34" charset="0"/>
                  <a:cs typeface="Calibri" pitchFamily="34" charset="0"/>
                </a:rPr>
                <a:t> to </a:t>
              </a:r>
              <a:r>
                <a:rPr lang="fr-FR" sz="1600" dirty="0" err="1" smtClean="0">
                  <a:solidFill>
                    <a:srgbClr val="C00000"/>
                  </a:solidFill>
                  <a:latin typeface="Calibri" pitchFamily="34" charset="0"/>
                  <a:cs typeface="Calibri" pitchFamily="34" charset="0"/>
                </a:rPr>
                <a:t>receive</a:t>
              </a:r>
              <a:r>
                <a:rPr lang="fr-FR" sz="1600" dirty="0" smtClean="0">
                  <a:solidFill>
                    <a:srgbClr val="C00000"/>
                  </a:solidFill>
                  <a:latin typeface="Calibri" pitchFamily="34" charset="0"/>
                  <a:cs typeface="Calibri" pitchFamily="34" charset="0"/>
                </a:rPr>
                <a:t> the </a:t>
              </a:r>
              <a:r>
                <a:rPr lang="fr-FR" sz="1600" dirty="0" err="1" smtClean="0">
                  <a:solidFill>
                    <a:srgbClr val="C00000"/>
                  </a:solidFill>
                  <a:latin typeface="Calibri" pitchFamily="34" charset="0"/>
                  <a:cs typeface="Calibri" pitchFamily="34" charset="0"/>
                </a:rPr>
                <a:t>old</a:t>
              </a:r>
              <a:r>
                <a:rPr lang="fr-FR" sz="1600" dirty="0" smtClean="0">
                  <a:solidFill>
                    <a:srgbClr val="C00000"/>
                  </a:solidFill>
                  <a:latin typeface="Calibri" pitchFamily="34" charset="0"/>
                  <a:cs typeface="Calibri" pitchFamily="34" charset="0"/>
                </a:rPr>
                <a:t> </a:t>
              </a:r>
              <a:r>
                <a:rPr lang="fr-FR" sz="1600" dirty="0" err="1" smtClean="0">
                  <a:solidFill>
                    <a:srgbClr val="C00000"/>
                  </a:solidFill>
                  <a:latin typeface="Calibri" pitchFamily="34" charset="0"/>
                  <a:cs typeface="Calibri" pitchFamily="34" charset="0"/>
                </a:rPr>
                <a:t>age</a:t>
              </a:r>
              <a:r>
                <a:rPr lang="fr-FR" sz="1600" dirty="0" smtClean="0">
                  <a:solidFill>
                    <a:srgbClr val="C00000"/>
                  </a:solidFill>
                  <a:latin typeface="Calibri" pitchFamily="34" charset="0"/>
                  <a:cs typeface="Calibri" pitchFamily="34" charset="0"/>
                </a:rPr>
                <a:t> pension</a:t>
              </a:r>
              <a:endParaRPr lang="fr-FR" sz="1600" dirty="0">
                <a:solidFill>
                  <a:srgbClr val="C00000"/>
                </a:solidFill>
                <a:latin typeface="Calibri" pitchFamily="34" charset="0"/>
                <a:cs typeface="Calibri" pitchFamily="34" charset="0"/>
              </a:endParaRPr>
            </a:p>
          </p:txBody>
        </p:sp>
        <p:sp>
          <p:nvSpPr>
            <p:cNvPr id="21" name="Flèche droite 20"/>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5" name="Groupe 22"/>
          <p:cNvGrpSpPr/>
          <p:nvPr/>
        </p:nvGrpSpPr>
        <p:grpSpPr>
          <a:xfrm>
            <a:off x="1357290" y="3571876"/>
            <a:ext cx="2286016" cy="1323439"/>
            <a:chOff x="1357290" y="3071810"/>
            <a:chExt cx="2286016" cy="1323439"/>
          </a:xfrm>
        </p:grpSpPr>
        <p:sp>
          <p:nvSpPr>
            <p:cNvPr id="24" name="ZoneTexte 23"/>
            <p:cNvSpPr txBox="1"/>
            <p:nvPr/>
          </p:nvSpPr>
          <p:spPr>
            <a:xfrm>
              <a:off x="1357290" y="3071810"/>
              <a:ext cx="1928826" cy="1323439"/>
            </a:xfrm>
            <a:prstGeom prst="rect">
              <a:avLst/>
            </a:prstGeom>
            <a:solidFill>
              <a:schemeClr val="bg1">
                <a:lumMod val="95000"/>
              </a:schemeClr>
            </a:solidFill>
          </p:spPr>
          <p:txBody>
            <a:bodyPr wrap="square" rtlCol="0">
              <a:spAutoFit/>
            </a:bodyPr>
            <a:lstStyle/>
            <a:p>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amount</a:t>
              </a:r>
              <a:r>
                <a:rPr lang="fr-FR" sz="1600" dirty="0" smtClean="0">
                  <a:solidFill>
                    <a:schemeClr val="accent2">
                      <a:lumMod val="10000"/>
                    </a:schemeClr>
                  </a:solidFill>
                  <a:latin typeface="Calibri" pitchFamily="34" charset="0"/>
                  <a:cs typeface="Calibri" pitchFamily="34" charset="0"/>
                </a:rPr>
                <a:t> for the </a:t>
              </a:r>
              <a:r>
                <a:rPr lang="fr-FR" sz="1600" dirty="0" err="1" smtClean="0">
                  <a:solidFill>
                    <a:schemeClr val="accent2">
                      <a:lumMod val="10000"/>
                    </a:schemeClr>
                  </a:solidFill>
                  <a:latin typeface="Calibri" pitchFamily="34" charset="0"/>
                  <a:cs typeface="Calibri" pitchFamily="34" charset="0"/>
                </a:rPr>
                <a:t>universal</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old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age</a:t>
              </a:r>
              <a:r>
                <a:rPr lang="fr-FR" sz="1600" dirty="0" smtClean="0">
                  <a:solidFill>
                    <a:schemeClr val="accent2">
                      <a:lumMod val="10000"/>
                    </a:schemeClr>
                  </a:solidFill>
                  <a:latin typeface="Calibri" pitchFamily="34" charset="0"/>
                  <a:cs typeface="Calibri" pitchFamily="34" charset="0"/>
                </a:rPr>
                <a:t> pension: </a:t>
              </a:r>
              <a:r>
                <a:rPr lang="fr-FR" sz="1600" dirty="0" err="1" smtClean="0">
                  <a:solidFill>
                    <a:schemeClr val="accent2">
                      <a:lumMod val="10000"/>
                    </a:schemeClr>
                  </a:solidFill>
                  <a:latin typeface="Calibri" pitchFamily="34" charset="0"/>
                  <a:cs typeface="Calibri" pitchFamily="34" charset="0"/>
                </a:rPr>
                <a:t>expressed</a:t>
              </a:r>
              <a:r>
                <a:rPr lang="fr-FR" sz="1600" dirty="0" smtClean="0">
                  <a:solidFill>
                    <a:schemeClr val="accent2">
                      <a:lumMod val="10000"/>
                    </a:schemeClr>
                  </a:solidFill>
                  <a:latin typeface="Calibri" pitchFamily="34" charset="0"/>
                  <a:cs typeface="Calibri" pitchFamily="34" charset="0"/>
                </a:rPr>
                <a:t> as </a:t>
              </a:r>
              <a:r>
                <a:rPr lang="fr-FR" sz="1600" b="1" dirty="0" smtClean="0">
                  <a:solidFill>
                    <a:srgbClr val="C00000"/>
                  </a:solidFill>
                  <a:latin typeface="Calibri" pitchFamily="34" charset="0"/>
                  <a:cs typeface="Calibri" pitchFamily="34" charset="0"/>
                </a:rPr>
                <a:t>a </a:t>
              </a:r>
              <a:r>
                <a:rPr lang="fr-FR" sz="1600" b="1" dirty="0" err="1" smtClean="0">
                  <a:solidFill>
                    <a:srgbClr val="C00000"/>
                  </a:solidFill>
                  <a:latin typeface="Calibri" pitchFamily="34" charset="0"/>
                  <a:cs typeface="Calibri" pitchFamily="34" charset="0"/>
                </a:rPr>
                <a:t>percentage</a:t>
              </a:r>
              <a:r>
                <a:rPr lang="fr-FR" sz="1600" b="1" dirty="0" smtClean="0">
                  <a:solidFill>
                    <a:srgbClr val="C00000"/>
                  </a:solidFill>
                  <a:latin typeface="Calibri" pitchFamily="34" charset="0"/>
                  <a:cs typeface="Calibri" pitchFamily="34" charset="0"/>
                </a:rPr>
                <a:t> of the </a:t>
              </a:r>
              <a:r>
                <a:rPr lang="fr-FR" sz="1600" b="1" dirty="0" err="1" smtClean="0">
                  <a:solidFill>
                    <a:srgbClr val="C00000"/>
                  </a:solidFill>
                  <a:latin typeface="Calibri" pitchFamily="34" charset="0"/>
                  <a:cs typeface="Calibri" pitchFamily="34" charset="0"/>
                </a:rPr>
                <a:t>poverty</a:t>
              </a:r>
              <a:r>
                <a:rPr lang="fr-FR" sz="1600" b="1" dirty="0" smtClean="0">
                  <a:solidFill>
                    <a:srgbClr val="C00000"/>
                  </a:solidFill>
                  <a:latin typeface="Calibri" pitchFamily="34" charset="0"/>
                  <a:cs typeface="Calibri" pitchFamily="34" charset="0"/>
                </a:rPr>
                <a:t> line </a:t>
              </a:r>
              <a:endParaRPr lang="fr-FR" sz="1600" b="1" dirty="0">
                <a:solidFill>
                  <a:srgbClr val="C00000"/>
                </a:solidFill>
                <a:latin typeface="Calibri" pitchFamily="34" charset="0"/>
                <a:cs typeface="Calibri" pitchFamily="34" charset="0"/>
              </a:endParaRPr>
            </a:p>
          </p:txBody>
        </p:sp>
        <p:sp>
          <p:nvSpPr>
            <p:cNvPr id="25" name="Flèche droite 24"/>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6" name="Groupe 26"/>
          <p:cNvGrpSpPr/>
          <p:nvPr/>
        </p:nvGrpSpPr>
        <p:grpSpPr>
          <a:xfrm>
            <a:off x="1357290" y="3857628"/>
            <a:ext cx="2286016" cy="1569660"/>
            <a:chOff x="1357290" y="3071810"/>
            <a:chExt cx="2286016" cy="1569660"/>
          </a:xfrm>
        </p:grpSpPr>
        <p:sp>
          <p:nvSpPr>
            <p:cNvPr id="29" name="ZoneTexte 28"/>
            <p:cNvSpPr txBox="1"/>
            <p:nvPr/>
          </p:nvSpPr>
          <p:spPr>
            <a:xfrm>
              <a:off x="1357290" y="3071810"/>
              <a:ext cx="1928826" cy="1569660"/>
            </a:xfrm>
            <a:prstGeom prst="rect">
              <a:avLst/>
            </a:prstGeom>
            <a:solidFill>
              <a:schemeClr val="bg1">
                <a:lumMod val="95000"/>
              </a:schemeClr>
            </a:solidFill>
          </p:spPr>
          <p:txBody>
            <a:bodyPr wrap="square" rtlCol="0">
              <a:spAutoFit/>
            </a:bodyPr>
            <a:lstStyle/>
            <a:p>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amount</a:t>
              </a:r>
              <a:r>
                <a:rPr lang="fr-FR" sz="1600" dirty="0" smtClean="0">
                  <a:solidFill>
                    <a:schemeClr val="accent2">
                      <a:lumMod val="10000"/>
                    </a:schemeClr>
                  </a:solidFill>
                  <a:latin typeface="Calibri" pitchFamily="34" charset="0"/>
                  <a:cs typeface="Calibri" pitchFamily="34" charset="0"/>
                </a:rPr>
                <a:t> for the </a:t>
              </a:r>
              <a:r>
                <a:rPr lang="fr-FR" sz="1600" b="1" dirty="0" err="1" smtClean="0">
                  <a:solidFill>
                    <a:srgbClr val="C00000"/>
                  </a:solidFill>
                  <a:latin typeface="Calibri" pitchFamily="34" charset="0"/>
                  <a:cs typeface="Calibri" pitchFamily="34" charset="0"/>
                </a:rPr>
                <a:t>means</a:t>
              </a:r>
              <a:r>
                <a:rPr lang="fr-FR" sz="1600" b="1" dirty="0" smtClean="0">
                  <a:solidFill>
                    <a:srgbClr val="C00000"/>
                  </a:solidFill>
                  <a:latin typeface="Calibri" pitchFamily="34" charset="0"/>
                  <a:cs typeface="Calibri" pitchFamily="34" charset="0"/>
                </a:rPr>
                <a:t>-</a:t>
              </a:r>
              <a:r>
                <a:rPr lang="fr-FR" sz="1600" b="1" dirty="0" err="1" smtClean="0">
                  <a:solidFill>
                    <a:srgbClr val="C00000"/>
                  </a:solidFill>
                  <a:latin typeface="Calibri" pitchFamily="34" charset="0"/>
                  <a:cs typeface="Calibri" pitchFamily="34" charset="0"/>
                </a:rPr>
                <a:t>tested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old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age</a:t>
              </a:r>
              <a:r>
                <a:rPr lang="fr-FR" sz="1600" dirty="0" smtClean="0">
                  <a:solidFill>
                    <a:schemeClr val="accent2">
                      <a:lumMod val="10000"/>
                    </a:schemeClr>
                  </a:solidFill>
                  <a:latin typeface="Calibri" pitchFamily="34" charset="0"/>
                  <a:cs typeface="Calibri" pitchFamily="34" charset="0"/>
                </a:rPr>
                <a:t> pension: </a:t>
              </a:r>
              <a:r>
                <a:rPr lang="fr-FR" sz="1600" dirty="0" err="1" smtClean="0">
                  <a:solidFill>
                    <a:schemeClr val="accent2">
                      <a:lumMod val="10000"/>
                    </a:schemeClr>
                  </a:solidFill>
                  <a:latin typeface="Calibri" pitchFamily="34" charset="0"/>
                  <a:cs typeface="Calibri" pitchFamily="34" charset="0"/>
                </a:rPr>
                <a:t>expressed</a:t>
              </a:r>
              <a:r>
                <a:rPr lang="fr-FR" sz="1600" dirty="0" smtClean="0">
                  <a:solidFill>
                    <a:schemeClr val="accent2">
                      <a:lumMod val="10000"/>
                    </a:schemeClr>
                  </a:solidFill>
                  <a:latin typeface="Calibri" pitchFamily="34" charset="0"/>
                  <a:cs typeface="Calibri" pitchFamily="34" charset="0"/>
                </a:rPr>
                <a:t> as </a:t>
              </a:r>
              <a:r>
                <a:rPr lang="fr-FR" sz="1600" b="1" dirty="0" smtClean="0">
                  <a:solidFill>
                    <a:srgbClr val="C00000"/>
                  </a:solidFill>
                  <a:latin typeface="Calibri" pitchFamily="34" charset="0"/>
                  <a:cs typeface="Calibri" pitchFamily="34" charset="0"/>
                </a:rPr>
                <a:t>a </a:t>
              </a:r>
              <a:r>
                <a:rPr lang="fr-FR" sz="1600" b="1" dirty="0" err="1" smtClean="0">
                  <a:solidFill>
                    <a:srgbClr val="C00000"/>
                  </a:solidFill>
                  <a:latin typeface="Calibri" pitchFamily="34" charset="0"/>
                  <a:cs typeface="Calibri" pitchFamily="34" charset="0"/>
                </a:rPr>
                <a:t>percentage</a:t>
              </a:r>
              <a:r>
                <a:rPr lang="fr-FR" sz="1600" b="1" dirty="0" smtClean="0">
                  <a:solidFill>
                    <a:srgbClr val="C00000"/>
                  </a:solidFill>
                  <a:latin typeface="Calibri" pitchFamily="34" charset="0"/>
                  <a:cs typeface="Calibri" pitchFamily="34" charset="0"/>
                </a:rPr>
                <a:t> of the </a:t>
              </a:r>
              <a:r>
                <a:rPr lang="fr-FR" sz="1600" b="1" dirty="0" err="1" smtClean="0">
                  <a:solidFill>
                    <a:srgbClr val="C00000"/>
                  </a:solidFill>
                  <a:latin typeface="Calibri" pitchFamily="34" charset="0"/>
                  <a:cs typeface="Calibri" pitchFamily="34" charset="0"/>
                </a:rPr>
                <a:t>poverty</a:t>
              </a:r>
              <a:r>
                <a:rPr lang="fr-FR" sz="1600" b="1" dirty="0" smtClean="0">
                  <a:solidFill>
                    <a:srgbClr val="C00000"/>
                  </a:solidFill>
                  <a:latin typeface="Calibri" pitchFamily="34" charset="0"/>
                  <a:cs typeface="Calibri" pitchFamily="34" charset="0"/>
                </a:rPr>
                <a:t> line </a:t>
              </a:r>
              <a:endParaRPr lang="fr-FR" sz="1600" b="1" dirty="0">
                <a:solidFill>
                  <a:srgbClr val="C00000"/>
                </a:solidFill>
                <a:latin typeface="Calibri" pitchFamily="34" charset="0"/>
                <a:cs typeface="Calibri" pitchFamily="34" charset="0"/>
              </a:endParaRPr>
            </a:p>
          </p:txBody>
        </p:sp>
        <p:sp>
          <p:nvSpPr>
            <p:cNvPr id="30" name="Flèche droite 29"/>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7" name="Groupe 30"/>
          <p:cNvGrpSpPr/>
          <p:nvPr/>
        </p:nvGrpSpPr>
        <p:grpSpPr>
          <a:xfrm>
            <a:off x="1357290" y="4572008"/>
            <a:ext cx="2286016" cy="1323439"/>
            <a:chOff x="1357290" y="3071810"/>
            <a:chExt cx="2286016" cy="1323439"/>
          </a:xfrm>
        </p:grpSpPr>
        <p:sp>
          <p:nvSpPr>
            <p:cNvPr id="32" name="ZoneTexte 31"/>
            <p:cNvSpPr txBox="1"/>
            <p:nvPr/>
          </p:nvSpPr>
          <p:spPr>
            <a:xfrm>
              <a:off x="1357290" y="3071810"/>
              <a:ext cx="1928826" cy="1323439"/>
            </a:xfrm>
            <a:prstGeom prst="rect">
              <a:avLst/>
            </a:prstGeom>
            <a:solidFill>
              <a:schemeClr val="bg1">
                <a:lumMod val="95000"/>
              </a:schemeClr>
            </a:solidFill>
          </p:spPr>
          <p:txBody>
            <a:bodyPr wrap="square" rtlCol="0">
              <a:spAutoFit/>
            </a:bodyPr>
            <a:lstStyle/>
            <a:p>
              <a:r>
                <a:rPr lang="fr-FR" sz="1600" b="1" dirty="0" smtClean="0">
                  <a:solidFill>
                    <a:srgbClr val="C00000"/>
                  </a:solidFill>
                  <a:latin typeface="Calibri" pitchFamily="34" charset="0"/>
                  <a:cs typeface="Calibri" pitchFamily="34" charset="0"/>
                </a:rPr>
                <a:t>Child </a:t>
              </a:r>
              <a:r>
                <a:rPr lang="fr-FR" sz="1600" b="1" dirty="0" err="1" smtClean="0">
                  <a:solidFill>
                    <a:srgbClr val="C00000"/>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minimum and maximum </a:t>
              </a:r>
              <a:r>
                <a:rPr lang="fr-FR" sz="1600" dirty="0" err="1" smtClean="0">
                  <a:solidFill>
                    <a:schemeClr val="accent2">
                      <a:lumMod val="10000"/>
                    </a:schemeClr>
                  </a:solidFill>
                  <a:latin typeface="Calibri" pitchFamily="34" charset="0"/>
                  <a:cs typeface="Calibri" pitchFamily="34" charset="0"/>
                </a:rPr>
                <a:t>age</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limits</a:t>
              </a:r>
              <a:r>
                <a:rPr lang="fr-FR" sz="1600" dirty="0" smtClean="0">
                  <a:solidFill>
                    <a:schemeClr val="accent2">
                      <a:lumMod val="10000"/>
                    </a:schemeClr>
                  </a:solidFill>
                  <a:latin typeface="Calibri" pitchFamily="34" charset="0"/>
                  <a:cs typeface="Calibri" pitchFamily="34" charset="0"/>
                </a:rPr>
                <a:t> to </a:t>
              </a:r>
              <a:r>
                <a:rPr lang="fr-FR" sz="1600" dirty="0" err="1" smtClean="0">
                  <a:solidFill>
                    <a:schemeClr val="accent2">
                      <a:lumMod val="10000"/>
                    </a:schemeClr>
                  </a:solidFill>
                  <a:latin typeface="Calibri" pitchFamily="34" charset="0"/>
                  <a:cs typeface="Calibri" pitchFamily="34" charset="0"/>
                </a:rPr>
                <a:t>receive</a:t>
              </a:r>
              <a:r>
                <a:rPr lang="fr-FR" sz="1600" dirty="0" smtClean="0">
                  <a:solidFill>
                    <a:schemeClr val="accent2">
                      <a:lumMod val="10000"/>
                    </a:schemeClr>
                  </a:solidFill>
                  <a:latin typeface="Calibri" pitchFamily="34" charset="0"/>
                  <a:cs typeface="Calibri" pitchFamily="34" charset="0"/>
                </a:rPr>
                <a:t> the </a:t>
              </a:r>
              <a:r>
                <a:rPr lang="fr-FR" sz="1600" dirty="0" err="1" smtClean="0">
                  <a:solidFill>
                    <a:schemeClr val="accent2">
                      <a:lumMod val="10000"/>
                    </a:schemeClr>
                  </a:solidFill>
                  <a:latin typeface="Calibri" pitchFamily="34" charset="0"/>
                  <a:cs typeface="Calibri" pitchFamily="34" charset="0"/>
                </a:rPr>
                <a:t>child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benefit</a:t>
              </a:r>
              <a:endParaRPr lang="fr-FR" sz="1600" b="1" dirty="0">
                <a:solidFill>
                  <a:srgbClr val="C00000"/>
                </a:solidFill>
                <a:latin typeface="Calibri" pitchFamily="34" charset="0"/>
                <a:cs typeface="Calibri" pitchFamily="34" charset="0"/>
              </a:endParaRPr>
            </a:p>
          </p:txBody>
        </p:sp>
        <p:sp>
          <p:nvSpPr>
            <p:cNvPr id="33" name="Flèche droite 32"/>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8" name="Groupe 33"/>
          <p:cNvGrpSpPr/>
          <p:nvPr/>
        </p:nvGrpSpPr>
        <p:grpSpPr>
          <a:xfrm>
            <a:off x="1357290" y="5143512"/>
            <a:ext cx="2286016" cy="1323439"/>
            <a:chOff x="1357290" y="3071810"/>
            <a:chExt cx="2286016" cy="1323439"/>
          </a:xfrm>
        </p:grpSpPr>
        <p:sp>
          <p:nvSpPr>
            <p:cNvPr id="35" name="ZoneTexte 34"/>
            <p:cNvSpPr txBox="1"/>
            <p:nvPr/>
          </p:nvSpPr>
          <p:spPr>
            <a:xfrm>
              <a:off x="1357290" y="3071810"/>
              <a:ext cx="1928826" cy="1323439"/>
            </a:xfrm>
            <a:prstGeom prst="rect">
              <a:avLst/>
            </a:prstGeom>
            <a:solidFill>
              <a:schemeClr val="bg1">
                <a:lumMod val="95000"/>
              </a:schemeClr>
            </a:solidFill>
          </p:spPr>
          <p:txBody>
            <a:bodyPr wrap="square" rtlCol="0">
              <a:spAutoFit/>
            </a:bodyPr>
            <a:lstStyle/>
            <a:p>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amount</a:t>
              </a:r>
              <a:r>
                <a:rPr lang="fr-FR" sz="1600" dirty="0" smtClean="0">
                  <a:solidFill>
                    <a:schemeClr val="accent2">
                      <a:lumMod val="10000"/>
                    </a:schemeClr>
                  </a:solidFill>
                  <a:latin typeface="Calibri" pitchFamily="34" charset="0"/>
                  <a:cs typeface="Calibri" pitchFamily="34" charset="0"/>
                </a:rPr>
                <a:t> for the </a:t>
              </a:r>
              <a:r>
                <a:rPr lang="fr-FR" sz="1600" b="1" dirty="0" err="1" smtClean="0">
                  <a:solidFill>
                    <a:srgbClr val="C00000"/>
                  </a:solidFill>
                  <a:latin typeface="Calibri" pitchFamily="34" charset="0"/>
                  <a:cs typeface="Calibri" pitchFamily="34" charset="0"/>
                </a:rPr>
                <a:t>universal</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child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expressed</a:t>
              </a:r>
              <a:r>
                <a:rPr lang="fr-FR" sz="1600" dirty="0" smtClean="0">
                  <a:solidFill>
                    <a:schemeClr val="accent2">
                      <a:lumMod val="10000"/>
                    </a:schemeClr>
                  </a:solidFill>
                  <a:latin typeface="Calibri" pitchFamily="34" charset="0"/>
                  <a:cs typeface="Calibri" pitchFamily="34" charset="0"/>
                </a:rPr>
                <a:t> as </a:t>
              </a:r>
              <a:r>
                <a:rPr lang="fr-FR" sz="1600" b="1" dirty="0" smtClean="0">
                  <a:solidFill>
                    <a:srgbClr val="C00000"/>
                  </a:solidFill>
                  <a:latin typeface="Calibri" pitchFamily="34" charset="0"/>
                  <a:cs typeface="Calibri" pitchFamily="34" charset="0"/>
                </a:rPr>
                <a:t>a </a:t>
              </a:r>
              <a:r>
                <a:rPr lang="fr-FR" sz="1600" b="1" dirty="0" err="1" smtClean="0">
                  <a:solidFill>
                    <a:srgbClr val="C00000"/>
                  </a:solidFill>
                  <a:latin typeface="Calibri" pitchFamily="34" charset="0"/>
                  <a:cs typeface="Calibri" pitchFamily="34" charset="0"/>
                </a:rPr>
                <a:t>percentage</a:t>
              </a:r>
              <a:r>
                <a:rPr lang="fr-FR" sz="1600" b="1" dirty="0" smtClean="0">
                  <a:solidFill>
                    <a:srgbClr val="C00000"/>
                  </a:solidFill>
                  <a:latin typeface="Calibri" pitchFamily="34" charset="0"/>
                  <a:cs typeface="Calibri" pitchFamily="34" charset="0"/>
                </a:rPr>
                <a:t> of the </a:t>
              </a:r>
              <a:r>
                <a:rPr lang="fr-FR" sz="1600" b="1" dirty="0" err="1" smtClean="0">
                  <a:solidFill>
                    <a:srgbClr val="C00000"/>
                  </a:solidFill>
                  <a:latin typeface="Calibri" pitchFamily="34" charset="0"/>
                  <a:cs typeface="Calibri" pitchFamily="34" charset="0"/>
                </a:rPr>
                <a:t>poverty</a:t>
              </a:r>
              <a:r>
                <a:rPr lang="fr-FR" sz="1600" b="1" dirty="0" smtClean="0">
                  <a:solidFill>
                    <a:srgbClr val="C00000"/>
                  </a:solidFill>
                  <a:latin typeface="Calibri" pitchFamily="34" charset="0"/>
                  <a:cs typeface="Calibri" pitchFamily="34" charset="0"/>
                </a:rPr>
                <a:t> line </a:t>
              </a:r>
              <a:endParaRPr lang="fr-FR" sz="1600" b="1" dirty="0">
                <a:solidFill>
                  <a:srgbClr val="C00000"/>
                </a:solidFill>
                <a:latin typeface="Calibri" pitchFamily="34" charset="0"/>
                <a:cs typeface="Calibri" pitchFamily="34" charset="0"/>
              </a:endParaRPr>
            </a:p>
          </p:txBody>
        </p:sp>
        <p:sp>
          <p:nvSpPr>
            <p:cNvPr id="36" name="Flèche droite 35"/>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9" name="Groupe 36"/>
          <p:cNvGrpSpPr/>
          <p:nvPr/>
        </p:nvGrpSpPr>
        <p:grpSpPr>
          <a:xfrm>
            <a:off x="1357290" y="5534561"/>
            <a:ext cx="2286016" cy="830997"/>
            <a:chOff x="1357290" y="3071810"/>
            <a:chExt cx="2286016" cy="830997"/>
          </a:xfrm>
        </p:grpSpPr>
        <p:sp>
          <p:nvSpPr>
            <p:cNvPr id="38" name="ZoneTexte 37"/>
            <p:cNvSpPr txBox="1"/>
            <p:nvPr/>
          </p:nvSpPr>
          <p:spPr>
            <a:xfrm>
              <a:off x="1357290" y="3071810"/>
              <a:ext cx="1928826" cy="830997"/>
            </a:xfrm>
            <a:prstGeom prst="rect">
              <a:avLst/>
            </a:prstGeom>
            <a:solidFill>
              <a:schemeClr val="bg1">
                <a:lumMod val="95000"/>
              </a:schemeClr>
            </a:solidFill>
          </p:spPr>
          <p:txBody>
            <a:bodyPr wrap="square" rtlCol="0">
              <a:spAutoFit/>
            </a:bodyPr>
            <a:lstStyle/>
            <a:p>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amount</a:t>
              </a:r>
              <a:r>
                <a:rPr lang="fr-FR" sz="1600" dirty="0" smtClean="0">
                  <a:solidFill>
                    <a:schemeClr val="accent2">
                      <a:lumMod val="10000"/>
                    </a:schemeClr>
                  </a:solidFill>
                  <a:latin typeface="Calibri" pitchFamily="34" charset="0"/>
                  <a:cs typeface="Calibri" pitchFamily="34" charset="0"/>
                </a:rPr>
                <a:t> for the </a:t>
              </a:r>
              <a:r>
                <a:rPr lang="fr-FR" sz="1600" b="1" dirty="0" err="1" smtClean="0">
                  <a:solidFill>
                    <a:srgbClr val="C00000"/>
                  </a:solidFill>
                  <a:latin typeface="Calibri" pitchFamily="34" charset="0"/>
                  <a:cs typeface="Calibri" pitchFamily="34" charset="0"/>
                </a:rPr>
                <a:t>means</a:t>
              </a:r>
              <a:r>
                <a:rPr lang="fr-FR" sz="1600" b="1" dirty="0" smtClean="0">
                  <a:solidFill>
                    <a:srgbClr val="C00000"/>
                  </a:solidFill>
                  <a:latin typeface="Calibri" pitchFamily="34" charset="0"/>
                  <a:cs typeface="Calibri" pitchFamily="34" charset="0"/>
                </a:rPr>
                <a:t> </a:t>
              </a:r>
              <a:r>
                <a:rPr lang="fr-FR" sz="1600" b="1" dirty="0" err="1" smtClean="0">
                  <a:solidFill>
                    <a:srgbClr val="C00000"/>
                  </a:solidFill>
                  <a:latin typeface="Calibri" pitchFamily="34" charset="0"/>
                  <a:cs typeface="Calibri" pitchFamily="34" charset="0"/>
                </a:rPr>
                <a:t>tested</a:t>
              </a:r>
              <a:r>
                <a:rPr lang="fr-FR" sz="1600" b="1" dirty="0" smtClean="0">
                  <a:solidFill>
                    <a:srgbClr val="C00000"/>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child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benefit</a:t>
              </a:r>
              <a:endParaRPr lang="fr-FR" sz="1600" b="1" dirty="0">
                <a:solidFill>
                  <a:srgbClr val="C00000"/>
                </a:solidFill>
                <a:latin typeface="Calibri" pitchFamily="34" charset="0"/>
                <a:cs typeface="Calibri" pitchFamily="34" charset="0"/>
              </a:endParaRPr>
            </a:p>
          </p:txBody>
        </p:sp>
        <p:sp>
          <p:nvSpPr>
            <p:cNvPr id="39" name="Flèche droite 38"/>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left)">
                                      <p:cBhvr>
                                        <p:cTn id="40"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571603" y="0"/>
            <a:ext cx="7086621" cy="1142984"/>
          </a:xfrm>
        </p:spPr>
        <p:txBody>
          <a:bodyPr/>
          <a:lstStyle/>
          <a:p>
            <a:r>
              <a:rPr lang="en-GB" altLang="zh-CN"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dirty="0" smtClean="0">
                <a:solidFill>
                  <a:srgbClr val="C00000"/>
                </a:solidFill>
                <a:ea typeface="宋体" pitchFamily="2" charset="-122"/>
              </a:rPr>
              <a:t> </a:t>
            </a:r>
            <a:r>
              <a:rPr lang="en-GB" altLang="zh-CN" dirty="0" smtClean="0">
                <a:solidFill>
                  <a:schemeClr val="bg2">
                    <a:lumMod val="75000"/>
                  </a:schemeClr>
                </a:solidFill>
                <a:ea typeface="宋体" pitchFamily="2" charset="-122"/>
              </a:rPr>
              <a:t>| 	</a:t>
            </a:r>
            <a:r>
              <a:rPr lang="en-GB" altLang="zh-CN" dirty="0" smtClean="0">
                <a:solidFill>
                  <a:schemeClr val="tx2">
                    <a:lumMod val="75000"/>
                    <a:lumOff val="25000"/>
                  </a:schemeClr>
                </a:solidFill>
                <a:ea typeface="宋体" pitchFamily="2" charset="-122"/>
              </a:rPr>
              <a:t>Simple analysis of the </a:t>
            </a:r>
            <a:r>
              <a:rPr lang="en-GB" altLang="zh-CN" b="1" dirty="0" smtClean="0">
                <a:solidFill>
                  <a:srgbClr val="C00000"/>
                </a:solidFill>
                <a:ea typeface="宋体" pitchFamily="2" charset="-122"/>
              </a:rPr>
              <a:t>initial</a:t>
            </a:r>
            <a:r>
              <a:rPr lang="en-GB" altLang="zh-CN" dirty="0" smtClean="0">
                <a:solidFill>
                  <a:schemeClr val="tx2">
                    <a:lumMod val="75000"/>
                    <a:lumOff val="25000"/>
                  </a:schemeClr>
                </a:solidFill>
                <a:ea typeface="宋体" pitchFamily="2" charset="-122"/>
              </a:rPr>
              <a:t> 		situation “ex-ante” </a:t>
            </a:r>
            <a:r>
              <a:rPr lang="en-GB" altLang="zh-CN" dirty="0" smtClean="0">
                <a:solidFill>
                  <a:schemeClr val="bg2">
                    <a:lumMod val="75000"/>
                  </a:schemeClr>
                </a:solidFill>
                <a:ea typeface="宋体" pitchFamily="2" charset="-122"/>
              </a:rPr>
              <a:t>(</a:t>
            </a:r>
            <a:r>
              <a:rPr lang="en-GB" altLang="zh-CN" b="1" dirty="0" smtClean="0">
                <a:solidFill>
                  <a:srgbClr val="C00000"/>
                </a:solidFill>
                <a:ea typeface="宋体" pitchFamily="2" charset="-122"/>
              </a:rPr>
              <a:t>4</a:t>
            </a:r>
            <a:r>
              <a:rPr lang="en-GB" altLang="zh-CN" dirty="0" smtClean="0">
                <a:solidFill>
                  <a:schemeClr val="bg2">
                    <a:lumMod val="75000"/>
                  </a:schemeClr>
                </a:solidFill>
                <a:ea typeface="宋体" pitchFamily="2" charset="-122"/>
              </a:rPr>
              <a:t>)</a:t>
            </a:r>
            <a:endParaRPr lang="en-US" altLang="zh-CN" sz="3200" dirty="0" smtClean="0">
              <a:solidFill>
                <a:schemeClr val="bg2">
                  <a:lumMod val="75000"/>
                </a:schemeClr>
              </a:solidFill>
              <a:ea typeface="宋体" pitchFamily="2" charset="-122"/>
            </a:endParaRPr>
          </a:p>
        </p:txBody>
      </p:sp>
      <p:sp>
        <p:nvSpPr>
          <p:cNvPr id="45059" name="Rectangle 3"/>
          <p:cNvSpPr>
            <a:spLocks noGrp="1" noChangeArrowheads="1"/>
          </p:cNvSpPr>
          <p:nvPr>
            <p:ph type="body" idx="4294967295"/>
          </p:nvPr>
        </p:nvSpPr>
        <p:spPr>
          <a:xfrm>
            <a:off x="0" y="1071546"/>
            <a:ext cx="9144000" cy="5514295"/>
          </a:xfrm>
        </p:spPr>
        <p:txBody>
          <a:bodyPr/>
          <a:lstStyle/>
          <a:p>
            <a:pPr marL="628650" indent="-628650">
              <a:lnSpc>
                <a:spcPct val="80000"/>
              </a:lnSpc>
              <a:buFont typeface="Arial" charset="0"/>
              <a:buNone/>
              <a:tabLst>
                <a:tab pos="1524000" algn="l"/>
              </a:tabLst>
              <a:defRPr/>
            </a:pPr>
            <a:endParaRPr lang="en-GB" altLang="zh-CN" sz="800" b="1" dirty="0" smtClean="0">
              <a:ea typeface="宋体" pitchFamily="2" charset="-122"/>
            </a:endParaRPr>
          </a:p>
          <a:p>
            <a:pPr marL="539750" indent="-482600">
              <a:lnSpc>
                <a:spcPct val="90000"/>
              </a:lnSpc>
              <a:buSzPct val="110000"/>
              <a:buFont typeface="Wingdings 2" pitchFamily="18" charset="2"/>
              <a:buChar char=""/>
              <a:tabLst>
                <a:tab pos="1524000" algn="l"/>
              </a:tabLst>
              <a:defRPr/>
            </a:pPr>
            <a:r>
              <a:rPr lang="en-GB" sz="2600" b="1" kern="1200" dirty="0" smtClean="0">
                <a:solidFill>
                  <a:srgbClr val="C00000"/>
                </a:solidFill>
              </a:rPr>
              <a:t>How to?</a:t>
            </a:r>
          </a:p>
          <a:p>
            <a:pPr marL="939800" lvl="1" indent="-482600">
              <a:lnSpc>
                <a:spcPct val="90000"/>
              </a:lnSpc>
              <a:buSzPct val="110000"/>
              <a:buFont typeface="Wingdings 2" pitchFamily="18" charset="2"/>
              <a:buChar char=""/>
              <a:tabLst>
                <a:tab pos="1524000" algn="l"/>
              </a:tabLst>
              <a:defRPr/>
            </a:pPr>
            <a:r>
              <a:rPr lang="en-GB" sz="2400" kern="1200" dirty="0" smtClean="0"/>
              <a:t>Identification of main age groups: distribution of all individuals by main age groups previously defined</a:t>
            </a:r>
          </a:p>
          <a:p>
            <a:pPr marL="1549400" lvl="2" indent="-482600">
              <a:lnSpc>
                <a:spcPct val="90000"/>
              </a:lnSpc>
              <a:buSzPct val="110000"/>
              <a:buFont typeface="Wingdings 2" pitchFamily="18" charset="2"/>
              <a:buChar char=""/>
              <a:tabLst>
                <a:tab pos="1524000" algn="l"/>
              </a:tabLst>
              <a:defRPr/>
            </a:pPr>
            <a:r>
              <a:rPr lang="en-GB" sz="2000" kern="1200" dirty="0" smtClean="0"/>
              <a:t>In Excel file columns T to AE </a:t>
            </a:r>
            <a:endParaRPr lang="en-GB" kern="1200" dirty="0" smtClean="0"/>
          </a:p>
          <a:p>
            <a:pPr marL="1549400" lvl="2" indent="-482600">
              <a:lnSpc>
                <a:spcPct val="90000"/>
              </a:lnSpc>
              <a:buClr>
                <a:srgbClr val="C00000"/>
              </a:buClr>
              <a:buSzPct val="110000"/>
              <a:buFont typeface="Wingdings 2" pitchFamily="18" charset="2"/>
              <a:buChar char=""/>
              <a:tabLst>
                <a:tab pos="1524000" algn="l"/>
              </a:tabLst>
              <a:defRPr/>
            </a:pPr>
            <a:r>
              <a:rPr lang="en-GB" sz="2000" b="1" kern="1200" dirty="0" smtClean="0"/>
              <a:t>Formula for elderly: </a:t>
            </a:r>
            <a:r>
              <a:rPr lang="en-US" b="1" kern="1200" dirty="0" smtClean="0"/>
              <a:t>=IF($K6&gt;'Parameters '!$C$132-1,1,0)</a:t>
            </a:r>
            <a:endParaRPr lang="en-GB" sz="2000" b="1" kern="1200" dirty="0" smtClean="0"/>
          </a:p>
          <a:p>
            <a:pPr marL="2063750" lvl="3" indent="-482600">
              <a:lnSpc>
                <a:spcPct val="90000"/>
              </a:lnSpc>
              <a:buClr>
                <a:srgbClr val="C00000"/>
              </a:buClr>
              <a:buSzPct val="110000"/>
              <a:buFont typeface="Wingdings 2" pitchFamily="18" charset="2"/>
              <a:buChar char=""/>
              <a:tabLst>
                <a:tab pos="1524000" algn="l"/>
              </a:tabLst>
              <a:defRPr/>
            </a:pPr>
            <a:r>
              <a:rPr lang="en-GB" b="1" kern="1200" dirty="0" smtClean="0"/>
              <a:t>With  $K6</a:t>
            </a:r>
            <a:r>
              <a:rPr lang="en-GB" kern="1200" dirty="0" smtClean="0"/>
              <a:t>: absolute address of age column in individual file</a:t>
            </a:r>
          </a:p>
          <a:p>
            <a:pPr marL="2063750" lvl="3" indent="-482600">
              <a:lnSpc>
                <a:spcPct val="90000"/>
              </a:lnSpc>
              <a:buClr>
                <a:srgbClr val="C00000"/>
              </a:buClr>
              <a:buSzPct val="110000"/>
              <a:buFont typeface="Wingdings 2" pitchFamily="18" charset="2"/>
              <a:buChar char=""/>
              <a:tabLst>
                <a:tab pos="1524000" algn="l"/>
              </a:tabLst>
              <a:defRPr/>
            </a:pPr>
            <a:r>
              <a:rPr lang="en-GB" b="1" kern="1200" dirty="0" smtClean="0"/>
              <a:t>Parameters!$C$132 - 1</a:t>
            </a:r>
            <a:r>
              <a:rPr lang="en-GB" kern="1200" dirty="0" smtClean="0"/>
              <a:t>:  maximum age of the working age in “parameters”. Any age superior to this value is part of the elderly group</a:t>
            </a:r>
          </a:p>
          <a:p>
            <a:pPr marL="2063750" lvl="3" indent="-482600">
              <a:lnSpc>
                <a:spcPct val="90000"/>
              </a:lnSpc>
              <a:buClr>
                <a:srgbClr val="C00000"/>
              </a:buClr>
              <a:buSzPct val="110000"/>
              <a:buFont typeface="Wingdings 2" pitchFamily="18" charset="2"/>
              <a:buChar char=""/>
              <a:tabLst>
                <a:tab pos="1524000" algn="l"/>
              </a:tabLst>
              <a:defRPr/>
            </a:pPr>
            <a:r>
              <a:rPr lang="en-GB" kern="1200" dirty="0" smtClean="0"/>
              <a:t>Allocate 1 for elderly, 0 otherwise</a:t>
            </a:r>
          </a:p>
          <a:p>
            <a:pPr marL="939800" lvl="1" indent="-482600">
              <a:lnSpc>
                <a:spcPct val="90000"/>
              </a:lnSpc>
              <a:buSzPct val="110000"/>
              <a:buFont typeface="Wingdings 2" pitchFamily="18" charset="2"/>
              <a:buChar char=""/>
              <a:tabLst>
                <a:tab pos="1524000" algn="l"/>
              </a:tabLst>
              <a:defRPr/>
            </a:pPr>
            <a:r>
              <a:rPr lang="en-GB" sz="2400" kern="1200" dirty="0" smtClean="0"/>
              <a:t>Quantification of main age groups </a:t>
            </a:r>
            <a:r>
              <a:rPr lang="en-GB" kern="1200" dirty="0" smtClean="0"/>
              <a:t>(e.g. Quantification of the elderly)</a:t>
            </a:r>
          </a:p>
          <a:p>
            <a:pPr marL="1549400" lvl="2" indent="-482600">
              <a:lnSpc>
                <a:spcPct val="90000"/>
              </a:lnSpc>
              <a:buClr>
                <a:srgbClr val="C00000"/>
              </a:buClr>
              <a:buSzPct val="110000"/>
              <a:buFont typeface="Wingdings 2" pitchFamily="18" charset="2"/>
              <a:buChar char=""/>
              <a:tabLst>
                <a:tab pos="1524000" algn="l"/>
              </a:tabLst>
              <a:defRPr/>
            </a:pPr>
            <a:r>
              <a:rPr lang="en-GB" sz="2000" b="1" kern="1200" dirty="0" smtClean="0"/>
              <a:t>Formula: = $T6*$F6</a:t>
            </a:r>
          </a:p>
          <a:p>
            <a:pPr marL="2063750" lvl="3" indent="-482600">
              <a:lnSpc>
                <a:spcPct val="90000"/>
              </a:lnSpc>
              <a:buClr>
                <a:srgbClr val="C00000"/>
              </a:buClr>
              <a:buSzPct val="110000"/>
              <a:buFont typeface="Wingdings 2" pitchFamily="18" charset="2"/>
              <a:buChar char=""/>
              <a:tabLst>
                <a:tab pos="1524000" algn="l"/>
              </a:tabLst>
              <a:defRPr/>
            </a:pPr>
            <a:r>
              <a:rPr lang="en-GB" kern="1200" dirty="0" smtClean="0"/>
              <a:t>With </a:t>
            </a:r>
            <a:r>
              <a:rPr lang="en-GB" b="1" kern="1200" dirty="0" smtClean="0"/>
              <a:t>$S6 </a:t>
            </a:r>
            <a:r>
              <a:rPr lang="en-GB" kern="1200" dirty="0" smtClean="0"/>
              <a:t>: identification of elderly</a:t>
            </a:r>
          </a:p>
          <a:p>
            <a:pPr marL="2063750" lvl="3" indent="-482600">
              <a:lnSpc>
                <a:spcPct val="90000"/>
              </a:lnSpc>
              <a:buClr>
                <a:srgbClr val="C00000"/>
              </a:buClr>
              <a:buSzPct val="110000"/>
              <a:buFont typeface="Wingdings 2" pitchFamily="18" charset="2"/>
              <a:buChar char=""/>
              <a:tabLst>
                <a:tab pos="1524000" algn="l"/>
              </a:tabLst>
              <a:defRPr/>
            </a:pPr>
            <a:r>
              <a:rPr lang="en-GB" b="1" kern="1200" dirty="0" smtClean="0"/>
              <a:t>$F6  </a:t>
            </a:r>
            <a:r>
              <a:rPr lang="en-GB" kern="1200" dirty="0" smtClean="0"/>
              <a:t>Weight variable =  representation of this individual in the sample to the all population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059">
                                            <p:txEl>
                                              <p:pRg st="8" end="8"/>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5059">
                                            <p:txEl>
                                              <p:pRg st="9" end="9"/>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5059">
                                            <p:txEl>
                                              <p:pRg st="10" end="1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505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9154" name="Rectangle 2"/>
          <p:cNvSpPr>
            <a:spLocks noGrp="1" noChangeArrowheads="1"/>
          </p:cNvSpPr>
          <p:nvPr>
            <p:ph type="title" idx="4294967295"/>
          </p:nvPr>
        </p:nvSpPr>
        <p:spPr>
          <a:xfrm>
            <a:off x="1571603" y="232228"/>
            <a:ext cx="7277121" cy="1053632"/>
          </a:xfrm>
        </p:spPr>
        <p:txBody>
          <a:bodyPr/>
          <a:lstStyle/>
          <a:p>
            <a:pPr algn="l"/>
            <a:r>
              <a:rPr lang="en-GB" altLang="zh-CN"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dirty="0" smtClean="0">
                <a:solidFill>
                  <a:srgbClr val="C00000"/>
                </a:solidFill>
                <a:ea typeface="宋体" pitchFamily="2" charset="-122"/>
              </a:rPr>
              <a:t> </a:t>
            </a:r>
            <a:r>
              <a:rPr lang="en-GB" altLang="zh-CN" dirty="0" smtClean="0">
                <a:solidFill>
                  <a:schemeClr val="tx2">
                    <a:lumMod val="85000"/>
                    <a:lumOff val="15000"/>
                  </a:schemeClr>
                </a:solidFill>
                <a:ea typeface="宋体" pitchFamily="2" charset="-122"/>
              </a:rPr>
              <a:t>|</a:t>
            </a:r>
            <a:r>
              <a:rPr lang="en-GB" altLang="zh-CN" dirty="0" smtClean="0">
                <a:solidFill>
                  <a:schemeClr val="bg2">
                    <a:lumMod val="75000"/>
                  </a:schemeClr>
                </a:solidFill>
                <a:ea typeface="宋体" pitchFamily="2" charset="-122"/>
              </a:rPr>
              <a:t> 	</a:t>
            </a:r>
            <a:r>
              <a:rPr lang="en-GB" altLang="zh-CN" dirty="0" smtClean="0">
                <a:solidFill>
                  <a:schemeClr val="tx2">
                    <a:lumMod val="85000"/>
                    <a:lumOff val="15000"/>
                  </a:schemeClr>
                </a:solidFill>
                <a:ea typeface="宋体" pitchFamily="2" charset="-122"/>
              </a:rPr>
              <a:t>Identified poor individuals. </a:t>
            </a:r>
            <a:r>
              <a:rPr lang="en-GB" altLang="zh-CN" dirty="0" smtClean="0">
                <a:solidFill>
                  <a:schemeClr val="bg2">
                    <a:lumMod val="75000"/>
                  </a:schemeClr>
                </a:solidFill>
                <a:ea typeface="宋体" pitchFamily="2" charset="-122"/>
              </a:rPr>
              <a:t/>
            </a:r>
            <a:br>
              <a:rPr lang="en-GB" altLang="zh-CN" dirty="0" smtClean="0">
                <a:solidFill>
                  <a:schemeClr val="bg2">
                    <a:lumMod val="75000"/>
                  </a:schemeClr>
                </a:solidFill>
                <a:ea typeface="宋体" pitchFamily="2" charset="-122"/>
              </a:rPr>
            </a:br>
            <a:r>
              <a:rPr lang="en-GB" altLang="zh-CN" dirty="0" smtClean="0">
                <a:solidFill>
                  <a:schemeClr val="bg2">
                    <a:lumMod val="75000"/>
                  </a:schemeClr>
                </a:solidFill>
                <a:ea typeface="宋体" pitchFamily="2" charset="-122"/>
              </a:rPr>
              <a:t>		</a:t>
            </a:r>
            <a:r>
              <a:rPr lang="en-GB" altLang="zh-CN" dirty="0" smtClean="0">
                <a:solidFill>
                  <a:schemeClr val="tx2">
                    <a:lumMod val="85000"/>
                    <a:lumOff val="15000"/>
                  </a:schemeClr>
                </a:solidFill>
                <a:ea typeface="宋体" pitchFamily="2" charset="-122"/>
              </a:rPr>
              <a:t>Useful formula (</a:t>
            </a:r>
            <a:r>
              <a:rPr lang="en-GB" altLang="zh-CN" b="1" dirty="0" smtClean="0">
                <a:solidFill>
                  <a:srgbClr val="C00000"/>
                </a:solidFill>
                <a:ea typeface="宋体" pitchFamily="2" charset="-122"/>
              </a:rPr>
              <a:t>3</a:t>
            </a:r>
            <a:r>
              <a:rPr lang="en-GB" altLang="zh-CN" dirty="0" smtClean="0">
                <a:solidFill>
                  <a:schemeClr val="tx2">
                    <a:lumMod val="85000"/>
                    <a:lumOff val="15000"/>
                  </a:schemeClr>
                </a:solidFill>
                <a:ea typeface="宋体" pitchFamily="2" charset="-122"/>
              </a:rPr>
              <a:t>)</a:t>
            </a:r>
            <a:r>
              <a:rPr lang="en-GB" altLang="zh-CN" dirty="0" smtClean="0">
                <a:solidFill>
                  <a:schemeClr val="bg2">
                    <a:lumMod val="75000"/>
                  </a:schemeClr>
                </a:solidFill>
                <a:ea typeface="宋体" pitchFamily="2" charset="-122"/>
              </a:rPr>
              <a:t> </a:t>
            </a:r>
            <a:r>
              <a:rPr lang="fr-FR" i="1" dirty="0" err="1" smtClean="0">
                <a:solidFill>
                  <a:srgbClr val="C00000"/>
                </a:solidFill>
              </a:rPr>
              <a:t>reminder</a:t>
            </a:r>
            <a:endParaRPr lang="en-US" altLang="zh-CN" b="1" i="1" dirty="0" smtClean="0">
              <a:solidFill>
                <a:srgbClr val="367DB2"/>
              </a:solidFill>
              <a:ea typeface="宋体" pitchFamily="2" charset="-122"/>
            </a:endParaRPr>
          </a:p>
        </p:txBody>
      </p:sp>
      <p:sp>
        <p:nvSpPr>
          <p:cNvPr id="49155" name="Rectangle 3"/>
          <p:cNvSpPr>
            <a:spLocks noGrp="1" noChangeArrowheads="1"/>
          </p:cNvSpPr>
          <p:nvPr>
            <p:ph type="body" idx="4294967295"/>
          </p:nvPr>
        </p:nvSpPr>
        <p:spPr>
          <a:xfrm>
            <a:off x="858838" y="1319213"/>
            <a:ext cx="7675562" cy="4953000"/>
          </a:xfrm>
        </p:spPr>
        <p:txBody>
          <a:bodyPr/>
          <a:lstStyle/>
          <a:p>
            <a:pPr marL="457200" indent="-457200" defTabSz="254000">
              <a:buSzPct val="110000"/>
              <a:tabLst>
                <a:tab pos="1168400" algn="l"/>
              </a:tabLst>
            </a:pPr>
            <a:r>
              <a:rPr lang="en-GB" altLang="zh-CN" b="1" dirty="0" smtClean="0">
                <a:ea typeface="宋体" pitchFamily="2" charset="-122"/>
              </a:rPr>
              <a:t>Useful formula 	</a:t>
            </a:r>
            <a:r>
              <a:rPr lang="en-GB" altLang="zh-CN" b="1" dirty="0" smtClean="0">
                <a:solidFill>
                  <a:srgbClr val="C00000"/>
                </a:solidFill>
                <a:ea typeface="宋体" pitchFamily="2" charset="-122"/>
              </a:rPr>
              <a:t>IF</a:t>
            </a:r>
            <a:endParaRPr lang="en-GB" altLang="zh-CN" b="1" dirty="0" smtClean="0">
              <a:solidFill>
                <a:srgbClr val="367DB2"/>
              </a:solidFill>
              <a:ea typeface="宋体" pitchFamily="2" charset="-122"/>
            </a:endParaRPr>
          </a:p>
          <a:p>
            <a:pPr marL="649288" lvl="1" indent="-342900" defTabSz="254000">
              <a:tabLst>
                <a:tab pos="1168400" algn="l"/>
              </a:tabLst>
            </a:pPr>
            <a:r>
              <a:rPr lang="en-GB" altLang="zh-CN" sz="2000" b="1" dirty="0" smtClean="0">
                <a:ea typeface="宋体" pitchFamily="2" charset="-122"/>
              </a:rPr>
              <a:t>Syntax: </a:t>
            </a:r>
          </a:p>
          <a:p>
            <a:pPr marL="1214438" lvl="2" indent="-381000" defTabSz="254000">
              <a:tabLst>
                <a:tab pos="1168400" algn="l"/>
              </a:tabLst>
            </a:pPr>
            <a:r>
              <a:rPr lang="en-GB" altLang="zh-CN" sz="2000" b="1" dirty="0" smtClean="0">
                <a:solidFill>
                  <a:srgbClr val="C00000"/>
                </a:solidFill>
                <a:ea typeface="宋体" pitchFamily="2" charset="-122"/>
              </a:rPr>
              <a:t>IF</a:t>
            </a:r>
            <a:r>
              <a:rPr lang="en-GB" altLang="zh-CN" sz="2000" b="1" dirty="0" smtClean="0">
                <a:ea typeface="宋体" pitchFamily="2" charset="-122"/>
              </a:rPr>
              <a:t>(</a:t>
            </a:r>
            <a:r>
              <a:rPr lang="en-GB" altLang="zh-CN" sz="2000" b="1" dirty="0" err="1" smtClean="0">
                <a:ea typeface="宋体" pitchFamily="2" charset="-122"/>
              </a:rPr>
              <a:t>logical_test</a:t>
            </a:r>
            <a:r>
              <a:rPr lang="en-GB" altLang="zh-CN" sz="2000" b="1" dirty="0" err="1" smtClean="0">
                <a:solidFill>
                  <a:srgbClr val="00B0F0"/>
                </a:solidFill>
                <a:ea typeface="宋体" pitchFamily="2" charset="-122"/>
              </a:rPr>
              <a:t>,</a:t>
            </a:r>
            <a:r>
              <a:rPr lang="en-GB" altLang="zh-CN" sz="2000" b="1" dirty="0" err="1" smtClean="0">
                <a:ea typeface="宋体" pitchFamily="2" charset="-122"/>
              </a:rPr>
              <a:t>value_if_true</a:t>
            </a:r>
            <a:r>
              <a:rPr lang="en-GB" altLang="zh-CN" sz="2000" b="1" dirty="0" err="1" smtClean="0">
                <a:solidFill>
                  <a:srgbClr val="00B0F0"/>
                </a:solidFill>
                <a:ea typeface="宋体" pitchFamily="2" charset="-122"/>
              </a:rPr>
              <a:t>,</a:t>
            </a:r>
            <a:r>
              <a:rPr lang="en-GB" altLang="zh-CN" sz="2000" b="1" dirty="0" err="1" smtClean="0">
                <a:ea typeface="宋体" pitchFamily="2" charset="-122"/>
              </a:rPr>
              <a:t>value_if_false</a:t>
            </a:r>
            <a:r>
              <a:rPr lang="en-GB" altLang="zh-CN" sz="2000" b="1" dirty="0" smtClean="0">
                <a:ea typeface="宋体" pitchFamily="2" charset="-122"/>
              </a:rPr>
              <a:t>)</a:t>
            </a:r>
          </a:p>
          <a:p>
            <a:pPr marL="1214438" lvl="2" indent="-381000" defTabSz="254000">
              <a:tabLst>
                <a:tab pos="1168400" algn="l"/>
              </a:tabLst>
            </a:pPr>
            <a:endParaRPr lang="en-GB" altLang="zh-CN" sz="1600" b="1" dirty="0" smtClean="0">
              <a:ea typeface="宋体" pitchFamily="2" charset="-122"/>
            </a:endParaRPr>
          </a:p>
          <a:p>
            <a:pPr marL="649288" lvl="1" indent="-342900" defTabSz="254000">
              <a:tabLst>
                <a:tab pos="1168400" algn="l"/>
              </a:tabLst>
            </a:pPr>
            <a:r>
              <a:rPr lang="en-GB" altLang="zh-CN" sz="2000" b="1" dirty="0" smtClean="0">
                <a:ea typeface="宋体" pitchFamily="2" charset="-122"/>
              </a:rPr>
              <a:t>Example: </a:t>
            </a:r>
            <a:r>
              <a:rPr lang="en-GB" altLang="zh-CN" sz="2000" dirty="0" smtClean="0">
                <a:ea typeface="宋体" pitchFamily="2" charset="-122"/>
              </a:rPr>
              <a:t>identification of individuals whose consumption expenditure are inferior to the poverty line</a:t>
            </a:r>
          </a:p>
          <a:p>
            <a:pPr marL="1214438" lvl="2" indent="-381000" defTabSz="254000">
              <a:tabLst>
                <a:tab pos="1168400" algn="l"/>
              </a:tabLst>
            </a:pPr>
            <a:r>
              <a:rPr lang="en-GB" altLang="zh-CN" sz="2000" b="1" dirty="0" smtClean="0">
                <a:ea typeface="宋体" pitchFamily="2" charset="-122"/>
              </a:rPr>
              <a:t>=IF($P6&lt;Parameters!$C$54,1,0)</a:t>
            </a:r>
          </a:p>
          <a:p>
            <a:pPr marL="1214438" lvl="2" indent="-381000" defTabSz="254000">
              <a:tabLst>
                <a:tab pos="1168400" algn="l"/>
              </a:tabLst>
            </a:pPr>
            <a:r>
              <a:rPr lang="en-GB" altLang="zh-CN" sz="2000" b="1" dirty="0" smtClean="0">
                <a:ea typeface="宋体" pitchFamily="2" charset="-122"/>
              </a:rPr>
              <a:t>=IF($P6&lt;3360,1,0)</a:t>
            </a:r>
          </a:p>
          <a:p>
            <a:pPr marL="2506663" lvl="3" indent="-381000" defTabSz="254000">
              <a:buFontTx/>
              <a:buNone/>
              <a:tabLst>
                <a:tab pos="1168400" algn="l"/>
              </a:tabLst>
            </a:pPr>
            <a:r>
              <a:rPr lang="en-GB" altLang="zh-CN" i="1" dirty="0" smtClean="0">
                <a:ea typeface="宋体" pitchFamily="2" charset="-122"/>
              </a:rPr>
              <a:t>With</a:t>
            </a:r>
          </a:p>
          <a:p>
            <a:pPr marL="2506663" lvl="3" indent="-381000" defTabSz="254000">
              <a:tabLst>
                <a:tab pos="1168400" algn="l"/>
              </a:tabLst>
            </a:pPr>
            <a:r>
              <a:rPr lang="en-GB" altLang="zh-CN" b="1" dirty="0" smtClean="0">
                <a:ea typeface="宋体" pitchFamily="2" charset="-122"/>
              </a:rPr>
              <a:t>$P6 </a:t>
            </a:r>
            <a:r>
              <a:rPr lang="en-GB" altLang="zh-CN" dirty="0" smtClean="0">
                <a:ea typeface="宋体" pitchFamily="2" charset="-122"/>
              </a:rPr>
              <a:t>= variable « consumption expenditure per capita »</a:t>
            </a:r>
          </a:p>
          <a:p>
            <a:pPr marL="2506663" lvl="3" indent="-381000" defTabSz="254000">
              <a:tabLst>
                <a:tab pos="1168400" algn="l"/>
              </a:tabLst>
            </a:pPr>
            <a:r>
              <a:rPr lang="en-GB" altLang="zh-CN" b="1" dirty="0" smtClean="0">
                <a:ea typeface="宋体" pitchFamily="2" charset="-122"/>
              </a:rPr>
              <a:t>Parameters!$C$54: </a:t>
            </a:r>
            <a:r>
              <a:rPr lang="en-GB" altLang="zh-CN" dirty="0" smtClean="0">
                <a:ea typeface="宋体" pitchFamily="2" charset="-122"/>
              </a:rPr>
              <a:t>value of the poverty line in the parameters sheet (pay attention to unit of reference – currency  and time period used)</a:t>
            </a:r>
          </a:p>
        </p:txBody>
      </p:sp>
      <p:sp>
        <p:nvSpPr>
          <p:cNvPr id="49156" name="Rectangle 5"/>
          <p:cNvSpPr>
            <a:spLocks noChangeArrowheads="1"/>
          </p:cNvSpPr>
          <p:nvPr/>
        </p:nvSpPr>
        <p:spPr bwMode="auto">
          <a:xfrm>
            <a:off x="762000" y="2685143"/>
            <a:ext cx="7835900" cy="3701143"/>
          </a:xfrm>
          <a:prstGeom prst="rect">
            <a:avLst/>
          </a:prstGeom>
          <a:noFill/>
          <a:ln w="34925">
            <a:solidFill>
              <a:srgbClr val="C00000"/>
            </a:solidFill>
            <a:miter lim="800000"/>
            <a:headEnd/>
            <a:tailEnd/>
          </a:ln>
        </p:spPr>
        <p:txBody>
          <a:bodyPr wrap="none" anchor="ctr"/>
          <a:lstStyle/>
          <a:p>
            <a:endParaRPr lang="en-GB"/>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5298" name="Rectangle 2"/>
          <p:cNvSpPr>
            <a:spLocks noGrp="1" noChangeArrowheads="1"/>
          </p:cNvSpPr>
          <p:nvPr>
            <p:ph type="title" idx="4294967295"/>
          </p:nvPr>
        </p:nvSpPr>
        <p:spPr>
          <a:xfrm>
            <a:off x="1500165" y="0"/>
            <a:ext cx="7348559" cy="1214422"/>
          </a:xfrm>
        </p:spPr>
        <p:txBody>
          <a:bodyPr/>
          <a:lstStyle/>
          <a:p>
            <a:r>
              <a:rPr lang="en-GB" altLang="zh-CN"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dirty="0" smtClean="0">
                <a:solidFill>
                  <a:srgbClr val="C00000"/>
                </a:solidFill>
                <a:ea typeface="宋体" pitchFamily="2" charset="-122"/>
              </a:rPr>
              <a:t> </a:t>
            </a:r>
            <a:r>
              <a:rPr lang="en-GB" altLang="zh-CN" dirty="0" smtClean="0">
                <a:solidFill>
                  <a:schemeClr val="tx2">
                    <a:lumMod val="85000"/>
                    <a:lumOff val="15000"/>
                  </a:schemeClr>
                </a:solidFill>
                <a:ea typeface="宋体" pitchFamily="2" charset="-122"/>
              </a:rPr>
              <a:t>|</a:t>
            </a:r>
            <a:r>
              <a:rPr lang="en-GB" altLang="zh-CN" dirty="0" smtClean="0">
                <a:solidFill>
                  <a:schemeClr val="bg2">
                    <a:lumMod val="75000"/>
                  </a:schemeClr>
                </a:solidFill>
                <a:ea typeface="宋体" pitchFamily="2" charset="-122"/>
              </a:rPr>
              <a:t> 	</a:t>
            </a:r>
            <a:r>
              <a:rPr lang="en-GB" altLang="zh-CN" dirty="0" smtClean="0">
                <a:solidFill>
                  <a:schemeClr val="tx2">
                    <a:lumMod val="85000"/>
                    <a:lumOff val="15000"/>
                  </a:schemeClr>
                </a:solidFill>
                <a:ea typeface="宋体" pitchFamily="2" charset="-122"/>
              </a:rPr>
              <a:t>Identified poor individuals. </a:t>
            </a:r>
            <a:r>
              <a:rPr lang="en-GB" altLang="zh-CN" dirty="0" smtClean="0">
                <a:solidFill>
                  <a:schemeClr val="bg2">
                    <a:lumMod val="75000"/>
                  </a:schemeClr>
                </a:solidFill>
                <a:ea typeface="宋体" pitchFamily="2" charset="-122"/>
              </a:rPr>
              <a:t/>
            </a:r>
            <a:br>
              <a:rPr lang="en-GB" altLang="zh-CN" dirty="0" smtClean="0">
                <a:solidFill>
                  <a:schemeClr val="bg2">
                    <a:lumMod val="75000"/>
                  </a:schemeClr>
                </a:solidFill>
                <a:ea typeface="宋体" pitchFamily="2" charset="-122"/>
              </a:rPr>
            </a:br>
            <a:r>
              <a:rPr lang="en-GB" altLang="zh-CN" dirty="0" smtClean="0">
                <a:solidFill>
                  <a:schemeClr val="bg2">
                    <a:lumMod val="75000"/>
                  </a:schemeClr>
                </a:solidFill>
                <a:ea typeface="宋体" pitchFamily="2" charset="-122"/>
              </a:rPr>
              <a:t>		</a:t>
            </a:r>
            <a:r>
              <a:rPr lang="en-GB" altLang="zh-CN" dirty="0" smtClean="0">
                <a:solidFill>
                  <a:schemeClr val="tx2">
                    <a:lumMod val="85000"/>
                    <a:lumOff val="15000"/>
                  </a:schemeClr>
                </a:solidFill>
                <a:ea typeface="宋体" pitchFamily="2" charset="-122"/>
              </a:rPr>
              <a:t>Useful formula (</a:t>
            </a:r>
            <a:r>
              <a:rPr lang="en-GB" altLang="zh-CN" dirty="0" smtClean="0">
                <a:solidFill>
                  <a:srgbClr val="C00000"/>
                </a:solidFill>
                <a:ea typeface="宋体" pitchFamily="2" charset="-122"/>
              </a:rPr>
              <a:t>5</a:t>
            </a:r>
            <a:r>
              <a:rPr lang="en-GB" altLang="zh-CN" dirty="0" smtClean="0">
                <a:solidFill>
                  <a:schemeClr val="tx2">
                    <a:lumMod val="85000"/>
                    <a:lumOff val="15000"/>
                  </a:schemeClr>
                </a:solidFill>
                <a:ea typeface="宋体" pitchFamily="2" charset="-122"/>
              </a:rPr>
              <a:t>)</a:t>
            </a:r>
            <a:r>
              <a:rPr lang="en-GB" altLang="zh-CN" dirty="0" smtClean="0">
                <a:solidFill>
                  <a:schemeClr val="bg2">
                    <a:lumMod val="75000"/>
                  </a:schemeClr>
                </a:solidFill>
                <a:ea typeface="宋体" pitchFamily="2" charset="-122"/>
              </a:rPr>
              <a:t> </a:t>
            </a:r>
            <a:r>
              <a:rPr lang="fr-FR" i="1" dirty="0" err="1" smtClean="0">
                <a:solidFill>
                  <a:srgbClr val="C00000"/>
                </a:solidFill>
              </a:rPr>
              <a:t>reminder</a:t>
            </a:r>
            <a:endParaRPr lang="en-US" altLang="zh-CN" b="1" dirty="0" smtClean="0">
              <a:solidFill>
                <a:srgbClr val="367DB2"/>
              </a:solidFill>
              <a:ea typeface="宋体" pitchFamily="2" charset="-122"/>
            </a:endParaRPr>
          </a:p>
        </p:txBody>
      </p:sp>
      <p:sp>
        <p:nvSpPr>
          <p:cNvPr id="55299" name="Rectangle 3"/>
          <p:cNvSpPr>
            <a:spLocks noGrp="1" noChangeArrowheads="1"/>
          </p:cNvSpPr>
          <p:nvPr>
            <p:ph type="body" idx="4294967295"/>
          </p:nvPr>
        </p:nvSpPr>
        <p:spPr>
          <a:xfrm>
            <a:off x="871538" y="1320800"/>
            <a:ext cx="7675562" cy="5105400"/>
          </a:xfrm>
        </p:spPr>
        <p:txBody>
          <a:bodyPr/>
          <a:lstStyle/>
          <a:p>
            <a:pPr marL="457200" indent="-457200" defTabSz="254000">
              <a:lnSpc>
                <a:spcPct val="80000"/>
              </a:lnSpc>
              <a:buFont typeface="Arial" charset="0"/>
              <a:buNone/>
              <a:tabLst>
                <a:tab pos="1168400" algn="l"/>
              </a:tabLst>
            </a:pPr>
            <a:endParaRPr lang="en-GB" altLang="zh-CN" sz="1600" b="1" dirty="0" smtClean="0">
              <a:ea typeface="宋体" pitchFamily="2" charset="-122"/>
            </a:endParaRPr>
          </a:p>
          <a:p>
            <a:pPr marL="457200" indent="-457200" defTabSz="254000">
              <a:lnSpc>
                <a:spcPct val="80000"/>
              </a:lnSpc>
              <a:spcBef>
                <a:spcPct val="50000"/>
              </a:spcBef>
              <a:tabLst>
                <a:tab pos="1168400" algn="l"/>
              </a:tabLst>
            </a:pPr>
            <a:r>
              <a:rPr lang="en-GB" altLang="zh-CN" sz="2800" b="1" dirty="0" smtClean="0">
                <a:ea typeface="宋体" pitchFamily="2" charset="-122"/>
              </a:rPr>
              <a:t>Useful formula: </a:t>
            </a:r>
            <a:r>
              <a:rPr lang="en-GB" altLang="zh-CN" sz="2800" b="1" dirty="0" smtClean="0">
                <a:solidFill>
                  <a:srgbClr val="C00000"/>
                </a:solidFill>
                <a:ea typeface="宋体" pitchFamily="2" charset="-122"/>
              </a:rPr>
              <a:t>IF AND/OR</a:t>
            </a:r>
          </a:p>
          <a:p>
            <a:pPr marL="1214438" lvl="2" indent="-381000" defTabSz="254000">
              <a:lnSpc>
                <a:spcPct val="80000"/>
              </a:lnSpc>
              <a:tabLst>
                <a:tab pos="1168400" algn="l"/>
              </a:tabLst>
            </a:pPr>
            <a:endParaRPr lang="en-GB" altLang="zh-CN" b="1" dirty="0" smtClean="0">
              <a:solidFill>
                <a:srgbClr val="367DB2"/>
              </a:solidFill>
              <a:ea typeface="宋体" pitchFamily="2" charset="-122"/>
            </a:endParaRPr>
          </a:p>
          <a:p>
            <a:pPr marL="649288" lvl="1" indent="-342900" defTabSz="254000">
              <a:lnSpc>
                <a:spcPct val="80000"/>
              </a:lnSpc>
              <a:tabLst>
                <a:tab pos="1168400" algn="l"/>
              </a:tabLst>
            </a:pPr>
            <a:r>
              <a:rPr lang="en-GB" altLang="zh-CN" sz="2800" dirty="0" smtClean="0">
                <a:ea typeface="宋体" pitchFamily="2" charset="-122"/>
              </a:rPr>
              <a:t>Example of syntax for the working age</a:t>
            </a:r>
          </a:p>
          <a:p>
            <a:pPr marL="1214438" lvl="2" indent="-381000" defTabSz="254000">
              <a:lnSpc>
                <a:spcPct val="80000"/>
              </a:lnSpc>
              <a:spcBef>
                <a:spcPts val="1200"/>
              </a:spcBef>
              <a:tabLst>
                <a:tab pos="1168400" algn="l"/>
              </a:tabLst>
            </a:pPr>
            <a:r>
              <a:rPr lang="en-GB" altLang="zh-CN" sz="2400" b="1" dirty="0" smtClean="0">
                <a:ea typeface="宋体" pitchFamily="2" charset="-122"/>
              </a:rPr>
              <a:t>Identification of individuals between 16 and 64 </a:t>
            </a:r>
          </a:p>
          <a:p>
            <a:pPr marL="1214438" lvl="2" indent="-381000" defTabSz="254000">
              <a:lnSpc>
                <a:spcPct val="80000"/>
              </a:lnSpc>
              <a:spcBef>
                <a:spcPts val="1200"/>
              </a:spcBef>
              <a:tabLst>
                <a:tab pos="1168400" algn="l"/>
              </a:tabLst>
            </a:pPr>
            <a:r>
              <a:rPr lang="en-GB" altLang="zh-CN" sz="2400" b="1" dirty="0" smtClean="0">
                <a:ea typeface="宋体" pitchFamily="2" charset="-122"/>
              </a:rPr>
              <a:t>=</a:t>
            </a:r>
            <a:r>
              <a:rPr lang="en-GB" altLang="zh-CN" sz="2800" b="1" dirty="0" smtClean="0">
                <a:solidFill>
                  <a:srgbClr val="C00000"/>
                </a:solidFill>
                <a:ea typeface="宋体" pitchFamily="2" charset="-122"/>
              </a:rPr>
              <a:t>IF(AND</a:t>
            </a:r>
            <a:r>
              <a:rPr lang="en-US" altLang="zh-CN" sz="2400" b="1" dirty="0" smtClean="0">
                <a:ea typeface="宋体" pitchFamily="2" charset="-122"/>
              </a:rPr>
              <a:t> ($K6&gt;'Parameters and results'!$C$149;</a:t>
            </a:r>
            <a:br>
              <a:rPr lang="en-US" altLang="zh-CN" sz="2400" b="1" dirty="0" smtClean="0">
                <a:ea typeface="宋体" pitchFamily="2" charset="-122"/>
              </a:rPr>
            </a:br>
            <a:r>
              <a:rPr lang="en-US" altLang="zh-CN" sz="2400" b="1" dirty="0" smtClean="0">
                <a:ea typeface="宋体" pitchFamily="2" charset="-122"/>
              </a:rPr>
              <a:t>$K6&lt;'Parameters and results'!$C$132);1;0)</a:t>
            </a:r>
            <a:r>
              <a:rPr lang="en-GB" altLang="zh-CN" sz="2400" b="1" dirty="0" smtClean="0">
                <a:ea typeface="宋体" pitchFamily="2" charset="-122"/>
              </a:rPr>
              <a:t>	</a:t>
            </a:r>
            <a:r>
              <a:rPr lang="en-GB" altLang="zh-CN" sz="2400" i="1" dirty="0" smtClean="0">
                <a:ea typeface="宋体" pitchFamily="2" charset="-122"/>
              </a:rPr>
              <a:t>				With</a:t>
            </a:r>
          </a:p>
          <a:p>
            <a:pPr marL="2506663" lvl="3" indent="-381000" defTabSz="254000">
              <a:lnSpc>
                <a:spcPct val="80000"/>
              </a:lnSpc>
              <a:tabLst>
                <a:tab pos="1168400" algn="l"/>
              </a:tabLst>
            </a:pPr>
            <a:r>
              <a:rPr lang="en-GB" altLang="zh-CN" sz="2400" b="1" dirty="0" smtClean="0">
                <a:ea typeface="宋体" pitchFamily="2" charset="-122"/>
              </a:rPr>
              <a:t>$K </a:t>
            </a:r>
            <a:r>
              <a:rPr lang="en-GB" altLang="zh-CN" sz="2400" dirty="0" smtClean="0">
                <a:ea typeface="宋体" pitchFamily="2" charset="-122"/>
              </a:rPr>
              <a:t>= Age variable (by fixing the column </a:t>
            </a:r>
            <a:r>
              <a:rPr lang="en-GB" altLang="zh-CN" sz="2400" b="1" dirty="0" smtClean="0">
                <a:ea typeface="宋体" pitchFamily="2" charset="-122"/>
              </a:rPr>
              <a:t>« $ » but not </a:t>
            </a:r>
            <a:r>
              <a:rPr lang="en-GB" altLang="zh-CN" sz="2400" dirty="0" smtClean="0">
                <a:ea typeface="宋体" pitchFamily="2" charset="-122"/>
              </a:rPr>
              <a:t>the line)</a:t>
            </a:r>
          </a:p>
          <a:p>
            <a:pPr marL="2506663" lvl="3" indent="-381000" defTabSz="254000">
              <a:lnSpc>
                <a:spcPct val="80000"/>
              </a:lnSpc>
              <a:tabLst>
                <a:tab pos="1168400" algn="l"/>
              </a:tabLst>
            </a:pPr>
            <a:r>
              <a:rPr lang="en-GB" altLang="zh-CN" sz="2400" b="1" dirty="0" smtClean="0">
                <a:ea typeface="宋体" pitchFamily="2" charset="-122"/>
              </a:rPr>
              <a:t>Parameters!$C$149: 15 years old</a:t>
            </a:r>
          </a:p>
          <a:p>
            <a:pPr marL="2506663" lvl="3" indent="-381000" defTabSz="254000">
              <a:lnSpc>
                <a:spcPct val="80000"/>
              </a:lnSpc>
              <a:tabLst>
                <a:tab pos="1168400" algn="l"/>
              </a:tabLst>
            </a:pPr>
            <a:r>
              <a:rPr lang="en-GB" altLang="zh-CN" sz="2400" b="1" dirty="0" smtClean="0">
                <a:ea typeface="宋体" pitchFamily="2" charset="-122"/>
              </a:rPr>
              <a:t>Parameters!$C$132: 65 years old</a:t>
            </a:r>
            <a:endParaRPr lang="en-GB" altLang="zh-CN" sz="2400" dirty="0" smtClean="0">
              <a:ea typeface="宋体" pitchFamily="2" charset="-122"/>
            </a:endParaRPr>
          </a:p>
          <a:p>
            <a:pPr marL="2506663" lvl="3" indent="-381000" defTabSz="254000">
              <a:lnSpc>
                <a:spcPct val="80000"/>
              </a:lnSpc>
              <a:tabLst>
                <a:tab pos="1168400" algn="l"/>
              </a:tabLst>
            </a:pPr>
            <a:endParaRPr lang="en-GB" altLang="zh-CN" sz="2400" dirty="0" smtClean="0">
              <a:ea typeface="宋体" pitchFamily="2" charset="-122"/>
            </a:endParaRPr>
          </a:p>
        </p:txBody>
      </p:sp>
      <p:sp>
        <p:nvSpPr>
          <p:cNvPr id="55300" name="Rectangle 5"/>
          <p:cNvSpPr>
            <a:spLocks noChangeArrowheads="1"/>
          </p:cNvSpPr>
          <p:nvPr/>
        </p:nvSpPr>
        <p:spPr bwMode="auto">
          <a:xfrm>
            <a:off x="711200" y="2197100"/>
            <a:ext cx="7835900" cy="4254500"/>
          </a:xfrm>
          <a:prstGeom prst="rect">
            <a:avLst/>
          </a:prstGeom>
          <a:noFill/>
          <a:ln w="34925">
            <a:solidFill>
              <a:srgbClr val="C00000"/>
            </a:solidFill>
            <a:miter lim="800000"/>
            <a:headEnd/>
            <a:tailEnd/>
          </a:ln>
        </p:spPr>
        <p:txBody>
          <a:bodyPr wrap="none" anchor="ctr"/>
          <a:lstStyle/>
          <a:p>
            <a:endParaRPr lang="en-GB"/>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643041" y="0"/>
            <a:ext cx="7015183" cy="1142984"/>
          </a:xfrm>
        </p:spPr>
        <p:txBody>
          <a:bodyPr/>
          <a:lstStyle/>
          <a:p>
            <a:pPr algn="l"/>
            <a:r>
              <a:rPr lang="en-GB" altLang="zh-CN" sz="3200"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sz="3200" dirty="0" smtClean="0">
                <a:solidFill>
                  <a:srgbClr val="C00000"/>
                </a:solidFill>
                <a:ea typeface="宋体" pitchFamily="2" charset="-122"/>
              </a:rPr>
              <a:t> </a:t>
            </a:r>
            <a:r>
              <a:rPr lang="en-GB" altLang="zh-CN" sz="3200" dirty="0" smtClean="0">
                <a:solidFill>
                  <a:schemeClr val="tx2">
                    <a:lumMod val="85000"/>
                    <a:lumOff val="15000"/>
                  </a:schemeClr>
                </a:solidFill>
                <a:ea typeface="宋体" pitchFamily="2" charset="-122"/>
              </a:rPr>
              <a:t>| 	Simple analysis of the initial 		situation “ex-ante” (</a:t>
            </a:r>
            <a:r>
              <a:rPr lang="en-GB" altLang="zh-CN" sz="3200" b="1" dirty="0" smtClean="0">
                <a:solidFill>
                  <a:srgbClr val="C00000"/>
                </a:solidFill>
                <a:ea typeface="宋体" pitchFamily="2" charset="-122"/>
              </a:rPr>
              <a:t>6</a:t>
            </a:r>
            <a:r>
              <a:rPr lang="en-GB" altLang="zh-CN" sz="3200" dirty="0" smtClean="0">
                <a:solidFill>
                  <a:schemeClr val="tx2">
                    <a:lumMod val="85000"/>
                    <a:lumOff val="15000"/>
                  </a:schemeClr>
                </a:solidFill>
                <a:ea typeface="宋体" pitchFamily="2" charset="-122"/>
              </a:rPr>
              <a:t>)</a:t>
            </a:r>
            <a:endParaRPr lang="en-US" altLang="zh-CN" sz="3200" dirty="0" smtClean="0">
              <a:solidFill>
                <a:schemeClr val="tx2">
                  <a:lumMod val="85000"/>
                  <a:lumOff val="15000"/>
                </a:schemeClr>
              </a:solidFill>
              <a:ea typeface="宋体" pitchFamily="2" charset="-122"/>
            </a:endParaRPr>
          </a:p>
        </p:txBody>
      </p:sp>
      <p:sp>
        <p:nvSpPr>
          <p:cNvPr id="45059" name="Rectangle 3"/>
          <p:cNvSpPr>
            <a:spLocks noGrp="1" noChangeArrowheads="1"/>
          </p:cNvSpPr>
          <p:nvPr>
            <p:ph type="body" idx="4294967295"/>
          </p:nvPr>
        </p:nvSpPr>
        <p:spPr>
          <a:xfrm>
            <a:off x="285720" y="1000108"/>
            <a:ext cx="8519885" cy="5624286"/>
          </a:xfrm>
        </p:spPr>
        <p:txBody>
          <a:bodyPr/>
          <a:lstStyle/>
          <a:p>
            <a:pPr marL="628650" indent="-628650">
              <a:lnSpc>
                <a:spcPct val="80000"/>
              </a:lnSpc>
              <a:buFont typeface="Arial" charset="0"/>
              <a:buNone/>
              <a:tabLst>
                <a:tab pos="1524000" algn="l"/>
              </a:tabLst>
              <a:defRPr/>
            </a:pPr>
            <a:endParaRPr lang="en-GB" altLang="zh-CN" sz="800" b="1" dirty="0" smtClean="0">
              <a:ea typeface="宋体" pitchFamily="2" charset="-122"/>
            </a:endParaRPr>
          </a:p>
          <a:p>
            <a:pPr marL="539750" indent="-482600">
              <a:lnSpc>
                <a:spcPct val="90000"/>
              </a:lnSpc>
              <a:buSzPct val="110000"/>
              <a:buFont typeface="Wingdings 2" pitchFamily="18" charset="2"/>
              <a:buChar char=""/>
              <a:tabLst>
                <a:tab pos="1524000" algn="l"/>
              </a:tabLst>
              <a:defRPr/>
            </a:pPr>
            <a:r>
              <a:rPr lang="en-GB" sz="2600" b="1" kern="1200" dirty="0" smtClean="0">
                <a:solidFill>
                  <a:srgbClr val="C00000"/>
                </a:solidFill>
              </a:rPr>
              <a:t>How to?</a:t>
            </a:r>
          </a:p>
          <a:p>
            <a:pPr marL="939800" lvl="1" indent="-482600">
              <a:lnSpc>
                <a:spcPct val="90000"/>
              </a:lnSpc>
              <a:buSzPct val="110000"/>
              <a:buFont typeface="Wingdings 2" pitchFamily="18" charset="2"/>
              <a:buChar char=""/>
              <a:tabLst>
                <a:tab pos="1524000" algn="l"/>
              </a:tabLst>
              <a:defRPr/>
            </a:pPr>
            <a:r>
              <a:rPr lang="en-GB" sz="2400" b="1" kern="1200" dirty="0" smtClean="0"/>
              <a:t>Identification</a:t>
            </a:r>
            <a:r>
              <a:rPr lang="en-GB" sz="2400" kern="1200" dirty="0" smtClean="0"/>
              <a:t> and </a:t>
            </a:r>
            <a:r>
              <a:rPr lang="en-GB" sz="2400" b="1" kern="1200" dirty="0" smtClean="0"/>
              <a:t>quantification</a:t>
            </a:r>
            <a:r>
              <a:rPr lang="en-GB" sz="2400" kern="1200" dirty="0" smtClean="0"/>
              <a:t> of the </a:t>
            </a:r>
            <a:r>
              <a:rPr lang="en-GB" sz="2400" b="1" kern="1200" dirty="0" smtClean="0">
                <a:solidFill>
                  <a:srgbClr val="C00000"/>
                </a:solidFill>
              </a:rPr>
              <a:t>poor</a:t>
            </a:r>
          </a:p>
          <a:p>
            <a:pPr marL="1549400" lvl="2" indent="-482600">
              <a:lnSpc>
                <a:spcPct val="90000"/>
              </a:lnSpc>
              <a:buSzPct val="110000"/>
              <a:buFont typeface="Wingdings 2" pitchFamily="18" charset="2"/>
              <a:buChar char=""/>
              <a:tabLst>
                <a:tab pos="1524000" algn="l"/>
              </a:tabLst>
              <a:defRPr/>
            </a:pPr>
            <a:r>
              <a:rPr lang="en-GB" sz="2000" kern="1200" dirty="0" smtClean="0"/>
              <a:t>Columns </a:t>
            </a:r>
            <a:r>
              <a:rPr lang="en-GB" sz="2400" b="1" kern="1200" dirty="0" smtClean="0"/>
              <a:t>AG</a:t>
            </a:r>
            <a:r>
              <a:rPr lang="en-GB" sz="2000" kern="1200" dirty="0" smtClean="0"/>
              <a:t> (identification) and </a:t>
            </a:r>
            <a:r>
              <a:rPr lang="en-GB" sz="2400" b="1" kern="1200" dirty="0" smtClean="0"/>
              <a:t>AH</a:t>
            </a:r>
            <a:r>
              <a:rPr lang="en-GB" sz="2000" kern="1200" dirty="0" smtClean="0"/>
              <a:t> (quantification) in excel</a:t>
            </a:r>
            <a:endParaRPr lang="en-GB" kern="1200" dirty="0" smtClean="0"/>
          </a:p>
          <a:p>
            <a:pPr marL="1549400" lvl="2" indent="-482600">
              <a:lnSpc>
                <a:spcPct val="90000"/>
              </a:lnSpc>
              <a:buClr>
                <a:srgbClr val="C00000"/>
              </a:buClr>
              <a:buSzPct val="110000"/>
              <a:buFont typeface="Wingdings 2" pitchFamily="18" charset="2"/>
              <a:buChar char=""/>
              <a:tabLst>
                <a:tab pos="1524000" algn="l"/>
              </a:tabLst>
              <a:defRPr/>
            </a:pPr>
            <a:r>
              <a:rPr lang="en-GB" sz="2400" b="1" kern="1200" dirty="0" smtClean="0">
                <a:solidFill>
                  <a:srgbClr val="C00000"/>
                </a:solidFill>
              </a:rPr>
              <a:t>Formula</a:t>
            </a:r>
            <a:r>
              <a:rPr lang="en-GB" sz="2400" b="1" kern="1200" dirty="0" smtClean="0"/>
              <a:t>: =IF($Q6&lt;Parameters!$C$61,1,0)</a:t>
            </a:r>
          </a:p>
          <a:p>
            <a:pPr marL="2063750" lvl="3" indent="-482600">
              <a:lnSpc>
                <a:spcPct val="90000"/>
              </a:lnSpc>
              <a:buClr>
                <a:srgbClr val="C00000"/>
              </a:buClr>
              <a:buSzPct val="110000"/>
              <a:buFont typeface="Wingdings 2" pitchFamily="18" charset="2"/>
              <a:buChar char=""/>
              <a:tabLst>
                <a:tab pos="1524000" algn="l"/>
              </a:tabLst>
              <a:defRPr/>
            </a:pPr>
            <a:r>
              <a:rPr lang="en-GB" kern="1200" dirty="0" smtClean="0"/>
              <a:t>With </a:t>
            </a:r>
            <a:r>
              <a:rPr lang="en-GB" sz="2400" kern="1200" dirty="0" smtClean="0"/>
              <a:t> </a:t>
            </a:r>
            <a:r>
              <a:rPr lang="en-GB" sz="2400" b="1" kern="1200" dirty="0" smtClean="0"/>
              <a:t>$Q6</a:t>
            </a:r>
            <a:r>
              <a:rPr lang="en-GB" kern="1200" dirty="0" smtClean="0"/>
              <a:t>: absolute address of </a:t>
            </a:r>
            <a:r>
              <a:rPr lang="en-US" kern="1200" dirty="0" smtClean="0"/>
              <a:t>consumption expenditure per capita </a:t>
            </a:r>
          </a:p>
          <a:p>
            <a:pPr marL="2482850" lvl="4" indent="-482600">
              <a:lnSpc>
                <a:spcPct val="90000"/>
              </a:lnSpc>
              <a:buClr>
                <a:srgbClr val="C00000"/>
              </a:buClr>
              <a:buSzPct val="110000"/>
              <a:buFont typeface="Wingdings 2" pitchFamily="18" charset="2"/>
              <a:buChar char=""/>
              <a:tabLst>
                <a:tab pos="1524000" algn="l"/>
              </a:tabLst>
              <a:defRPr/>
            </a:pPr>
            <a:r>
              <a:rPr lang="en-US" sz="1600" kern="1200" dirty="0" smtClean="0"/>
              <a:t>Annual consumption expenditure per capita in thousands VND in Vietnam</a:t>
            </a:r>
          </a:p>
          <a:p>
            <a:pPr marL="2063750" lvl="3" indent="-482600">
              <a:lnSpc>
                <a:spcPct val="90000"/>
              </a:lnSpc>
              <a:buClr>
                <a:srgbClr val="C00000"/>
              </a:buClr>
              <a:buSzPct val="110000"/>
              <a:buFont typeface="Wingdings 2" pitchFamily="18" charset="2"/>
              <a:buChar char=""/>
              <a:tabLst>
                <a:tab pos="1524000" algn="l"/>
              </a:tabLst>
              <a:defRPr/>
            </a:pPr>
            <a:r>
              <a:rPr lang="en-GB" sz="2400" b="1" kern="1200" dirty="0" smtClean="0"/>
              <a:t>Parameters!$C$61</a:t>
            </a:r>
            <a:r>
              <a:rPr lang="en-GB" sz="2400" kern="1200" dirty="0" smtClean="0"/>
              <a:t>:  </a:t>
            </a:r>
            <a:r>
              <a:rPr lang="en-GB" kern="1200" dirty="0" smtClean="0"/>
              <a:t>Poverty line in the corresponding unit in the parameters sheet (annual in thousands)</a:t>
            </a:r>
          </a:p>
          <a:p>
            <a:pPr marL="2063750" lvl="3" indent="-482600">
              <a:lnSpc>
                <a:spcPct val="90000"/>
              </a:lnSpc>
              <a:buClr>
                <a:srgbClr val="C00000"/>
              </a:buClr>
              <a:buSzPct val="110000"/>
              <a:buFont typeface="Wingdings 2" pitchFamily="18" charset="2"/>
              <a:buChar char=""/>
              <a:tabLst>
                <a:tab pos="1524000" algn="l"/>
              </a:tabLst>
              <a:defRPr/>
            </a:pPr>
            <a:r>
              <a:rPr lang="en-GB" kern="1200" dirty="0" smtClean="0"/>
              <a:t>Allocate 1 for poor, 0 otherwise</a:t>
            </a:r>
          </a:p>
          <a:p>
            <a:pPr marL="939800" lvl="1" indent="-482600">
              <a:lnSpc>
                <a:spcPct val="90000"/>
              </a:lnSpc>
              <a:spcBef>
                <a:spcPts val="1800"/>
              </a:spcBef>
              <a:buSzPct val="110000"/>
              <a:buFont typeface="Wingdings 2" pitchFamily="18" charset="2"/>
              <a:buChar char=""/>
              <a:tabLst>
                <a:tab pos="1524000" algn="l"/>
              </a:tabLst>
              <a:defRPr/>
            </a:pPr>
            <a:r>
              <a:rPr lang="en-GB" sz="2400" kern="1200" dirty="0" smtClean="0"/>
              <a:t>Quantification of total number of poor</a:t>
            </a:r>
            <a:endParaRPr lang="en-GB" kern="1200" dirty="0" smtClean="0"/>
          </a:p>
          <a:p>
            <a:pPr marL="1549400" lvl="2" indent="-482600">
              <a:lnSpc>
                <a:spcPct val="90000"/>
              </a:lnSpc>
              <a:buClr>
                <a:srgbClr val="C00000"/>
              </a:buClr>
              <a:buSzPct val="110000"/>
              <a:buFont typeface="Wingdings 2" pitchFamily="18" charset="2"/>
              <a:buChar char=""/>
              <a:tabLst>
                <a:tab pos="1524000" algn="l"/>
              </a:tabLst>
              <a:defRPr/>
            </a:pPr>
            <a:r>
              <a:rPr lang="en-GB" sz="2400" b="1" kern="1200" dirty="0" smtClean="0">
                <a:solidFill>
                  <a:srgbClr val="C00000"/>
                </a:solidFill>
              </a:rPr>
              <a:t>Formula</a:t>
            </a:r>
            <a:r>
              <a:rPr lang="en-GB" sz="2400" b="1" kern="1200" dirty="0" smtClean="0"/>
              <a:t>: = $AG6*$F6</a:t>
            </a:r>
          </a:p>
          <a:p>
            <a:pPr marL="2063750" lvl="3" indent="-482600">
              <a:lnSpc>
                <a:spcPct val="90000"/>
              </a:lnSpc>
              <a:buClr>
                <a:srgbClr val="C00000"/>
              </a:buClr>
              <a:buSzPct val="110000"/>
              <a:buFont typeface="Wingdings 2" pitchFamily="18" charset="2"/>
              <a:buChar char=""/>
              <a:tabLst>
                <a:tab pos="1524000" algn="l"/>
              </a:tabLst>
              <a:defRPr/>
            </a:pPr>
            <a:r>
              <a:rPr lang="en-GB" kern="1200" dirty="0" smtClean="0"/>
              <a:t>With </a:t>
            </a:r>
            <a:r>
              <a:rPr lang="en-GB" b="1" kern="1200" dirty="0" smtClean="0"/>
              <a:t>$AG6 </a:t>
            </a:r>
            <a:r>
              <a:rPr lang="en-GB" kern="1200" dirty="0" smtClean="0"/>
              <a:t>: identification of the poor</a:t>
            </a:r>
          </a:p>
          <a:p>
            <a:pPr marL="2063750" lvl="3" indent="-482600">
              <a:lnSpc>
                <a:spcPct val="90000"/>
              </a:lnSpc>
              <a:buClr>
                <a:srgbClr val="C00000"/>
              </a:buClr>
              <a:buSzPct val="110000"/>
              <a:buFont typeface="Wingdings 2" pitchFamily="18" charset="2"/>
              <a:buChar char=""/>
              <a:tabLst>
                <a:tab pos="1524000" algn="l"/>
              </a:tabLst>
              <a:defRPr/>
            </a:pPr>
            <a:r>
              <a:rPr lang="en-GB" b="1" kern="1200" dirty="0" smtClean="0"/>
              <a:t>*$F6  </a:t>
            </a:r>
            <a:r>
              <a:rPr lang="en-GB" kern="1200" dirty="0" smtClean="0"/>
              <a:t>Weight variable =  extrapolation to the all population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059">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5059">
                                            <p:txEl>
                                              <p:pRg st="6" end="6"/>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5059">
                                            <p:txEl>
                                              <p:pRg st="7" end="7"/>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5059">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5059">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5059">
                                            <p:txEl>
                                              <p:pRg st="10" end="1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5059">
                                            <p:txEl>
                                              <p:pRg st="11" end="1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5059">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571603" y="0"/>
            <a:ext cx="7086621" cy="1214422"/>
          </a:xfrm>
        </p:spPr>
        <p:txBody>
          <a:bodyPr/>
          <a:lstStyle/>
          <a:p>
            <a:pPr algn="l"/>
            <a:r>
              <a:rPr lang="en-GB" altLang="zh-CN" sz="3200"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sz="3200" dirty="0" smtClean="0">
                <a:solidFill>
                  <a:srgbClr val="C00000"/>
                </a:solidFill>
                <a:ea typeface="宋体" pitchFamily="2" charset="-122"/>
              </a:rPr>
              <a:t> </a:t>
            </a:r>
            <a:r>
              <a:rPr lang="en-GB" altLang="zh-CN" sz="3200" dirty="0" smtClean="0">
                <a:solidFill>
                  <a:schemeClr val="tx2">
                    <a:lumMod val="85000"/>
                    <a:lumOff val="15000"/>
                  </a:schemeClr>
                </a:solidFill>
                <a:ea typeface="宋体" pitchFamily="2" charset="-122"/>
              </a:rPr>
              <a:t>| 	Simple analysis of the initial 		situation “ex-ante” (</a:t>
            </a:r>
            <a:r>
              <a:rPr lang="en-GB" altLang="zh-CN" sz="3200" b="1" dirty="0" smtClean="0">
                <a:solidFill>
                  <a:srgbClr val="C00000"/>
                </a:solidFill>
                <a:ea typeface="宋体" pitchFamily="2" charset="-122"/>
              </a:rPr>
              <a:t>7</a:t>
            </a:r>
            <a:r>
              <a:rPr lang="en-GB" altLang="zh-CN" sz="3200" dirty="0" smtClean="0">
                <a:solidFill>
                  <a:schemeClr val="tx2">
                    <a:lumMod val="85000"/>
                    <a:lumOff val="15000"/>
                  </a:schemeClr>
                </a:solidFill>
                <a:ea typeface="宋体" pitchFamily="2" charset="-122"/>
              </a:rPr>
              <a:t>)</a:t>
            </a:r>
            <a:endParaRPr lang="en-US" altLang="zh-CN" sz="3200" dirty="0" smtClean="0">
              <a:solidFill>
                <a:schemeClr val="tx2">
                  <a:lumMod val="85000"/>
                  <a:lumOff val="15000"/>
                </a:schemeClr>
              </a:solidFill>
              <a:ea typeface="宋体" pitchFamily="2" charset="-122"/>
            </a:endParaRPr>
          </a:p>
        </p:txBody>
      </p:sp>
      <p:sp>
        <p:nvSpPr>
          <p:cNvPr id="45059" name="Rectangle 3"/>
          <p:cNvSpPr>
            <a:spLocks noGrp="1" noChangeArrowheads="1"/>
          </p:cNvSpPr>
          <p:nvPr>
            <p:ph type="body" idx="4294967295"/>
          </p:nvPr>
        </p:nvSpPr>
        <p:spPr>
          <a:xfrm>
            <a:off x="232229" y="1233714"/>
            <a:ext cx="8403771" cy="5442857"/>
          </a:xfrm>
        </p:spPr>
        <p:txBody>
          <a:bodyPr/>
          <a:lstStyle/>
          <a:p>
            <a:pPr marL="628650" indent="-628650">
              <a:lnSpc>
                <a:spcPct val="80000"/>
              </a:lnSpc>
              <a:buFont typeface="Arial" charset="0"/>
              <a:buNone/>
              <a:tabLst>
                <a:tab pos="1524000" algn="l"/>
              </a:tabLst>
              <a:defRPr/>
            </a:pPr>
            <a:endParaRPr lang="en-GB" altLang="zh-CN" sz="800" b="1" dirty="0" smtClean="0">
              <a:ea typeface="宋体" pitchFamily="2" charset="-122"/>
            </a:endParaRPr>
          </a:p>
          <a:p>
            <a:pPr marL="539750" indent="-482600">
              <a:lnSpc>
                <a:spcPct val="90000"/>
              </a:lnSpc>
              <a:buSzPct val="110000"/>
              <a:buFont typeface="Wingdings 2" pitchFamily="18" charset="2"/>
              <a:buChar char=""/>
              <a:tabLst>
                <a:tab pos="1524000" algn="l"/>
              </a:tabLst>
              <a:defRPr/>
            </a:pPr>
            <a:r>
              <a:rPr lang="en-GB" sz="2600" b="1" kern="1200" dirty="0" smtClean="0">
                <a:solidFill>
                  <a:srgbClr val="C00000"/>
                </a:solidFill>
              </a:rPr>
              <a:t>How to?</a:t>
            </a:r>
          </a:p>
          <a:p>
            <a:pPr marL="939800" lvl="1" indent="-482600">
              <a:lnSpc>
                <a:spcPct val="90000"/>
              </a:lnSpc>
              <a:buSzPct val="110000"/>
              <a:buFont typeface="Wingdings 2" pitchFamily="18" charset="2"/>
              <a:buChar char=""/>
              <a:tabLst>
                <a:tab pos="1524000" algn="l"/>
              </a:tabLst>
              <a:defRPr/>
            </a:pPr>
            <a:r>
              <a:rPr lang="en-GB" sz="2400" kern="1200" dirty="0" smtClean="0"/>
              <a:t>Calculation of the poverty rate for the population and for sub age groups</a:t>
            </a:r>
          </a:p>
          <a:p>
            <a:pPr marL="1549400" lvl="2" indent="-482600">
              <a:lnSpc>
                <a:spcPct val="90000"/>
              </a:lnSpc>
              <a:buSzPct val="110000"/>
              <a:buFont typeface="Wingdings 2" pitchFamily="18" charset="2"/>
              <a:buChar char=""/>
              <a:tabLst>
                <a:tab pos="1524000" algn="l"/>
              </a:tabLst>
              <a:defRPr/>
            </a:pPr>
            <a:r>
              <a:rPr lang="en-GB" sz="2400" b="1" kern="1200" dirty="0" smtClean="0">
                <a:solidFill>
                  <a:srgbClr val="C00000"/>
                </a:solidFill>
              </a:rPr>
              <a:t>Numerator</a:t>
            </a:r>
            <a:r>
              <a:rPr lang="en-GB" sz="2400" kern="1200" dirty="0" smtClean="0"/>
              <a:t>: number of poor</a:t>
            </a:r>
          </a:p>
          <a:p>
            <a:pPr marL="2063750" lvl="3" indent="-482600">
              <a:lnSpc>
                <a:spcPct val="90000"/>
              </a:lnSpc>
              <a:buClr>
                <a:schemeClr val="tx2">
                  <a:lumMod val="75000"/>
                  <a:lumOff val="25000"/>
                </a:schemeClr>
              </a:buClr>
              <a:buSzPct val="110000"/>
              <a:buFont typeface="Wingdings" pitchFamily="2" charset="2"/>
              <a:buChar char="q"/>
              <a:tabLst>
                <a:tab pos="1524000" algn="l"/>
              </a:tabLst>
              <a:defRPr/>
            </a:pPr>
            <a:r>
              <a:rPr lang="en-GB" sz="2200" kern="1200" dirty="0" smtClean="0"/>
              <a:t>For total number of poor:</a:t>
            </a:r>
          </a:p>
          <a:p>
            <a:pPr marL="2482850" lvl="4" indent="-482600">
              <a:lnSpc>
                <a:spcPct val="90000"/>
              </a:lnSpc>
              <a:buClr>
                <a:srgbClr val="C00000"/>
              </a:buClr>
              <a:buSzPct val="91000"/>
              <a:buFont typeface="Wingdings" pitchFamily="2" charset="2"/>
              <a:buChar char="q"/>
              <a:tabLst>
                <a:tab pos="1524000" algn="l"/>
              </a:tabLst>
              <a:defRPr/>
            </a:pPr>
            <a:r>
              <a:rPr lang="en-GB" sz="2200" kern="1200" dirty="0" smtClean="0"/>
              <a:t>Simple SUM at the end of column AG</a:t>
            </a:r>
            <a:br>
              <a:rPr lang="en-GB" sz="2200" kern="1200" dirty="0" smtClean="0"/>
            </a:br>
            <a:r>
              <a:rPr lang="en-GB" sz="2200" b="1" kern="1200" dirty="0" smtClean="0"/>
              <a:t>=SUM($AH$6:$AH$3883)</a:t>
            </a:r>
          </a:p>
          <a:p>
            <a:pPr marL="2063750" lvl="3" indent="-482600">
              <a:lnSpc>
                <a:spcPct val="90000"/>
              </a:lnSpc>
              <a:buClr>
                <a:schemeClr val="tx2">
                  <a:lumMod val="75000"/>
                  <a:lumOff val="25000"/>
                </a:schemeClr>
              </a:buClr>
              <a:buSzPct val="110000"/>
              <a:buFont typeface="Wingdings" pitchFamily="2" charset="2"/>
              <a:buChar char="q"/>
              <a:tabLst>
                <a:tab pos="1524000" algn="l"/>
              </a:tabLst>
              <a:defRPr/>
            </a:pPr>
            <a:r>
              <a:rPr lang="en-GB" sz="2200" kern="1200" dirty="0" smtClean="0"/>
              <a:t>For total number of poor by main age group</a:t>
            </a:r>
            <a:br>
              <a:rPr lang="en-GB" sz="2200" kern="1200" dirty="0" smtClean="0"/>
            </a:br>
            <a:r>
              <a:rPr lang="en-GB" sz="2200" b="1" kern="1200" dirty="0" smtClean="0"/>
              <a:t>=SUMIF('Raw data Individuals'!$X$6:$X$3883,"=1”,'Raw data Individuals'!$AH$6:$AH$3883)</a:t>
            </a:r>
            <a:r>
              <a:rPr lang="en-GB" sz="2200" kern="1200" dirty="0" smtClean="0"/>
              <a:t/>
            </a:r>
            <a:br>
              <a:rPr lang="en-GB" sz="2200" kern="1200" dirty="0" smtClean="0"/>
            </a:br>
            <a:r>
              <a:rPr lang="en-GB" sz="2200" kern="1200" dirty="0" err="1" smtClean="0"/>
              <a:t>eg</a:t>
            </a:r>
            <a:r>
              <a:rPr lang="en-GB" sz="2200" kern="1200" dirty="0" smtClean="0"/>
              <a:t> :  sum the poor only for children</a:t>
            </a:r>
          </a:p>
          <a:p>
            <a:pPr marL="1549400" lvl="2" indent="-482600">
              <a:lnSpc>
                <a:spcPct val="90000"/>
              </a:lnSpc>
              <a:buSzPct val="110000"/>
              <a:buFont typeface="Wingdings 2" pitchFamily="18" charset="2"/>
              <a:buChar char=""/>
              <a:tabLst>
                <a:tab pos="1524000" algn="l"/>
              </a:tabLst>
              <a:defRPr/>
            </a:pPr>
            <a:r>
              <a:rPr lang="en-GB" sz="2200" b="1" kern="1200" dirty="0" smtClean="0">
                <a:solidFill>
                  <a:srgbClr val="C00000"/>
                </a:solidFill>
              </a:rPr>
              <a:t>Denominator</a:t>
            </a:r>
            <a:r>
              <a:rPr lang="en-GB" sz="2200" kern="1200" dirty="0" smtClean="0"/>
              <a:t>: total population (F), total number of elderly (U),  working age (W), Children (Y)</a:t>
            </a:r>
          </a:p>
          <a:p>
            <a:pPr marL="2063750" lvl="3" indent="-482600">
              <a:lnSpc>
                <a:spcPct val="90000"/>
              </a:lnSpc>
              <a:buClr>
                <a:schemeClr val="tx2">
                  <a:lumMod val="75000"/>
                  <a:lumOff val="25000"/>
                </a:schemeClr>
              </a:buClr>
              <a:buSzPct val="110000"/>
              <a:buFont typeface="Wingdings" pitchFamily="2" charset="2"/>
              <a:buChar char="q"/>
              <a:tabLst>
                <a:tab pos="1524000" algn="l"/>
              </a:tabLst>
              <a:defRPr/>
            </a:pPr>
            <a:r>
              <a:rPr lang="en-GB" sz="2200" kern="1200" dirty="0" smtClean="0"/>
              <a:t>Sum of the respective columns  </a:t>
            </a:r>
          </a:p>
          <a:p>
            <a:pPr marL="2063750" lvl="3" indent="-482600">
              <a:lnSpc>
                <a:spcPct val="90000"/>
              </a:lnSpc>
              <a:buSzPct val="110000"/>
              <a:buFont typeface="Wingdings 2" pitchFamily="18" charset="2"/>
              <a:buChar char=""/>
              <a:tabLst>
                <a:tab pos="1524000" algn="l"/>
              </a:tabLst>
              <a:defRPr/>
            </a:pPr>
            <a:endParaRPr lang="en-GB" sz="2400" kern="1200" dirty="0" smtClean="0"/>
          </a:p>
          <a:p>
            <a:pPr marL="2063750" lvl="3" indent="-482600">
              <a:lnSpc>
                <a:spcPct val="90000"/>
              </a:lnSpc>
              <a:buSzPct val="110000"/>
              <a:buFont typeface="Wingdings 2" pitchFamily="18" charset="2"/>
              <a:buChar char=""/>
              <a:tabLst>
                <a:tab pos="1524000" algn="l"/>
              </a:tabLst>
              <a:defRPr/>
            </a:pPr>
            <a:endParaRPr lang="en-GB" sz="2200" kern="1200" dirty="0" smtClean="0"/>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571603" y="0"/>
            <a:ext cx="7086621" cy="1214422"/>
          </a:xfrm>
        </p:spPr>
        <p:txBody>
          <a:bodyPr/>
          <a:lstStyle/>
          <a:p>
            <a:pPr algn="l"/>
            <a:r>
              <a:rPr lang="en-GB" altLang="zh-CN" sz="3200"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sz="3200" dirty="0" smtClean="0">
                <a:solidFill>
                  <a:srgbClr val="C00000"/>
                </a:solidFill>
                <a:ea typeface="宋体" pitchFamily="2" charset="-122"/>
              </a:rPr>
              <a:t> </a:t>
            </a:r>
            <a:r>
              <a:rPr lang="en-GB" altLang="zh-CN" sz="3200" dirty="0" smtClean="0">
                <a:solidFill>
                  <a:schemeClr val="bg2">
                    <a:lumMod val="75000"/>
                  </a:schemeClr>
                </a:solidFill>
                <a:ea typeface="宋体" pitchFamily="2" charset="-122"/>
              </a:rPr>
              <a:t>| 	</a:t>
            </a:r>
            <a:r>
              <a:rPr lang="en-GB" altLang="zh-CN" sz="3200" dirty="0" smtClean="0">
                <a:solidFill>
                  <a:schemeClr val="tx2">
                    <a:lumMod val="85000"/>
                    <a:lumOff val="15000"/>
                  </a:schemeClr>
                </a:solidFill>
                <a:ea typeface="宋体" pitchFamily="2" charset="-122"/>
              </a:rPr>
              <a:t>Simple analysis of the initial situation  “ex-ante” (</a:t>
            </a:r>
            <a:r>
              <a:rPr lang="en-GB" altLang="zh-CN" sz="3200" b="1" dirty="0" smtClean="0">
                <a:solidFill>
                  <a:srgbClr val="C00000"/>
                </a:solidFill>
                <a:ea typeface="宋体" pitchFamily="2" charset="-122"/>
              </a:rPr>
              <a:t>8</a:t>
            </a:r>
            <a:r>
              <a:rPr lang="en-GB" altLang="zh-CN" sz="3200" dirty="0" smtClean="0">
                <a:solidFill>
                  <a:schemeClr val="tx2">
                    <a:lumMod val="85000"/>
                    <a:lumOff val="15000"/>
                  </a:schemeClr>
                </a:solidFill>
                <a:ea typeface="宋体" pitchFamily="2" charset="-122"/>
              </a:rPr>
              <a:t>) |</a:t>
            </a:r>
            <a:r>
              <a:rPr lang="en-GB" altLang="zh-CN" sz="3200" dirty="0" smtClean="0">
                <a:solidFill>
                  <a:schemeClr val="bg2">
                    <a:lumMod val="75000"/>
                  </a:schemeClr>
                </a:solidFill>
                <a:ea typeface="宋体" pitchFamily="2" charset="-122"/>
              </a:rPr>
              <a:t> </a:t>
            </a:r>
            <a:r>
              <a:rPr lang="en-GB" altLang="zh-CN" sz="3200" dirty="0" smtClean="0">
                <a:solidFill>
                  <a:srgbClr val="C00000"/>
                </a:solidFill>
                <a:ea typeface="宋体" pitchFamily="2" charset="-122"/>
              </a:rPr>
              <a:t>Poverty gap</a:t>
            </a:r>
            <a:endParaRPr lang="en-US" altLang="zh-CN" sz="3200" dirty="0" smtClean="0">
              <a:solidFill>
                <a:srgbClr val="C00000"/>
              </a:solidFill>
              <a:ea typeface="宋体" pitchFamily="2" charset="-122"/>
            </a:endParaRPr>
          </a:p>
        </p:txBody>
      </p:sp>
      <p:sp>
        <p:nvSpPr>
          <p:cNvPr id="45059" name="Rectangle 3"/>
          <p:cNvSpPr>
            <a:spLocks noGrp="1" noChangeArrowheads="1"/>
          </p:cNvSpPr>
          <p:nvPr>
            <p:ph type="body" idx="4294967295"/>
          </p:nvPr>
        </p:nvSpPr>
        <p:spPr>
          <a:xfrm>
            <a:off x="653143" y="1233714"/>
            <a:ext cx="7982857" cy="5442857"/>
          </a:xfrm>
        </p:spPr>
        <p:txBody>
          <a:bodyPr/>
          <a:lstStyle/>
          <a:p>
            <a:pPr marL="628650" indent="-628650">
              <a:lnSpc>
                <a:spcPct val="80000"/>
              </a:lnSpc>
              <a:buFont typeface="Arial" charset="0"/>
              <a:buNone/>
              <a:tabLst>
                <a:tab pos="1524000" algn="l"/>
              </a:tabLst>
              <a:defRPr/>
            </a:pPr>
            <a:endParaRPr lang="en-GB" altLang="zh-CN" sz="800" b="1" dirty="0" smtClean="0">
              <a:ea typeface="宋体" pitchFamily="2" charset="-122"/>
            </a:endParaRPr>
          </a:p>
          <a:p>
            <a:pPr marL="539750" indent="-482600">
              <a:lnSpc>
                <a:spcPct val="90000"/>
              </a:lnSpc>
              <a:buSzPct val="110000"/>
              <a:buFont typeface="Wingdings 2" pitchFamily="18" charset="2"/>
              <a:buChar char=""/>
              <a:tabLst>
                <a:tab pos="1524000" algn="l"/>
              </a:tabLst>
              <a:defRPr/>
            </a:pPr>
            <a:r>
              <a:rPr lang="en-GB" sz="3200" b="1" kern="1200" dirty="0" smtClean="0">
                <a:solidFill>
                  <a:srgbClr val="C00000"/>
                </a:solidFill>
              </a:rPr>
              <a:t>Reminder !  </a:t>
            </a:r>
            <a:r>
              <a:rPr lang="en-GB" sz="3200" dirty="0" smtClean="0"/>
              <a:t>Poverty gap</a:t>
            </a:r>
          </a:p>
          <a:p>
            <a:pPr marL="1074738" lvl="2" indent="-538163">
              <a:lnSpc>
                <a:spcPct val="90000"/>
              </a:lnSpc>
              <a:buClr>
                <a:schemeClr val="tx2">
                  <a:lumMod val="75000"/>
                  <a:lumOff val="25000"/>
                </a:schemeClr>
              </a:buClr>
              <a:buSzPct val="110000"/>
              <a:buFont typeface="Wingdings" pitchFamily="2" charset="2"/>
              <a:buChar char="q"/>
              <a:tabLst>
                <a:tab pos="1074738" algn="l"/>
                <a:tab pos="1524000" algn="l"/>
              </a:tabLst>
              <a:defRPr/>
            </a:pPr>
            <a:r>
              <a:rPr lang="en-US" sz="2400" kern="1200" dirty="0" smtClean="0"/>
              <a:t>The </a:t>
            </a:r>
            <a:r>
              <a:rPr lang="en-US" sz="2400" b="1" kern="1200" dirty="0" smtClean="0">
                <a:solidFill>
                  <a:srgbClr val="C00000"/>
                </a:solidFill>
              </a:rPr>
              <a:t>Poverty Gap Index </a:t>
            </a:r>
            <a:r>
              <a:rPr lang="en-US" sz="2400" kern="1200" dirty="0" smtClean="0"/>
              <a:t>expresses the total amount of money which would be needed to raise the poor from their present incomes (c) to the poverty line (z), as a proportion of the poverty line, and averaged over the total population, which measures the depth of poverty</a:t>
            </a:r>
          </a:p>
          <a:p>
            <a:pPr marL="1074738" lvl="2" indent="-538163">
              <a:lnSpc>
                <a:spcPct val="90000"/>
              </a:lnSpc>
              <a:buClr>
                <a:schemeClr val="tx2">
                  <a:lumMod val="75000"/>
                  <a:lumOff val="25000"/>
                </a:schemeClr>
              </a:buClr>
              <a:buSzPct val="110000"/>
              <a:buFont typeface="Wingdings" pitchFamily="2" charset="2"/>
              <a:buChar char="q"/>
              <a:tabLst>
                <a:tab pos="1074738" algn="l"/>
                <a:tab pos="1524000" algn="l"/>
              </a:tabLst>
              <a:defRPr/>
            </a:pPr>
            <a:r>
              <a:rPr lang="en-US" sz="2400" kern="1200" dirty="0" smtClean="0"/>
              <a:t>The aggregate poverty gap shows</a:t>
            </a:r>
            <a:r>
              <a:rPr lang="en-US" sz="2400" b="1" kern="1200" dirty="0" smtClean="0"/>
              <a:t> the cost of eliminating poverty by making perfectly targeted transfers to the poor</a:t>
            </a:r>
            <a:r>
              <a:rPr lang="en-GB" sz="2400" kern="1200" dirty="0" smtClean="0"/>
              <a:t>. This total cost can be related to GDP.</a:t>
            </a:r>
          </a:p>
          <a:p>
            <a:pPr marL="1074738" lvl="2" indent="-538163">
              <a:lnSpc>
                <a:spcPct val="90000"/>
              </a:lnSpc>
              <a:buClr>
                <a:schemeClr val="tx2">
                  <a:lumMod val="75000"/>
                  <a:lumOff val="25000"/>
                </a:schemeClr>
              </a:buClr>
              <a:buSzPct val="110000"/>
              <a:buFont typeface="Wingdings" pitchFamily="2" charset="2"/>
              <a:buChar char="q"/>
              <a:tabLst>
                <a:tab pos="1074738" algn="l"/>
                <a:tab pos="1524000" algn="l"/>
              </a:tabLst>
              <a:defRPr/>
            </a:pPr>
            <a:r>
              <a:rPr lang="en-GB" sz="2400" kern="1200" dirty="0" smtClean="0"/>
              <a:t>The squared poverty gap measures the severity of poverty as the poorest households are given a greater weight in the equation.</a:t>
            </a:r>
            <a:endParaRPr lang="en-US" sz="2400" kern="1200" dirty="0" smtClean="0"/>
          </a:p>
          <a:p>
            <a:pPr marL="1074738" lvl="2" indent="-538163">
              <a:lnSpc>
                <a:spcPct val="90000"/>
              </a:lnSpc>
              <a:buClr>
                <a:schemeClr val="tx2">
                  <a:lumMod val="75000"/>
                  <a:lumOff val="25000"/>
                </a:schemeClr>
              </a:buClr>
              <a:buSzPct val="110000"/>
              <a:buNone/>
              <a:tabLst>
                <a:tab pos="1074738" algn="l"/>
                <a:tab pos="1524000" algn="l"/>
              </a:tabLst>
              <a:defRPr/>
            </a:pPr>
            <a:endParaRPr lang="en-GB" sz="2400" kern="1200" dirty="0" smtClean="0"/>
          </a:p>
          <a:p>
            <a:pPr marL="2063750" lvl="3" indent="-482600">
              <a:lnSpc>
                <a:spcPct val="90000"/>
              </a:lnSpc>
              <a:buSzPct val="110000"/>
              <a:buFont typeface="Wingdings 2" pitchFamily="18" charset="2"/>
              <a:buChar char=""/>
              <a:tabLst>
                <a:tab pos="1524000" algn="l"/>
              </a:tabLst>
              <a:defRPr/>
            </a:pPr>
            <a:endParaRPr lang="en-GB" sz="2400" kern="1200" dirty="0" smtClean="0"/>
          </a:p>
          <a:p>
            <a:pPr marL="2063750" lvl="3" indent="-482600">
              <a:lnSpc>
                <a:spcPct val="90000"/>
              </a:lnSpc>
              <a:buSzPct val="110000"/>
              <a:buFont typeface="Wingdings 2" pitchFamily="18" charset="2"/>
              <a:buChar char=""/>
              <a:tabLst>
                <a:tab pos="1524000" algn="l"/>
              </a:tabLst>
              <a:defRPr/>
            </a:pPr>
            <a:endParaRPr lang="en-GB" sz="2200" kern="1200" dirty="0" smtClean="0"/>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643041" y="0"/>
            <a:ext cx="7015183" cy="1071546"/>
          </a:xfrm>
        </p:spPr>
        <p:txBody>
          <a:bodyPr/>
          <a:lstStyle/>
          <a:p>
            <a:r>
              <a:rPr lang="en-GB" altLang="zh-CN"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dirty="0" smtClean="0">
                <a:solidFill>
                  <a:srgbClr val="C00000"/>
                </a:solidFill>
                <a:ea typeface="宋体" pitchFamily="2" charset="-122"/>
              </a:rPr>
              <a:t> </a:t>
            </a:r>
            <a:r>
              <a:rPr lang="en-GB" altLang="zh-CN" dirty="0" smtClean="0">
                <a:solidFill>
                  <a:schemeClr val="bg2">
                    <a:lumMod val="75000"/>
                  </a:schemeClr>
                </a:solidFill>
                <a:ea typeface="宋体" pitchFamily="2" charset="-122"/>
              </a:rPr>
              <a:t>| 	</a:t>
            </a:r>
            <a:r>
              <a:rPr lang="en-GB" altLang="zh-CN" dirty="0" smtClean="0">
                <a:solidFill>
                  <a:schemeClr val="tx2">
                    <a:lumMod val="85000"/>
                    <a:lumOff val="15000"/>
                  </a:schemeClr>
                </a:solidFill>
                <a:ea typeface="宋体" pitchFamily="2" charset="-122"/>
              </a:rPr>
              <a:t>Simple analysis of the initial situation  “ex-ante” (</a:t>
            </a:r>
            <a:r>
              <a:rPr lang="en-GB" altLang="zh-CN" b="1" dirty="0" smtClean="0">
                <a:solidFill>
                  <a:srgbClr val="C00000"/>
                </a:solidFill>
                <a:ea typeface="宋体" pitchFamily="2" charset="-122"/>
              </a:rPr>
              <a:t>9</a:t>
            </a:r>
            <a:r>
              <a:rPr lang="en-GB" altLang="zh-CN" dirty="0" smtClean="0">
                <a:solidFill>
                  <a:schemeClr val="tx2">
                    <a:lumMod val="85000"/>
                    <a:lumOff val="15000"/>
                  </a:schemeClr>
                </a:solidFill>
                <a:ea typeface="宋体" pitchFamily="2" charset="-122"/>
              </a:rPr>
              <a:t>) |</a:t>
            </a:r>
            <a:r>
              <a:rPr lang="en-GB" altLang="zh-CN" dirty="0" smtClean="0">
                <a:solidFill>
                  <a:schemeClr val="bg2">
                    <a:lumMod val="75000"/>
                  </a:schemeClr>
                </a:solidFill>
                <a:ea typeface="宋体" pitchFamily="2" charset="-122"/>
              </a:rPr>
              <a:t> </a:t>
            </a:r>
            <a:r>
              <a:rPr lang="en-GB" altLang="zh-CN" dirty="0" smtClean="0">
                <a:solidFill>
                  <a:srgbClr val="C00000"/>
                </a:solidFill>
                <a:ea typeface="宋体" pitchFamily="2" charset="-122"/>
              </a:rPr>
              <a:t>Poverty gap</a:t>
            </a:r>
            <a:endParaRPr lang="en-US" altLang="zh-CN" sz="3200" dirty="0" smtClean="0">
              <a:solidFill>
                <a:schemeClr val="bg2">
                  <a:lumMod val="75000"/>
                </a:schemeClr>
              </a:solidFill>
              <a:ea typeface="宋体" pitchFamily="2" charset="-122"/>
            </a:endParaRPr>
          </a:p>
        </p:txBody>
      </p:sp>
      <p:sp>
        <p:nvSpPr>
          <p:cNvPr id="45059" name="Rectangle 3"/>
          <p:cNvSpPr>
            <a:spLocks noGrp="1" noChangeArrowheads="1"/>
          </p:cNvSpPr>
          <p:nvPr>
            <p:ph type="body" idx="4294967295"/>
          </p:nvPr>
        </p:nvSpPr>
        <p:spPr>
          <a:xfrm>
            <a:off x="0" y="1233714"/>
            <a:ext cx="9144000" cy="5442857"/>
          </a:xfrm>
        </p:spPr>
        <p:txBody>
          <a:bodyPr/>
          <a:lstStyle/>
          <a:p>
            <a:pPr marL="628650" indent="-628650">
              <a:lnSpc>
                <a:spcPct val="80000"/>
              </a:lnSpc>
              <a:buFont typeface="Arial" charset="0"/>
              <a:buNone/>
              <a:tabLst>
                <a:tab pos="1524000" algn="l"/>
              </a:tabLst>
              <a:defRPr/>
            </a:pPr>
            <a:endParaRPr lang="en-GB" altLang="zh-CN" sz="800" b="1" dirty="0" smtClean="0">
              <a:ea typeface="宋体" pitchFamily="2" charset="-122"/>
            </a:endParaRPr>
          </a:p>
          <a:p>
            <a:pPr marL="539750" indent="-482600">
              <a:lnSpc>
                <a:spcPct val="90000"/>
              </a:lnSpc>
              <a:buSzPct val="110000"/>
              <a:buFont typeface="Wingdings 2" pitchFamily="18" charset="2"/>
              <a:buChar char=""/>
              <a:tabLst>
                <a:tab pos="1524000" algn="l"/>
              </a:tabLst>
              <a:defRPr/>
            </a:pPr>
            <a:r>
              <a:rPr lang="en-GB" sz="2600" b="1" kern="1200" dirty="0" smtClean="0">
                <a:solidFill>
                  <a:srgbClr val="C00000"/>
                </a:solidFill>
              </a:rPr>
              <a:t>How to:  </a:t>
            </a:r>
            <a:r>
              <a:rPr lang="en-GB" dirty="0" smtClean="0"/>
              <a:t>Main steps</a:t>
            </a:r>
          </a:p>
          <a:p>
            <a:pPr marL="958850" lvl="1">
              <a:lnSpc>
                <a:spcPct val="90000"/>
              </a:lnSpc>
              <a:spcBef>
                <a:spcPct val="35000"/>
              </a:spcBef>
            </a:pPr>
            <a:r>
              <a:rPr lang="en-US" sz="2400" dirty="0" smtClean="0"/>
              <a:t> </a:t>
            </a:r>
            <a:r>
              <a:rPr lang="en-US" sz="2400" b="1" dirty="0" smtClean="0"/>
              <a:t>For the poor</a:t>
            </a:r>
          </a:p>
          <a:p>
            <a:pPr marL="1162050" lvl="1" indent="-488950">
              <a:lnSpc>
                <a:spcPct val="90000"/>
              </a:lnSpc>
              <a:spcBef>
                <a:spcPct val="35000"/>
              </a:spcBef>
              <a:buClr>
                <a:srgbClr val="C00000"/>
              </a:buClr>
              <a:buSzPct val="120000"/>
              <a:buFont typeface="Wingdings" pitchFamily="2" charset="2"/>
              <a:buChar char=""/>
            </a:pPr>
            <a:r>
              <a:rPr lang="en-US" sz="2400" dirty="0" smtClean="0"/>
              <a:t>Calculate the difference between the consumption expenditure per capita and the poverty line (column AJ for total population)</a:t>
            </a:r>
          </a:p>
          <a:p>
            <a:pPr marL="1562100" lvl="2" indent="-488950">
              <a:lnSpc>
                <a:spcPct val="90000"/>
              </a:lnSpc>
              <a:spcBef>
                <a:spcPct val="35000"/>
              </a:spcBef>
              <a:buClr>
                <a:srgbClr val="C00000"/>
              </a:buClr>
              <a:buSzPct val="120000"/>
              <a:buFont typeface="Wingdings" pitchFamily="2" charset="2"/>
              <a:buChar char="q"/>
            </a:pPr>
            <a:r>
              <a:rPr lang="en-US" dirty="0" smtClean="0"/>
              <a:t>This difference should be calculated only for the poor</a:t>
            </a:r>
          </a:p>
          <a:p>
            <a:pPr marL="958850" lvl="1">
              <a:lnSpc>
                <a:spcPct val="90000"/>
              </a:lnSpc>
              <a:spcBef>
                <a:spcPct val="35000"/>
              </a:spcBef>
            </a:pPr>
            <a:r>
              <a:rPr lang="en-US" sz="2400" b="1" dirty="0" smtClean="0">
                <a:solidFill>
                  <a:srgbClr val="C00000"/>
                </a:solidFill>
              </a:rPr>
              <a:t>Formula</a:t>
            </a:r>
            <a:r>
              <a:rPr lang="en-US" sz="2400" dirty="0" smtClean="0"/>
              <a:t>:  </a:t>
            </a:r>
            <a:br>
              <a:rPr lang="en-US" sz="2400" dirty="0" smtClean="0"/>
            </a:br>
            <a:r>
              <a:rPr lang="it-IT" sz="2400" dirty="0" smtClean="0"/>
              <a:t> =IF($AG6=1,(Parameters!$C$61-'Raw data Individuals'!$Q6),0) </a:t>
            </a:r>
          </a:p>
          <a:p>
            <a:pPr marL="958850" lvl="1">
              <a:lnSpc>
                <a:spcPct val="90000"/>
              </a:lnSpc>
              <a:spcBef>
                <a:spcPct val="35000"/>
              </a:spcBef>
            </a:pPr>
            <a:r>
              <a:rPr lang="it-IT" dirty="0" smtClean="0"/>
              <a:t>With </a:t>
            </a:r>
          </a:p>
          <a:p>
            <a:pPr marL="1162050" lvl="2" indent="-266700">
              <a:lnSpc>
                <a:spcPct val="90000"/>
              </a:lnSpc>
              <a:spcBef>
                <a:spcPct val="35000"/>
              </a:spcBef>
            </a:pPr>
            <a:r>
              <a:rPr lang="it-IT" sz="1800" b="1" dirty="0" smtClean="0"/>
              <a:t>$AG6</a:t>
            </a:r>
            <a:r>
              <a:rPr lang="it-IT" sz="1800" dirty="0" smtClean="0"/>
              <a:t>=1 : identification of the poor</a:t>
            </a:r>
          </a:p>
          <a:p>
            <a:pPr marL="1162050" lvl="2" indent="-266700">
              <a:lnSpc>
                <a:spcPct val="90000"/>
              </a:lnSpc>
              <a:spcBef>
                <a:spcPct val="35000"/>
              </a:spcBef>
            </a:pPr>
            <a:r>
              <a:rPr lang="it-IT" sz="1800" dirty="0" smtClean="0"/>
              <a:t>Parameters!$C$61-'Raw data Individuals'!$Q6: difference to reach the poverty line</a:t>
            </a:r>
          </a:p>
          <a:p>
            <a:pPr marL="958850" lvl="1">
              <a:lnSpc>
                <a:spcPct val="90000"/>
              </a:lnSpc>
              <a:spcBef>
                <a:spcPct val="35000"/>
              </a:spcBef>
              <a:buClr>
                <a:srgbClr val="C00000"/>
              </a:buClr>
              <a:buSzPct val="120000"/>
              <a:buFont typeface="Wingdings" pitchFamily="2" charset="2"/>
              <a:buChar char=""/>
            </a:pPr>
            <a:r>
              <a:rPr lang="en-US" sz="2400" dirty="0" smtClean="0"/>
              <a:t>The sum of this column = The total </a:t>
            </a:r>
            <a:r>
              <a:rPr lang="en-US" sz="2400" b="1" dirty="0" smtClean="0"/>
              <a:t>aggregate poverty gap</a:t>
            </a:r>
            <a:r>
              <a:rPr lang="en-US" sz="2400" dirty="0" smtClean="0"/>
              <a:t> ; i.e. the cost of eliminating poverty by making perfectly targeted transfers to the poor </a:t>
            </a:r>
          </a:p>
          <a:p>
            <a:pPr marL="2082800" lvl="3">
              <a:lnSpc>
                <a:spcPct val="90000"/>
              </a:lnSpc>
              <a:spcBef>
                <a:spcPct val="35000"/>
              </a:spcBef>
            </a:pPr>
            <a:endParaRPr lang="it-IT" sz="1800" dirty="0" smtClean="0"/>
          </a:p>
          <a:p>
            <a:pPr marL="2082800" lvl="3">
              <a:lnSpc>
                <a:spcPct val="90000"/>
              </a:lnSpc>
              <a:spcBef>
                <a:spcPct val="35000"/>
              </a:spcBef>
            </a:pPr>
            <a:endParaRPr lang="it-IT" sz="2600" dirty="0" smtClean="0"/>
          </a:p>
          <a:p>
            <a:pPr marL="1568450" lvl="2">
              <a:lnSpc>
                <a:spcPct val="90000"/>
              </a:lnSpc>
              <a:spcBef>
                <a:spcPct val="35000"/>
              </a:spcBef>
              <a:buNone/>
            </a:pPr>
            <a:r>
              <a:rPr lang="it-IT" sz="2400" dirty="0" smtClean="0"/>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05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643042" y="0"/>
            <a:ext cx="7015182" cy="1214422"/>
          </a:xfrm>
        </p:spPr>
        <p:txBody>
          <a:bodyPr/>
          <a:lstStyle/>
          <a:p>
            <a:r>
              <a:rPr lang="en-GB" altLang="zh-CN"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dirty="0" smtClean="0">
                <a:solidFill>
                  <a:srgbClr val="C00000"/>
                </a:solidFill>
                <a:ea typeface="宋体" pitchFamily="2" charset="-122"/>
              </a:rPr>
              <a:t> </a:t>
            </a:r>
            <a:r>
              <a:rPr lang="en-GB" altLang="zh-CN" dirty="0" smtClean="0">
                <a:solidFill>
                  <a:schemeClr val="bg2">
                    <a:lumMod val="75000"/>
                  </a:schemeClr>
                </a:solidFill>
                <a:ea typeface="宋体" pitchFamily="2" charset="-122"/>
              </a:rPr>
              <a:t>| 	</a:t>
            </a:r>
            <a:r>
              <a:rPr lang="en-GB" altLang="zh-CN" dirty="0" smtClean="0">
                <a:solidFill>
                  <a:schemeClr val="tx2">
                    <a:lumMod val="85000"/>
                    <a:lumOff val="15000"/>
                  </a:schemeClr>
                </a:solidFill>
                <a:ea typeface="宋体" pitchFamily="2" charset="-122"/>
              </a:rPr>
              <a:t>Simple analysis of the initial situation  “ex-ante” (</a:t>
            </a:r>
            <a:r>
              <a:rPr lang="en-GB" altLang="zh-CN" b="1" dirty="0" smtClean="0">
                <a:solidFill>
                  <a:srgbClr val="C00000"/>
                </a:solidFill>
                <a:ea typeface="宋体" pitchFamily="2" charset="-122"/>
              </a:rPr>
              <a:t>10</a:t>
            </a:r>
            <a:r>
              <a:rPr lang="en-GB" altLang="zh-CN" dirty="0" smtClean="0">
                <a:solidFill>
                  <a:schemeClr val="tx2">
                    <a:lumMod val="85000"/>
                    <a:lumOff val="15000"/>
                  </a:schemeClr>
                </a:solidFill>
                <a:ea typeface="宋体" pitchFamily="2" charset="-122"/>
              </a:rPr>
              <a:t>) |</a:t>
            </a:r>
            <a:r>
              <a:rPr lang="en-GB" altLang="zh-CN" dirty="0" smtClean="0">
                <a:solidFill>
                  <a:schemeClr val="bg2">
                    <a:lumMod val="75000"/>
                  </a:schemeClr>
                </a:solidFill>
                <a:ea typeface="宋体" pitchFamily="2" charset="-122"/>
              </a:rPr>
              <a:t> </a:t>
            </a:r>
            <a:r>
              <a:rPr lang="en-GB" altLang="zh-CN" dirty="0" smtClean="0">
                <a:solidFill>
                  <a:srgbClr val="C00000"/>
                </a:solidFill>
                <a:ea typeface="宋体" pitchFamily="2" charset="-122"/>
              </a:rPr>
              <a:t>Poverty gap</a:t>
            </a:r>
            <a:endParaRPr lang="en-US" altLang="zh-CN" sz="3200" dirty="0" smtClean="0">
              <a:solidFill>
                <a:schemeClr val="bg2">
                  <a:lumMod val="75000"/>
                </a:schemeClr>
              </a:solidFill>
              <a:ea typeface="宋体" pitchFamily="2" charset="-122"/>
            </a:endParaRPr>
          </a:p>
        </p:txBody>
      </p:sp>
      <p:sp>
        <p:nvSpPr>
          <p:cNvPr id="45059" name="Rectangle 3"/>
          <p:cNvSpPr>
            <a:spLocks noGrp="1" noChangeArrowheads="1"/>
          </p:cNvSpPr>
          <p:nvPr>
            <p:ph type="body" idx="4294967295"/>
          </p:nvPr>
        </p:nvSpPr>
        <p:spPr>
          <a:xfrm>
            <a:off x="304800" y="1233714"/>
            <a:ext cx="8592457" cy="5442857"/>
          </a:xfrm>
        </p:spPr>
        <p:txBody>
          <a:bodyPr/>
          <a:lstStyle/>
          <a:p>
            <a:pPr marL="628650" indent="-628650">
              <a:lnSpc>
                <a:spcPct val="80000"/>
              </a:lnSpc>
              <a:buFont typeface="Arial" charset="0"/>
              <a:buNone/>
              <a:tabLst>
                <a:tab pos="1524000" algn="l"/>
              </a:tabLst>
              <a:defRPr/>
            </a:pPr>
            <a:endParaRPr lang="en-GB" altLang="zh-CN" sz="800" b="1" dirty="0" smtClean="0">
              <a:ea typeface="宋体" pitchFamily="2" charset="-122"/>
            </a:endParaRPr>
          </a:p>
          <a:p>
            <a:pPr marL="539750" indent="-482600">
              <a:lnSpc>
                <a:spcPct val="90000"/>
              </a:lnSpc>
              <a:buSzPct val="110000"/>
              <a:buFont typeface="Wingdings 2" pitchFamily="18" charset="2"/>
              <a:buChar char=""/>
              <a:tabLst>
                <a:tab pos="1524000" algn="l"/>
              </a:tabLst>
              <a:defRPr/>
            </a:pPr>
            <a:r>
              <a:rPr lang="en-US" sz="3200" dirty="0" smtClean="0"/>
              <a:t>Calculate the poverty gap ratio</a:t>
            </a:r>
          </a:p>
          <a:p>
            <a:pPr marL="1257300" lvl="1" indent="-584200">
              <a:lnSpc>
                <a:spcPct val="90000"/>
              </a:lnSpc>
              <a:spcBef>
                <a:spcPct val="35000"/>
              </a:spcBef>
              <a:buClr>
                <a:srgbClr val="C00000"/>
              </a:buClr>
              <a:buSzPct val="120000"/>
              <a:buFont typeface="Wingdings" pitchFamily="2" charset="2"/>
              <a:buChar char=""/>
            </a:pPr>
            <a:r>
              <a:rPr lang="en-US" sz="2400" dirty="0" smtClean="0"/>
              <a:t>Calculate the poverty gap ratio for each individual by dividing the </a:t>
            </a:r>
            <a:r>
              <a:rPr lang="en-US" sz="2400" b="1" dirty="0" smtClean="0">
                <a:solidFill>
                  <a:srgbClr val="C00000"/>
                </a:solidFill>
                <a:sym typeface="Wingdings"/>
              </a:rPr>
              <a:t></a:t>
            </a:r>
            <a:r>
              <a:rPr lang="en-US" sz="2400" dirty="0" smtClean="0">
                <a:sym typeface="Wingdings"/>
              </a:rPr>
              <a:t> by the poverty line (Column AS in excel file)</a:t>
            </a:r>
          </a:p>
          <a:p>
            <a:pPr marL="1568450" lvl="2">
              <a:lnSpc>
                <a:spcPct val="90000"/>
              </a:lnSpc>
              <a:spcBef>
                <a:spcPct val="35000"/>
              </a:spcBef>
              <a:buClr>
                <a:schemeClr val="accent2">
                  <a:lumMod val="25000"/>
                </a:schemeClr>
              </a:buClr>
              <a:buSzPct val="120000"/>
              <a:buFont typeface="Wingdings" pitchFamily="2" charset="2"/>
              <a:buChar char="q"/>
            </a:pPr>
            <a:r>
              <a:rPr lang="en-US" sz="2400" b="1" dirty="0" smtClean="0">
                <a:solidFill>
                  <a:srgbClr val="C00000"/>
                </a:solidFill>
              </a:rPr>
              <a:t> Formula</a:t>
            </a:r>
            <a:r>
              <a:rPr lang="en-US" sz="2400" dirty="0" smtClean="0"/>
              <a:t>:  =AJ6/Parameters!$C$61</a:t>
            </a:r>
          </a:p>
          <a:p>
            <a:pPr marL="2432050" lvl="3" indent="-736600">
              <a:lnSpc>
                <a:spcPct val="90000"/>
              </a:lnSpc>
              <a:spcBef>
                <a:spcPct val="35000"/>
              </a:spcBef>
              <a:buClr>
                <a:schemeClr val="accent2">
                  <a:lumMod val="25000"/>
                </a:schemeClr>
              </a:buClr>
              <a:buSzPct val="120000"/>
              <a:buFont typeface="Wingdings" pitchFamily="2" charset="2"/>
              <a:buChar char="q"/>
            </a:pPr>
            <a:r>
              <a:rPr lang="en-US" sz="2400" dirty="0" smtClean="0"/>
              <a:t>AJ = Difference between individual consumption expenditure and poverty line (</a:t>
            </a:r>
            <a:r>
              <a:rPr lang="en-US" sz="2400" b="1" dirty="0" smtClean="0">
                <a:solidFill>
                  <a:srgbClr val="C00000"/>
                </a:solidFill>
                <a:sym typeface="Wingdings"/>
              </a:rPr>
              <a:t></a:t>
            </a:r>
            <a:r>
              <a:rPr lang="en-US" sz="2400" dirty="0" smtClean="0">
                <a:solidFill>
                  <a:schemeClr val="bg2">
                    <a:lumMod val="50000"/>
                  </a:schemeClr>
                </a:solidFill>
                <a:sym typeface="Wingdings"/>
              </a:rPr>
              <a:t>)</a:t>
            </a:r>
          </a:p>
          <a:p>
            <a:pPr marL="2432050" lvl="3" indent="-736600">
              <a:lnSpc>
                <a:spcPct val="90000"/>
              </a:lnSpc>
              <a:spcBef>
                <a:spcPct val="35000"/>
              </a:spcBef>
              <a:buClr>
                <a:schemeClr val="accent2">
                  <a:lumMod val="25000"/>
                </a:schemeClr>
              </a:buClr>
              <a:buSzPct val="120000"/>
              <a:buFont typeface="Wingdings" pitchFamily="2" charset="2"/>
              <a:buChar char="q"/>
            </a:pPr>
            <a:r>
              <a:rPr lang="en-US" sz="2400" dirty="0" smtClean="0"/>
              <a:t>Parameters!$C$61 : poverty line</a:t>
            </a:r>
            <a:endParaRPr lang="en-US" sz="2400" dirty="0" smtClean="0">
              <a:solidFill>
                <a:schemeClr val="bg2">
                  <a:lumMod val="50000"/>
                </a:schemeClr>
              </a:solidFill>
            </a:endParaRPr>
          </a:p>
          <a:p>
            <a:pPr marL="1568450" lvl="2">
              <a:lnSpc>
                <a:spcPct val="90000"/>
              </a:lnSpc>
              <a:spcBef>
                <a:spcPct val="35000"/>
              </a:spcBef>
              <a:buClr>
                <a:srgbClr val="C00000"/>
              </a:buClr>
              <a:buSzPct val="120000"/>
              <a:buFont typeface="Wingdings" pitchFamily="2" charset="2"/>
              <a:buChar char=""/>
            </a:pPr>
            <a:endParaRPr lang="en-US" sz="2400" dirty="0" smtClean="0">
              <a:sym typeface="Wingdings"/>
            </a:endParaRPr>
          </a:p>
          <a:p>
            <a:pPr marL="1257300" lvl="1" indent="-584200">
              <a:lnSpc>
                <a:spcPct val="90000"/>
              </a:lnSpc>
              <a:spcBef>
                <a:spcPct val="35000"/>
              </a:spcBef>
              <a:buClr>
                <a:srgbClr val="C00000"/>
              </a:buClr>
              <a:buSzPct val="120000"/>
              <a:buFont typeface="Wingdings" pitchFamily="2" charset="2"/>
              <a:buChar char=""/>
            </a:pPr>
            <a:r>
              <a:rPr lang="en-US" sz="2400" dirty="0" smtClean="0"/>
              <a:t>Sum (taking into account the weight variable) column AJ for all individual and divide by total population</a:t>
            </a:r>
          </a:p>
          <a:p>
            <a:pPr marL="1625600" lvl="2">
              <a:lnSpc>
                <a:spcPct val="90000"/>
              </a:lnSpc>
              <a:spcBef>
                <a:spcPct val="35000"/>
              </a:spcBef>
              <a:buClr>
                <a:schemeClr val="accent2">
                  <a:lumMod val="25000"/>
                </a:schemeClr>
              </a:buClr>
              <a:buSzPct val="120000"/>
              <a:buFont typeface="Wingdings" pitchFamily="2" charset="2"/>
              <a:buChar char="q"/>
            </a:pPr>
            <a:r>
              <a:rPr lang="en-US" sz="2400" b="1" dirty="0" smtClean="0">
                <a:solidFill>
                  <a:srgbClr val="C00000"/>
                </a:solidFill>
              </a:rPr>
              <a:t> Formula</a:t>
            </a:r>
            <a:r>
              <a:rPr lang="en-US" sz="2400" dirty="0" smtClean="0"/>
              <a:t>:  SUMPRODUCT and simple division</a:t>
            </a:r>
            <a:endParaRPr lang="it-IT" sz="2400" dirty="0" smtClean="0"/>
          </a:p>
          <a:p>
            <a:pPr marL="2082800" lvl="3">
              <a:lnSpc>
                <a:spcPct val="90000"/>
              </a:lnSpc>
              <a:spcBef>
                <a:spcPct val="35000"/>
              </a:spcBef>
            </a:pPr>
            <a:endParaRPr lang="it-IT" sz="2600" dirty="0" smtClean="0"/>
          </a:p>
          <a:p>
            <a:pPr marL="1568450" lvl="2">
              <a:lnSpc>
                <a:spcPct val="90000"/>
              </a:lnSpc>
              <a:spcBef>
                <a:spcPct val="35000"/>
              </a:spcBef>
              <a:buNone/>
            </a:pPr>
            <a:r>
              <a:rPr lang="it-IT" sz="2400" dirty="0" smtClean="0"/>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059">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505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idx="4294967295"/>
          </p:nvPr>
        </p:nvSpPr>
        <p:spPr>
          <a:xfrm>
            <a:off x="1357291" y="0"/>
            <a:ext cx="7786710" cy="1285860"/>
          </a:xfrm>
        </p:spPr>
        <p:txBody>
          <a:bodyPr/>
          <a:lstStyle/>
          <a:p>
            <a:pPr algn="l">
              <a:tabLst>
                <a:tab pos="1430338" algn="l"/>
              </a:tabLst>
            </a:pPr>
            <a:r>
              <a:rPr lang="en-GB" altLang="zh-CN" b="1" dirty="0" smtClean="0">
                <a:solidFill>
                  <a:srgbClr val="C00000"/>
                </a:solidFill>
                <a:ea typeface="宋体" pitchFamily="2" charset="-122"/>
              </a:rPr>
              <a:t>Step </a:t>
            </a:r>
            <a:r>
              <a:rPr lang="en-GB" altLang="zh-CN" sz="3600" b="1" dirty="0" smtClean="0">
                <a:solidFill>
                  <a:srgbClr val="C00000"/>
                </a:solidFill>
                <a:ea typeface="宋体" pitchFamily="2" charset="-122"/>
              </a:rPr>
              <a:t>2</a:t>
            </a:r>
            <a:r>
              <a:rPr lang="en-GB" altLang="zh-CN" dirty="0" smtClean="0">
                <a:solidFill>
                  <a:srgbClr val="C00000"/>
                </a:solidFill>
                <a:ea typeface="宋体" pitchFamily="2" charset="-122"/>
              </a:rPr>
              <a:t> </a:t>
            </a:r>
            <a:r>
              <a:rPr lang="en-GB" altLang="zh-CN" dirty="0" smtClean="0">
                <a:solidFill>
                  <a:schemeClr val="accent2">
                    <a:lumMod val="25000"/>
                  </a:schemeClr>
                </a:solidFill>
                <a:ea typeface="宋体" pitchFamily="2" charset="-122"/>
              </a:rPr>
              <a:t>| Simple analysis of the initial 			situation “ex-ante” </a:t>
            </a:r>
            <a:r>
              <a:rPr lang="en-GB" altLang="zh-CN" dirty="0" smtClean="0">
                <a:solidFill>
                  <a:schemeClr val="bg2">
                    <a:lumMod val="75000"/>
                  </a:schemeClr>
                </a:solidFill>
                <a:ea typeface="宋体" pitchFamily="2" charset="-122"/>
              </a:rPr>
              <a:t>(</a:t>
            </a:r>
            <a:r>
              <a:rPr lang="en-GB" altLang="zh-CN" b="1" dirty="0" smtClean="0">
                <a:solidFill>
                  <a:srgbClr val="C00000"/>
                </a:solidFill>
                <a:ea typeface="宋体" pitchFamily="2" charset="-122"/>
              </a:rPr>
              <a:t>11</a:t>
            </a:r>
            <a:r>
              <a:rPr lang="en-GB" altLang="zh-CN" dirty="0" smtClean="0">
                <a:solidFill>
                  <a:schemeClr val="bg2">
                    <a:lumMod val="75000"/>
                  </a:schemeClr>
                </a:solidFill>
                <a:ea typeface="宋体" pitchFamily="2" charset="-122"/>
              </a:rPr>
              <a:t>) </a:t>
            </a:r>
            <a:r>
              <a:rPr lang="en-GB" altLang="zh-CN" dirty="0" smtClean="0">
                <a:solidFill>
                  <a:schemeClr val="accent2">
                    <a:lumMod val="25000"/>
                  </a:schemeClr>
                </a:solidFill>
                <a:ea typeface="宋体" pitchFamily="2" charset="-122"/>
              </a:rPr>
              <a:t>| </a:t>
            </a:r>
            <a:r>
              <a:rPr lang="en-GB" altLang="zh-CN" sz="2800" dirty="0" smtClean="0">
                <a:solidFill>
                  <a:schemeClr val="accent2">
                    <a:lumMod val="25000"/>
                  </a:schemeClr>
                </a:solidFill>
                <a:ea typeface="宋体" pitchFamily="2" charset="-122"/>
              </a:rPr>
              <a:t>Poverty gap</a:t>
            </a:r>
            <a:endParaRPr lang="en-US" altLang="zh-CN" sz="2800" b="1" dirty="0" smtClean="0">
              <a:solidFill>
                <a:schemeClr val="accent2">
                  <a:lumMod val="25000"/>
                </a:schemeClr>
              </a:solidFill>
              <a:ea typeface="宋体" pitchFamily="2" charset="-122"/>
            </a:endParaRPr>
          </a:p>
        </p:txBody>
      </p:sp>
      <p:sp>
        <p:nvSpPr>
          <p:cNvPr id="50179" name="Rectangle 3"/>
          <p:cNvSpPr>
            <a:spLocks noGrp="1" noChangeArrowheads="1"/>
          </p:cNvSpPr>
          <p:nvPr>
            <p:ph type="body" idx="4294967295"/>
          </p:nvPr>
        </p:nvSpPr>
        <p:spPr>
          <a:xfrm>
            <a:off x="858838" y="1624013"/>
            <a:ext cx="7624762" cy="4813300"/>
          </a:xfrm>
        </p:spPr>
        <p:txBody>
          <a:bodyPr/>
          <a:lstStyle/>
          <a:p>
            <a:pPr marL="457200" indent="-457200" defTabSz="254000">
              <a:spcBef>
                <a:spcPct val="0"/>
              </a:spcBef>
              <a:buSzPct val="110000"/>
              <a:tabLst>
                <a:tab pos="1168400" algn="l"/>
              </a:tabLst>
            </a:pPr>
            <a:r>
              <a:rPr lang="en-GB" altLang="zh-CN" b="1" dirty="0" smtClean="0">
                <a:ea typeface="宋体" pitchFamily="2" charset="-122"/>
              </a:rPr>
              <a:t>Useful formula		</a:t>
            </a:r>
            <a:r>
              <a:rPr lang="en-GB" altLang="zh-CN" b="1" dirty="0" smtClean="0">
                <a:solidFill>
                  <a:srgbClr val="C00000"/>
                </a:solidFill>
                <a:ea typeface="宋体" pitchFamily="2" charset="-122"/>
              </a:rPr>
              <a:t>SUMPRODUCT  	</a:t>
            </a:r>
            <a:r>
              <a:rPr lang="en-GB" altLang="zh-CN" b="1" dirty="0" smtClean="0">
                <a:solidFill>
                  <a:srgbClr val="367DB2"/>
                </a:solidFill>
                <a:ea typeface="宋体" pitchFamily="2" charset="-122"/>
              </a:rPr>
              <a:t>								</a:t>
            </a:r>
          </a:p>
          <a:p>
            <a:pPr marL="649288" lvl="1" indent="-342900" defTabSz="254000">
              <a:spcBef>
                <a:spcPct val="40000"/>
              </a:spcBef>
              <a:tabLst>
                <a:tab pos="1168400" algn="l"/>
              </a:tabLst>
            </a:pPr>
            <a:r>
              <a:rPr lang="en-GB" altLang="zh-CN" sz="2000" dirty="0" smtClean="0">
                <a:ea typeface="宋体" pitchFamily="2" charset="-122"/>
              </a:rPr>
              <a:t>Take into account the </a:t>
            </a:r>
            <a:r>
              <a:rPr lang="en-GB" altLang="zh-CN" sz="2000" b="1" dirty="0" smtClean="0">
                <a:ea typeface="宋体" pitchFamily="2" charset="-122"/>
              </a:rPr>
              <a:t>« WEIGHT »  variable</a:t>
            </a:r>
          </a:p>
          <a:p>
            <a:pPr marL="649288" lvl="1" indent="-342900" defTabSz="254000">
              <a:spcBef>
                <a:spcPts val="3600"/>
              </a:spcBef>
              <a:tabLst>
                <a:tab pos="1168400" algn="l"/>
              </a:tabLst>
            </a:pPr>
            <a:r>
              <a:rPr lang="en-GB" altLang="zh-CN" sz="2400" dirty="0" smtClean="0">
                <a:ea typeface="宋体" pitchFamily="2" charset="-122"/>
              </a:rPr>
              <a:t>Total poverty gap</a:t>
            </a:r>
            <a:r>
              <a:rPr lang="en-GB" altLang="zh-CN" b="1" dirty="0" smtClean="0">
                <a:ea typeface="宋体" pitchFamily="2" charset="-122"/>
              </a:rPr>
              <a:t/>
            </a:r>
            <a:br>
              <a:rPr lang="en-GB" altLang="zh-CN" b="1" dirty="0" smtClean="0">
                <a:ea typeface="宋体" pitchFamily="2" charset="-122"/>
              </a:rPr>
            </a:br>
            <a:r>
              <a:rPr lang="en-GB" altLang="zh-CN" b="1" dirty="0" smtClean="0">
                <a:ea typeface="宋体" pitchFamily="2" charset="-122"/>
              </a:rPr>
              <a:t>=SUMPRODUCT($AS$6:$AS$3883,$F$6:$F$3883) / $F$3885*100</a:t>
            </a:r>
          </a:p>
          <a:p>
            <a:pPr marL="2506663" lvl="3" indent="-381000" defTabSz="254000">
              <a:spcBef>
                <a:spcPct val="50000"/>
              </a:spcBef>
              <a:buFontTx/>
              <a:buNone/>
              <a:tabLst>
                <a:tab pos="1168400" algn="l"/>
              </a:tabLst>
            </a:pPr>
            <a:r>
              <a:rPr lang="en-GB" altLang="zh-CN" i="1" dirty="0" smtClean="0">
                <a:ea typeface="宋体" pitchFamily="2" charset="-122"/>
              </a:rPr>
              <a:t>With</a:t>
            </a:r>
          </a:p>
          <a:p>
            <a:pPr marL="2506663" lvl="3" indent="-381000" defTabSz="254000">
              <a:tabLst>
                <a:tab pos="1168400" algn="l"/>
              </a:tabLst>
            </a:pPr>
            <a:r>
              <a:rPr lang="en-GB" altLang="zh-CN" b="1" dirty="0" smtClean="0">
                <a:ea typeface="宋体" pitchFamily="2" charset="-122"/>
              </a:rPr>
              <a:t>$AS$6:$AS$3883 </a:t>
            </a:r>
            <a:r>
              <a:rPr lang="en-GB" altLang="zh-CN" dirty="0" smtClean="0">
                <a:ea typeface="宋体" pitchFamily="2" charset="-122"/>
              </a:rPr>
              <a:t>=  sum of all poor of the difference between consumption expenditure and poverty line/poverty line. </a:t>
            </a:r>
          </a:p>
          <a:p>
            <a:pPr marL="2506663" lvl="3" indent="-381000" defTabSz="254000">
              <a:tabLst>
                <a:tab pos="1168400" algn="l"/>
              </a:tabLst>
            </a:pPr>
            <a:r>
              <a:rPr lang="en-GB" altLang="zh-CN" b="1" dirty="0" smtClean="0">
                <a:ea typeface="宋体" pitchFamily="2" charset="-122"/>
              </a:rPr>
              <a:t>$F$6:$F$3883 :  </a:t>
            </a:r>
            <a:r>
              <a:rPr lang="en-GB" altLang="zh-CN" dirty="0" smtClean="0">
                <a:ea typeface="宋体" pitchFamily="2" charset="-122"/>
              </a:rPr>
              <a:t>weight variable to extrapolate to the total population</a:t>
            </a:r>
          </a:p>
          <a:p>
            <a:pPr marL="2506663" lvl="3" indent="-381000" defTabSz="254000">
              <a:tabLst>
                <a:tab pos="1168400" algn="l"/>
              </a:tabLst>
            </a:pPr>
            <a:r>
              <a:rPr lang="en-GB" altLang="zh-CN" dirty="0" smtClean="0">
                <a:ea typeface="宋体" pitchFamily="2" charset="-122"/>
              </a:rPr>
              <a:t>/ $F$3885*100 : divided by total population</a:t>
            </a:r>
          </a:p>
        </p:txBody>
      </p:sp>
      <p:sp>
        <p:nvSpPr>
          <p:cNvPr id="50180" name="Rectangle 5"/>
          <p:cNvSpPr>
            <a:spLocks noChangeArrowheads="1"/>
          </p:cNvSpPr>
          <p:nvPr/>
        </p:nvSpPr>
        <p:spPr bwMode="auto">
          <a:xfrm>
            <a:off x="711199" y="2643182"/>
            <a:ext cx="8055429" cy="4033389"/>
          </a:xfrm>
          <a:prstGeom prst="rect">
            <a:avLst/>
          </a:prstGeom>
          <a:noFill/>
          <a:ln w="34925">
            <a:solidFill>
              <a:srgbClr val="C00000"/>
            </a:solidFill>
            <a:miter lim="800000"/>
            <a:headEnd/>
            <a:tailEnd/>
          </a:ln>
        </p:spPr>
        <p:txBody>
          <a:bodyPr wrap="none" anchor="ctr"/>
          <a:lstStyle/>
          <a:p>
            <a:endParaRPr lang="en-GB"/>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1524000" y="190500"/>
            <a:ext cx="7620000" cy="1166797"/>
          </a:xfrm>
        </p:spPr>
        <p:txBody>
          <a:bodyPr/>
          <a:lstStyle/>
          <a:p>
            <a:pPr algn="l"/>
            <a:r>
              <a:rPr lang="en-GB" altLang="zh-CN" sz="3600" b="1" dirty="0" smtClean="0">
                <a:solidFill>
                  <a:schemeClr val="accent2">
                    <a:lumMod val="25000"/>
                  </a:schemeClr>
                </a:solidFill>
                <a:ea typeface="宋体" pitchFamily="2" charset="-122"/>
              </a:rPr>
              <a:t>Poverty impact</a:t>
            </a:r>
            <a:r>
              <a:rPr lang="en-GB" altLang="zh-CN" sz="3600" dirty="0" smtClean="0">
                <a:solidFill>
                  <a:schemeClr val="accent2">
                    <a:lumMod val="25000"/>
                  </a:schemeClr>
                </a:solidFill>
                <a:ea typeface="宋体" pitchFamily="2" charset="-122"/>
              </a:rPr>
              <a:t> analysis </a:t>
            </a:r>
            <a:r>
              <a:rPr lang="en-GB" altLang="zh-CN" sz="3600" b="1" dirty="0" smtClean="0">
                <a:solidFill>
                  <a:srgbClr val="C00000"/>
                </a:solidFill>
                <a:ea typeface="宋体" pitchFamily="2" charset="-122"/>
              </a:rPr>
              <a:t>|</a:t>
            </a:r>
            <a:r>
              <a:rPr lang="en-GB" altLang="zh-CN" sz="3600" dirty="0" smtClean="0">
                <a:solidFill>
                  <a:schemeClr val="bg2">
                    <a:lumMod val="75000"/>
                  </a:schemeClr>
                </a:solidFill>
                <a:ea typeface="宋体" pitchFamily="2" charset="-122"/>
              </a:rPr>
              <a:t> </a:t>
            </a:r>
            <a:r>
              <a:rPr lang="en-GB" altLang="zh-CN" sz="3600" b="1" dirty="0" smtClean="0">
                <a:solidFill>
                  <a:srgbClr val="C00000"/>
                </a:solidFill>
                <a:ea typeface="宋体" pitchFamily="2" charset="-122"/>
              </a:rPr>
              <a:t>Step 3, 4 </a:t>
            </a:r>
            <a:r>
              <a:rPr lang="en-GB" altLang="zh-CN" sz="3600" b="1" dirty="0" smtClean="0">
                <a:solidFill>
                  <a:schemeClr val="bg2">
                    <a:lumMod val="75000"/>
                  </a:schemeClr>
                </a:solidFill>
                <a:ea typeface="宋体" pitchFamily="2" charset="-122"/>
              </a:rPr>
              <a:t>&amp;</a:t>
            </a:r>
            <a:r>
              <a:rPr lang="en-GB" altLang="zh-CN" sz="3600" b="1" dirty="0" smtClean="0">
                <a:solidFill>
                  <a:srgbClr val="C00000"/>
                </a:solidFill>
                <a:ea typeface="宋体" pitchFamily="2" charset="-122"/>
              </a:rPr>
              <a:t> 5</a:t>
            </a:r>
            <a:endParaRPr lang="en-US" altLang="zh-CN" sz="3600" b="1" dirty="0" smtClean="0">
              <a:solidFill>
                <a:srgbClr val="C00000"/>
              </a:solidFill>
              <a:ea typeface="宋体" pitchFamily="2" charset="-122"/>
            </a:endParaRPr>
          </a:p>
        </p:txBody>
      </p:sp>
      <p:sp>
        <p:nvSpPr>
          <p:cNvPr id="37891" name="Rectangle 3"/>
          <p:cNvSpPr>
            <a:spLocks noGrp="1" noChangeArrowheads="1"/>
          </p:cNvSpPr>
          <p:nvPr>
            <p:ph type="body" idx="4294967295"/>
          </p:nvPr>
        </p:nvSpPr>
        <p:spPr>
          <a:xfrm>
            <a:off x="1756229" y="1335314"/>
            <a:ext cx="7199085" cy="5292499"/>
          </a:xfrm>
        </p:spPr>
        <p:txBody>
          <a:bodyPr/>
          <a:lstStyle/>
          <a:p>
            <a:pPr marL="449263" indent="-449263">
              <a:spcBef>
                <a:spcPts val="0"/>
              </a:spcBef>
              <a:spcAft>
                <a:spcPts val="0"/>
              </a:spcAft>
              <a:buSzPct val="110000"/>
              <a:buFont typeface="Arial" charset="0"/>
              <a:buAutoNum type="arabicParenR"/>
            </a:pPr>
            <a:r>
              <a:rPr lang="en-GB" altLang="zh-CN" sz="2200" dirty="0" smtClean="0">
                <a:ea typeface="宋体" pitchFamily="2" charset="-122"/>
              </a:rPr>
              <a:t>Data file ready for use and key variables identified</a:t>
            </a:r>
          </a:p>
          <a:p>
            <a:pPr marL="449263" indent="-449263">
              <a:spcBef>
                <a:spcPts val="2400"/>
              </a:spcBef>
              <a:spcAft>
                <a:spcPts val="1800"/>
              </a:spcAft>
              <a:buSzPct val="110000"/>
              <a:buFont typeface="Arial" charset="0"/>
              <a:buAutoNum type="arabicParenR"/>
            </a:pPr>
            <a:r>
              <a:rPr lang="en-GB" altLang="zh-CN" sz="2200" dirty="0" smtClean="0">
                <a:ea typeface="宋体" pitchFamily="2" charset="-122"/>
              </a:rPr>
              <a:t>Analysis of the initial situation « ex-ante »</a:t>
            </a:r>
          </a:p>
          <a:p>
            <a:pPr marL="449263" indent="-449263">
              <a:spcBef>
                <a:spcPts val="0"/>
              </a:spcBef>
              <a:spcAft>
                <a:spcPts val="600"/>
              </a:spcAft>
              <a:buSzPct val="110000"/>
              <a:buFont typeface="Arial" charset="0"/>
              <a:buAutoNum type="arabicParenR"/>
            </a:pPr>
            <a:r>
              <a:rPr lang="en-GB" altLang="zh-CN" sz="2200" b="1" dirty="0" smtClean="0">
                <a:ea typeface="宋体" pitchFamily="2" charset="-122"/>
              </a:rPr>
              <a:t>Define and identify target groups for the new benefit (s)</a:t>
            </a:r>
          </a:p>
          <a:p>
            <a:pPr marL="449263" indent="-449263">
              <a:spcBef>
                <a:spcPts val="0"/>
              </a:spcBef>
              <a:spcAft>
                <a:spcPts val="600"/>
              </a:spcAft>
              <a:buSzPct val="110000"/>
              <a:buFont typeface="Arial" charset="0"/>
              <a:buAutoNum type="arabicParenR"/>
            </a:pPr>
            <a:r>
              <a:rPr lang="en-GB" altLang="zh-CN" sz="2200" b="1" dirty="0" smtClean="0">
                <a:ea typeface="宋体" pitchFamily="2" charset="-122"/>
              </a:rPr>
              <a:t>Define benefit(s): type and amount</a:t>
            </a:r>
          </a:p>
          <a:p>
            <a:pPr marL="449263" indent="-449263">
              <a:spcBef>
                <a:spcPts val="0"/>
              </a:spcBef>
              <a:spcAft>
                <a:spcPts val="600"/>
              </a:spcAft>
              <a:buSzPct val="110000"/>
              <a:buFont typeface="Arial" charset="0"/>
              <a:buAutoNum type="arabicParenR"/>
            </a:pPr>
            <a:r>
              <a:rPr lang="en-GB" altLang="zh-CN" sz="2200" b="1" dirty="0" smtClean="0">
                <a:ea typeface="宋体" pitchFamily="2" charset="-122"/>
              </a:rPr>
              <a:t>Add the new benefit amount to the income or consumption expenditure  ex-ante</a:t>
            </a:r>
          </a:p>
          <a:p>
            <a:pPr marL="449263" indent="-449263">
              <a:spcBef>
                <a:spcPts val="600"/>
              </a:spcBef>
              <a:spcAft>
                <a:spcPts val="0"/>
              </a:spcAft>
              <a:buSzPct val="110000"/>
              <a:buFont typeface="Arial" charset="0"/>
              <a:buAutoNum type="arabicParenR"/>
            </a:pPr>
            <a:r>
              <a:rPr lang="en-GB" altLang="zh-CN" sz="2200" dirty="0" smtClean="0">
                <a:ea typeface="宋体" pitchFamily="2" charset="-122"/>
              </a:rPr>
              <a:t>Aggregation of  individual (or equivalent) income or consumption expenditure « ex-post » at the household level</a:t>
            </a:r>
          </a:p>
          <a:p>
            <a:pPr marL="449263" indent="-449263">
              <a:spcBef>
                <a:spcPts val="600"/>
              </a:spcBef>
              <a:spcAft>
                <a:spcPts val="0"/>
              </a:spcAft>
              <a:buSzPct val="110000"/>
              <a:buFont typeface="Arial" charset="0"/>
              <a:buAutoNum type="arabicParenR"/>
            </a:pPr>
            <a:r>
              <a:rPr lang="en-GB" altLang="zh-CN" sz="2200" dirty="0" smtClean="0">
                <a:ea typeface="宋体" pitchFamily="2" charset="-122"/>
              </a:rPr>
              <a:t>Redistribution of this total amount among household members (per capita or per equivalent adult)</a:t>
            </a:r>
          </a:p>
          <a:p>
            <a:pPr marL="449263" indent="-449263">
              <a:spcBef>
                <a:spcPts val="600"/>
              </a:spcBef>
              <a:spcAft>
                <a:spcPts val="0"/>
              </a:spcAft>
              <a:buSzPct val="110000"/>
              <a:buFont typeface="Arial" charset="0"/>
              <a:buAutoNum type="arabicParenR"/>
            </a:pPr>
            <a:r>
              <a:rPr lang="en-GB" altLang="zh-CN" sz="2200" dirty="0" smtClean="0">
                <a:ea typeface="宋体" pitchFamily="2" charset="-122"/>
              </a:rPr>
              <a:t>Calculation of distribution and poverty indicators </a:t>
            </a:r>
            <a:br>
              <a:rPr lang="en-GB" altLang="zh-CN" sz="2200" dirty="0" smtClean="0">
                <a:ea typeface="宋体" pitchFamily="2" charset="-122"/>
              </a:rPr>
            </a:br>
            <a:r>
              <a:rPr lang="en-GB" altLang="zh-CN" sz="2200" dirty="0" smtClean="0">
                <a:ea typeface="宋体" pitchFamily="2" charset="-122"/>
              </a:rPr>
              <a:t>« </a:t>
            </a:r>
            <a:r>
              <a:rPr lang="en-GB" altLang="zh-CN" sz="2200" b="1" dirty="0" smtClean="0">
                <a:ea typeface="宋体" pitchFamily="2" charset="-122"/>
              </a:rPr>
              <a:t>ex-post</a:t>
            </a:r>
            <a:r>
              <a:rPr lang="en-GB" altLang="zh-CN" sz="2200" dirty="0" smtClean="0">
                <a:ea typeface="宋体" pitchFamily="2" charset="-122"/>
              </a:rPr>
              <a:t> »</a:t>
            </a:r>
          </a:p>
        </p:txBody>
      </p:sp>
      <p:grpSp>
        <p:nvGrpSpPr>
          <p:cNvPr id="2" name="Group 17"/>
          <p:cNvGrpSpPr>
            <a:grpSpLocks/>
          </p:cNvGrpSpPr>
          <p:nvPr/>
        </p:nvGrpSpPr>
        <p:grpSpPr bwMode="auto">
          <a:xfrm>
            <a:off x="214282" y="2500306"/>
            <a:ext cx="8728531" cy="1571635"/>
            <a:chOff x="174170" y="1128713"/>
            <a:chExt cx="8728531" cy="1771922"/>
          </a:xfrm>
        </p:grpSpPr>
        <p:sp>
          <p:nvSpPr>
            <p:cNvPr id="16" name="Rectangle 15"/>
            <p:cNvSpPr/>
            <p:nvPr/>
          </p:nvSpPr>
          <p:spPr>
            <a:xfrm>
              <a:off x="1567543" y="1130300"/>
              <a:ext cx="7335158" cy="1770335"/>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7908" name="Rectangle 6"/>
            <p:cNvSpPr>
              <a:spLocks noChangeArrowheads="1"/>
            </p:cNvSpPr>
            <p:nvPr/>
          </p:nvSpPr>
          <p:spPr bwMode="auto">
            <a:xfrm>
              <a:off x="174170" y="1128713"/>
              <a:ext cx="1637167" cy="798098"/>
            </a:xfrm>
            <a:prstGeom prst="rect">
              <a:avLst/>
            </a:prstGeom>
            <a:noFill/>
            <a:ln w="9525">
              <a:noFill/>
              <a:miter lim="800000"/>
              <a:headEnd/>
              <a:tailEnd/>
            </a:ln>
          </p:spPr>
          <p:txBody>
            <a:bodyPr wrap="square">
              <a:spAutoFit/>
            </a:bodyPr>
            <a:lstStyle/>
            <a:p>
              <a:pPr>
                <a:spcBef>
                  <a:spcPct val="50000"/>
                </a:spcBef>
              </a:pPr>
              <a:r>
                <a:rPr lang="fr-FR" sz="2000" dirty="0" err="1" smtClean="0">
                  <a:solidFill>
                    <a:srgbClr val="C00000"/>
                  </a:solidFill>
                </a:rPr>
                <a:t>Individual</a:t>
              </a:r>
              <a:r>
                <a:rPr lang="fr-FR" sz="2000" dirty="0">
                  <a:solidFill>
                    <a:srgbClr val="C00000"/>
                  </a:solidFill>
                </a:rPr>
                <a:t> </a:t>
              </a:r>
              <a:r>
                <a:rPr lang="fr-FR" sz="2000" dirty="0" err="1" smtClean="0">
                  <a:solidFill>
                    <a:srgbClr val="C00000"/>
                  </a:solidFill>
                </a:rPr>
                <a:t>level</a:t>
              </a:r>
              <a:endParaRPr lang="fr-FR" sz="2000" dirty="0" smtClean="0">
                <a:solidFill>
                  <a:srgbClr val="C00000"/>
                </a:solidFill>
              </a:endParaRPr>
            </a:p>
          </p:txBody>
        </p:sp>
      </p:grpSp>
      <p:sp>
        <p:nvSpPr>
          <p:cNvPr id="37894" name="Text Box 19"/>
          <p:cNvSpPr txBox="1">
            <a:spLocks noChangeArrowheads="1"/>
          </p:cNvSpPr>
          <p:nvPr/>
        </p:nvSpPr>
        <p:spPr bwMode="auto">
          <a:xfrm>
            <a:off x="1104900" y="1981200"/>
            <a:ext cx="673100" cy="366713"/>
          </a:xfrm>
          <a:prstGeom prst="rect">
            <a:avLst/>
          </a:prstGeom>
          <a:noFill/>
          <a:ln w="9525">
            <a:noFill/>
            <a:miter lim="800000"/>
            <a:headEnd/>
            <a:tailEnd/>
          </a:ln>
        </p:spPr>
        <p:txBody>
          <a:bodyPr>
            <a:spAutoFit/>
          </a:bodyPr>
          <a:lstStyle/>
          <a:p>
            <a:pPr>
              <a:spcBef>
                <a:spcPct val="50000"/>
              </a:spcBef>
            </a:pPr>
            <a:endParaRPr lang="fr-F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857224" y="2000240"/>
            <a:ext cx="8286776" cy="2357568"/>
          </a:xfrm>
          <a:prstGeom prst="rect">
            <a:avLst/>
          </a:prstGeom>
          <a:solidFill>
            <a:schemeClr val="accent6">
              <a:lumMod val="60000"/>
              <a:lumOff val="40000"/>
              <a:alpha val="70000"/>
            </a:schemeClr>
          </a:solidFill>
          <a:ln w="9525">
            <a:noFill/>
            <a:miter lim="800000"/>
            <a:headEnd/>
            <a:tailEnd/>
          </a:ln>
        </p:spPr>
        <p:txBody>
          <a:bodyPr wrap="square">
            <a:spAutoFit/>
          </a:bodyPr>
          <a:lstStyle/>
          <a:p>
            <a:pPr algn="r">
              <a:spcBef>
                <a:spcPct val="20000"/>
              </a:spcBef>
            </a:pPr>
            <a:r>
              <a:rPr lang="en-GB" sz="4000" b="1" dirty="0" smtClean="0">
                <a:solidFill>
                  <a:schemeClr val="accent6">
                    <a:lumMod val="50000"/>
                  </a:schemeClr>
                </a:solidFill>
                <a:latin typeface="Calibri" pitchFamily="34" charset="0"/>
              </a:rPr>
              <a:t>B. Simulating the possible impact </a:t>
            </a:r>
            <a:br>
              <a:rPr lang="en-GB" sz="4000" b="1" dirty="0" smtClean="0">
                <a:solidFill>
                  <a:schemeClr val="accent6">
                    <a:lumMod val="50000"/>
                  </a:schemeClr>
                </a:solidFill>
                <a:latin typeface="Calibri" pitchFamily="34" charset="0"/>
              </a:rPr>
            </a:br>
            <a:r>
              <a:rPr lang="en-GB" sz="4000" b="1" dirty="0" smtClean="0">
                <a:solidFill>
                  <a:schemeClr val="accent6">
                    <a:lumMod val="50000"/>
                  </a:schemeClr>
                </a:solidFill>
                <a:latin typeface="Calibri" pitchFamily="34" charset="0"/>
              </a:rPr>
              <a:t>of cash transfer programmes</a:t>
            </a:r>
          </a:p>
          <a:p>
            <a:pPr algn="r">
              <a:spcBef>
                <a:spcPct val="20000"/>
              </a:spcBef>
            </a:pPr>
            <a:r>
              <a:rPr lang="en-GB" sz="2800" b="1" dirty="0" smtClean="0">
                <a:solidFill>
                  <a:srgbClr val="C00000"/>
                </a:solidFill>
                <a:latin typeface="Calibri" pitchFamily="34" charset="0"/>
              </a:rPr>
              <a:t>4. </a:t>
            </a:r>
            <a:r>
              <a:rPr lang="en-US" sz="2800" b="1" dirty="0" smtClean="0">
                <a:solidFill>
                  <a:srgbClr val="C00000"/>
                </a:solidFill>
                <a:latin typeface="Calibri" pitchFamily="34" charset="0"/>
              </a:rPr>
              <a:t>What benefit and for who?</a:t>
            </a:r>
          </a:p>
          <a:p>
            <a:pPr algn="r">
              <a:spcBef>
                <a:spcPct val="20000"/>
              </a:spcBef>
            </a:pPr>
            <a:r>
              <a:rPr lang="en-US" sz="2800" dirty="0" smtClean="0">
                <a:solidFill>
                  <a:schemeClr val="accent2">
                    <a:lumMod val="25000"/>
                  </a:schemeClr>
                </a:solidFill>
                <a:latin typeface="Calibri" pitchFamily="34" charset="0"/>
              </a:rPr>
              <a:t>Definition of target groups and benefits to be simulated</a:t>
            </a:r>
            <a:endParaRPr lang="en-US" sz="2800" dirty="0">
              <a:solidFill>
                <a:schemeClr val="accent2">
                  <a:lumMod val="25000"/>
                </a:schemeClr>
              </a:solidFill>
              <a:latin typeface="Calibri" pitchFamily="34" charset="0"/>
            </a:endParaRPr>
          </a:p>
        </p:txBody>
      </p:sp>
      <p:sp>
        <p:nvSpPr>
          <p:cNvPr id="5" name="Line 1029"/>
          <p:cNvSpPr>
            <a:spLocks noChangeShapeType="1"/>
          </p:cNvSpPr>
          <p:nvPr/>
        </p:nvSpPr>
        <p:spPr bwMode="auto">
          <a:xfrm>
            <a:off x="1028700" y="4429132"/>
            <a:ext cx="8115300" cy="0"/>
          </a:xfrm>
          <a:prstGeom prst="line">
            <a:avLst/>
          </a:prstGeom>
          <a:ln>
            <a:solidFill>
              <a:srgbClr val="5F5F5F">
                <a:alpha val="50000"/>
              </a:srgbClr>
            </a:solidFill>
            <a:headEnd/>
            <a:tailEnd/>
          </a:ln>
        </p:spPr>
        <p:style>
          <a:lnRef idx="3">
            <a:schemeClr val="accent5"/>
          </a:lnRef>
          <a:fillRef idx="0">
            <a:schemeClr val="accent5"/>
          </a:fillRef>
          <a:effectRef idx="2">
            <a:schemeClr val="accent5"/>
          </a:effectRef>
          <a:fontRef idx="minor">
            <a:schemeClr val="tx1"/>
          </a:fontRef>
        </p:style>
        <p:txBody>
          <a:bodyPr/>
          <a:lstStyle/>
          <a:p>
            <a:endParaRPr lang="en-GB"/>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1643042" y="0"/>
            <a:ext cx="7192983" cy="1071546"/>
          </a:xfrm>
        </p:spPr>
        <p:txBody>
          <a:bodyPr/>
          <a:lstStyle/>
          <a:p>
            <a:r>
              <a:rPr lang="en-GB" altLang="zh-CN" sz="3600" dirty="0" smtClean="0">
                <a:solidFill>
                  <a:srgbClr val="C00000"/>
                </a:solidFill>
                <a:ea typeface="宋体" pitchFamily="2" charset="-122"/>
              </a:rPr>
              <a:t>Step </a:t>
            </a:r>
            <a:r>
              <a:rPr lang="en-GB" altLang="zh-CN" sz="3600" b="1" dirty="0" smtClean="0">
                <a:solidFill>
                  <a:srgbClr val="C00000"/>
                </a:solidFill>
                <a:ea typeface="宋体" pitchFamily="2" charset="-122"/>
              </a:rPr>
              <a:t>3 </a:t>
            </a:r>
            <a:r>
              <a:rPr lang="en-GB" altLang="zh-CN" sz="3600" b="1" dirty="0" smtClean="0">
                <a:solidFill>
                  <a:schemeClr val="tx2">
                    <a:lumMod val="75000"/>
                    <a:lumOff val="25000"/>
                  </a:schemeClr>
                </a:solidFill>
                <a:ea typeface="宋体" pitchFamily="2" charset="-122"/>
              </a:rPr>
              <a:t>|</a:t>
            </a:r>
            <a:r>
              <a:rPr lang="en-GB" altLang="zh-CN" sz="3600" dirty="0" smtClean="0">
                <a:solidFill>
                  <a:schemeClr val="tx2">
                    <a:lumMod val="75000"/>
                    <a:lumOff val="25000"/>
                  </a:schemeClr>
                </a:solidFill>
                <a:ea typeface="宋体" pitchFamily="2" charset="-122"/>
              </a:rPr>
              <a:t> </a:t>
            </a:r>
            <a:r>
              <a:rPr lang="en-GB" altLang="zh-CN" sz="3600" dirty="0" smtClean="0">
                <a:ea typeface="宋体" pitchFamily="2" charset="-122"/>
              </a:rPr>
              <a:t>Define and identify </a:t>
            </a:r>
            <a:r>
              <a:rPr lang="en-GB" altLang="zh-CN" sz="3600" b="1" dirty="0" smtClean="0">
                <a:solidFill>
                  <a:srgbClr val="C00000"/>
                </a:solidFill>
                <a:ea typeface="宋体" pitchFamily="2" charset="-122"/>
              </a:rPr>
              <a:t>target groups </a:t>
            </a:r>
            <a:r>
              <a:rPr lang="en-GB" altLang="zh-CN" sz="3600" dirty="0" smtClean="0">
                <a:ea typeface="宋体" pitchFamily="2" charset="-122"/>
              </a:rPr>
              <a:t>for the new benefit (s) </a:t>
            </a:r>
            <a:r>
              <a:rPr lang="en-GB" altLang="zh-CN" sz="3600" dirty="0" smtClean="0">
                <a:solidFill>
                  <a:schemeClr val="tx2">
                    <a:lumMod val="75000"/>
                    <a:lumOff val="25000"/>
                  </a:schemeClr>
                </a:solidFill>
                <a:ea typeface="宋体" pitchFamily="2" charset="-122"/>
              </a:rPr>
              <a:t>(</a:t>
            </a:r>
            <a:r>
              <a:rPr lang="en-GB" altLang="zh-CN" sz="3600" b="1" dirty="0" smtClean="0">
                <a:solidFill>
                  <a:srgbClr val="C00000"/>
                </a:solidFill>
                <a:ea typeface="宋体" pitchFamily="2" charset="-122"/>
              </a:rPr>
              <a:t>1</a:t>
            </a:r>
            <a:r>
              <a:rPr lang="en-GB" altLang="zh-CN" sz="3600" dirty="0" smtClean="0">
                <a:solidFill>
                  <a:schemeClr val="tx2">
                    <a:lumMod val="75000"/>
                    <a:lumOff val="25000"/>
                  </a:schemeClr>
                </a:solidFill>
                <a:ea typeface="宋体" pitchFamily="2" charset="-122"/>
              </a:rPr>
              <a:t>)</a:t>
            </a:r>
            <a:endParaRPr lang="en-GB" altLang="zh-CN" sz="3600" b="1" dirty="0" smtClean="0">
              <a:solidFill>
                <a:schemeClr val="tx2">
                  <a:lumMod val="75000"/>
                  <a:lumOff val="25000"/>
                </a:schemeClr>
              </a:solidFill>
              <a:ea typeface="宋体" pitchFamily="2" charset="-122"/>
            </a:endParaRPr>
          </a:p>
        </p:txBody>
      </p:sp>
      <p:sp>
        <p:nvSpPr>
          <p:cNvPr id="52227" name="Rectangle 3"/>
          <p:cNvSpPr>
            <a:spLocks noGrp="1" noChangeArrowheads="1"/>
          </p:cNvSpPr>
          <p:nvPr>
            <p:ph type="body" idx="4294967295"/>
          </p:nvPr>
        </p:nvSpPr>
        <p:spPr>
          <a:xfrm>
            <a:off x="914400" y="1154113"/>
            <a:ext cx="7924800" cy="5551487"/>
          </a:xfrm>
        </p:spPr>
        <p:txBody>
          <a:bodyPr/>
          <a:lstStyle/>
          <a:p>
            <a:pPr marL="381000" indent="-381000" defTabSz="254000">
              <a:lnSpc>
                <a:spcPct val="80000"/>
              </a:lnSpc>
              <a:buFont typeface="Arial" charset="0"/>
              <a:buNone/>
              <a:tabLst>
                <a:tab pos="1168400" algn="l"/>
              </a:tabLst>
            </a:pPr>
            <a:endParaRPr lang="en-GB" altLang="zh-CN" sz="1400" b="1" dirty="0" smtClean="0">
              <a:ea typeface="宋体" pitchFamily="2" charset="-122"/>
            </a:endParaRPr>
          </a:p>
          <a:p>
            <a:pPr marL="381000" indent="-381000" defTabSz="254000">
              <a:lnSpc>
                <a:spcPct val="80000"/>
              </a:lnSpc>
              <a:buClr>
                <a:schemeClr val="hlink"/>
              </a:buClr>
              <a:buSzPct val="110000"/>
              <a:buFont typeface="Arial" charset="0"/>
              <a:buNone/>
              <a:tabLst>
                <a:tab pos="1168400" algn="l"/>
              </a:tabLst>
            </a:pPr>
            <a:r>
              <a:rPr lang="en-GB" altLang="zh-CN" sz="2800" b="1" dirty="0" smtClean="0">
                <a:solidFill>
                  <a:srgbClr val="C00000"/>
                </a:solidFill>
                <a:ea typeface="宋体" pitchFamily="2" charset="-122"/>
                <a:cs typeface="Arial" charset="0"/>
              </a:rPr>
              <a:t>Questions</a:t>
            </a:r>
            <a:r>
              <a:rPr lang="en-GB" altLang="zh-CN" sz="2800" b="1" dirty="0" smtClean="0">
                <a:ea typeface="宋体" pitchFamily="2" charset="-122"/>
                <a:cs typeface="Arial" charset="0"/>
              </a:rPr>
              <a:t> : Which benefit(s) for who?</a:t>
            </a:r>
          </a:p>
          <a:p>
            <a:pPr marL="381000" indent="-381000" defTabSz="254000">
              <a:lnSpc>
                <a:spcPct val="80000"/>
              </a:lnSpc>
              <a:buClr>
                <a:schemeClr val="hlink"/>
              </a:buClr>
              <a:buSzPct val="110000"/>
              <a:buFont typeface="Arial" charset="0"/>
              <a:buNone/>
              <a:tabLst>
                <a:tab pos="1168400" algn="l"/>
              </a:tabLst>
            </a:pPr>
            <a:endParaRPr lang="en-GB" altLang="zh-CN" sz="2800" b="1" dirty="0" smtClean="0">
              <a:ea typeface="宋体" pitchFamily="2" charset="-122"/>
              <a:cs typeface="Arial" charset="0"/>
            </a:endParaRPr>
          </a:p>
          <a:p>
            <a:pPr marL="1000125" lvl="1" indent="-669925" defTabSz="254000">
              <a:lnSpc>
                <a:spcPct val="80000"/>
              </a:lnSpc>
              <a:spcBef>
                <a:spcPts val="0"/>
              </a:spcBef>
              <a:buClr>
                <a:srgbClr val="C00000"/>
              </a:buClr>
              <a:buSzPct val="110000"/>
              <a:buFont typeface="Wingdings" pitchFamily="2" charset="2"/>
              <a:buChar char="q"/>
              <a:tabLst>
                <a:tab pos="1168400" algn="l"/>
              </a:tabLst>
            </a:pPr>
            <a:r>
              <a:rPr lang="en-GB" altLang="zh-CN" sz="2800" dirty="0" smtClean="0">
                <a:ea typeface="宋体" pitchFamily="2" charset="-122"/>
                <a:cs typeface="Arial" charset="0"/>
              </a:rPr>
              <a:t>First | </a:t>
            </a:r>
            <a:r>
              <a:rPr lang="en-GB" altLang="zh-CN" sz="2800" b="1" dirty="0" smtClean="0">
                <a:solidFill>
                  <a:srgbClr val="C00000"/>
                </a:solidFill>
                <a:ea typeface="宋体" pitchFamily="2" charset="-122"/>
                <a:cs typeface="Arial" charset="0"/>
              </a:rPr>
              <a:t>For who? </a:t>
            </a:r>
            <a:r>
              <a:rPr lang="en-GB" altLang="zh-CN" sz="2800" dirty="0" smtClean="0">
                <a:ea typeface="宋体" pitchFamily="2" charset="-122"/>
                <a:cs typeface="Arial" charset="0"/>
              </a:rPr>
              <a:t>Define and identify target groups</a:t>
            </a:r>
          </a:p>
          <a:p>
            <a:pPr marL="1400175" lvl="2" indent="-669925" defTabSz="254000">
              <a:lnSpc>
                <a:spcPct val="80000"/>
              </a:lnSpc>
              <a:spcBef>
                <a:spcPts val="0"/>
              </a:spcBef>
              <a:buClr>
                <a:schemeClr val="accent2">
                  <a:lumMod val="50000"/>
                </a:schemeClr>
              </a:buClr>
              <a:buSzPct val="110000"/>
              <a:tabLst>
                <a:tab pos="1168400" algn="l"/>
              </a:tabLst>
            </a:pPr>
            <a:r>
              <a:rPr lang="en-GB" altLang="zh-CN" sz="2400" dirty="0" smtClean="0">
                <a:ea typeface="宋体" pitchFamily="2" charset="-122"/>
                <a:cs typeface="Arial" charset="0"/>
              </a:rPr>
              <a:t>Individuals or household</a:t>
            </a:r>
          </a:p>
          <a:p>
            <a:pPr marL="1400175" lvl="2" indent="-669925" defTabSz="254000">
              <a:lnSpc>
                <a:spcPct val="80000"/>
              </a:lnSpc>
              <a:spcBef>
                <a:spcPts val="0"/>
              </a:spcBef>
              <a:buClr>
                <a:schemeClr val="accent2">
                  <a:lumMod val="50000"/>
                </a:schemeClr>
              </a:buClr>
              <a:buSzPct val="110000"/>
              <a:tabLst>
                <a:tab pos="1168400" algn="l"/>
              </a:tabLst>
            </a:pPr>
            <a:r>
              <a:rPr lang="en-GB" altLang="zh-CN" sz="2400" dirty="0" smtClean="0">
                <a:ea typeface="宋体" pitchFamily="2" charset="-122"/>
                <a:cs typeface="Arial" charset="0"/>
              </a:rPr>
              <a:t>By age group, situation on the labour market or status in employment, ability to work or not, etc</a:t>
            </a:r>
          </a:p>
          <a:p>
            <a:pPr marL="220663" indent="-290513" defTabSz="254000">
              <a:lnSpc>
                <a:spcPct val="80000"/>
              </a:lnSpc>
              <a:spcBef>
                <a:spcPts val="0"/>
              </a:spcBef>
              <a:buSzPct val="110000"/>
              <a:buNone/>
              <a:tabLst>
                <a:tab pos="1168400" algn="l"/>
              </a:tabLst>
            </a:pPr>
            <a:endParaRPr lang="en-GB" altLang="zh-CN" sz="2800" dirty="0" smtClean="0">
              <a:ea typeface="宋体" pitchFamily="2" charset="-122"/>
              <a:cs typeface="Arial" charset="0"/>
            </a:endParaRPr>
          </a:p>
          <a:p>
            <a:pPr marL="1000125" lvl="1" indent="-669925" defTabSz="254000">
              <a:lnSpc>
                <a:spcPct val="80000"/>
              </a:lnSpc>
              <a:spcBef>
                <a:spcPts val="0"/>
              </a:spcBef>
              <a:buClr>
                <a:srgbClr val="C00000"/>
              </a:buClr>
              <a:buSzPct val="110000"/>
              <a:buFont typeface="Wingdings" pitchFamily="2" charset="2"/>
              <a:buChar char="q"/>
              <a:tabLst>
                <a:tab pos="1168400" algn="l"/>
              </a:tabLst>
            </a:pPr>
            <a:r>
              <a:rPr lang="en-GB" altLang="zh-CN" sz="2800" dirty="0" smtClean="0">
                <a:ea typeface="宋体" pitchFamily="2" charset="-122"/>
                <a:cs typeface="Arial" charset="0"/>
              </a:rPr>
              <a:t>This should be based on</a:t>
            </a:r>
          </a:p>
          <a:p>
            <a:pPr marL="1400175" lvl="2" indent="-669925" defTabSz="254000">
              <a:lnSpc>
                <a:spcPct val="80000"/>
              </a:lnSpc>
              <a:spcBef>
                <a:spcPts val="0"/>
              </a:spcBef>
              <a:buClr>
                <a:schemeClr val="accent2">
                  <a:lumMod val="50000"/>
                </a:schemeClr>
              </a:buClr>
              <a:buSzPct val="110000"/>
              <a:tabLst>
                <a:tab pos="1168400" algn="l"/>
              </a:tabLst>
            </a:pPr>
            <a:r>
              <a:rPr lang="en-GB" altLang="zh-CN" sz="2400" dirty="0" smtClean="0">
                <a:ea typeface="宋体" pitchFamily="2" charset="-122"/>
                <a:cs typeface="Arial" charset="0"/>
              </a:rPr>
              <a:t>The analysis of the initial situation</a:t>
            </a:r>
          </a:p>
          <a:p>
            <a:pPr marL="1857375" lvl="3" indent="-669925" defTabSz="254000">
              <a:lnSpc>
                <a:spcPct val="80000"/>
              </a:lnSpc>
              <a:spcBef>
                <a:spcPts val="0"/>
              </a:spcBef>
              <a:buClr>
                <a:schemeClr val="accent2">
                  <a:lumMod val="50000"/>
                </a:schemeClr>
              </a:buClr>
              <a:buSzPct val="110000"/>
              <a:tabLst>
                <a:tab pos="1168400" algn="l"/>
              </a:tabLst>
            </a:pPr>
            <a:r>
              <a:rPr lang="en-GB" altLang="zh-CN" sz="2400" dirty="0" smtClean="0">
                <a:ea typeface="宋体" pitchFamily="2" charset="-122"/>
                <a:cs typeface="Arial" charset="0"/>
              </a:rPr>
              <a:t>Identification of needs and gaps</a:t>
            </a:r>
          </a:p>
          <a:p>
            <a:pPr marL="1857375" lvl="3" indent="-669925" defTabSz="254000">
              <a:lnSpc>
                <a:spcPct val="80000"/>
              </a:lnSpc>
              <a:spcBef>
                <a:spcPts val="0"/>
              </a:spcBef>
              <a:buClr>
                <a:schemeClr val="accent2">
                  <a:lumMod val="50000"/>
                </a:schemeClr>
              </a:buClr>
              <a:buSzPct val="110000"/>
              <a:tabLst>
                <a:tab pos="1168400" algn="l"/>
              </a:tabLst>
            </a:pPr>
            <a:r>
              <a:rPr lang="en-GB" altLang="zh-CN" sz="2400" dirty="0" smtClean="0">
                <a:ea typeface="宋体" pitchFamily="2" charset="-122"/>
                <a:cs typeface="Arial" charset="0"/>
              </a:rPr>
              <a:t>The poverty profile analysis</a:t>
            </a:r>
          </a:p>
          <a:p>
            <a:pPr marL="1857375" lvl="3" indent="-669925" defTabSz="254000">
              <a:lnSpc>
                <a:spcPct val="80000"/>
              </a:lnSpc>
              <a:spcBef>
                <a:spcPts val="0"/>
              </a:spcBef>
              <a:buClr>
                <a:schemeClr val="accent2">
                  <a:lumMod val="50000"/>
                </a:schemeClr>
              </a:buClr>
              <a:buSzPct val="110000"/>
              <a:tabLst>
                <a:tab pos="1168400" algn="l"/>
              </a:tabLst>
            </a:pPr>
            <a:r>
              <a:rPr lang="en-GB" altLang="zh-CN" sz="2400" dirty="0" smtClean="0">
                <a:ea typeface="宋体" pitchFamily="2" charset="-122"/>
                <a:cs typeface="Arial" charset="0"/>
              </a:rPr>
              <a:t>Priorities in the country and ideally as part of gradual process of extension</a:t>
            </a:r>
          </a:p>
          <a:p>
            <a:pPr marL="1857375" lvl="3" indent="-669925" defTabSz="254000">
              <a:lnSpc>
                <a:spcPct val="80000"/>
              </a:lnSpc>
              <a:spcBef>
                <a:spcPts val="0"/>
              </a:spcBef>
              <a:buClr>
                <a:schemeClr val="accent2">
                  <a:lumMod val="50000"/>
                </a:schemeClr>
              </a:buClr>
              <a:buSzPct val="110000"/>
              <a:tabLst>
                <a:tab pos="1168400" algn="l"/>
              </a:tabLst>
            </a:pPr>
            <a:r>
              <a:rPr lang="en-GB" altLang="zh-CN" sz="2400" dirty="0" smtClean="0">
                <a:ea typeface="宋体" pitchFamily="2" charset="-122"/>
                <a:cs typeface="Arial" charset="0"/>
              </a:rPr>
              <a:t>Any other?</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idx="4294967295"/>
          </p:nvPr>
        </p:nvSpPr>
        <p:spPr>
          <a:xfrm>
            <a:off x="1571603" y="0"/>
            <a:ext cx="7277121" cy="1142984"/>
          </a:xfrm>
        </p:spPr>
        <p:txBody>
          <a:bodyPr/>
          <a:lstStyle/>
          <a:p>
            <a:r>
              <a:rPr lang="en-GB" altLang="zh-CN" sz="3600" dirty="0" smtClean="0">
                <a:solidFill>
                  <a:srgbClr val="C00000"/>
                </a:solidFill>
                <a:ea typeface="宋体" pitchFamily="2" charset="-122"/>
              </a:rPr>
              <a:t>Step </a:t>
            </a:r>
            <a:r>
              <a:rPr lang="en-GB" altLang="zh-CN" sz="3600" b="1" dirty="0" smtClean="0">
                <a:solidFill>
                  <a:srgbClr val="C00000"/>
                </a:solidFill>
                <a:ea typeface="宋体" pitchFamily="2" charset="-122"/>
              </a:rPr>
              <a:t>3 </a:t>
            </a:r>
            <a:r>
              <a:rPr lang="en-GB" altLang="zh-CN" sz="3600" b="1" dirty="0" smtClean="0">
                <a:solidFill>
                  <a:schemeClr val="tx2">
                    <a:lumMod val="75000"/>
                    <a:lumOff val="25000"/>
                  </a:schemeClr>
                </a:solidFill>
                <a:ea typeface="宋体" pitchFamily="2" charset="-122"/>
              </a:rPr>
              <a:t>|</a:t>
            </a:r>
            <a:r>
              <a:rPr lang="en-GB" altLang="zh-CN" sz="3600" dirty="0" smtClean="0">
                <a:solidFill>
                  <a:schemeClr val="tx2">
                    <a:lumMod val="75000"/>
                    <a:lumOff val="25000"/>
                  </a:schemeClr>
                </a:solidFill>
                <a:ea typeface="宋体" pitchFamily="2" charset="-122"/>
              </a:rPr>
              <a:t> </a:t>
            </a:r>
            <a:r>
              <a:rPr lang="en-GB" altLang="zh-CN" sz="3600" dirty="0" smtClean="0">
                <a:ea typeface="宋体" pitchFamily="2" charset="-122"/>
              </a:rPr>
              <a:t>Define and identify </a:t>
            </a:r>
            <a:r>
              <a:rPr lang="en-GB" altLang="zh-CN" sz="3600" b="1" dirty="0" smtClean="0">
                <a:solidFill>
                  <a:srgbClr val="C00000"/>
                </a:solidFill>
                <a:ea typeface="宋体" pitchFamily="2" charset="-122"/>
              </a:rPr>
              <a:t>target groups </a:t>
            </a:r>
            <a:r>
              <a:rPr lang="en-GB" altLang="zh-CN" sz="3600" dirty="0" smtClean="0">
                <a:ea typeface="宋体" pitchFamily="2" charset="-122"/>
              </a:rPr>
              <a:t>for the new benefit (s) </a:t>
            </a:r>
            <a:r>
              <a:rPr lang="en-GB" altLang="zh-CN" sz="3600" dirty="0" smtClean="0">
                <a:solidFill>
                  <a:schemeClr val="tx2">
                    <a:lumMod val="75000"/>
                    <a:lumOff val="25000"/>
                  </a:schemeClr>
                </a:solidFill>
                <a:ea typeface="宋体" pitchFamily="2" charset="-122"/>
              </a:rPr>
              <a:t>(</a:t>
            </a:r>
            <a:r>
              <a:rPr lang="en-GB" altLang="zh-CN" sz="3600" b="1" dirty="0" smtClean="0">
                <a:solidFill>
                  <a:srgbClr val="C00000"/>
                </a:solidFill>
                <a:ea typeface="宋体" pitchFamily="2" charset="-122"/>
              </a:rPr>
              <a:t>2</a:t>
            </a:r>
            <a:r>
              <a:rPr lang="en-GB" altLang="zh-CN" sz="3600" dirty="0" smtClean="0">
                <a:solidFill>
                  <a:schemeClr val="tx2">
                    <a:lumMod val="75000"/>
                    <a:lumOff val="25000"/>
                  </a:schemeClr>
                </a:solidFill>
                <a:ea typeface="宋体" pitchFamily="2" charset="-122"/>
              </a:rPr>
              <a:t>)</a:t>
            </a:r>
            <a:endParaRPr lang="en-US" altLang="zh-CN" sz="3600" b="1" dirty="0" smtClean="0">
              <a:solidFill>
                <a:schemeClr val="tx2">
                  <a:lumMod val="85000"/>
                  <a:lumOff val="15000"/>
                </a:schemeClr>
              </a:solidFill>
              <a:ea typeface="宋体" pitchFamily="2" charset="-122"/>
            </a:endParaRPr>
          </a:p>
        </p:txBody>
      </p:sp>
      <p:sp>
        <p:nvSpPr>
          <p:cNvPr id="54275" name="Rectangle 3"/>
          <p:cNvSpPr>
            <a:spLocks noGrp="1" noChangeArrowheads="1"/>
          </p:cNvSpPr>
          <p:nvPr>
            <p:ph type="body" idx="4294967295"/>
          </p:nvPr>
        </p:nvSpPr>
        <p:spPr>
          <a:xfrm>
            <a:off x="642910" y="1428736"/>
            <a:ext cx="7965848" cy="4953000"/>
          </a:xfrm>
        </p:spPr>
        <p:txBody>
          <a:bodyPr/>
          <a:lstStyle/>
          <a:p>
            <a:pPr marL="457200" indent="-457200" defTabSz="254000">
              <a:lnSpc>
                <a:spcPct val="90000"/>
              </a:lnSpc>
              <a:buSzPct val="110000"/>
              <a:tabLst>
                <a:tab pos="1168400" algn="l"/>
              </a:tabLst>
            </a:pPr>
            <a:r>
              <a:rPr lang="en-US" altLang="zh-CN" sz="2800" dirty="0" smtClean="0">
                <a:ea typeface="宋体" pitchFamily="2" charset="-122"/>
              </a:rPr>
              <a:t>How to fix eligible age?</a:t>
            </a:r>
            <a:endParaRPr lang="en-US" altLang="zh-CN" sz="2800" dirty="0" smtClean="0">
              <a:solidFill>
                <a:srgbClr val="367DB2"/>
              </a:solidFill>
              <a:ea typeface="宋体" pitchFamily="2" charset="-122"/>
            </a:endParaRPr>
          </a:p>
          <a:p>
            <a:pPr marL="649288" lvl="1" indent="-342900" defTabSz="254000">
              <a:lnSpc>
                <a:spcPct val="90000"/>
              </a:lnSpc>
              <a:tabLst>
                <a:tab pos="1168400" algn="l"/>
              </a:tabLst>
            </a:pPr>
            <a:r>
              <a:rPr lang="en-US" altLang="zh-CN" b="1" dirty="0" smtClean="0">
                <a:ea typeface="宋体" pitchFamily="2" charset="-122"/>
              </a:rPr>
              <a:t>For pension</a:t>
            </a:r>
          </a:p>
          <a:p>
            <a:pPr marL="1049338" lvl="2" indent="-342900" defTabSz="254000">
              <a:lnSpc>
                <a:spcPct val="90000"/>
              </a:lnSpc>
              <a:tabLst>
                <a:tab pos="1168400" algn="l"/>
              </a:tabLst>
            </a:pPr>
            <a:r>
              <a:rPr lang="en-US" altLang="zh-CN" sz="2200" dirty="0" smtClean="0">
                <a:ea typeface="宋体" pitchFamily="2" charset="-122"/>
              </a:rPr>
              <a:t>Legal retirement age for existing contributory pension or higher age as a starting point with a planned gradual decrease over a given period</a:t>
            </a:r>
          </a:p>
          <a:p>
            <a:pPr marL="1049338" lvl="2" indent="-342900" defTabSz="254000">
              <a:lnSpc>
                <a:spcPct val="90000"/>
              </a:lnSpc>
              <a:tabLst>
                <a:tab pos="1168400" algn="l"/>
              </a:tabLst>
            </a:pPr>
            <a:r>
              <a:rPr lang="en-US" altLang="zh-CN" sz="2200" dirty="0" smtClean="0">
                <a:ea typeface="宋体" pitchFamily="2" charset="-122"/>
              </a:rPr>
              <a:t>Based on detailed analysis of poverty profile among elderly</a:t>
            </a:r>
          </a:p>
          <a:p>
            <a:pPr marL="1049338" lvl="2" indent="-342900" defTabSz="254000">
              <a:lnSpc>
                <a:spcPct val="90000"/>
              </a:lnSpc>
              <a:tabLst>
                <a:tab pos="1168400" algn="l"/>
              </a:tabLst>
            </a:pPr>
            <a:r>
              <a:rPr lang="en-US" altLang="zh-CN" sz="2200" dirty="0" smtClean="0">
                <a:ea typeface="宋体" pitchFamily="2" charset="-122"/>
              </a:rPr>
              <a:t>Cost versus impact on poverty reduction</a:t>
            </a:r>
          </a:p>
          <a:p>
            <a:pPr marL="1049338" lvl="2" indent="-342900" defTabSz="254000">
              <a:lnSpc>
                <a:spcPct val="90000"/>
              </a:lnSpc>
              <a:tabLst>
                <a:tab pos="1168400" algn="l"/>
              </a:tabLst>
            </a:pPr>
            <a:r>
              <a:rPr lang="en-US" altLang="zh-CN" sz="2200" dirty="0" smtClean="0">
                <a:ea typeface="宋体" pitchFamily="2" charset="-122"/>
              </a:rPr>
              <a:t>Any other?</a:t>
            </a:r>
          </a:p>
          <a:p>
            <a:pPr marL="649288" lvl="1" indent="-342900" defTabSz="254000">
              <a:lnSpc>
                <a:spcPct val="90000"/>
              </a:lnSpc>
              <a:tabLst>
                <a:tab pos="1168400" algn="l"/>
              </a:tabLst>
            </a:pPr>
            <a:r>
              <a:rPr lang="en-US" altLang="zh-CN" b="1" dirty="0" smtClean="0">
                <a:ea typeface="宋体" pitchFamily="2" charset="-122"/>
              </a:rPr>
              <a:t>For Child benefit</a:t>
            </a:r>
          </a:p>
          <a:p>
            <a:pPr marL="1049338" lvl="2" indent="-342900" defTabSz="254000">
              <a:lnSpc>
                <a:spcPct val="90000"/>
              </a:lnSpc>
              <a:tabLst>
                <a:tab pos="1168400" algn="l"/>
              </a:tabLst>
            </a:pPr>
            <a:r>
              <a:rPr lang="en-US" altLang="zh-CN" sz="2200" dirty="0" smtClean="0">
                <a:ea typeface="宋体" pitchFamily="2" charset="-122"/>
              </a:rPr>
              <a:t>Based on detailed analysis of poverty profile among children, </a:t>
            </a:r>
          </a:p>
          <a:p>
            <a:pPr marL="1049338" lvl="2" indent="-342900" defTabSz="254000">
              <a:lnSpc>
                <a:spcPct val="90000"/>
              </a:lnSpc>
              <a:tabLst>
                <a:tab pos="1168400" algn="l"/>
              </a:tabLst>
            </a:pPr>
            <a:r>
              <a:rPr lang="en-US" altLang="zh-CN" sz="2200" dirty="0" smtClean="0">
                <a:ea typeface="宋体" pitchFamily="2" charset="-122"/>
              </a:rPr>
              <a:t>cost versus impact on poverty reduction</a:t>
            </a:r>
          </a:p>
          <a:p>
            <a:pPr marL="1049338" lvl="2" indent="-342900" defTabSz="254000">
              <a:lnSpc>
                <a:spcPct val="90000"/>
              </a:lnSpc>
              <a:tabLst>
                <a:tab pos="1168400" algn="l"/>
              </a:tabLst>
            </a:pPr>
            <a:r>
              <a:rPr lang="en-US" altLang="zh-CN" sz="2200" dirty="0" smtClean="0">
                <a:ea typeface="宋体" pitchFamily="2" charset="-122"/>
              </a:rPr>
              <a:t>Various benefits for different ages according to schooling age or not, any other?</a:t>
            </a:r>
          </a:p>
          <a:p>
            <a:pPr marL="1049338" lvl="2" indent="-342900" defTabSz="254000">
              <a:lnSpc>
                <a:spcPct val="90000"/>
              </a:lnSpc>
              <a:tabLst>
                <a:tab pos="1168400" algn="l"/>
              </a:tabLst>
            </a:pPr>
            <a:endParaRPr lang="en-US" altLang="zh-CN" sz="2200" dirty="0" smtClean="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4275">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4275">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4275">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427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idx="4294967295"/>
          </p:nvPr>
        </p:nvSpPr>
        <p:spPr>
          <a:xfrm>
            <a:off x="1500165" y="152400"/>
            <a:ext cx="7335859" cy="847708"/>
          </a:xfrm>
        </p:spPr>
        <p:txBody>
          <a:bodyPr/>
          <a:lstStyle/>
          <a:p>
            <a:r>
              <a:rPr lang="en-GB" altLang="zh-CN" sz="3600" dirty="0" smtClean="0">
                <a:solidFill>
                  <a:srgbClr val="C00000"/>
                </a:solidFill>
                <a:ea typeface="宋体" pitchFamily="2" charset="-122"/>
              </a:rPr>
              <a:t>Step </a:t>
            </a:r>
            <a:r>
              <a:rPr lang="en-GB" altLang="zh-CN" sz="3600" b="1" dirty="0" smtClean="0">
                <a:solidFill>
                  <a:srgbClr val="C00000"/>
                </a:solidFill>
                <a:ea typeface="宋体" pitchFamily="2" charset="-122"/>
              </a:rPr>
              <a:t>3 </a:t>
            </a:r>
            <a:r>
              <a:rPr lang="en-GB" altLang="zh-CN" sz="3600" b="1" dirty="0" smtClean="0">
                <a:solidFill>
                  <a:schemeClr val="tx2">
                    <a:lumMod val="75000"/>
                    <a:lumOff val="25000"/>
                  </a:schemeClr>
                </a:solidFill>
                <a:ea typeface="宋体" pitchFamily="2" charset="-122"/>
              </a:rPr>
              <a:t>|</a:t>
            </a:r>
            <a:r>
              <a:rPr lang="en-GB" altLang="zh-CN" sz="3600" dirty="0" smtClean="0">
                <a:solidFill>
                  <a:schemeClr val="tx2">
                    <a:lumMod val="75000"/>
                    <a:lumOff val="25000"/>
                  </a:schemeClr>
                </a:solidFill>
                <a:ea typeface="宋体" pitchFamily="2" charset="-122"/>
              </a:rPr>
              <a:t> </a:t>
            </a:r>
            <a:r>
              <a:rPr lang="en-GB" altLang="zh-CN" sz="3600" dirty="0" smtClean="0">
                <a:ea typeface="宋体" pitchFamily="2" charset="-122"/>
              </a:rPr>
              <a:t>Define and identify </a:t>
            </a:r>
            <a:r>
              <a:rPr lang="en-GB" altLang="zh-CN" sz="3600" b="1" dirty="0" smtClean="0">
                <a:solidFill>
                  <a:srgbClr val="C00000"/>
                </a:solidFill>
                <a:ea typeface="宋体" pitchFamily="2" charset="-122"/>
              </a:rPr>
              <a:t>target groups </a:t>
            </a:r>
            <a:r>
              <a:rPr lang="en-GB" altLang="zh-CN" sz="3600" dirty="0" smtClean="0">
                <a:ea typeface="宋体" pitchFamily="2" charset="-122"/>
              </a:rPr>
              <a:t>for the new benefit (s) </a:t>
            </a:r>
            <a:r>
              <a:rPr lang="en-GB" altLang="zh-CN" sz="3600" dirty="0" smtClean="0">
                <a:solidFill>
                  <a:schemeClr val="tx2">
                    <a:lumMod val="75000"/>
                    <a:lumOff val="25000"/>
                  </a:schemeClr>
                </a:solidFill>
                <a:ea typeface="宋体" pitchFamily="2" charset="-122"/>
              </a:rPr>
              <a:t>(</a:t>
            </a:r>
            <a:r>
              <a:rPr lang="en-GB" altLang="zh-CN" sz="3600" b="1" dirty="0" smtClean="0">
                <a:solidFill>
                  <a:srgbClr val="C00000"/>
                </a:solidFill>
                <a:ea typeface="宋体" pitchFamily="2" charset="-122"/>
              </a:rPr>
              <a:t>3</a:t>
            </a:r>
            <a:r>
              <a:rPr lang="en-GB" altLang="zh-CN" sz="3600" dirty="0" smtClean="0">
                <a:solidFill>
                  <a:schemeClr val="tx2">
                    <a:lumMod val="75000"/>
                    <a:lumOff val="25000"/>
                  </a:schemeClr>
                </a:solidFill>
                <a:ea typeface="宋体" pitchFamily="2" charset="-122"/>
              </a:rPr>
              <a:t>)</a:t>
            </a:r>
            <a:endParaRPr lang="en-GB" altLang="zh-CN" sz="3600" b="1" dirty="0" smtClean="0">
              <a:solidFill>
                <a:schemeClr val="tx2">
                  <a:lumMod val="75000"/>
                  <a:lumOff val="25000"/>
                </a:schemeClr>
              </a:solidFill>
              <a:ea typeface="宋体" pitchFamily="2" charset="-122"/>
            </a:endParaRPr>
          </a:p>
        </p:txBody>
      </p:sp>
      <p:sp>
        <p:nvSpPr>
          <p:cNvPr id="53251" name="Rectangle 3"/>
          <p:cNvSpPr>
            <a:spLocks noGrp="1" noChangeArrowheads="1"/>
          </p:cNvSpPr>
          <p:nvPr>
            <p:ph type="body" idx="4294967295"/>
          </p:nvPr>
        </p:nvSpPr>
        <p:spPr>
          <a:xfrm>
            <a:off x="928662" y="928670"/>
            <a:ext cx="7929618" cy="5715040"/>
          </a:xfrm>
        </p:spPr>
        <p:txBody>
          <a:bodyPr/>
          <a:lstStyle/>
          <a:p>
            <a:pPr marL="381000" indent="-381000" defTabSz="254000">
              <a:lnSpc>
                <a:spcPct val="90000"/>
              </a:lnSpc>
              <a:buFont typeface="Arial" charset="0"/>
              <a:buNone/>
              <a:tabLst>
                <a:tab pos="1168400" algn="l"/>
              </a:tabLst>
            </a:pPr>
            <a:endParaRPr lang="fr-FR" altLang="zh-CN" sz="1400" b="1" dirty="0" smtClean="0">
              <a:ea typeface="宋体" pitchFamily="2" charset="-122"/>
            </a:endParaRPr>
          </a:p>
          <a:p>
            <a:pPr marL="381000" indent="-381000" defTabSz="254000">
              <a:lnSpc>
                <a:spcPct val="90000"/>
              </a:lnSpc>
              <a:buClr>
                <a:schemeClr val="hlink"/>
              </a:buClr>
              <a:buSzPct val="110000"/>
              <a:buFont typeface="Arial" charset="0"/>
              <a:buNone/>
              <a:tabLst>
                <a:tab pos="1168400" algn="l"/>
              </a:tabLst>
            </a:pPr>
            <a:r>
              <a:rPr lang="en-US" altLang="zh-CN" sz="2800" b="1" dirty="0" smtClean="0">
                <a:solidFill>
                  <a:srgbClr val="C00000"/>
                </a:solidFill>
                <a:ea typeface="宋体" pitchFamily="2" charset="-122"/>
                <a:cs typeface="Arial" charset="0"/>
              </a:rPr>
              <a:t>Some particular cases …</a:t>
            </a:r>
          </a:p>
          <a:p>
            <a:pPr marL="381000" indent="-381000" defTabSz="254000">
              <a:lnSpc>
                <a:spcPct val="90000"/>
              </a:lnSpc>
              <a:spcBef>
                <a:spcPts val="1200"/>
              </a:spcBef>
              <a:buSzPct val="110000"/>
              <a:buFont typeface="Wingdings" pitchFamily="2" charset="2"/>
              <a:buChar char="q"/>
              <a:tabLst>
                <a:tab pos="1168400" algn="l"/>
              </a:tabLst>
            </a:pPr>
            <a:r>
              <a:rPr lang="en-US" altLang="zh-CN" dirty="0" smtClean="0">
                <a:ea typeface="宋体" pitchFamily="2" charset="-122"/>
                <a:cs typeface="Arial" charset="0"/>
              </a:rPr>
              <a:t>Change in an existing benefit, notably</a:t>
            </a:r>
          </a:p>
          <a:p>
            <a:pPr marL="736600" lvl="1" indent="-290513" defTabSz="254000">
              <a:lnSpc>
                <a:spcPct val="90000"/>
              </a:lnSpc>
              <a:buClr>
                <a:schemeClr val="tx2">
                  <a:lumMod val="50000"/>
                  <a:lumOff val="50000"/>
                </a:schemeClr>
              </a:buClr>
              <a:buSzPct val="100000"/>
              <a:buFont typeface="Wingdings" pitchFamily="2" charset="2"/>
              <a:buChar char="n"/>
              <a:tabLst>
                <a:tab pos="1168400" algn="l"/>
              </a:tabLst>
            </a:pPr>
            <a:r>
              <a:rPr lang="en-US" altLang="zh-CN" sz="1800" dirty="0" smtClean="0">
                <a:ea typeface="宋体" pitchFamily="2" charset="-122"/>
                <a:cs typeface="Arial" charset="0"/>
              </a:rPr>
              <a:t>Change </a:t>
            </a:r>
            <a:r>
              <a:rPr lang="en-US" altLang="zh-CN" sz="1800" b="1" dirty="0" smtClean="0">
                <a:ea typeface="宋体" pitchFamily="2" charset="-122"/>
                <a:cs typeface="Arial" charset="0"/>
              </a:rPr>
              <a:t>in the level </a:t>
            </a:r>
            <a:r>
              <a:rPr lang="en-US" altLang="zh-CN" sz="1800" dirty="0" smtClean="0">
                <a:ea typeface="宋体" pitchFamily="2" charset="-122"/>
                <a:cs typeface="Arial" charset="0"/>
              </a:rPr>
              <a:t>of an existing benefit</a:t>
            </a:r>
          </a:p>
          <a:p>
            <a:pPr marL="1136650" lvl="2" indent="-290513" defTabSz="254000">
              <a:lnSpc>
                <a:spcPct val="90000"/>
              </a:lnSpc>
              <a:buClr>
                <a:schemeClr val="tx2">
                  <a:lumMod val="50000"/>
                  <a:lumOff val="50000"/>
                </a:schemeClr>
              </a:buClr>
              <a:buSzPct val="100000"/>
              <a:tabLst>
                <a:tab pos="1168400" algn="l"/>
              </a:tabLst>
            </a:pPr>
            <a:r>
              <a:rPr lang="en-US" altLang="zh-CN" sz="1800" dirty="0" smtClean="0">
                <a:ea typeface="宋体" pitchFamily="2" charset="-122"/>
                <a:cs typeface="Arial" charset="0"/>
              </a:rPr>
              <a:t>Example: Viet Nam: increase in the level of the non contributory pension</a:t>
            </a:r>
          </a:p>
          <a:p>
            <a:pPr marL="736600" lvl="1" indent="-290513" defTabSz="254000">
              <a:lnSpc>
                <a:spcPct val="90000"/>
              </a:lnSpc>
              <a:buClr>
                <a:schemeClr val="tx2">
                  <a:lumMod val="50000"/>
                  <a:lumOff val="50000"/>
                </a:schemeClr>
              </a:buClr>
              <a:buSzPct val="100000"/>
              <a:buFont typeface="Wingdings" pitchFamily="2" charset="2"/>
              <a:buChar char="n"/>
              <a:tabLst>
                <a:tab pos="1168400" algn="l"/>
              </a:tabLst>
            </a:pPr>
            <a:r>
              <a:rPr lang="en-US" altLang="zh-CN" sz="1800" dirty="0" smtClean="0">
                <a:ea typeface="宋体" pitchFamily="2" charset="-122"/>
                <a:cs typeface="Arial" charset="0"/>
              </a:rPr>
              <a:t>Change in the eligibility criteria</a:t>
            </a:r>
          </a:p>
          <a:p>
            <a:pPr marL="1136650" lvl="2" indent="-290513" defTabSz="254000">
              <a:lnSpc>
                <a:spcPct val="90000"/>
              </a:lnSpc>
              <a:buClr>
                <a:schemeClr val="tx2">
                  <a:lumMod val="50000"/>
                  <a:lumOff val="50000"/>
                </a:schemeClr>
              </a:buClr>
              <a:buSzPct val="100000"/>
              <a:tabLst>
                <a:tab pos="1168400" algn="l"/>
              </a:tabLst>
            </a:pPr>
            <a:r>
              <a:rPr lang="en-US" altLang="zh-CN" sz="1800" dirty="0" smtClean="0">
                <a:ea typeface="宋体" pitchFamily="2" charset="-122"/>
                <a:cs typeface="Arial" charset="0"/>
              </a:rPr>
              <a:t>Extension to groups of the population at present uncovered</a:t>
            </a:r>
          </a:p>
          <a:p>
            <a:pPr marL="381000" lvl="1" indent="-381000" defTabSz="254000">
              <a:lnSpc>
                <a:spcPct val="90000"/>
              </a:lnSpc>
              <a:spcBef>
                <a:spcPts val="1200"/>
              </a:spcBef>
              <a:buClr>
                <a:srgbClr val="C00000"/>
              </a:buClr>
              <a:buSzPct val="110000"/>
              <a:buFont typeface="Wingdings" pitchFamily="2" charset="2"/>
              <a:buChar char="q"/>
              <a:tabLst>
                <a:tab pos="1168400" algn="l"/>
              </a:tabLst>
            </a:pPr>
            <a:r>
              <a:rPr lang="en-US" altLang="zh-CN" dirty="0" smtClean="0">
                <a:ea typeface="宋体" pitchFamily="2" charset="-122"/>
                <a:cs typeface="Arial" charset="0"/>
              </a:rPr>
              <a:t>Identification of actual beneficiaries for this benefit:</a:t>
            </a:r>
          </a:p>
          <a:p>
            <a:pPr marL="736600" lvl="1" indent="-290513" defTabSz="254000">
              <a:lnSpc>
                <a:spcPct val="90000"/>
              </a:lnSpc>
              <a:buClr>
                <a:schemeClr val="tx2">
                  <a:lumMod val="50000"/>
                  <a:lumOff val="50000"/>
                </a:schemeClr>
              </a:buClr>
              <a:buSzPct val="100000"/>
              <a:buFont typeface="Wingdings" pitchFamily="2" charset="2"/>
              <a:buChar char="n"/>
              <a:tabLst>
                <a:tab pos="1168400" algn="l"/>
              </a:tabLst>
            </a:pPr>
            <a:r>
              <a:rPr lang="en-US" altLang="zh-CN" sz="2000" dirty="0" smtClean="0">
                <a:ea typeface="宋体" pitchFamily="2" charset="-122"/>
                <a:cs typeface="Arial" charset="0"/>
              </a:rPr>
              <a:t>Important in countries where the proportion of the population covered by existing social security provision represents a significant proportion (more than 10 per cent). </a:t>
            </a:r>
          </a:p>
          <a:p>
            <a:pPr marL="736600" lvl="1" indent="-290513" defTabSz="254000">
              <a:lnSpc>
                <a:spcPct val="90000"/>
              </a:lnSpc>
              <a:buClr>
                <a:schemeClr val="tx2">
                  <a:lumMod val="50000"/>
                  <a:lumOff val="50000"/>
                </a:schemeClr>
              </a:buClr>
              <a:buSzPct val="100000"/>
              <a:buFont typeface="Wingdings" pitchFamily="2" charset="2"/>
              <a:buChar char="n"/>
              <a:tabLst>
                <a:tab pos="1168400" algn="l"/>
              </a:tabLst>
            </a:pPr>
            <a:r>
              <a:rPr lang="en-US" altLang="zh-CN" sz="1800" b="1" dirty="0" smtClean="0">
                <a:solidFill>
                  <a:srgbClr val="C00000"/>
                </a:solidFill>
                <a:ea typeface="宋体" pitchFamily="2" charset="-122"/>
                <a:cs typeface="Arial" charset="0"/>
              </a:rPr>
              <a:t>How to?  (with survey data)</a:t>
            </a:r>
          </a:p>
          <a:p>
            <a:pPr marL="1136650" lvl="2" indent="-290513" defTabSz="254000">
              <a:lnSpc>
                <a:spcPct val="90000"/>
              </a:lnSpc>
              <a:buClr>
                <a:schemeClr val="tx2">
                  <a:lumMod val="50000"/>
                  <a:lumOff val="50000"/>
                </a:schemeClr>
              </a:buClr>
              <a:buSzPct val="100000"/>
              <a:tabLst>
                <a:tab pos="1168400" algn="l"/>
              </a:tabLst>
            </a:pPr>
            <a:r>
              <a:rPr lang="en-US" altLang="zh-CN" dirty="0" smtClean="0">
                <a:ea typeface="宋体" pitchFamily="2" charset="-122"/>
                <a:cs typeface="Arial" charset="0"/>
              </a:rPr>
              <a:t>Ideal case: : the identification variable is available in the survey (rare)</a:t>
            </a:r>
          </a:p>
          <a:p>
            <a:pPr marL="1136650" lvl="2" indent="-290513" defTabSz="254000">
              <a:lnSpc>
                <a:spcPct val="90000"/>
              </a:lnSpc>
              <a:buClr>
                <a:schemeClr val="tx2">
                  <a:lumMod val="50000"/>
                  <a:lumOff val="50000"/>
                </a:schemeClr>
              </a:buClr>
              <a:buSzPct val="100000"/>
              <a:tabLst>
                <a:tab pos="1168400" algn="l"/>
              </a:tabLst>
            </a:pPr>
            <a:r>
              <a:rPr lang="en-US" altLang="zh-CN" dirty="0" smtClean="0">
                <a:ea typeface="宋体" pitchFamily="2" charset="-122"/>
                <a:cs typeface="Arial" charset="0"/>
              </a:rPr>
              <a:t>Alternative: find some proxy variables to identify this group of the population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3251">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3251">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3251">
                                            <p:txEl>
                                              <p:pRg st="9" end="9"/>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3251">
                                            <p:txEl>
                                              <p:pRg st="10" end="1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3251">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1571604" y="0"/>
            <a:ext cx="7192983" cy="1071546"/>
          </a:xfrm>
        </p:spPr>
        <p:txBody>
          <a:bodyPr/>
          <a:lstStyle/>
          <a:p>
            <a:pPr algn="l"/>
            <a:r>
              <a:rPr lang="en-GB" altLang="zh-CN" sz="3600" dirty="0" smtClean="0">
                <a:solidFill>
                  <a:srgbClr val="C00000"/>
                </a:solidFill>
                <a:ea typeface="宋体" pitchFamily="2" charset="-122"/>
              </a:rPr>
              <a:t>Step </a:t>
            </a:r>
            <a:r>
              <a:rPr lang="en-GB" altLang="zh-CN" sz="3600" b="1" dirty="0" smtClean="0">
                <a:solidFill>
                  <a:srgbClr val="C00000"/>
                </a:solidFill>
                <a:ea typeface="宋体" pitchFamily="2" charset="-122"/>
              </a:rPr>
              <a:t>4 </a:t>
            </a:r>
            <a:r>
              <a:rPr lang="en-GB" altLang="zh-CN" sz="3600" b="1" dirty="0" smtClean="0">
                <a:solidFill>
                  <a:schemeClr val="tx2">
                    <a:lumMod val="75000"/>
                    <a:lumOff val="25000"/>
                  </a:schemeClr>
                </a:solidFill>
                <a:ea typeface="宋体" pitchFamily="2" charset="-122"/>
              </a:rPr>
              <a:t>|</a:t>
            </a:r>
            <a:r>
              <a:rPr lang="en-GB" altLang="zh-CN" sz="3600" dirty="0" smtClean="0">
                <a:solidFill>
                  <a:schemeClr val="tx2">
                    <a:lumMod val="75000"/>
                    <a:lumOff val="25000"/>
                  </a:schemeClr>
                </a:solidFill>
                <a:ea typeface="宋体" pitchFamily="2" charset="-122"/>
              </a:rPr>
              <a:t> Which benefit? (</a:t>
            </a:r>
            <a:r>
              <a:rPr lang="en-GB" altLang="zh-CN" sz="3600" b="1" dirty="0" smtClean="0">
                <a:solidFill>
                  <a:srgbClr val="C00000"/>
                </a:solidFill>
                <a:ea typeface="宋体" pitchFamily="2" charset="-122"/>
              </a:rPr>
              <a:t>1</a:t>
            </a:r>
            <a:r>
              <a:rPr lang="en-GB" altLang="zh-CN" sz="3600" dirty="0" smtClean="0">
                <a:solidFill>
                  <a:schemeClr val="tx2">
                    <a:lumMod val="75000"/>
                    <a:lumOff val="25000"/>
                  </a:schemeClr>
                </a:solidFill>
                <a:ea typeface="宋体" pitchFamily="2" charset="-122"/>
              </a:rPr>
              <a:t>)</a:t>
            </a:r>
            <a:endParaRPr lang="en-GB" altLang="zh-CN" sz="3600" b="1" dirty="0" smtClean="0">
              <a:solidFill>
                <a:schemeClr val="tx2">
                  <a:lumMod val="75000"/>
                  <a:lumOff val="25000"/>
                </a:schemeClr>
              </a:solidFill>
              <a:ea typeface="宋体" pitchFamily="2" charset="-122"/>
            </a:endParaRPr>
          </a:p>
        </p:txBody>
      </p:sp>
      <p:sp>
        <p:nvSpPr>
          <p:cNvPr id="52227" name="Rectangle 3"/>
          <p:cNvSpPr>
            <a:spLocks noGrp="1" noChangeArrowheads="1"/>
          </p:cNvSpPr>
          <p:nvPr>
            <p:ph type="body" idx="4294967295"/>
          </p:nvPr>
        </p:nvSpPr>
        <p:spPr>
          <a:xfrm>
            <a:off x="914400" y="1154113"/>
            <a:ext cx="7924800" cy="5551487"/>
          </a:xfrm>
        </p:spPr>
        <p:txBody>
          <a:bodyPr/>
          <a:lstStyle/>
          <a:p>
            <a:pPr marL="381000" indent="-381000" defTabSz="254000">
              <a:lnSpc>
                <a:spcPct val="80000"/>
              </a:lnSpc>
              <a:buFont typeface="Arial" charset="0"/>
              <a:buNone/>
              <a:tabLst>
                <a:tab pos="1168400" algn="l"/>
              </a:tabLst>
            </a:pPr>
            <a:endParaRPr lang="en-GB" altLang="zh-CN" sz="1400" b="1" dirty="0" smtClean="0">
              <a:ea typeface="宋体" pitchFamily="2" charset="-122"/>
            </a:endParaRPr>
          </a:p>
          <a:p>
            <a:pPr marL="381000" indent="-381000" defTabSz="254000">
              <a:lnSpc>
                <a:spcPct val="80000"/>
              </a:lnSpc>
              <a:buClr>
                <a:schemeClr val="hlink"/>
              </a:buClr>
              <a:buSzPct val="110000"/>
              <a:buFont typeface="Arial" charset="0"/>
              <a:buNone/>
              <a:tabLst>
                <a:tab pos="1168400" algn="l"/>
              </a:tabLst>
            </a:pPr>
            <a:r>
              <a:rPr lang="en-GB" altLang="zh-CN" b="1" dirty="0" smtClean="0">
                <a:solidFill>
                  <a:srgbClr val="C00000"/>
                </a:solidFill>
                <a:ea typeface="宋体" pitchFamily="2" charset="-122"/>
                <a:cs typeface="Arial" charset="0"/>
              </a:rPr>
              <a:t>Question</a:t>
            </a:r>
            <a:r>
              <a:rPr lang="en-GB" altLang="zh-CN" b="1" dirty="0" smtClean="0">
                <a:ea typeface="宋体" pitchFamily="2" charset="-122"/>
                <a:cs typeface="Arial" charset="0"/>
              </a:rPr>
              <a:t> : Which benefit(s) for who?</a:t>
            </a:r>
          </a:p>
          <a:p>
            <a:pPr marL="381000" indent="-381000" defTabSz="254000">
              <a:lnSpc>
                <a:spcPct val="90000"/>
              </a:lnSpc>
              <a:spcBef>
                <a:spcPts val="1200"/>
              </a:spcBef>
              <a:buSzPct val="110000"/>
              <a:buFont typeface="Wingdings" pitchFamily="2" charset="2"/>
              <a:buChar char="q"/>
              <a:tabLst>
                <a:tab pos="1168400" algn="l"/>
              </a:tabLst>
            </a:pPr>
            <a:r>
              <a:rPr lang="en-GB" altLang="zh-CN" dirty="0" smtClean="0">
                <a:ea typeface="宋体" pitchFamily="2" charset="-122"/>
                <a:cs typeface="Arial" charset="0"/>
              </a:rPr>
              <a:t>Second| For who? Define benefit or benefits</a:t>
            </a:r>
          </a:p>
          <a:p>
            <a:pPr marL="736600" lvl="1" indent="-290513" defTabSz="254000">
              <a:lnSpc>
                <a:spcPct val="90000"/>
              </a:lnSpc>
              <a:buClr>
                <a:srgbClr val="C00000"/>
              </a:buClr>
              <a:buSzPct val="100000"/>
              <a:buFont typeface="Wingdings" pitchFamily="2" charset="2"/>
              <a:buChar char="n"/>
              <a:tabLst>
                <a:tab pos="1168400" algn="l"/>
              </a:tabLst>
            </a:pPr>
            <a:r>
              <a:rPr lang="en-GB" altLang="zh-CN" b="1" dirty="0" smtClean="0">
                <a:solidFill>
                  <a:srgbClr val="C00000"/>
                </a:solidFill>
                <a:ea typeface="宋体" pitchFamily="2" charset="-122"/>
                <a:cs typeface="Arial" charset="0"/>
              </a:rPr>
              <a:t>Type of benefit </a:t>
            </a:r>
            <a:r>
              <a:rPr lang="en-GB" altLang="zh-CN" dirty="0" smtClean="0">
                <a:ea typeface="宋体" pitchFamily="2" charset="-122"/>
                <a:cs typeface="Arial" charset="0"/>
              </a:rPr>
              <a:t>and </a:t>
            </a:r>
            <a:r>
              <a:rPr lang="en-GB" altLang="zh-CN" b="1" dirty="0" smtClean="0">
                <a:solidFill>
                  <a:srgbClr val="C00000"/>
                </a:solidFill>
                <a:ea typeface="宋体" pitchFamily="2" charset="-122"/>
                <a:cs typeface="Arial" charset="0"/>
              </a:rPr>
              <a:t>amount</a:t>
            </a:r>
          </a:p>
          <a:p>
            <a:pPr marL="1136650" lvl="2" indent="-290513" defTabSz="254000">
              <a:lnSpc>
                <a:spcPct val="90000"/>
              </a:lnSpc>
              <a:buClr>
                <a:schemeClr val="tx2">
                  <a:lumMod val="50000"/>
                  <a:lumOff val="50000"/>
                </a:schemeClr>
              </a:buClr>
              <a:buSzPct val="100000"/>
              <a:tabLst>
                <a:tab pos="1168400" algn="l"/>
              </a:tabLst>
            </a:pPr>
            <a:r>
              <a:rPr lang="en-GB" altLang="zh-CN" sz="2400" dirty="0" smtClean="0">
                <a:ea typeface="宋体" pitchFamily="2" charset="-122"/>
                <a:cs typeface="Arial" charset="0"/>
              </a:rPr>
              <a:t>Cash or in in-kind</a:t>
            </a:r>
          </a:p>
          <a:p>
            <a:pPr marL="1593850" lvl="3" indent="-290513" defTabSz="254000">
              <a:lnSpc>
                <a:spcPct val="90000"/>
              </a:lnSpc>
              <a:buClr>
                <a:srgbClr val="C00000"/>
              </a:buClr>
              <a:buSzPct val="100000"/>
              <a:buFont typeface="Calibri" pitchFamily="34" charset="0"/>
              <a:buChar char="—"/>
              <a:tabLst>
                <a:tab pos="1168400" algn="l"/>
              </a:tabLst>
            </a:pPr>
            <a:r>
              <a:rPr lang="en-GB" altLang="zh-CN" sz="2400" dirty="0" smtClean="0">
                <a:ea typeface="宋体" pitchFamily="2" charset="-122"/>
                <a:cs typeface="Arial" charset="0"/>
              </a:rPr>
              <a:t>If benefit in-kind, estimate of corresponding cash value of a benefit in-kind</a:t>
            </a:r>
          </a:p>
          <a:p>
            <a:pPr marL="1136650" lvl="2" indent="-290513" defTabSz="254000">
              <a:lnSpc>
                <a:spcPct val="90000"/>
              </a:lnSpc>
              <a:buClr>
                <a:schemeClr val="tx2">
                  <a:lumMod val="50000"/>
                  <a:lumOff val="50000"/>
                </a:schemeClr>
              </a:buClr>
              <a:buSzPct val="100000"/>
              <a:tabLst>
                <a:tab pos="1168400" algn="l"/>
              </a:tabLst>
            </a:pPr>
            <a:r>
              <a:rPr lang="en-GB" altLang="zh-CN" sz="2400" dirty="0" smtClean="0">
                <a:ea typeface="宋体" pitchFamily="2" charset="-122"/>
                <a:cs typeface="Arial" charset="0"/>
              </a:rPr>
              <a:t> Relative or absolute value</a:t>
            </a:r>
          </a:p>
          <a:p>
            <a:pPr marL="1593850" lvl="3" indent="-290513" defTabSz="254000">
              <a:lnSpc>
                <a:spcPct val="90000"/>
              </a:lnSpc>
              <a:buClr>
                <a:srgbClr val="C00000"/>
              </a:buClr>
              <a:buSzPct val="100000"/>
              <a:buFont typeface="Calibri" pitchFamily="34" charset="0"/>
              <a:buChar char="—"/>
              <a:tabLst>
                <a:tab pos="1168400" algn="l"/>
              </a:tabLst>
            </a:pPr>
            <a:r>
              <a:rPr lang="en-GB" altLang="zh-CN" sz="2400" dirty="0" smtClean="0">
                <a:ea typeface="宋体" pitchFamily="2" charset="-122"/>
                <a:cs typeface="Arial" charset="0"/>
              </a:rPr>
              <a:t>If relative value:  expressed as a proportion of the poverty line; of minimum wage or any other value of reference</a:t>
            </a:r>
          </a:p>
          <a:p>
            <a:pPr marL="2051050" lvl="4" indent="-290513" defTabSz="254000">
              <a:lnSpc>
                <a:spcPct val="90000"/>
              </a:lnSpc>
              <a:buClr>
                <a:srgbClr val="C00000"/>
              </a:buClr>
              <a:buSzPct val="100000"/>
              <a:buFont typeface="Wingdings" pitchFamily="2" charset="2"/>
              <a:buChar char="q"/>
              <a:tabLst>
                <a:tab pos="1168400" algn="l"/>
              </a:tabLst>
            </a:pPr>
            <a:r>
              <a:rPr lang="en-GB" altLang="zh-CN" sz="2400" dirty="0" smtClean="0">
                <a:ea typeface="宋体" pitchFamily="2" charset="-122"/>
                <a:cs typeface="Arial" charset="0"/>
              </a:rPr>
              <a:t> </a:t>
            </a:r>
            <a:r>
              <a:rPr lang="en-GB" altLang="zh-CN" dirty="0" smtClean="0">
                <a:ea typeface="宋体" pitchFamily="2" charset="-122"/>
                <a:cs typeface="Arial" charset="0"/>
              </a:rPr>
              <a:t>in the exercise: 3 options provided relative to poverty line or minimum wage or absolute value</a:t>
            </a:r>
          </a:p>
          <a:p>
            <a:pPr marL="1593850" lvl="3" indent="-290513" defTabSz="254000">
              <a:lnSpc>
                <a:spcPct val="90000"/>
              </a:lnSpc>
              <a:buClr>
                <a:srgbClr val="C00000"/>
              </a:buClr>
              <a:buSzPct val="100000"/>
              <a:buFont typeface="Calibri" pitchFamily="34" charset="0"/>
              <a:buChar char="—"/>
              <a:tabLst>
                <a:tab pos="1168400" algn="l"/>
              </a:tabLst>
            </a:pPr>
            <a:r>
              <a:rPr lang="en-GB" altLang="zh-CN" sz="2400" dirty="0" smtClean="0">
                <a:ea typeface="宋体" pitchFamily="2" charset="-122"/>
                <a:cs typeface="Arial" charset="0"/>
              </a:rPr>
              <a:t> Value depending on household structure?</a:t>
            </a: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1643042" y="0"/>
            <a:ext cx="7192983" cy="1071546"/>
          </a:xfrm>
        </p:spPr>
        <p:txBody>
          <a:bodyPr/>
          <a:lstStyle/>
          <a:p>
            <a:r>
              <a:rPr lang="en-GB" altLang="zh-CN" dirty="0" smtClean="0">
                <a:solidFill>
                  <a:srgbClr val="C00000"/>
                </a:solidFill>
                <a:ea typeface="宋体" pitchFamily="2" charset="-122"/>
              </a:rPr>
              <a:t>Step </a:t>
            </a:r>
            <a:r>
              <a:rPr lang="en-GB" altLang="zh-CN" b="1" dirty="0" smtClean="0">
                <a:solidFill>
                  <a:srgbClr val="C00000"/>
                </a:solidFill>
                <a:ea typeface="宋体" pitchFamily="2" charset="-122"/>
              </a:rPr>
              <a:t>4 </a:t>
            </a:r>
            <a:r>
              <a:rPr lang="en-GB" altLang="zh-CN" b="1" dirty="0" smtClean="0">
                <a:solidFill>
                  <a:schemeClr val="tx2">
                    <a:lumMod val="75000"/>
                    <a:lumOff val="25000"/>
                  </a:schemeClr>
                </a:solidFill>
                <a:ea typeface="宋体" pitchFamily="2" charset="-122"/>
              </a:rPr>
              <a:t>|</a:t>
            </a:r>
            <a:r>
              <a:rPr lang="en-GB" altLang="zh-CN" dirty="0" smtClean="0">
                <a:solidFill>
                  <a:schemeClr val="tx2">
                    <a:lumMod val="75000"/>
                    <a:lumOff val="25000"/>
                  </a:schemeClr>
                </a:solidFill>
                <a:ea typeface="宋体" pitchFamily="2" charset="-122"/>
              </a:rPr>
              <a:t> Which benefit? (</a:t>
            </a:r>
            <a:r>
              <a:rPr lang="en-GB" altLang="zh-CN" b="1" dirty="0" smtClean="0">
                <a:solidFill>
                  <a:srgbClr val="C00000"/>
                </a:solidFill>
                <a:ea typeface="宋体" pitchFamily="2" charset="-122"/>
              </a:rPr>
              <a:t>2</a:t>
            </a:r>
            <a:r>
              <a:rPr lang="en-GB" altLang="zh-CN" dirty="0" smtClean="0">
                <a:solidFill>
                  <a:schemeClr val="tx2">
                    <a:lumMod val="75000"/>
                    <a:lumOff val="25000"/>
                  </a:schemeClr>
                </a:solidFill>
                <a:ea typeface="宋体" pitchFamily="2" charset="-122"/>
              </a:rPr>
              <a:t>)</a:t>
            </a:r>
            <a:endParaRPr lang="en-GB" altLang="zh-CN" b="1" dirty="0" smtClean="0">
              <a:solidFill>
                <a:schemeClr val="tx2">
                  <a:lumMod val="75000"/>
                  <a:lumOff val="25000"/>
                </a:schemeClr>
              </a:solidFill>
              <a:ea typeface="宋体" pitchFamily="2" charset="-122"/>
            </a:endParaRPr>
          </a:p>
        </p:txBody>
      </p:sp>
      <p:sp>
        <p:nvSpPr>
          <p:cNvPr id="52227" name="Rectangle 3"/>
          <p:cNvSpPr>
            <a:spLocks noGrp="1" noChangeArrowheads="1"/>
          </p:cNvSpPr>
          <p:nvPr>
            <p:ph type="body" idx="4294967295"/>
          </p:nvPr>
        </p:nvSpPr>
        <p:spPr>
          <a:xfrm>
            <a:off x="928662" y="1000108"/>
            <a:ext cx="7924800" cy="5551487"/>
          </a:xfrm>
        </p:spPr>
        <p:txBody>
          <a:bodyPr/>
          <a:lstStyle/>
          <a:p>
            <a:pPr marL="381000" indent="-381000" defTabSz="254000">
              <a:lnSpc>
                <a:spcPct val="80000"/>
              </a:lnSpc>
              <a:buFont typeface="Arial" charset="0"/>
              <a:buNone/>
              <a:tabLst>
                <a:tab pos="1168400" algn="l"/>
              </a:tabLst>
            </a:pPr>
            <a:endParaRPr lang="en-GB" altLang="zh-CN" sz="1400" b="1" dirty="0" smtClean="0">
              <a:ea typeface="宋体" pitchFamily="2" charset="-122"/>
            </a:endParaRPr>
          </a:p>
          <a:p>
            <a:pPr marL="381000" indent="-381000" defTabSz="254000">
              <a:lnSpc>
                <a:spcPct val="80000"/>
              </a:lnSpc>
              <a:buClr>
                <a:schemeClr val="hlink"/>
              </a:buClr>
              <a:buSzPct val="110000"/>
              <a:buFont typeface="Arial" charset="0"/>
              <a:buNone/>
              <a:tabLst>
                <a:tab pos="1168400" algn="l"/>
              </a:tabLst>
            </a:pPr>
            <a:r>
              <a:rPr lang="en-GB" altLang="zh-CN" b="1" dirty="0" smtClean="0">
                <a:solidFill>
                  <a:srgbClr val="C00000"/>
                </a:solidFill>
                <a:ea typeface="宋体" pitchFamily="2" charset="-122"/>
                <a:cs typeface="Arial" charset="0"/>
              </a:rPr>
              <a:t>Question</a:t>
            </a:r>
            <a:r>
              <a:rPr lang="en-GB" altLang="zh-CN" b="1" dirty="0" smtClean="0">
                <a:ea typeface="宋体" pitchFamily="2" charset="-122"/>
                <a:cs typeface="Arial" charset="0"/>
              </a:rPr>
              <a:t> : Which benefit(s) for who?</a:t>
            </a:r>
          </a:p>
          <a:p>
            <a:pPr marL="736600" lvl="1" indent="-290513" defTabSz="254000">
              <a:lnSpc>
                <a:spcPct val="90000"/>
              </a:lnSpc>
              <a:buClr>
                <a:srgbClr val="C00000"/>
              </a:buClr>
              <a:buSzPct val="100000"/>
              <a:buFont typeface="Wingdings" pitchFamily="2" charset="2"/>
              <a:buChar char="n"/>
              <a:tabLst>
                <a:tab pos="1168400" algn="l"/>
              </a:tabLst>
            </a:pPr>
            <a:r>
              <a:rPr lang="en-GB" altLang="zh-CN" b="1" dirty="0" smtClean="0">
                <a:solidFill>
                  <a:srgbClr val="C00000"/>
                </a:solidFill>
                <a:ea typeface="宋体" pitchFamily="2" charset="-122"/>
                <a:cs typeface="Arial" charset="0"/>
              </a:rPr>
              <a:t>Type of benefit </a:t>
            </a:r>
            <a:r>
              <a:rPr lang="en-GB" altLang="zh-CN" dirty="0" smtClean="0">
                <a:ea typeface="宋体" pitchFamily="2" charset="-122"/>
                <a:cs typeface="Arial" charset="0"/>
              </a:rPr>
              <a:t>and </a:t>
            </a:r>
            <a:r>
              <a:rPr lang="en-GB" altLang="zh-CN" b="1" dirty="0" smtClean="0">
                <a:solidFill>
                  <a:srgbClr val="C00000"/>
                </a:solidFill>
                <a:ea typeface="宋体" pitchFamily="2" charset="-122"/>
                <a:cs typeface="Arial" charset="0"/>
              </a:rPr>
              <a:t>amount (Cont.)</a:t>
            </a:r>
          </a:p>
          <a:p>
            <a:pPr marL="1136650" lvl="2" indent="-290513" defTabSz="254000">
              <a:lnSpc>
                <a:spcPct val="90000"/>
              </a:lnSpc>
              <a:buClr>
                <a:schemeClr val="tx2">
                  <a:lumMod val="50000"/>
                  <a:lumOff val="50000"/>
                </a:schemeClr>
              </a:buClr>
              <a:buSzPct val="100000"/>
              <a:tabLst>
                <a:tab pos="1168400" algn="l"/>
              </a:tabLst>
            </a:pPr>
            <a:r>
              <a:rPr lang="en-GB" altLang="zh-CN" sz="2400" dirty="0" smtClean="0">
                <a:ea typeface="宋体" pitchFamily="2" charset="-122"/>
                <a:cs typeface="Calibri" pitchFamily="34" charset="0"/>
              </a:rPr>
              <a:t>Means-tested benefit or universal</a:t>
            </a:r>
          </a:p>
          <a:p>
            <a:pPr marL="1593850" lvl="3" indent="-290513" defTabSz="254000">
              <a:lnSpc>
                <a:spcPct val="90000"/>
              </a:lnSpc>
              <a:buClr>
                <a:srgbClr val="C00000"/>
              </a:buClr>
              <a:buSzPct val="100000"/>
              <a:buFont typeface="Calibri" pitchFamily="34" charset="0"/>
              <a:buChar char="—"/>
              <a:tabLst>
                <a:tab pos="1168400" algn="l"/>
              </a:tabLst>
            </a:pPr>
            <a:r>
              <a:rPr lang="en-GB" altLang="zh-CN" sz="2400" b="1" dirty="0" smtClean="0">
                <a:ea typeface="宋体" pitchFamily="2" charset="-122"/>
                <a:cs typeface="Calibri" pitchFamily="34" charset="0"/>
              </a:rPr>
              <a:t>If means-tested</a:t>
            </a:r>
            <a:r>
              <a:rPr lang="en-GB" altLang="zh-CN" sz="2400" dirty="0" smtClean="0">
                <a:ea typeface="宋体" pitchFamily="2" charset="-122"/>
                <a:cs typeface="Calibri" pitchFamily="34" charset="0"/>
              </a:rPr>
              <a:t>:</a:t>
            </a:r>
          </a:p>
          <a:p>
            <a:pPr marL="2051050" lvl="4" indent="-527050" defTabSz="254000">
              <a:lnSpc>
                <a:spcPct val="90000"/>
              </a:lnSpc>
              <a:buClr>
                <a:srgbClr val="C00000"/>
              </a:buClr>
              <a:buSzPct val="100000"/>
              <a:buFont typeface="Wingdings" pitchFamily="2" charset="2"/>
              <a:buChar char="q"/>
              <a:tabLst>
                <a:tab pos="1168400" algn="l"/>
              </a:tabLst>
            </a:pPr>
            <a:r>
              <a:rPr lang="en-GB" altLang="zh-CN" sz="2400" dirty="0" smtClean="0">
                <a:ea typeface="宋体" pitchFamily="2" charset="-122"/>
                <a:cs typeface="Calibri" pitchFamily="34" charset="0"/>
              </a:rPr>
              <a:t>perfect targeting of poor population or simulation of an imperfect targeting more close to reality such as proxy means-tests</a:t>
            </a:r>
          </a:p>
          <a:p>
            <a:pPr marL="2508250" lvl="5" indent="-527050" defTabSz="254000">
              <a:lnSpc>
                <a:spcPct val="90000"/>
              </a:lnSpc>
              <a:buClr>
                <a:srgbClr val="C00000"/>
              </a:buClr>
              <a:buSzPct val="100000"/>
              <a:buFont typeface="Wingdings" pitchFamily="2" charset="2"/>
              <a:buChar char="q"/>
              <a:tabLst>
                <a:tab pos="1168400" algn="l"/>
              </a:tabLst>
            </a:pPr>
            <a:r>
              <a:rPr lang="en-GB" altLang="zh-CN" sz="2400" dirty="0" smtClean="0">
                <a:latin typeface="Calibri" pitchFamily="34" charset="0"/>
                <a:ea typeface="宋体" pitchFamily="2" charset="-122"/>
                <a:cs typeface="Calibri" pitchFamily="34" charset="0"/>
              </a:rPr>
              <a:t>Suppose </a:t>
            </a:r>
            <a:r>
              <a:rPr lang="en-GB" altLang="zh-CN" sz="2400" b="1" dirty="0" smtClean="0">
                <a:latin typeface="Calibri" pitchFamily="34" charset="0"/>
                <a:ea typeface="宋体" pitchFamily="2" charset="-122"/>
                <a:cs typeface="Calibri" pitchFamily="34" charset="0"/>
              </a:rPr>
              <a:t>availability of appropriate indicators</a:t>
            </a:r>
            <a:r>
              <a:rPr lang="en-GB" altLang="zh-CN" sz="2400" dirty="0" smtClean="0">
                <a:latin typeface="Calibri" pitchFamily="34" charset="0"/>
                <a:ea typeface="宋体" pitchFamily="2" charset="-122"/>
                <a:cs typeface="Calibri" pitchFamily="34" charset="0"/>
              </a:rPr>
              <a:t>: type of housing, equipment, etc.) as part of the survey</a:t>
            </a:r>
          </a:p>
          <a:p>
            <a:pPr marL="2051050" lvl="4" indent="-527050" defTabSz="254000">
              <a:lnSpc>
                <a:spcPct val="90000"/>
              </a:lnSpc>
              <a:buClr>
                <a:srgbClr val="C00000"/>
              </a:buClr>
              <a:buSzPct val="100000"/>
              <a:buFont typeface="Wingdings" pitchFamily="2" charset="2"/>
              <a:buChar char="q"/>
              <a:tabLst>
                <a:tab pos="1168400" algn="l"/>
              </a:tabLst>
            </a:pPr>
            <a:r>
              <a:rPr lang="en-GB" altLang="zh-CN" sz="2400" dirty="0" smtClean="0">
                <a:ea typeface="宋体" pitchFamily="2" charset="-122"/>
                <a:cs typeface="Calibri" pitchFamily="34" charset="0"/>
              </a:rPr>
              <a:t> Do we consider the consumption expenditure, the income (with associated difficulties when implementing)? </a:t>
            </a:r>
          </a:p>
          <a:p>
            <a:pPr marL="2051050" lvl="4" indent="-527050" defTabSz="254000">
              <a:lnSpc>
                <a:spcPct val="90000"/>
              </a:lnSpc>
              <a:buClr>
                <a:srgbClr val="C00000"/>
              </a:buClr>
              <a:buSzPct val="100000"/>
              <a:buFont typeface="Wingdings" pitchFamily="2" charset="2"/>
              <a:buChar char="q"/>
              <a:tabLst>
                <a:tab pos="1168400" algn="l"/>
              </a:tabLst>
            </a:pPr>
            <a:r>
              <a:rPr lang="en-GB" altLang="zh-CN" sz="2400" dirty="0" smtClean="0">
                <a:ea typeface="宋体" pitchFamily="2" charset="-122"/>
                <a:cs typeface="Calibri" pitchFamily="34" charset="0"/>
              </a:rPr>
              <a:t>Do we consider assets?</a:t>
            </a:r>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idx="4294967295"/>
          </p:nvPr>
        </p:nvSpPr>
        <p:spPr>
          <a:xfrm>
            <a:off x="1428728" y="0"/>
            <a:ext cx="7715271" cy="1142984"/>
          </a:xfrm>
        </p:spPr>
        <p:txBody>
          <a:bodyPr/>
          <a:lstStyle/>
          <a:p>
            <a:pPr algn="l"/>
            <a:r>
              <a:rPr lang="en-GB" altLang="zh-CN" sz="3200" dirty="0" smtClean="0">
                <a:solidFill>
                  <a:schemeClr val="bg2">
                    <a:lumMod val="50000"/>
                  </a:schemeClr>
                </a:solidFill>
                <a:ea typeface="宋体" pitchFamily="2" charset="-122"/>
              </a:rPr>
              <a:t>Steps </a:t>
            </a:r>
            <a:r>
              <a:rPr lang="en-GB" altLang="zh-CN" sz="3600" b="1" dirty="0" smtClean="0">
                <a:solidFill>
                  <a:srgbClr val="C00000"/>
                </a:solidFill>
                <a:ea typeface="宋体" pitchFamily="2" charset="-122"/>
              </a:rPr>
              <a:t>3</a:t>
            </a:r>
            <a:r>
              <a:rPr lang="en-GB" altLang="zh-CN" sz="3200" dirty="0" smtClean="0">
                <a:solidFill>
                  <a:schemeClr val="bg2">
                    <a:lumMod val="50000"/>
                  </a:schemeClr>
                </a:solidFill>
                <a:ea typeface="宋体" pitchFamily="2" charset="-122"/>
              </a:rPr>
              <a:t>&amp;</a:t>
            </a:r>
            <a:r>
              <a:rPr lang="en-GB" altLang="zh-CN" sz="3600" b="1" dirty="0" smtClean="0">
                <a:solidFill>
                  <a:srgbClr val="C00000"/>
                </a:solidFill>
                <a:ea typeface="宋体" pitchFamily="2" charset="-122"/>
              </a:rPr>
              <a:t>4</a:t>
            </a:r>
            <a:r>
              <a:rPr lang="en-GB" altLang="zh-CN" sz="3600" b="1" dirty="0" smtClean="0">
                <a:solidFill>
                  <a:schemeClr val="bg2">
                    <a:lumMod val="50000"/>
                  </a:schemeClr>
                </a:solidFill>
                <a:ea typeface="宋体" pitchFamily="2" charset="-122"/>
              </a:rPr>
              <a:t> </a:t>
            </a:r>
            <a:r>
              <a:rPr lang="en-GB" altLang="zh-CN" sz="3200" dirty="0" smtClean="0">
                <a:solidFill>
                  <a:schemeClr val="bg2">
                    <a:lumMod val="50000"/>
                  </a:schemeClr>
                </a:solidFill>
                <a:ea typeface="宋体" pitchFamily="2" charset="-122"/>
              </a:rPr>
              <a:t>| </a:t>
            </a:r>
            <a:r>
              <a:rPr lang="en-GB" altLang="zh-CN" sz="3200" dirty="0" smtClean="0">
                <a:solidFill>
                  <a:schemeClr val="tx2">
                    <a:lumMod val="85000"/>
                    <a:lumOff val="15000"/>
                  </a:schemeClr>
                </a:solidFill>
                <a:ea typeface="宋体" pitchFamily="2" charset="-122"/>
              </a:rPr>
              <a:t>Simple examples of benefits (</a:t>
            </a:r>
            <a:r>
              <a:rPr lang="en-GB" altLang="zh-CN" sz="3200" b="1" dirty="0" smtClean="0">
                <a:solidFill>
                  <a:srgbClr val="C00000"/>
                </a:solidFill>
                <a:ea typeface="宋体" pitchFamily="2" charset="-122"/>
              </a:rPr>
              <a:t>1</a:t>
            </a:r>
            <a:r>
              <a:rPr lang="en-GB" altLang="zh-CN" sz="3200" dirty="0" smtClean="0">
                <a:solidFill>
                  <a:schemeClr val="tx2">
                    <a:lumMod val="85000"/>
                    <a:lumOff val="15000"/>
                  </a:schemeClr>
                </a:solidFill>
                <a:ea typeface="宋体" pitchFamily="2" charset="-122"/>
              </a:rPr>
              <a:t>) </a:t>
            </a:r>
            <a:endParaRPr lang="en-US" altLang="zh-CN" b="1" dirty="0" smtClean="0">
              <a:solidFill>
                <a:schemeClr val="tx2">
                  <a:lumMod val="85000"/>
                  <a:lumOff val="15000"/>
                </a:schemeClr>
              </a:solidFill>
              <a:ea typeface="宋体" pitchFamily="2" charset="-122"/>
            </a:endParaRPr>
          </a:p>
        </p:txBody>
      </p:sp>
      <p:sp>
        <p:nvSpPr>
          <p:cNvPr id="54275" name="Rectangle 3"/>
          <p:cNvSpPr>
            <a:spLocks noGrp="1" noChangeArrowheads="1"/>
          </p:cNvSpPr>
          <p:nvPr>
            <p:ph type="body" idx="4294967295"/>
          </p:nvPr>
        </p:nvSpPr>
        <p:spPr>
          <a:xfrm>
            <a:off x="571472" y="1500174"/>
            <a:ext cx="8215370" cy="4953000"/>
          </a:xfrm>
        </p:spPr>
        <p:txBody>
          <a:bodyPr/>
          <a:lstStyle/>
          <a:p>
            <a:pPr marL="457200" indent="-457200" defTabSz="254000">
              <a:lnSpc>
                <a:spcPct val="90000"/>
              </a:lnSpc>
              <a:buSzPct val="110000"/>
              <a:tabLst>
                <a:tab pos="1168400" algn="l"/>
              </a:tabLst>
            </a:pPr>
            <a:r>
              <a:rPr lang="en-US" altLang="zh-CN" sz="2800" b="1" dirty="0" smtClean="0">
                <a:solidFill>
                  <a:srgbClr val="C00000"/>
                </a:solidFill>
                <a:ea typeface="宋体" pitchFamily="2" charset="-122"/>
              </a:rPr>
              <a:t>Practical example</a:t>
            </a:r>
            <a:r>
              <a:rPr lang="en-US" altLang="zh-CN" sz="2800" dirty="0" smtClean="0">
                <a:ea typeface="宋体" pitchFamily="2" charset="-122"/>
              </a:rPr>
              <a:t>: Universal versus perfect targeted old age pension</a:t>
            </a:r>
          </a:p>
          <a:p>
            <a:pPr marL="857250" lvl="1" indent="-457200" defTabSz="254000">
              <a:lnSpc>
                <a:spcPct val="90000"/>
              </a:lnSpc>
              <a:buSzPct val="110000"/>
              <a:tabLst>
                <a:tab pos="1168400" algn="l"/>
              </a:tabLst>
            </a:pPr>
            <a:r>
              <a:rPr lang="en-US" altLang="zh-CN" sz="2000" dirty="0" smtClean="0">
                <a:ea typeface="宋体" pitchFamily="2" charset="-122"/>
              </a:rPr>
              <a:t>Columns BL (universal) and BM (perfect targeting) in Excel</a:t>
            </a:r>
          </a:p>
          <a:p>
            <a:pPr marL="857250" lvl="1" indent="-457200" defTabSz="254000">
              <a:lnSpc>
                <a:spcPct val="90000"/>
              </a:lnSpc>
              <a:buSzPct val="110000"/>
              <a:tabLst>
                <a:tab pos="1168400" algn="l"/>
              </a:tabLst>
            </a:pPr>
            <a:r>
              <a:rPr lang="en-US" altLang="zh-CN" sz="2000" dirty="0" smtClean="0">
                <a:ea typeface="宋体" pitchFamily="2" charset="-122"/>
              </a:rPr>
              <a:t>In case </a:t>
            </a:r>
            <a:r>
              <a:rPr lang="en-US" altLang="zh-CN" dirty="0" smtClean="0">
                <a:solidFill>
                  <a:srgbClr val="C00000"/>
                </a:solidFill>
                <a:ea typeface="宋体" pitchFamily="2" charset="-122"/>
              </a:rPr>
              <a:t>of </a:t>
            </a:r>
            <a:r>
              <a:rPr lang="en-US" altLang="zh-CN" b="1" dirty="0" smtClean="0">
                <a:solidFill>
                  <a:srgbClr val="C00000"/>
                </a:solidFill>
                <a:ea typeface="宋体" pitchFamily="2" charset="-122"/>
              </a:rPr>
              <a:t>universal pension </a:t>
            </a:r>
          </a:p>
          <a:p>
            <a:pPr marL="1258888" lvl="2" indent="-342900" defTabSz="254000">
              <a:lnSpc>
                <a:spcPct val="90000"/>
              </a:lnSpc>
              <a:tabLst>
                <a:tab pos="1168400" algn="l"/>
              </a:tabLst>
            </a:pPr>
            <a:r>
              <a:rPr lang="en-US" altLang="zh-CN" dirty="0" smtClean="0">
                <a:ea typeface="宋体" pitchFamily="2" charset="-122"/>
              </a:rPr>
              <a:t>Principle:  a  benefit of a given amount (to be fixed – parameters sheet) provided to </a:t>
            </a:r>
            <a:r>
              <a:rPr lang="en-US" altLang="zh-CN" b="1" dirty="0" smtClean="0">
                <a:solidFill>
                  <a:srgbClr val="C00000"/>
                </a:solidFill>
                <a:ea typeface="宋体" pitchFamily="2" charset="-122"/>
              </a:rPr>
              <a:t>all</a:t>
            </a:r>
            <a:r>
              <a:rPr lang="en-US" altLang="zh-CN" dirty="0" smtClean="0">
                <a:ea typeface="宋体" pitchFamily="2" charset="-122"/>
              </a:rPr>
              <a:t> elderly (60+ or 65+ or any other age limit to be defined)</a:t>
            </a:r>
          </a:p>
          <a:p>
            <a:pPr marL="1214438" lvl="2" indent="-381000" defTabSz="254000">
              <a:lnSpc>
                <a:spcPct val="90000"/>
              </a:lnSpc>
              <a:tabLst>
                <a:tab pos="1168400" algn="l"/>
              </a:tabLst>
            </a:pPr>
            <a:r>
              <a:rPr lang="en-US" altLang="zh-CN" b="1" dirty="0" smtClean="0">
                <a:ea typeface="宋体" pitchFamily="2" charset="-122"/>
              </a:rPr>
              <a:t>=  </a:t>
            </a:r>
            <a:r>
              <a:rPr lang="en-US" altLang="zh-CN" b="1" dirty="0" smtClean="0">
                <a:solidFill>
                  <a:srgbClr val="C00000"/>
                </a:solidFill>
                <a:ea typeface="宋体" pitchFamily="2" charset="-122"/>
              </a:rPr>
              <a:t>IF</a:t>
            </a:r>
            <a:r>
              <a:rPr lang="en-US" altLang="zh-CN" b="1" dirty="0" smtClean="0">
                <a:ea typeface="宋体" pitchFamily="2" charset="-122"/>
              </a:rPr>
              <a:t>(Parameters!$C$134=</a:t>
            </a:r>
            <a:r>
              <a:rPr lang="en-US" altLang="zh-CN" b="1" dirty="0" smtClean="0">
                <a:solidFill>
                  <a:srgbClr val="C00000"/>
                </a:solidFill>
                <a:ea typeface="宋体" pitchFamily="2" charset="-122"/>
              </a:rPr>
              <a:t>1,</a:t>
            </a:r>
            <a:r>
              <a:rPr lang="en-US" altLang="zh-CN" b="1" dirty="0" smtClean="0">
                <a:ea typeface="宋体" pitchFamily="2" charset="-122"/>
              </a:rPr>
              <a:t>Parameters!$E$136*$T6,  </a:t>
            </a:r>
            <a:r>
              <a:rPr lang="en-US" altLang="zh-CN" b="1" dirty="0" smtClean="0">
                <a:solidFill>
                  <a:srgbClr val="C00000"/>
                </a:solidFill>
                <a:ea typeface="宋体" pitchFamily="2" charset="-122"/>
              </a:rPr>
              <a:t>IF</a:t>
            </a:r>
            <a:r>
              <a:rPr lang="en-US" altLang="zh-CN" b="1" dirty="0" smtClean="0">
                <a:ea typeface="宋体" pitchFamily="2" charset="-122"/>
              </a:rPr>
              <a:t>(Parameters!$C$134=</a:t>
            </a:r>
            <a:r>
              <a:rPr lang="en-US" altLang="zh-CN" b="1" dirty="0" smtClean="0">
                <a:solidFill>
                  <a:srgbClr val="C00000"/>
                </a:solidFill>
                <a:ea typeface="宋体" pitchFamily="2" charset="-122"/>
              </a:rPr>
              <a:t>2</a:t>
            </a:r>
            <a:r>
              <a:rPr lang="en-US" altLang="zh-CN" b="1" dirty="0" smtClean="0">
                <a:solidFill>
                  <a:schemeClr val="bg1">
                    <a:lumMod val="50000"/>
                  </a:schemeClr>
                </a:solidFill>
                <a:ea typeface="宋体" pitchFamily="2" charset="-122"/>
              </a:rPr>
              <a:t>,</a:t>
            </a:r>
            <a:r>
              <a:rPr lang="en-US" altLang="zh-CN" b="1" dirty="0" smtClean="0">
                <a:ea typeface="宋体" pitchFamily="2" charset="-122"/>
              </a:rPr>
              <a:t>Parameters!$E$139*$T6,0))</a:t>
            </a:r>
          </a:p>
          <a:p>
            <a:pPr marL="1728788" lvl="3" indent="-381000" defTabSz="254000">
              <a:lnSpc>
                <a:spcPct val="90000"/>
              </a:lnSpc>
              <a:tabLst>
                <a:tab pos="1168400" algn="l"/>
              </a:tabLst>
            </a:pPr>
            <a:r>
              <a:rPr lang="en-US" altLang="zh-CN" dirty="0" smtClean="0">
                <a:ea typeface="宋体" pitchFamily="2" charset="-122"/>
              </a:rPr>
              <a:t>=Parameters!$</a:t>
            </a:r>
            <a:r>
              <a:rPr lang="en-US" altLang="zh-CN" b="1" dirty="0" smtClean="0">
                <a:ea typeface="宋体" pitchFamily="2" charset="-122"/>
              </a:rPr>
              <a:t>E$136 </a:t>
            </a:r>
            <a:r>
              <a:rPr lang="en-US" altLang="zh-CN" dirty="0" smtClean="0">
                <a:ea typeface="宋体" pitchFamily="2" charset="-122"/>
              </a:rPr>
              <a:t>: level of benefit for the elderly pension if relative to poverty line</a:t>
            </a:r>
          </a:p>
          <a:p>
            <a:pPr marL="1728788" lvl="3" indent="-381000" defTabSz="254000">
              <a:lnSpc>
                <a:spcPct val="90000"/>
              </a:lnSpc>
              <a:tabLst>
                <a:tab pos="1168400" algn="l"/>
              </a:tabLst>
            </a:pPr>
            <a:r>
              <a:rPr lang="en-US" altLang="zh-CN" dirty="0" smtClean="0">
                <a:ea typeface="宋体" pitchFamily="2" charset="-122"/>
              </a:rPr>
              <a:t>=Parameters!$</a:t>
            </a:r>
            <a:r>
              <a:rPr lang="en-US" altLang="zh-CN" b="1" dirty="0" smtClean="0">
                <a:ea typeface="宋体" pitchFamily="2" charset="-122"/>
              </a:rPr>
              <a:t>E$139 </a:t>
            </a:r>
            <a:r>
              <a:rPr lang="en-US" altLang="zh-CN" dirty="0" smtClean="0">
                <a:ea typeface="宋体" pitchFamily="2" charset="-122"/>
              </a:rPr>
              <a:t>: level of benefit for the elderly pension if fixed amount</a:t>
            </a:r>
          </a:p>
          <a:p>
            <a:pPr marL="1728788" lvl="3" indent="-381000" defTabSz="254000">
              <a:lnSpc>
                <a:spcPct val="90000"/>
              </a:lnSpc>
              <a:tabLst>
                <a:tab pos="1168400" algn="l"/>
              </a:tabLst>
            </a:pPr>
            <a:r>
              <a:rPr lang="en-US" altLang="zh-CN" b="1" dirty="0" smtClean="0">
                <a:ea typeface="宋体" pitchFamily="2" charset="-122"/>
              </a:rPr>
              <a:t>$T6</a:t>
            </a:r>
            <a:r>
              <a:rPr lang="en-US" altLang="zh-CN" dirty="0" smtClean="0">
                <a:ea typeface="宋体" pitchFamily="2" charset="-122"/>
              </a:rPr>
              <a:t>: identification of the elderly (1 if elderly, 0 otherwise)</a:t>
            </a: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idx="4294967295"/>
          </p:nvPr>
        </p:nvSpPr>
        <p:spPr>
          <a:xfrm>
            <a:off x="1571603" y="0"/>
            <a:ext cx="7572397" cy="1142984"/>
          </a:xfrm>
        </p:spPr>
        <p:txBody>
          <a:bodyPr/>
          <a:lstStyle/>
          <a:p>
            <a:pPr algn="l"/>
            <a:r>
              <a:rPr lang="en-GB" altLang="zh-CN" sz="3200" dirty="0" smtClean="0">
                <a:solidFill>
                  <a:schemeClr val="bg2">
                    <a:lumMod val="50000"/>
                  </a:schemeClr>
                </a:solidFill>
                <a:ea typeface="宋体" pitchFamily="2" charset="-122"/>
              </a:rPr>
              <a:t>Steps </a:t>
            </a:r>
            <a:r>
              <a:rPr lang="en-GB" altLang="zh-CN" sz="3600" b="1" dirty="0" smtClean="0">
                <a:solidFill>
                  <a:srgbClr val="C00000"/>
                </a:solidFill>
                <a:ea typeface="宋体" pitchFamily="2" charset="-122"/>
              </a:rPr>
              <a:t>3</a:t>
            </a:r>
            <a:r>
              <a:rPr lang="en-GB" altLang="zh-CN" sz="3200" dirty="0" smtClean="0">
                <a:solidFill>
                  <a:schemeClr val="bg2">
                    <a:lumMod val="50000"/>
                  </a:schemeClr>
                </a:solidFill>
                <a:ea typeface="宋体" pitchFamily="2" charset="-122"/>
              </a:rPr>
              <a:t>&amp;</a:t>
            </a:r>
            <a:r>
              <a:rPr lang="en-GB" altLang="zh-CN" sz="3600" b="1" dirty="0" smtClean="0">
                <a:solidFill>
                  <a:srgbClr val="C00000"/>
                </a:solidFill>
                <a:ea typeface="宋体" pitchFamily="2" charset="-122"/>
              </a:rPr>
              <a:t>4</a:t>
            </a:r>
            <a:r>
              <a:rPr lang="en-GB" altLang="zh-CN" sz="3600" b="1" dirty="0" smtClean="0">
                <a:solidFill>
                  <a:schemeClr val="bg2">
                    <a:lumMod val="50000"/>
                  </a:schemeClr>
                </a:solidFill>
                <a:ea typeface="宋体" pitchFamily="2" charset="-122"/>
              </a:rPr>
              <a:t> </a:t>
            </a:r>
            <a:r>
              <a:rPr lang="en-GB" altLang="zh-CN" sz="3200" dirty="0" smtClean="0">
                <a:solidFill>
                  <a:schemeClr val="bg2">
                    <a:lumMod val="50000"/>
                  </a:schemeClr>
                </a:solidFill>
                <a:ea typeface="宋体" pitchFamily="2" charset="-122"/>
              </a:rPr>
              <a:t>| </a:t>
            </a:r>
            <a:r>
              <a:rPr lang="en-GB" altLang="zh-CN" sz="3200" dirty="0" smtClean="0">
                <a:solidFill>
                  <a:schemeClr val="tx2">
                    <a:lumMod val="85000"/>
                    <a:lumOff val="15000"/>
                  </a:schemeClr>
                </a:solidFill>
                <a:ea typeface="宋体" pitchFamily="2" charset="-122"/>
              </a:rPr>
              <a:t>Simple examples of benefits (</a:t>
            </a:r>
            <a:r>
              <a:rPr lang="en-GB" altLang="zh-CN" sz="3200" b="1" dirty="0" smtClean="0">
                <a:solidFill>
                  <a:srgbClr val="C00000"/>
                </a:solidFill>
                <a:ea typeface="宋体" pitchFamily="2" charset="-122"/>
              </a:rPr>
              <a:t>2</a:t>
            </a:r>
            <a:r>
              <a:rPr lang="en-GB" altLang="zh-CN" sz="3200" dirty="0" smtClean="0">
                <a:solidFill>
                  <a:schemeClr val="tx2">
                    <a:lumMod val="85000"/>
                    <a:lumOff val="15000"/>
                  </a:schemeClr>
                </a:solidFill>
                <a:ea typeface="宋体" pitchFamily="2" charset="-122"/>
              </a:rPr>
              <a:t>) </a:t>
            </a:r>
            <a:endParaRPr lang="en-US" altLang="zh-CN" b="1" dirty="0" smtClean="0">
              <a:solidFill>
                <a:schemeClr val="tx2">
                  <a:lumMod val="85000"/>
                  <a:lumOff val="15000"/>
                </a:schemeClr>
              </a:solidFill>
              <a:ea typeface="宋体" pitchFamily="2" charset="-122"/>
            </a:endParaRPr>
          </a:p>
        </p:txBody>
      </p:sp>
      <p:sp>
        <p:nvSpPr>
          <p:cNvPr id="54275" name="Rectangle 3"/>
          <p:cNvSpPr>
            <a:spLocks noGrp="1" noChangeArrowheads="1"/>
          </p:cNvSpPr>
          <p:nvPr>
            <p:ph type="body" idx="4294967295"/>
          </p:nvPr>
        </p:nvSpPr>
        <p:spPr>
          <a:xfrm>
            <a:off x="571472" y="1500174"/>
            <a:ext cx="7965848" cy="4953000"/>
          </a:xfrm>
        </p:spPr>
        <p:txBody>
          <a:bodyPr/>
          <a:lstStyle/>
          <a:p>
            <a:pPr marL="457200" indent="-457200" defTabSz="254000">
              <a:lnSpc>
                <a:spcPct val="90000"/>
              </a:lnSpc>
              <a:buSzPct val="110000"/>
              <a:tabLst>
                <a:tab pos="1168400" algn="l"/>
              </a:tabLst>
            </a:pPr>
            <a:r>
              <a:rPr lang="en-US" altLang="zh-CN" sz="2800" b="1" dirty="0" smtClean="0">
                <a:solidFill>
                  <a:srgbClr val="C00000"/>
                </a:solidFill>
                <a:ea typeface="宋体" pitchFamily="2" charset="-122"/>
              </a:rPr>
              <a:t>Practical example</a:t>
            </a:r>
            <a:r>
              <a:rPr lang="en-US" altLang="zh-CN" sz="2800" dirty="0" smtClean="0">
                <a:ea typeface="宋体" pitchFamily="2" charset="-122"/>
              </a:rPr>
              <a:t>: Universal versus perfect targeted old age pension</a:t>
            </a:r>
          </a:p>
          <a:p>
            <a:pPr marL="857250" lvl="1" indent="-457200" defTabSz="254000">
              <a:lnSpc>
                <a:spcPct val="90000"/>
              </a:lnSpc>
              <a:buSzPct val="110000"/>
              <a:tabLst>
                <a:tab pos="1168400" algn="l"/>
              </a:tabLst>
            </a:pPr>
            <a:r>
              <a:rPr lang="en-US" altLang="zh-CN" dirty="0" smtClean="0">
                <a:ea typeface="宋体" pitchFamily="2" charset="-122"/>
              </a:rPr>
              <a:t>Column  BM (perfect targeting) in Excel</a:t>
            </a:r>
          </a:p>
          <a:p>
            <a:pPr marL="857250" lvl="1" indent="-457200" defTabSz="254000">
              <a:lnSpc>
                <a:spcPct val="90000"/>
              </a:lnSpc>
              <a:buSzPct val="110000"/>
              <a:tabLst>
                <a:tab pos="1168400" algn="l"/>
              </a:tabLst>
            </a:pPr>
            <a:r>
              <a:rPr lang="en-US" altLang="zh-CN" dirty="0" smtClean="0">
                <a:ea typeface="宋体" pitchFamily="2" charset="-122"/>
              </a:rPr>
              <a:t>In case of </a:t>
            </a:r>
            <a:r>
              <a:rPr lang="en-US" altLang="zh-CN" b="1" dirty="0" smtClean="0">
                <a:solidFill>
                  <a:srgbClr val="C00000"/>
                </a:solidFill>
                <a:ea typeface="宋体" pitchFamily="2" charset="-122"/>
              </a:rPr>
              <a:t>means-tested pension </a:t>
            </a:r>
            <a:r>
              <a:rPr lang="en-US" altLang="zh-CN" dirty="0" smtClean="0">
                <a:ea typeface="宋体" pitchFamily="2" charset="-122"/>
              </a:rPr>
              <a:t>(perfect targeting….. </a:t>
            </a:r>
            <a:r>
              <a:rPr lang="en-US" altLang="zh-CN" b="1" dirty="0" smtClean="0">
                <a:solidFill>
                  <a:srgbClr val="C00000"/>
                </a:solidFill>
                <a:ea typeface="宋体" pitchFamily="2" charset="-122"/>
              </a:rPr>
              <a:t>Theory</a:t>
            </a:r>
            <a:r>
              <a:rPr lang="en-US" altLang="zh-CN" dirty="0" smtClean="0">
                <a:ea typeface="宋体" pitchFamily="2" charset="-122"/>
              </a:rPr>
              <a:t>!)</a:t>
            </a:r>
          </a:p>
          <a:p>
            <a:pPr marL="1214438" lvl="2" indent="-381000" defTabSz="254000">
              <a:lnSpc>
                <a:spcPct val="90000"/>
              </a:lnSpc>
              <a:tabLst>
                <a:tab pos="1168400" algn="l"/>
              </a:tabLst>
            </a:pPr>
            <a:r>
              <a:rPr lang="en-US" altLang="zh-CN" sz="2400" b="1" dirty="0" smtClean="0">
                <a:ea typeface="宋体" pitchFamily="2" charset="-122"/>
              </a:rPr>
              <a:t>= IF(Parameters!$C$134=1,Parameters!$E$136*</a:t>
            </a:r>
            <a:r>
              <a:rPr lang="en-US" altLang="zh-CN" sz="2400" b="1" dirty="0" smtClean="0">
                <a:solidFill>
                  <a:schemeClr val="tx2">
                    <a:lumMod val="85000"/>
                    <a:lumOff val="15000"/>
                  </a:schemeClr>
                </a:solidFill>
                <a:ea typeface="宋体" pitchFamily="2" charset="-122"/>
              </a:rPr>
              <a:t>$T6</a:t>
            </a:r>
            <a:r>
              <a:rPr lang="en-US" altLang="zh-CN" sz="2400" b="1" dirty="0" smtClean="0">
                <a:ea typeface="宋体" pitchFamily="2" charset="-122"/>
              </a:rPr>
              <a:t>*$</a:t>
            </a:r>
            <a:r>
              <a:rPr lang="en-US" altLang="zh-CN" sz="2400" b="1" dirty="0" smtClean="0">
                <a:solidFill>
                  <a:srgbClr val="C00000"/>
                </a:solidFill>
                <a:ea typeface="宋体" pitchFamily="2" charset="-122"/>
              </a:rPr>
              <a:t>AG6, </a:t>
            </a:r>
            <a:r>
              <a:rPr lang="en-US" altLang="zh-CN" sz="2400" b="1" dirty="0" smtClean="0">
                <a:ea typeface="宋体" pitchFamily="2" charset="-122"/>
              </a:rPr>
              <a:t>   IF(Parameters!$C$134=2,Parameters!$E$139*$</a:t>
            </a:r>
            <a:r>
              <a:rPr lang="en-US" altLang="zh-CN" sz="2400" b="1" dirty="0" smtClean="0">
                <a:solidFill>
                  <a:schemeClr val="tx2">
                    <a:lumMod val="85000"/>
                    <a:lumOff val="15000"/>
                  </a:schemeClr>
                </a:solidFill>
                <a:ea typeface="宋体" pitchFamily="2" charset="-122"/>
              </a:rPr>
              <a:t>T6</a:t>
            </a:r>
            <a:r>
              <a:rPr lang="en-US" altLang="zh-CN" sz="2400" b="1" dirty="0" smtClean="0">
                <a:ea typeface="宋体" pitchFamily="2" charset="-122"/>
              </a:rPr>
              <a:t>*$</a:t>
            </a:r>
            <a:r>
              <a:rPr lang="en-US" altLang="zh-CN" sz="2400" b="1" dirty="0" smtClean="0">
                <a:solidFill>
                  <a:srgbClr val="C00000"/>
                </a:solidFill>
                <a:ea typeface="宋体" pitchFamily="2" charset="-122"/>
              </a:rPr>
              <a:t>AG6</a:t>
            </a:r>
            <a:r>
              <a:rPr lang="en-US" altLang="zh-CN" sz="2400" b="1" dirty="0" smtClean="0">
                <a:ea typeface="宋体" pitchFamily="2" charset="-122"/>
              </a:rPr>
              <a:t>,0))</a:t>
            </a:r>
          </a:p>
          <a:p>
            <a:pPr marL="857250" lvl="1" indent="-457200" defTabSz="254000">
              <a:lnSpc>
                <a:spcPct val="90000"/>
              </a:lnSpc>
              <a:buSzPct val="110000"/>
              <a:tabLst>
                <a:tab pos="1168400" algn="l"/>
              </a:tabLst>
            </a:pPr>
            <a:r>
              <a:rPr lang="en-US" altLang="zh-CN" dirty="0" smtClean="0">
                <a:ea typeface="宋体" pitchFamily="2" charset="-122"/>
              </a:rPr>
              <a:t>The only difference if the selection of the poor only (</a:t>
            </a:r>
            <a:r>
              <a:rPr lang="en-US" altLang="zh-CN" b="1" dirty="0" smtClean="0">
                <a:solidFill>
                  <a:srgbClr val="C00000"/>
                </a:solidFill>
                <a:ea typeface="宋体" pitchFamily="2" charset="-122"/>
              </a:rPr>
              <a:t>AG6</a:t>
            </a:r>
            <a:r>
              <a:rPr lang="en-US" altLang="zh-CN" dirty="0" smtClean="0">
                <a:ea typeface="宋体" pitchFamily="2"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427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427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857224" y="2000240"/>
            <a:ext cx="8286776" cy="2357568"/>
          </a:xfrm>
          <a:prstGeom prst="rect">
            <a:avLst/>
          </a:prstGeom>
          <a:solidFill>
            <a:schemeClr val="accent6">
              <a:lumMod val="60000"/>
              <a:lumOff val="40000"/>
              <a:alpha val="70000"/>
            </a:schemeClr>
          </a:solidFill>
          <a:ln w="9525">
            <a:noFill/>
            <a:miter lim="800000"/>
            <a:headEnd/>
            <a:tailEnd/>
          </a:ln>
        </p:spPr>
        <p:txBody>
          <a:bodyPr wrap="square">
            <a:spAutoFit/>
          </a:bodyPr>
          <a:lstStyle/>
          <a:p>
            <a:pPr algn="r">
              <a:spcBef>
                <a:spcPct val="20000"/>
              </a:spcBef>
            </a:pPr>
            <a:r>
              <a:rPr lang="en-GB" sz="4000" b="1" dirty="0" smtClean="0">
                <a:solidFill>
                  <a:schemeClr val="accent6">
                    <a:lumMod val="50000"/>
                  </a:schemeClr>
                </a:solidFill>
                <a:latin typeface="Calibri" pitchFamily="34" charset="0"/>
              </a:rPr>
              <a:t>B. Simulating the possible impact </a:t>
            </a:r>
            <a:br>
              <a:rPr lang="en-GB" sz="4000" b="1" dirty="0" smtClean="0">
                <a:solidFill>
                  <a:schemeClr val="accent6">
                    <a:lumMod val="50000"/>
                  </a:schemeClr>
                </a:solidFill>
                <a:latin typeface="Calibri" pitchFamily="34" charset="0"/>
              </a:rPr>
            </a:br>
            <a:r>
              <a:rPr lang="en-GB" sz="4000" b="1" dirty="0" smtClean="0">
                <a:solidFill>
                  <a:schemeClr val="accent6">
                    <a:lumMod val="50000"/>
                  </a:schemeClr>
                </a:solidFill>
                <a:latin typeface="Calibri" pitchFamily="34" charset="0"/>
              </a:rPr>
              <a:t>of cash transfer programmes</a:t>
            </a:r>
          </a:p>
          <a:p>
            <a:pPr algn="r">
              <a:spcBef>
                <a:spcPct val="20000"/>
              </a:spcBef>
            </a:pPr>
            <a:r>
              <a:rPr lang="en-GB" sz="2800" b="1" dirty="0" smtClean="0">
                <a:solidFill>
                  <a:srgbClr val="C00000"/>
                </a:solidFill>
                <a:latin typeface="Calibri" pitchFamily="34" charset="0"/>
              </a:rPr>
              <a:t>5. Expenditure per capita post benefit</a:t>
            </a:r>
            <a:endParaRPr lang="en-US" sz="2800" b="1" dirty="0" smtClean="0">
              <a:solidFill>
                <a:srgbClr val="C00000"/>
              </a:solidFill>
              <a:latin typeface="Calibri" pitchFamily="34" charset="0"/>
            </a:endParaRPr>
          </a:p>
          <a:p>
            <a:pPr algn="r">
              <a:spcBef>
                <a:spcPct val="20000"/>
              </a:spcBef>
            </a:pPr>
            <a:r>
              <a:rPr lang="en-US" sz="2800" dirty="0" smtClean="0">
                <a:solidFill>
                  <a:schemeClr val="accent2">
                    <a:lumMod val="25000"/>
                  </a:schemeClr>
                </a:solidFill>
                <a:latin typeface="Calibri" pitchFamily="34" charset="0"/>
              </a:rPr>
              <a:t>Main hypothesis behind</a:t>
            </a:r>
            <a:endParaRPr lang="en-US" sz="2800" dirty="0">
              <a:solidFill>
                <a:schemeClr val="accent2">
                  <a:lumMod val="25000"/>
                </a:schemeClr>
              </a:solidFill>
              <a:latin typeface="Calibri" pitchFamily="34" charset="0"/>
            </a:endParaRPr>
          </a:p>
        </p:txBody>
      </p:sp>
      <p:sp>
        <p:nvSpPr>
          <p:cNvPr id="5" name="Line 1029"/>
          <p:cNvSpPr>
            <a:spLocks noChangeShapeType="1"/>
          </p:cNvSpPr>
          <p:nvPr/>
        </p:nvSpPr>
        <p:spPr bwMode="auto">
          <a:xfrm>
            <a:off x="1028700" y="4429132"/>
            <a:ext cx="8115300" cy="0"/>
          </a:xfrm>
          <a:prstGeom prst="line">
            <a:avLst/>
          </a:prstGeom>
          <a:ln>
            <a:solidFill>
              <a:srgbClr val="5F5F5F">
                <a:alpha val="50000"/>
              </a:srgbClr>
            </a:solidFill>
            <a:headEnd/>
            <a:tailEnd/>
          </a:ln>
        </p:spPr>
        <p:style>
          <a:lnRef idx="3">
            <a:schemeClr val="accent5"/>
          </a:lnRef>
          <a:fillRef idx="0">
            <a:schemeClr val="accent5"/>
          </a:fillRef>
          <a:effectRef idx="2">
            <a:schemeClr val="accent5"/>
          </a:effectRef>
          <a:fontRef idx="minor">
            <a:schemeClr val="tx1"/>
          </a:fontRef>
        </p:style>
        <p:txBody>
          <a:bodyPr/>
          <a:lstStyle/>
          <a:p>
            <a:endParaRPr lang="en-GB"/>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idx="4294967295"/>
          </p:nvPr>
        </p:nvSpPr>
        <p:spPr>
          <a:xfrm>
            <a:off x="1500166" y="142852"/>
            <a:ext cx="7349693" cy="895350"/>
          </a:xfrm>
        </p:spPr>
        <p:txBody>
          <a:bodyPr/>
          <a:lstStyle/>
          <a:p>
            <a:pPr algn="l"/>
            <a:r>
              <a:rPr lang="en-GB" altLang="zh-CN" sz="2800" dirty="0" smtClean="0">
                <a:solidFill>
                  <a:srgbClr val="C00000"/>
                </a:solidFill>
                <a:ea typeface="宋体" pitchFamily="2" charset="-122"/>
              </a:rPr>
              <a:t>Step </a:t>
            </a:r>
            <a:r>
              <a:rPr lang="en-GB" altLang="zh-CN" sz="2800" b="1" dirty="0" smtClean="0">
                <a:solidFill>
                  <a:srgbClr val="C00000"/>
                </a:solidFill>
                <a:ea typeface="宋体" pitchFamily="2" charset="-122"/>
              </a:rPr>
              <a:t>5</a:t>
            </a:r>
            <a:r>
              <a:rPr lang="en-GB" altLang="zh-CN" sz="2800" b="1" dirty="0" smtClean="0">
                <a:solidFill>
                  <a:schemeClr val="bg2">
                    <a:lumMod val="50000"/>
                  </a:schemeClr>
                </a:solidFill>
                <a:ea typeface="宋体" pitchFamily="2" charset="-122"/>
              </a:rPr>
              <a:t> </a:t>
            </a:r>
            <a:r>
              <a:rPr lang="en-GB" altLang="zh-CN" sz="2800" dirty="0" smtClean="0">
                <a:solidFill>
                  <a:schemeClr val="bg2">
                    <a:lumMod val="50000"/>
                  </a:schemeClr>
                </a:solidFill>
                <a:ea typeface="宋体" pitchFamily="2" charset="-122"/>
              </a:rPr>
              <a:t>| </a:t>
            </a:r>
            <a:r>
              <a:rPr lang="en-GB" altLang="zh-CN" sz="2800" dirty="0" smtClean="0">
                <a:solidFill>
                  <a:schemeClr val="accent2">
                    <a:lumMod val="50000"/>
                  </a:schemeClr>
                </a:solidFill>
                <a:ea typeface="宋体" pitchFamily="2" charset="-122"/>
              </a:rPr>
              <a:t>Adding the new benefit amount to the consumption expenditure per capita ex</a:t>
            </a:r>
            <a:r>
              <a:rPr lang="fr-FR" altLang="zh-CN" sz="2800" dirty="0" smtClean="0">
                <a:solidFill>
                  <a:schemeClr val="accent2">
                    <a:lumMod val="50000"/>
                  </a:schemeClr>
                </a:solidFill>
                <a:ea typeface="宋体" pitchFamily="2" charset="-122"/>
              </a:rPr>
              <a:t>-ante</a:t>
            </a:r>
            <a:endParaRPr lang="en-US" altLang="zh-CN" sz="2800" b="1" dirty="0" smtClean="0">
              <a:solidFill>
                <a:schemeClr val="accent2">
                  <a:lumMod val="50000"/>
                </a:schemeClr>
              </a:solidFill>
              <a:ea typeface="宋体" pitchFamily="2" charset="-122"/>
            </a:endParaRPr>
          </a:p>
        </p:txBody>
      </p:sp>
      <p:sp>
        <p:nvSpPr>
          <p:cNvPr id="54275" name="Rectangle 3"/>
          <p:cNvSpPr>
            <a:spLocks noGrp="1" noChangeArrowheads="1"/>
          </p:cNvSpPr>
          <p:nvPr>
            <p:ph type="body" idx="4294967295"/>
          </p:nvPr>
        </p:nvSpPr>
        <p:spPr>
          <a:xfrm>
            <a:off x="973138" y="1344613"/>
            <a:ext cx="6813572" cy="5310187"/>
          </a:xfrm>
        </p:spPr>
        <p:txBody>
          <a:bodyPr/>
          <a:lstStyle/>
          <a:p>
            <a:pPr marL="457200" indent="-457200" defTabSz="254000">
              <a:spcBef>
                <a:spcPct val="50000"/>
              </a:spcBef>
              <a:buSzPct val="110000"/>
              <a:buFont typeface="Wingdings" pitchFamily="2" charset="2"/>
              <a:buChar char="q"/>
              <a:tabLst>
                <a:tab pos="1168400" algn="l"/>
              </a:tabLst>
            </a:pPr>
            <a:r>
              <a:rPr lang="en-US" altLang="zh-CN" b="1" dirty="0" smtClean="0">
                <a:ea typeface="宋体" pitchFamily="2" charset="-122"/>
              </a:rPr>
              <a:t>Providing the benefit to all eligible individuals</a:t>
            </a:r>
          </a:p>
          <a:p>
            <a:pPr marL="812800" lvl="1" indent="-363538" defTabSz="254000">
              <a:spcBef>
                <a:spcPct val="50000"/>
              </a:spcBef>
              <a:buClr>
                <a:schemeClr val="hlink"/>
              </a:buClr>
              <a:buSzPct val="110000"/>
              <a:buFont typeface="Symbol" pitchFamily="18" charset="2"/>
              <a:buChar char="¾"/>
              <a:tabLst>
                <a:tab pos="4208463" algn="l"/>
              </a:tabLst>
            </a:pPr>
            <a:r>
              <a:rPr lang="en-US" altLang="zh-CN" b="1" dirty="0" smtClean="0">
                <a:ea typeface="宋体" pitchFamily="2" charset="-122"/>
              </a:rPr>
              <a:t> </a:t>
            </a:r>
            <a:r>
              <a:rPr lang="en-US" altLang="zh-CN" b="1" dirty="0" smtClean="0">
                <a:solidFill>
                  <a:srgbClr val="C00000"/>
                </a:solidFill>
                <a:ea typeface="宋体" pitchFamily="2" charset="-122"/>
              </a:rPr>
              <a:t>Hypothesis 1</a:t>
            </a:r>
            <a:r>
              <a:rPr lang="en-US" altLang="zh-CN" b="1" dirty="0" smtClean="0">
                <a:ea typeface="宋体" pitchFamily="2" charset="-122"/>
              </a:rPr>
              <a:t> « unrealistic »:  </a:t>
            </a:r>
            <a:r>
              <a:rPr lang="en-US" altLang="zh-CN" dirty="0" smtClean="0">
                <a:ea typeface="宋体" pitchFamily="2" charset="-122"/>
              </a:rPr>
              <a:t>perfect targeting of eligible individuals</a:t>
            </a:r>
          </a:p>
          <a:p>
            <a:pPr marL="1212850" lvl="2" indent="-363538" defTabSz="254000">
              <a:spcBef>
                <a:spcPct val="50000"/>
              </a:spcBef>
              <a:buClr>
                <a:schemeClr val="hlink"/>
              </a:buClr>
              <a:buSzPct val="110000"/>
              <a:buFont typeface="Symbol" pitchFamily="18" charset="2"/>
              <a:buChar char="¾"/>
              <a:tabLst>
                <a:tab pos="4208463" algn="l"/>
              </a:tabLst>
            </a:pPr>
            <a:r>
              <a:rPr lang="en-US" altLang="zh-CN" dirty="0" smtClean="0">
                <a:ea typeface="宋体" pitchFamily="2" charset="-122"/>
              </a:rPr>
              <a:t>Applies for universal benefit and even more in case of means tested benefits (identification of the poor)</a:t>
            </a:r>
          </a:p>
          <a:p>
            <a:pPr marL="457200" indent="-457200" defTabSz="254000">
              <a:spcBef>
                <a:spcPct val="50000"/>
              </a:spcBef>
              <a:buSzPct val="110000"/>
              <a:buFont typeface="Wingdings" pitchFamily="2" charset="2"/>
              <a:buChar char="q"/>
              <a:tabLst>
                <a:tab pos="1168400" algn="l"/>
              </a:tabLst>
            </a:pPr>
            <a:r>
              <a:rPr lang="en-US" altLang="zh-CN" b="1" dirty="0" smtClean="0">
                <a:ea typeface="宋体" pitchFamily="2" charset="-122"/>
              </a:rPr>
              <a:t>Adding the amount of the benefit to the original value of consumption expenditure per capita (for eligible individuals)</a:t>
            </a:r>
          </a:p>
          <a:p>
            <a:pPr marL="788988" lvl="1" indent="-342900" defTabSz="254000">
              <a:spcBef>
                <a:spcPct val="50000"/>
              </a:spcBef>
              <a:buClr>
                <a:schemeClr val="hlink"/>
              </a:buClr>
              <a:buSzPct val="110000"/>
              <a:buFont typeface="Symbol" pitchFamily="18" charset="2"/>
              <a:buChar char="¾"/>
              <a:tabLst>
                <a:tab pos="1168400" algn="l"/>
              </a:tabLst>
            </a:pPr>
            <a:r>
              <a:rPr lang="en-US" altLang="zh-CN" b="1" dirty="0" smtClean="0">
                <a:solidFill>
                  <a:srgbClr val="C00000"/>
                </a:solidFill>
                <a:ea typeface="宋体" pitchFamily="2" charset="-122"/>
              </a:rPr>
              <a:t> Hypothesis 2</a:t>
            </a:r>
            <a:r>
              <a:rPr lang="en-US" altLang="zh-CN" dirty="0" smtClean="0">
                <a:solidFill>
                  <a:srgbClr val="C00000"/>
                </a:solidFill>
                <a:ea typeface="宋体" pitchFamily="2" charset="-122"/>
              </a:rPr>
              <a:t>:</a:t>
            </a:r>
            <a:r>
              <a:rPr lang="en-US" altLang="zh-CN" dirty="0" smtClean="0">
                <a:ea typeface="宋体" pitchFamily="2" charset="-122"/>
              </a:rPr>
              <a:t> Total consumption of the benefit received</a:t>
            </a:r>
          </a:p>
          <a:p>
            <a:pPr marL="788988" lvl="1" indent="-342900" defTabSz="254000">
              <a:spcBef>
                <a:spcPts val="600"/>
              </a:spcBef>
              <a:buClr>
                <a:schemeClr val="hlink"/>
              </a:buClr>
              <a:buSzPct val="110000"/>
              <a:buFont typeface="Symbol" pitchFamily="18" charset="2"/>
              <a:buChar char="¾"/>
              <a:tabLst>
                <a:tab pos="1168400" algn="l"/>
              </a:tabLst>
            </a:pPr>
            <a:r>
              <a:rPr lang="en-US" altLang="zh-CN" dirty="0" smtClean="0">
                <a:ea typeface="宋体" pitchFamily="2" charset="-122"/>
              </a:rPr>
              <a:t> </a:t>
            </a:r>
            <a:r>
              <a:rPr lang="en-US" altLang="zh-CN" sz="2000" dirty="0" smtClean="0">
                <a:ea typeface="宋体" pitchFamily="2" charset="-122"/>
              </a:rPr>
              <a:t>Consumption expenditure </a:t>
            </a:r>
            <a:r>
              <a:rPr lang="en-US" altLang="zh-CN" sz="2000" b="1" dirty="0" smtClean="0">
                <a:ea typeface="宋体" pitchFamily="2" charset="-122"/>
              </a:rPr>
              <a:t>Post</a:t>
            </a:r>
            <a:r>
              <a:rPr lang="en-US" altLang="zh-CN" sz="2000" dirty="0" smtClean="0">
                <a:ea typeface="宋体" pitchFamily="2" charset="-122"/>
              </a:rPr>
              <a:t> benefit  =   Consumption expenditure ex-ante +  benefit amount</a:t>
            </a:r>
          </a:p>
          <a:p>
            <a:pPr marL="788988" lvl="1" indent="-342900" defTabSz="254000">
              <a:spcBef>
                <a:spcPct val="0"/>
              </a:spcBef>
              <a:buClr>
                <a:schemeClr val="hlink"/>
              </a:buClr>
              <a:buSzPct val="110000"/>
              <a:buFont typeface="Wingdings 2" pitchFamily="18" charset="2"/>
              <a:buNone/>
              <a:tabLst>
                <a:tab pos="1168400" algn="l"/>
              </a:tabLst>
            </a:pPr>
            <a:r>
              <a:rPr lang="en-US" altLang="zh-CN" sz="2000" dirty="0" smtClean="0">
                <a:ea typeface="宋体" pitchFamily="2" charset="-122"/>
              </a:rPr>
              <a:t>		</a:t>
            </a:r>
            <a:endParaRPr lang="en-US" altLang="zh-CN" sz="2000" dirty="0" smtClean="0">
              <a:solidFill>
                <a:schemeClr val="tx2">
                  <a:lumMod val="95000"/>
                  <a:lumOff val="5000"/>
                </a:schemeClr>
              </a:solidFill>
              <a:ea typeface="宋体" pitchFamily="2" charset="-122"/>
            </a:endParaRPr>
          </a:p>
        </p:txBody>
      </p:sp>
      <p:sp>
        <p:nvSpPr>
          <p:cNvPr id="11" name="5-Point Star 10"/>
          <p:cNvSpPr/>
          <p:nvPr/>
        </p:nvSpPr>
        <p:spPr>
          <a:xfrm>
            <a:off x="8286776" y="1857364"/>
            <a:ext cx="504825" cy="579437"/>
          </a:xfrm>
          <a:prstGeom prst="star5">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5-Point Star 11"/>
          <p:cNvSpPr/>
          <p:nvPr/>
        </p:nvSpPr>
        <p:spPr>
          <a:xfrm>
            <a:off x="8286776" y="4786322"/>
            <a:ext cx="504825" cy="579437"/>
          </a:xfrm>
          <a:prstGeom prst="star5">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427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4275">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4275">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4275">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idx="4294967295"/>
          </p:nvPr>
        </p:nvSpPr>
        <p:spPr>
          <a:xfrm>
            <a:off x="1524000" y="190501"/>
            <a:ext cx="7010400" cy="1095360"/>
          </a:xfrm>
        </p:spPr>
        <p:txBody>
          <a:bodyPr/>
          <a:lstStyle/>
          <a:p>
            <a:pPr algn="l"/>
            <a:r>
              <a:rPr lang="en-GB" altLang="zh-CN" sz="3600" b="1" dirty="0" smtClean="0">
                <a:solidFill>
                  <a:schemeClr val="tx2">
                    <a:lumMod val="85000"/>
                    <a:lumOff val="15000"/>
                  </a:schemeClr>
                </a:solidFill>
                <a:ea typeface="宋体" pitchFamily="2" charset="-122"/>
              </a:rPr>
              <a:t>Poverty impact</a:t>
            </a:r>
            <a:r>
              <a:rPr lang="en-GB" altLang="zh-CN" sz="3600" dirty="0" smtClean="0">
                <a:solidFill>
                  <a:schemeClr val="tx2">
                    <a:lumMod val="85000"/>
                    <a:lumOff val="15000"/>
                  </a:schemeClr>
                </a:solidFill>
                <a:ea typeface="宋体" pitchFamily="2" charset="-122"/>
              </a:rPr>
              <a:t> analysis | Step</a:t>
            </a:r>
            <a:r>
              <a:rPr lang="en-GB" altLang="zh-CN" sz="3600" dirty="0" smtClean="0">
                <a:solidFill>
                  <a:schemeClr val="bg2">
                    <a:lumMod val="50000"/>
                  </a:schemeClr>
                </a:solidFill>
                <a:ea typeface="宋体" pitchFamily="2" charset="-122"/>
              </a:rPr>
              <a:t> </a:t>
            </a:r>
            <a:r>
              <a:rPr lang="en-GB" altLang="zh-CN" sz="3600" b="1" dirty="0" smtClean="0">
                <a:solidFill>
                  <a:srgbClr val="C00000"/>
                </a:solidFill>
                <a:ea typeface="宋体" pitchFamily="2" charset="-122"/>
              </a:rPr>
              <a:t>6</a:t>
            </a:r>
            <a:r>
              <a:rPr lang="en-GB" altLang="zh-CN" sz="3600" dirty="0" smtClean="0">
                <a:solidFill>
                  <a:schemeClr val="bg2">
                    <a:lumMod val="50000"/>
                  </a:schemeClr>
                </a:solidFill>
                <a:ea typeface="宋体" pitchFamily="2" charset="-122"/>
              </a:rPr>
              <a:t> </a:t>
            </a:r>
            <a:endParaRPr lang="en-US" altLang="zh-CN" sz="3600" dirty="0" smtClean="0">
              <a:solidFill>
                <a:schemeClr val="bg2">
                  <a:lumMod val="50000"/>
                </a:schemeClr>
              </a:solidFill>
              <a:ea typeface="宋体" pitchFamily="2" charset="-122"/>
            </a:endParaRPr>
          </a:p>
        </p:txBody>
      </p:sp>
      <p:sp>
        <p:nvSpPr>
          <p:cNvPr id="57347" name="Rectangle 3"/>
          <p:cNvSpPr>
            <a:spLocks noGrp="1" noChangeArrowheads="1"/>
          </p:cNvSpPr>
          <p:nvPr>
            <p:ph type="body" idx="4294967295"/>
          </p:nvPr>
        </p:nvSpPr>
        <p:spPr>
          <a:xfrm>
            <a:off x="1465944" y="1204913"/>
            <a:ext cx="7271656" cy="5422900"/>
          </a:xfrm>
        </p:spPr>
        <p:txBody>
          <a:bodyPr/>
          <a:lstStyle/>
          <a:p>
            <a:pPr marL="449263" indent="-449263">
              <a:spcBef>
                <a:spcPts val="600"/>
              </a:spcBef>
              <a:spcAft>
                <a:spcPts val="600"/>
              </a:spcAft>
              <a:buSzPct val="110000"/>
              <a:buFont typeface="Arial" charset="0"/>
              <a:buAutoNum type="arabicParenR"/>
            </a:pPr>
            <a:r>
              <a:rPr lang="en-GB" altLang="zh-CN" sz="2200" dirty="0" smtClean="0">
                <a:ea typeface="宋体" pitchFamily="2" charset="-122"/>
              </a:rPr>
              <a:t>Data file ready for use and key variables identified</a:t>
            </a:r>
          </a:p>
          <a:p>
            <a:pPr marL="449263" indent="-449263">
              <a:spcBef>
                <a:spcPts val="600"/>
              </a:spcBef>
              <a:spcAft>
                <a:spcPts val="600"/>
              </a:spcAft>
              <a:buSzPct val="110000"/>
              <a:buFont typeface="Arial" charset="0"/>
              <a:buAutoNum type="arabicParenR"/>
            </a:pPr>
            <a:r>
              <a:rPr lang="en-GB" altLang="zh-CN" sz="2200" dirty="0" smtClean="0">
                <a:ea typeface="宋体" pitchFamily="2" charset="-122"/>
              </a:rPr>
              <a:t>Analysis of the initial situation « ex-ante »</a:t>
            </a:r>
          </a:p>
          <a:p>
            <a:pPr marL="449263" indent="-449263">
              <a:spcBef>
                <a:spcPts val="600"/>
              </a:spcBef>
              <a:spcAft>
                <a:spcPts val="600"/>
              </a:spcAft>
              <a:buSzPct val="110000"/>
              <a:buFont typeface="Arial" charset="0"/>
              <a:buAutoNum type="arabicParenR"/>
            </a:pPr>
            <a:r>
              <a:rPr lang="en-GB" altLang="zh-CN" sz="2200" dirty="0" smtClean="0">
                <a:ea typeface="宋体" pitchFamily="2" charset="-122"/>
              </a:rPr>
              <a:t>Define and identify target groups for the new benefit (s)</a:t>
            </a:r>
          </a:p>
          <a:p>
            <a:pPr marL="449263" indent="-449263">
              <a:spcBef>
                <a:spcPts val="600"/>
              </a:spcBef>
              <a:spcAft>
                <a:spcPts val="600"/>
              </a:spcAft>
              <a:buSzPct val="110000"/>
              <a:buFont typeface="Arial" charset="0"/>
              <a:buAutoNum type="arabicParenR"/>
            </a:pPr>
            <a:r>
              <a:rPr lang="en-GB" altLang="zh-CN" sz="2200" dirty="0" smtClean="0">
                <a:ea typeface="宋体" pitchFamily="2" charset="-122"/>
              </a:rPr>
              <a:t>Define benefit(s): type and amount</a:t>
            </a:r>
          </a:p>
          <a:p>
            <a:pPr marL="449263" indent="-449263">
              <a:spcBef>
                <a:spcPts val="600"/>
              </a:spcBef>
              <a:spcAft>
                <a:spcPts val="600"/>
              </a:spcAft>
              <a:buSzPct val="110000"/>
              <a:buFont typeface="Arial" charset="0"/>
              <a:buAutoNum type="arabicParenR"/>
            </a:pPr>
            <a:r>
              <a:rPr lang="en-GB" altLang="zh-CN" sz="2200" dirty="0" smtClean="0">
                <a:ea typeface="宋体" pitchFamily="2" charset="-122"/>
              </a:rPr>
              <a:t>Add the new benefit amount to the income or consumption expenditure  ex-ante</a:t>
            </a:r>
          </a:p>
          <a:p>
            <a:pPr marL="449263" indent="-449263">
              <a:spcBef>
                <a:spcPts val="600"/>
              </a:spcBef>
              <a:spcAft>
                <a:spcPts val="600"/>
              </a:spcAft>
              <a:buSzPct val="110000"/>
              <a:buFont typeface="Arial" charset="0"/>
              <a:buAutoNum type="arabicParenR"/>
            </a:pPr>
            <a:r>
              <a:rPr lang="en-GB" altLang="zh-CN" sz="2200" dirty="0" smtClean="0">
                <a:ea typeface="宋体" pitchFamily="2" charset="-122"/>
              </a:rPr>
              <a:t>Aggregation of  individual (or equivalent) income or consumption expenditure « ex-post » at the household level</a:t>
            </a:r>
          </a:p>
          <a:p>
            <a:pPr marL="449263" indent="-449263">
              <a:spcBef>
                <a:spcPts val="1200"/>
              </a:spcBef>
              <a:spcAft>
                <a:spcPts val="600"/>
              </a:spcAft>
              <a:buSzPct val="110000"/>
              <a:buFont typeface="Arial" charset="0"/>
              <a:buAutoNum type="arabicParenR"/>
            </a:pPr>
            <a:r>
              <a:rPr lang="en-GB" altLang="zh-CN" sz="2200" dirty="0" smtClean="0">
                <a:ea typeface="宋体" pitchFamily="2" charset="-122"/>
              </a:rPr>
              <a:t>Redistribution of this total amount among household members (per capita or per equivalent adult)</a:t>
            </a:r>
          </a:p>
          <a:p>
            <a:pPr marL="449263" indent="-449263">
              <a:spcBef>
                <a:spcPts val="600"/>
              </a:spcBef>
              <a:spcAft>
                <a:spcPts val="600"/>
              </a:spcAft>
              <a:buSzPct val="110000"/>
              <a:buFont typeface="Arial" charset="0"/>
              <a:buAutoNum type="arabicParenR"/>
            </a:pPr>
            <a:r>
              <a:rPr lang="en-GB" altLang="zh-CN" sz="2200" dirty="0" smtClean="0">
                <a:ea typeface="宋体" pitchFamily="2" charset="-122"/>
              </a:rPr>
              <a:t>Calculation of distribution and poverty indicators </a:t>
            </a:r>
            <a:br>
              <a:rPr lang="en-GB" altLang="zh-CN" sz="2200" dirty="0" smtClean="0">
                <a:ea typeface="宋体" pitchFamily="2" charset="-122"/>
              </a:rPr>
            </a:br>
            <a:r>
              <a:rPr lang="en-GB" altLang="zh-CN" sz="2200" dirty="0" smtClean="0">
                <a:ea typeface="宋体" pitchFamily="2" charset="-122"/>
              </a:rPr>
              <a:t>« </a:t>
            </a:r>
            <a:r>
              <a:rPr lang="en-GB" altLang="zh-CN" sz="2200" b="1" dirty="0" smtClean="0">
                <a:ea typeface="宋体" pitchFamily="2" charset="-122"/>
              </a:rPr>
              <a:t>ex-post</a:t>
            </a:r>
            <a:r>
              <a:rPr lang="en-GB" altLang="zh-CN" sz="2200" dirty="0" smtClean="0">
                <a:ea typeface="宋体" pitchFamily="2" charset="-122"/>
              </a:rPr>
              <a:t> »</a:t>
            </a:r>
          </a:p>
        </p:txBody>
      </p:sp>
      <p:grpSp>
        <p:nvGrpSpPr>
          <p:cNvPr id="2" name="Group 9"/>
          <p:cNvGrpSpPr>
            <a:grpSpLocks/>
          </p:cNvGrpSpPr>
          <p:nvPr/>
        </p:nvGrpSpPr>
        <p:grpSpPr bwMode="auto">
          <a:xfrm>
            <a:off x="392496" y="3560519"/>
            <a:ext cx="8457590" cy="1913532"/>
            <a:chOff x="192925" y="3648458"/>
            <a:chExt cx="8457590" cy="1912431"/>
          </a:xfrm>
        </p:grpSpPr>
        <p:sp>
          <p:nvSpPr>
            <p:cNvPr id="57349" name="Rectangle 6"/>
            <p:cNvSpPr>
              <a:spLocks noChangeArrowheads="1"/>
            </p:cNvSpPr>
            <p:nvPr/>
          </p:nvSpPr>
          <p:spPr bwMode="auto">
            <a:xfrm rot="16200000">
              <a:off x="-347792" y="4189175"/>
              <a:ext cx="1912431" cy="830997"/>
            </a:xfrm>
            <a:prstGeom prst="rect">
              <a:avLst/>
            </a:prstGeom>
            <a:noFill/>
            <a:ln w="9525">
              <a:noFill/>
              <a:miter lim="800000"/>
              <a:headEnd/>
              <a:tailEnd/>
            </a:ln>
          </p:spPr>
          <p:txBody>
            <a:bodyPr wrap="square">
              <a:spAutoFit/>
            </a:bodyPr>
            <a:lstStyle/>
            <a:p>
              <a:pPr>
                <a:spcBef>
                  <a:spcPct val="50000"/>
                </a:spcBef>
              </a:pPr>
              <a:r>
                <a:rPr lang="fr-FR" sz="2400" b="1" dirty="0" err="1" smtClean="0">
                  <a:solidFill>
                    <a:srgbClr val="0070C0"/>
                  </a:solidFill>
                </a:rPr>
                <a:t>Household</a:t>
              </a:r>
              <a:r>
                <a:rPr lang="fr-FR" sz="2400" b="1" dirty="0" smtClean="0">
                  <a:solidFill>
                    <a:srgbClr val="0070C0"/>
                  </a:solidFill>
                </a:rPr>
                <a:t> </a:t>
              </a:r>
              <a:r>
                <a:rPr lang="fr-FR" sz="2400" b="1" dirty="0" err="1" smtClean="0">
                  <a:solidFill>
                    <a:srgbClr val="0070C0"/>
                  </a:solidFill>
                </a:rPr>
                <a:t>level</a:t>
              </a:r>
              <a:endParaRPr lang="fr-FR" sz="2400" b="1" dirty="0">
                <a:solidFill>
                  <a:srgbClr val="0070C0"/>
                </a:solidFill>
              </a:endParaRPr>
            </a:p>
          </p:txBody>
        </p:sp>
        <p:sp>
          <p:nvSpPr>
            <p:cNvPr id="57350" name="Line 7"/>
            <p:cNvSpPr>
              <a:spLocks noChangeShapeType="1"/>
            </p:cNvSpPr>
            <p:nvPr/>
          </p:nvSpPr>
          <p:spPr bwMode="auto">
            <a:xfrm flipH="1">
              <a:off x="1235978" y="4551654"/>
              <a:ext cx="483703" cy="0"/>
            </a:xfrm>
            <a:prstGeom prst="line">
              <a:avLst/>
            </a:prstGeom>
            <a:noFill/>
            <a:ln w="50800">
              <a:solidFill>
                <a:srgbClr val="367DB2"/>
              </a:solidFill>
              <a:round/>
              <a:headEnd/>
              <a:tailEnd type="triangle" w="med" len="med"/>
            </a:ln>
          </p:spPr>
          <p:txBody>
            <a:bodyPr/>
            <a:lstStyle/>
            <a:p>
              <a:endParaRPr lang="en-GB"/>
            </a:p>
          </p:txBody>
        </p:sp>
        <p:sp>
          <p:nvSpPr>
            <p:cNvPr id="57351" name="Rectangle 18"/>
            <p:cNvSpPr>
              <a:spLocks noChangeArrowheads="1"/>
            </p:cNvSpPr>
            <p:nvPr/>
          </p:nvSpPr>
          <p:spPr bwMode="auto">
            <a:xfrm>
              <a:off x="1278166" y="4157007"/>
              <a:ext cx="7372349" cy="923330"/>
            </a:xfrm>
            <a:prstGeom prst="rect">
              <a:avLst/>
            </a:prstGeom>
            <a:solidFill>
              <a:schemeClr val="bg1"/>
            </a:solidFill>
            <a:ln w="9525">
              <a:noFill/>
              <a:miter lim="800000"/>
              <a:headEnd/>
              <a:tailEnd/>
            </a:ln>
          </p:spPr>
          <p:txBody>
            <a:bodyPr>
              <a:spAutoFit/>
            </a:bodyPr>
            <a:lstStyle/>
            <a:p>
              <a:pPr marL="628650" indent="-628650">
                <a:lnSpc>
                  <a:spcPct val="90000"/>
                </a:lnSpc>
                <a:spcAft>
                  <a:spcPct val="50000"/>
                </a:spcAft>
                <a:buClr>
                  <a:srgbClr val="C00000"/>
                </a:buClr>
                <a:buSzPct val="110000"/>
                <a:buFont typeface="Arial" charset="0"/>
                <a:buAutoNum type="arabicParenR" startAt="6"/>
              </a:pPr>
              <a:r>
                <a:rPr lang="en-US" altLang="zh-CN" sz="2000" b="1" dirty="0" smtClean="0">
                  <a:solidFill>
                    <a:schemeClr val="accent2">
                      <a:lumMod val="25000"/>
                    </a:schemeClr>
                  </a:solidFill>
                  <a:ea typeface="宋体" pitchFamily="2" charset="-122"/>
                </a:rPr>
                <a:t>Aggregation of  individual (or equivalent) income or consumption expenditure « ex-post » at the household level</a:t>
              </a:r>
              <a:endParaRPr lang="fr-FR" altLang="zh-CN" sz="2000" b="1" dirty="0">
                <a:solidFill>
                  <a:schemeClr val="accent2">
                    <a:lumMod val="25000"/>
                  </a:schemeClr>
                </a:solidFill>
                <a:ea typeface="宋体" pitchFamily="2" charset="-122"/>
              </a:endParaRPr>
            </a:p>
          </p:txBody>
        </p:sp>
        <p:sp>
          <p:nvSpPr>
            <p:cNvPr id="57352" name="Rectangle 5"/>
            <p:cNvSpPr>
              <a:spLocks noChangeArrowheads="1"/>
            </p:cNvSpPr>
            <p:nvPr/>
          </p:nvSpPr>
          <p:spPr bwMode="auto">
            <a:xfrm>
              <a:off x="1253711" y="4122638"/>
              <a:ext cx="7197233" cy="957393"/>
            </a:xfrm>
            <a:prstGeom prst="rect">
              <a:avLst/>
            </a:prstGeom>
            <a:noFill/>
            <a:ln w="31750">
              <a:solidFill>
                <a:srgbClr val="367DB2"/>
              </a:solidFill>
              <a:miter lim="800000"/>
              <a:headEnd/>
              <a:tailEnd/>
            </a:ln>
          </p:spPr>
          <p:txBody>
            <a:bodyPr wrap="none" anchor="ctr"/>
            <a:lstStyle/>
            <a:p>
              <a:endParaRPr lang="en-GB"/>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idx="4294967295"/>
          </p:nvPr>
        </p:nvSpPr>
        <p:spPr>
          <a:xfrm>
            <a:off x="1500165" y="161924"/>
            <a:ext cx="7373959" cy="1052497"/>
          </a:xfrm>
        </p:spPr>
        <p:txBody>
          <a:bodyPr/>
          <a:lstStyle/>
          <a:p>
            <a:pPr algn="l"/>
            <a:r>
              <a:rPr lang="en-GB" altLang="zh-CN" b="1" dirty="0" smtClean="0">
                <a:solidFill>
                  <a:schemeClr val="tx2">
                    <a:lumMod val="85000"/>
                    <a:lumOff val="15000"/>
                  </a:schemeClr>
                </a:solidFill>
                <a:ea typeface="宋体" pitchFamily="2" charset="-122"/>
              </a:rPr>
              <a:t>Step</a:t>
            </a:r>
            <a:r>
              <a:rPr lang="en-GB" altLang="zh-CN" dirty="0" smtClean="0">
                <a:solidFill>
                  <a:schemeClr val="bg2">
                    <a:lumMod val="50000"/>
                  </a:schemeClr>
                </a:solidFill>
                <a:ea typeface="宋体" pitchFamily="2" charset="-122"/>
              </a:rPr>
              <a:t> </a:t>
            </a:r>
            <a:r>
              <a:rPr lang="en-GB" altLang="zh-CN" b="1" dirty="0" smtClean="0">
                <a:solidFill>
                  <a:srgbClr val="C00000"/>
                </a:solidFill>
                <a:ea typeface="宋体" pitchFamily="2" charset="-122"/>
              </a:rPr>
              <a:t>6</a:t>
            </a:r>
            <a:r>
              <a:rPr lang="en-GB" altLang="zh-CN" dirty="0" smtClean="0">
                <a:solidFill>
                  <a:schemeClr val="bg2">
                    <a:lumMod val="50000"/>
                  </a:schemeClr>
                </a:solidFill>
                <a:ea typeface="宋体" pitchFamily="2" charset="-122"/>
              </a:rPr>
              <a:t>  </a:t>
            </a:r>
            <a:r>
              <a:rPr lang="en-GB" altLang="zh-CN" b="1" dirty="0" smtClean="0">
                <a:solidFill>
                  <a:schemeClr val="tx2">
                    <a:lumMod val="85000"/>
                    <a:lumOff val="15000"/>
                  </a:schemeClr>
                </a:solidFill>
                <a:ea typeface="宋体" pitchFamily="2" charset="-122"/>
              </a:rPr>
              <a:t>|</a:t>
            </a:r>
            <a:r>
              <a:rPr lang="en-GB" altLang="zh-CN" dirty="0" smtClean="0">
                <a:solidFill>
                  <a:schemeClr val="tx2">
                    <a:lumMod val="85000"/>
                    <a:lumOff val="15000"/>
                  </a:schemeClr>
                </a:solidFill>
                <a:ea typeface="宋体" pitchFamily="2" charset="-122"/>
              </a:rPr>
              <a:t> </a:t>
            </a:r>
            <a:r>
              <a:rPr lang="en-GB" altLang="zh-CN" sz="3200" b="1" dirty="0" smtClean="0">
                <a:solidFill>
                  <a:schemeClr val="tx2">
                    <a:lumMod val="85000"/>
                    <a:lumOff val="15000"/>
                  </a:schemeClr>
                </a:solidFill>
                <a:ea typeface="宋体" pitchFamily="2" charset="-122"/>
              </a:rPr>
              <a:t> </a:t>
            </a:r>
            <a:r>
              <a:rPr lang="en-US" altLang="zh-CN" sz="2400" dirty="0" smtClean="0">
                <a:solidFill>
                  <a:schemeClr val="tx2">
                    <a:lumMod val="85000"/>
                    <a:lumOff val="15000"/>
                  </a:schemeClr>
                </a:solidFill>
                <a:ea typeface="宋体" pitchFamily="2" charset="-122"/>
              </a:rPr>
              <a:t>Aggregation of  individual (or equivalent) consumption expenditure « ex-post » - </a:t>
            </a:r>
            <a:r>
              <a:rPr lang="en-US" altLang="zh-CN" sz="2400" b="1" dirty="0" smtClean="0">
                <a:solidFill>
                  <a:srgbClr val="C00000"/>
                </a:solidFill>
                <a:ea typeface="宋体" pitchFamily="2" charset="-122"/>
              </a:rPr>
              <a:t>household level</a:t>
            </a:r>
            <a:r>
              <a:rPr lang="en-US" altLang="zh-CN" sz="2400" dirty="0" smtClean="0">
                <a:solidFill>
                  <a:srgbClr val="C00000"/>
                </a:solidFill>
                <a:ea typeface="宋体" pitchFamily="2" charset="-122"/>
              </a:rPr>
              <a:t/>
            </a:r>
            <a:br>
              <a:rPr lang="en-US" altLang="zh-CN" sz="2400" dirty="0" smtClean="0">
                <a:solidFill>
                  <a:srgbClr val="C00000"/>
                </a:solidFill>
                <a:ea typeface="宋体" pitchFamily="2" charset="-122"/>
              </a:rPr>
            </a:br>
            <a:endParaRPr lang="en-US" altLang="zh-CN" sz="2400" b="1" dirty="0" smtClean="0">
              <a:solidFill>
                <a:srgbClr val="C00000"/>
              </a:solidFill>
              <a:ea typeface="宋体" pitchFamily="2" charset="-122"/>
            </a:endParaRPr>
          </a:p>
        </p:txBody>
      </p:sp>
      <p:sp>
        <p:nvSpPr>
          <p:cNvPr id="58371" name="Rectangle 3"/>
          <p:cNvSpPr>
            <a:spLocks noGrp="1" noChangeArrowheads="1"/>
          </p:cNvSpPr>
          <p:nvPr>
            <p:ph type="body" idx="4294967295"/>
          </p:nvPr>
        </p:nvSpPr>
        <p:spPr>
          <a:xfrm>
            <a:off x="1436915" y="1065213"/>
            <a:ext cx="7707086" cy="1093787"/>
          </a:xfrm>
        </p:spPr>
        <p:txBody>
          <a:bodyPr/>
          <a:lstStyle/>
          <a:p>
            <a:pPr marL="355600" indent="-355600">
              <a:lnSpc>
                <a:spcPct val="90000"/>
              </a:lnSpc>
              <a:buFont typeface="Arial" charset="0"/>
              <a:buNone/>
            </a:pPr>
            <a:endParaRPr lang="fr-FR" altLang="zh-CN" sz="2000" b="1" dirty="0" smtClean="0">
              <a:ea typeface="宋体" pitchFamily="2" charset="-122"/>
            </a:endParaRPr>
          </a:p>
          <a:p>
            <a:pPr marL="355600" indent="-355600">
              <a:lnSpc>
                <a:spcPct val="90000"/>
              </a:lnSpc>
              <a:spcAft>
                <a:spcPct val="50000"/>
              </a:spcAft>
              <a:buSzPct val="110000"/>
              <a:buFont typeface="Arial" charset="0"/>
              <a:buAutoNum type="arabicParenR" startAt="6"/>
            </a:pPr>
            <a:r>
              <a:rPr lang="en-US" altLang="zh-CN" sz="2000" dirty="0" smtClean="0">
                <a:ea typeface="宋体" pitchFamily="2" charset="-122"/>
              </a:rPr>
              <a:t>Aggregation of </a:t>
            </a:r>
            <a:r>
              <a:rPr lang="en-US" altLang="zh-CN" sz="2000" b="1" dirty="0" smtClean="0">
                <a:ea typeface="宋体" pitchFamily="2" charset="-122"/>
              </a:rPr>
              <a:t>ex-post</a:t>
            </a:r>
            <a:r>
              <a:rPr lang="en-US" altLang="zh-CN" sz="2000" dirty="0" smtClean="0">
                <a:ea typeface="宋体" pitchFamily="2" charset="-122"/>
              </a:rPr>
              <a:t> consumption expenditure at the household level</a:t>
            </a:r>
          </a:p>
        </p:txBody>
      </p:sp>
      <p:grpSp>
        <p:nvGrpSpPr>
          <p:cNvPr id="2" name="Group 4"/>
          <p:cNvGrpSpPr>
            <a:grpSpLocks/>
          </p:cNvGrpSpPr>
          <p:nvPr/>
        </p:nvGrpSpPr>
        <p:grpSpPr bwMode="auto">
          <a:xfrm>
            <a:off x="0" y="1293815"/>
            <a:ext cx="8928100" cy="720446"/>
            <a:chOff x="0" y="2719"/>
            <a:chExt cx="5624" cy="497"/>
          </a:xfrm>
        </p:grpSpPr>
        <p:sp>
          <p:nvSpPr>
            <p:cNvPr id="58375" name="Rectangle 5"/>
            <p:cNvSpPr>
              <a:spLocks noChangeArrowheads="1"/>
            </p:cNvSpPr>
            <p:nvPr/>
          </p:nvSpPr>
          <p:spPr bwMode="auto">
            <a:xfrm>
              <a:off x="914" y="2720"/>
              <a:ext cx="4710" cy="496"/>
            </a:xfrm>
            <a:prstGeom prst="rect">
              <a:avLst/>
            </a:prstGeom>
            <a:noFill/>
            <a:ln w="31750">
              <a:solidFill>
                <a:srgbClr val="C00000"/>
              </a:solidFill>
              <a:miter lim="800000"/>
              <a:headEnd/>
              <a:tailEnd/>
            </a:ln>
          </p:spPr>
          <p:txBody>
            <a:bodyPr wrap="none" anchor="ctr"/>
            <a:lstStyle/>
            <a:p>
              <a:endParaRPr lang="en-GB">
                <a:latin typeface="Calibri" pitchFamily="34" charset="0"/>
              </a:endParaRPr>
            </a:p>
          </p:txBody>
        </p:sp>
        <p:sp>
          <p:nvSpPr>
            <p:cNvPr id="58376" name="Rectangle 6"/>
            <p:cNvSpPr>
              <a:spLocks noChangeArrowheads="1"/>
            </p:cNvSpPr>
            <p:nvPr/>
          </p:nvSpPr>
          <p:spPr bwMode="auto">
            <a:xfrm>
              <a:off x="0" y="2719"/>
              <a:ext cx="1029" cy="488"/>
            </a:xfrm>
            <a:prstGeom prst="rect">
              <a:avLst/>
            </a:prstGeom>
            <a:noFill/>
            <a:ln w="9525">
              <a:noFill/>
              <a:miter lim="800000"/>
              <a:headEnd/>
              <a:tailEnd/>
            </a:ln>
          </p:spPr>
          <p:txBody>
            <a:bodyPr>
              <a:spAutoFit/>
            </a:bodyPr>
            <a:lstStyle/>
            <a:p>
              <a:pPr>
                <a:spcBef>
                  <a:spcPct val="50000"/>
                </a:spcBef>
              </a:pPr>
              <a:r>
                <a:rPr lang="fr-FR" sz="2000" b="1" dirty="0" err="1" smtClean="0">
                  <a:solidFill>
                    <a:srgbClr val="C00000"/>
                  </a:solidFill>
                  <a:latin typeface="Calibri" pitchFamily="34" charset="0"/>
                  <a:cs typeface="Calibri" pitchFamily="34" charset="0"/>
                </a:rPr>
                <a:t>Household</a:t>
              </a:r>
              <a:r>
                <a:rPr lang="fr-FR" sz="2000" b="1" dirty="0" smtClean="0">
                  <a:solidFill>
                    <a:srgbClr val="C00000"/>
                  </a:solidFill>
                  <a:latin typeface="Calibri" pitchFamily="34" charset="0"/>
                  <a:cs typeface="Calibri" pitchFamily="34" charset="0"/>
                </a:rPr>
                <a:t> </a:t>
              </a:r>
              <a:r>
                <a:rPr lang="fr-FR" sz="2000" b="1" dirty="0" err="1" smtClean="0">
                  <a:solidFill>
                    <a:srgbClr val="C00000"/>
                  </a:solidFill>
                  <a:latin typeface="Calibri" pitchFamily="34" charset="0"/>
                  <a:cs typeface="Calibri" pitchFamily="34" charset="0"/>
                </a:rPr>
                <a:t>level</a:t>
              </a:r>
              <a:endParaRPr lang="fr-FR" sz="2000" b="1" dirty="0">
                <a:solidFill>
                  <a:srgbClr val="C00000"/>
                </a:solidFill>
                <a:latin typeface="Calibri" pitchFamily="34" charset="0"/>
                <a:cs typeface="Calibri" pitchFamily="34" charset="0"/>
              </a:endParaRPr>
            </a:p>
          </p:txBody>
        </p:sp>
      </p:grpSp>
      <p:sp>
        <p:nvSpPr>
          <p:cNvPr id="58373" name="Rectangle 44"/>
          <p:cNvSpPr>
            <a:spLocks noChangeArrowheads="1"/>
          </p:cNvSpPr>
          <p:nvPr/>
        </p:nvSpPr>
        <p:spPr bwMode="auto">
          <a:xfrm>
            <a:off x="1071538" y="2117725"/>
            <a:ext cx="7786741" cy="4247317"/>
          </a:xfrm>
          <a:prstGeom prst="rect">
            <a:avLst/>
          </a:prstGeom>
          <a:noFill/>
          <a:ln w="9525">
            <a:noFill/>
            <a:miter lim="800000"/>
            <a:headEnd/>
            <a:tailEnd/>
          </a:ln>
        </p:spPr>
        <p:txBody>
          <a:bodyPr wrap="square">
            <a:spAutoFit/>
          </a:bodyPr>
          <a:lstStyle/>
          <a:p>
            <a:pPr marL="536575" indent="-536575">
              <a:spcBef>
                <a:spcPct val="50000"/>
              </a:spcBef>
              <a:buClr>
                <a:srgbClr val="C00000"/>
              </a:buClr>
              <a:buSzPct val="110000"/>
              <a:buFont typeface="Wingdings 2" pitchFamily="18" charset="2"/>
              <a:buAutoNum type="alphaLcParenR"/>
            </a:pPr>
            <a:r>
              <a:rPr lang="en-US" sz="2000" dirty="0" smtClean="0">
                <a:solidFill>
                  <a:schemeClr val="accent2">
                    <a:lumMod val="25000"/>
                  </a:schemeClr>
                </a:solidFill>
                <a:latin typeface="Calibri" pitchFamily="34" charset="0"/>
              </a:rPr>
              <a:t>From individual consumption to household aggregate consumption</a:t>
            </a:r>
          </a:p>
          <a:p>
            <a:pPr marL="536575" lvl="1" indent="-536575">
              <a:spcBef>
                <a:spcPct val="50000"/>
              </a:spcBef>
              <a:buClr>
                <a:srgbClr val="92D050"/>
              </a:buClr>
              <a:buSzPct val="110000"/>
              <a:buFont typeface="Arial" charset="0"/>
              <a:buChar char="–"/>
            </a:pPr>
            <a:r>
              <a:rPr lang="en-US" sz="2000" b="1" dirty="0" smtClean="0">
                <a:solidFill>
                  <a:schemeClr val="accent2">
                    <a:lumMod val="25000"/>
                  </a:schemeClr>
                </a:solidFill>
                <a:latin typeface="Calibri" pitchFamily="34" charset="0"/>
              </a:rPr>
              <a:t>Hypothesis</a:t>
            </a:r>
            <a:r>
              <a:rPr lang="en-US" sz="2000" b="1" dirty="0" smtClean="0">
                <a:latin typeface="Calibri" pitchFamily="34" charset="0"/>
              </a:rPr>
              <a:t> </a:t>
            </a:r>
            <a:r>
              <a:rPr lang="en-US" sz="2000" b="1" dirty="0" smtClean="0">
                <a:solidFill>
                  <a:srgbClr val="C00000"/>
                </a:solidFill>
                <a:latin typeface="Calibri" pitchFamily="34" charset="0"/>
              </a:rPr>
              <a:t>3</a:t>
            </a:r>
            <a:r>
              <a:rPr lang="en-US" sz="2000" dirty="0" smtClean="0">
                <a:solidFill>
                  <a:schemeClr val="accent2">
                    <a:lumMod val="25000"/>
                  </a:schemeClr>
                </a:solidFill>
                <a:latin typeface="Calibri" pitchFamily="34" charset="0"/>
              </a:rPr>
              <a:t>: distribution of the individual benefit for </a:t>
            </a:r>
            <a:br>
              <a:rPr lang="en-US" sz="2000" dirty="0" smtClean="0">
                <a:solidFill>
                  <a:schemeClr val="accent2">
                    <a:lumMod val="25000"/>
                  </a:schemeClr>
                </a:solidFill>
                <a:latin typeface="Calibri" pitchFamily="34" charset="0"/>
              </a:rPr>
            </a:br>
            <a:r>
              <a:rPr lang="en-US" sz="2000" dirty="0" smtClean="0">
                <a:solidFill>
                  <a:schemeClr val="accent2">
                    <a:lumMod val="25000"/>
                  </a:schemeClr>
                </a:solidFill>
                <a:latin typeface="Calibri" pitchFamily="34" charset="0"/>
              </a:rPr>
              <a:t>a shared  and </a:t>
            </a:r>
            <a:r>
              <a:rPr lang="en-US" sz="2000" b="1" dirty="0" smtClean="0">
                <a:solidFill>
                  <a:schemeClr val="accent2">
                    <a:lumMod val="25000"/>
                  </a:schemeClr>
                </a:solidFill>
                <a:latin typeface="Calibri" pitchFamily="34" charset="0"/>
              </a:rPr>
              <a:t>equal</a:t>
            </a:r>
            <a:r>
              <a:rPr lang="en-US" sz="2000" dirty="0" smtClean="0">
                <a:solidFill>
                  <a:schemeClr val="accent2">
                    <a:lumMod val="25000"/>
                  </a:schemeClr>
                </a:solidFill>
                <a:latin typeface="Calibri" pitchFamily="34" charset="0"/>
              </a:rPr>
              <a:t> consumption among all household members</a:t>
            </a:r>
          </a:p>
          <a:p>
            <a:pPr marL="536575" lvl="1" indent="-536575">
              <a:spcBef>
                <a:spcPct val="50000"/>
              </a:spcBef>
              <a:buClr>
                <a:srgbClr val="92D050"/>
              </a:buClr>
              <a:buSzPct val="110000"/>
              <a:buFont typeface="Arial" charset="0"/>
              <a:buChar char="–"/>
            </a:pPr>
            <a:r>
              <a:rPr lang="en-US" altLang="zh-CN" sz="2000" dirty="0" smtClean="0">
                <a:solidFill>
                  <a:schemeClr val="accent2">
                    <a:lumMod val="25000"/>
                  </a:schemeClr>
                </a:solidFill>
                <a:latin typeface="Calibri" pitchFamily="34" charset="0"/>
                <a:ea typeface="宋体" pitchFamily="2" charset="-122"/>
              </a:rPr>
              <a:t>Aggregation of new individual consumption expenditure </a:t>
            </a:r>
            <a:r>
              <a:rPr lang="en-US" sz="2000" dirty="0" smtClean="0">
                <a:solidFill>
                  <a:schemeClr val="accent2">
                    <a:lumMod val="25000"/>
                  </a:schemeClr>
                </a:solidFill>
                <a:latin typeface="Calibri" pitchFamily="34" charset="0"/>
              </a:rPr>
              <a:t> (</a:t>
            </a:r>
            <a:r>
              <a:rPr lang="en-US" altLang="zh-CN" sz="2000" b="1" dirty="0" smtClean="0">
                <a:solidFill>
                  <a:srgbClr val="367DB2"/>
                </a:solidFill>
                <a:latin typeface="Calibri" pitchFamily="34" charset="0"/>
                <a:ea typeface="宋体" pitchFamily="2" charset="-122"/>
              </a:rPr>
              <a:t>INDexp_post1</a:t>
            </a:r>
            <a:r>
              <a:rPr lang="en-US" altLang="zh-CN" sz="2000" dirty="0" smtClean="0">
                <a:latin typeface="Calibri" pitchFamily="34" charset="0"/>
                <a:ea typeface="宋体" pitchFamily="2" charset="-122"/>
              </a:rPr>
              <a:t> = </a:t>
            </a:r>
            <a:r>
              <a:rPr lang="en-US" altLang="zh-CN" sz="2000" b="1" dirty="0" smtClean="0">
                <a:solidFill>
                  <a:srgbClr val="367DB2"/>
                </a:solidFill>
                <a:latin typeface="Calibri" pitchFamily="34" charset="0"/>
                <a:ea typeface="宋体" pitchFamily="2" charset="-122"/>
              </a:rPr>
              <a:t>INDexp_0</a:t>
            </a:r>
            <a:r>
              <a:rPr lang="en-US" altLang="zh-CN" sz="2000" dirty="0" smtClean="0">
                <a:latin typeface="Calibri" pitchFamily="34" charset="0"/>
                <a:ea typeface="宋体" pitchFamily="2" charset="-122"/>
              </a:rPr>
              <a:t> +  </a:t>
            </a:r>
            <a:r>
              <a:rPr lang="en-US" altLang="zh-CN" sz="2000" b="1" dirty="0" smtClean="0">
                <a:solidFill>
                  <a:srgbClr val="367DB2"/>
                </a:solidFill>
                <a:latin typeface="Calibri" pitchFamily="34" charset="0"/>
                <a:ea typeface="宋体" pitchFamily="2" charset="-122"/>
              </a:rPr>
              <a:t>Benef1</a:t>
            </a:r>
            <a:r>
              <a:rPr lang="en-US" sz="2000" dirty="0" smtClean="0">
                <a:solidFill>
                  <a:schemeClr val="accent2">
                    <a:lumMod val="25000"/>
                  </a:schemeClr>
                </a:solidFill>
                <a:latin typeface="Calibri" pitchFamily="34" charset="0"/>
              </a:rPr>
              <a:t>) </a:t>
            </a:r>
            <a:r>
              <a:rPr lang="en-US" altLang="zh-CN" sz="2000" dirty="0" smtClean="0">
                <a:solidFill>
                  <a:schemeClr val="accent2">
                    <a:lumMod val="25000"/>
                  </a:schemeClr>
                </a:solidFill>
                <a:latin typeface="Calibri" pitchFamily="34" charset="0"/>
                <a:ea typeface="宋体" pitchFamily="2" charset="-122"/>
              </a:rPr>
              <a:t>at the household level</a:t>
            </a:r>
            <a:endParaRPr lang="en-US" sz="2000" dirty="0" smtClean="0">
              <a:solidFill>
                <a:schemeClr val="accent2">
                  <a:lumMod val="25000"/>
                </a:schemeClr>
              </a:solidFill>
              <a:latin typeface="Calibri" pitchFamily="34" charset="0"/>
            </a:endParaRPr>
          </a:p>
          <a:p>
            <a:pPr marL="536575" lvl="1" indent="-536575">
              <a:spcBef>
                <a:spcPct val="50000"/>
              </a:spcBef>
              <a:buClr>
                <a:srgbClr val="92D050"/>
              </a:buClr>
              <a:buSzPct val="110000"/>
              <a:buFont typeface="Arial" charset="0"/>
              <a:buChar char="–"/>
            </a:pPr>
            <a:r>
              <a:rPr lang="en-US" sz="2000" dirty="0" smtClean="0">
                <a:solidFill>
                  <a:schemeClr val="accent2">
                    <a:lumMod val="25000"/>
                  </a:schemeClr>
                </a:solidFill>
                <a:latin typeface="Calibri" pitchFamily="34" charset="0"/>
              </a:rPr>
              <a:t>For each household = </a:t>
            </a:r>
            <a:r>
              <a:rPr lang="en-US" sz="2000" dirty="0" smtClean="0">
                <a:latin typeface="Calibri" pitchFamily="34" charset="0"/>
              </a:rPr>
              <a:t/>
            </a:r>
            <a:br>
              <a:rPr lang="en-US" sz="2000" dirty="0" smtClean="0">
                <a:latin typeface="Calibri" pitchFamily="34" charset="0"/>
              </a:rPr>
            </a:br>
            <a:r>
              <a:rPr lang="en-US" sz="2000" dirty="0" smtClean="0">
                <a:latin typeface="Calibri" pitchFamily="34" charset="0"/>
              </a:rPr>
              <a:t> </a:t>
            </a:r>
            <a:r>
              <a:rPr lang="en-US" sz="2000" b="1" dirty="0" err="1" smtClean="0">
                <a:solidFill>
                  <a:srgbClr val="367DB2"/>
                </a:solidFill>
                <a:latin typeface="Calibri" pitchFamily="34" charset="0"/>
              </a:rPr>
              <a:t>HHexp</a:t>
            </a:r>
            <a:r>
              <a:rPr lang="en-US" sz="2000" dirty="0" smtClean="0">
                <a:solidFill>
                  <a:srgbClr val="00B0F0"/>
                </a:solidFill>
                <a:latin typeface="Calibri" pitchFamily="34" charset="0"/>
              </a:rPr>
              <a:t> </a:t>
            </a:r>
            <a:r>
              <a:rPr lang="en-US" sz="2000" dirty="0" smtClean="0">
                <a:solidFill>
                  <a:schemeClr val="accent2">
                    <a:lumMod val="25000"/>
                  </a:schemeClr>
                </a:solidFill>
                <a:latin typeface="Calibri" pitchFamily="34" charset="0"/>
              </a:rPr>
              <a:t>= ∑</a:t>
            </a:r>
            <a:r>
              <a:rPr lang="en-US" sz="2000" dirty="0" smtClean="0">
                <a:latin typeface="Calibri" pitchFamily="34" charset="0"/>
              </a:rPr>
              <a:t> </a:t>
            </a:r>
            <a:r>
              <a:rPr lang="en-US" altLang="zh-CN" sz="2000" b="1" dirty="0" smtClean="0">
                <a:solidFill>
                  <a:srgbClr val="367DB2"/>
                </a:solidFill>
                <a:latin typeface="Calibri" pitchFamily="34" charset="0"/>
                <a:ea typeface="宋体" pitchFamily="2" charset="-122"/>
              </a:rPr>
              <a:t>INDexp_post1  </a:t>
            </a:r>
            <a:r>
              <a:rPr lang="en-US" altLang="zh-CN" sz="2000" dirty="0" smtClean="0">
                <a:solidFill>
                  <a:schemeClr val="accent2">
                    <a:lumMod val="25000"/>
                  </a:schemeClr>
                </a:solidFill>
                <a:latin typeface="Calibri" pitchFamily="34" charset="0"/>
                <a:ea typeface="宋体" pitchFamily="2" charset="-122"/>
              </a:rPr>
              <a:t>(of each household member)</a:t>
            </a:r>
            <a:endParaRPr lang="en-US" sz="2000" dirty="0" smtClean="0">
              <a:solidFill>
                <a:schemeClr val="accent2">
                  <a:lumMod val="25000"/>
                </a:schemeClr>
              </a:solidFill>
              <a:latin typeface="Calibri" pitchFamily="34" charset="0"/>
            </a:endParaRPr>
          </a:p>
          <a:p>
            <a:pPr marL="536575" indent="-536575">
              <a:spcBef>
                <a:spcPct val="50000"/>
              </a:spcBef>
              <a:buClr>
                <a:srgbClr val="C00000"/>
              </a:buClr>
              <a:buSzPct val="110000"/>
              <a:buFont typeface="Wingdings 2" pitchFamily="18" charset="2"/>
              <a:buAutoNum type="alphaLcParenR"/>
            </a:pPr>
            <a:r>
              <a:rPr lang="en-US" sz="2000" dirty="0" smtClean="0">
                <a:solidFill>
                  <a:schemeClr val="accent2">
                    <a:lumMod val="25000"/>
                  </a:schemeClr>
                </a:solidFill>
                <a:latin typeface="Calibri" pitchFamily="34" charset="0"/>
              </a:rPr>
              <a:t>Calculate consumption expenditure post benefit </a:t>
            </a:r>
            <a:r>
              <a:rPr lang="en-US" sz="2000" b="1" dirty="0" smtClean="0">
                <a:solidFill>
                  <a:schemeClr val="accent2">
                    <a:lumMod val="25000"/>
                  </a:schemeClr>
                </a:solidFill>
                <a:latin typeface="Calibri" pitchFamily="34" charset="0"/>
              </a:rPr>
              <a:t>per capita </a:t>
            </a:r>
            <a:r>
              <a:rPr lang="en-US" sz="2000" dirty="0" smtClean="0">
                <a:solidFill>
                  <a:schemeClr val="accent2">
                    <a:lumMod val="25000"/>
                  </a:schemeClr>
                </a:solidFill>
                <a:latin typeface="Calibri" pitchFamily="34" charset="0"/>
              </a:rPr>
              <a:t>(or equivalent adult)</a:t>
            </a:r>
          </a:p>
          <a:p>
            <a:pPr marL="536575" indent="-536575">
              <a:spcBef>
                <a:spcPct val="50000"/>
              </a:spcBef>
              <a:buClr>
                <a:srgbClr val="C00000"/>
              </a:buClr>
              <a:buSzPct val="110000"/>
            </a:pPr>
            <a:r>
              <a:rPr lang="en-US" sz="2000" i="1" dirty="0" smtClean="0">
                <a:solidFill>
                  <a:schemeClr val="accent2">
                    <a:lumMod val="25000"/>
                  </a:schemeClr>
                </a:solidFill>
                <a:latin typeface="Calibri" pitchFamily="34" charset="0"/>
              </a:rPr>
              <a:t>	New consumption expenditure per capita  =</a:t>
            </a:r>
            <a:r>
              <a:rPr lang="en-US" sz="2000" i="1" dirty="0" smtClean="0">
                <a:latin typeface="Calibri" pitchFamily="34" charset="0"/>
              </a:rPr>
              <a:t/>
            </a:r>
            <a:br>
              <a:rPr lang="en-US" sz="2000" i="1" dirty="0" smtClean="0">
                <a:latin typeface="Calibri" pitchFamily="34" charset="0"/>
              </a:rPr>
            </a:br>
            <a:r>
              <a:rPr lang="en-US" sz="2000" dirty="0" smtClean="0">
                <a:solidFill>
                  <a:schemeClr val="accent2">
                    <a:lumMod val="25000"/>
                  </a:schemeClr>
                </a:solidFill>
                <a:latin typeface="Calibri" pitchFamily="34" charset="0"/>
              </a:rPr>
              <a:t>∑</a:t>
            </a:r>
            <a:r>
              <a:rPr lang="en-US" sz="2000" dirty="0" smtClean="0">
                <a:latin typeface="Calibri" pitchFamily="34" charset="0"/>
              </a:rPr>
              <a:t> </a:t>
            </a:r>
            <a:r>
              <a:rPr lang="en-US" altLang="zh-CN" sz="2000" b="1" dirty="0" smtClean="0">
                <a:solidFill>
                  <a:srgbClr val="367DB2"/>
                </a:solidFill>
                <a:latin typeface="Calibri" pitchFamily="34" charset="0"/>
                <a:ea typeface="宋体" pitchFamily="2" charset="-122"/>
              </a:rPr>
              <a:t>INDexp_post1 </a:t>
            </a:r>
            <a:r>
              <a:rPr lang="en-US" sz="2000" b="1" dirty="0" smtClean="0">
                <a:solidFill>
                  <a:schemeClr val="accent2">
                    <a:lumMod val="25000"/>
                  </a:schemeClr>
                </a:solidFill>
                <a:latin typeface="Calibri" pitchFamily="34" charset="0"/>
              </a:rPr>
              <a:t>/</a:t>
            </a:r>
            <a:r>
              <a:rPr lang="en-US" sz="2000" dirty="0" smtClean="0">
                <a:solidFill>
                  <a:schemeClr val="accent2">
                    <a:lumMod val="25000"/>
                  </a:schemeClr>
                </a:solidFill>
                <a:latin typeface="Calibri" pitchFamily="34" charset="0"/>
              </a:rPr>
              <a:t> household size (or sum equivalent adult values)</a:t>
            </a:r>
            <a:endParaRPr lang="en-US" sz="2000" dirty="0">
              <a:solidFill>
                <a:schemeClr val="accent2">
                  <a:lumMod val="25000"/>
                </a:schemeClr>
              </a:solidFill>
              <a:latin typeface="Calibri" pitchFamily="34" charset="0"/>
            </a:endParaRPr>
          </a:p>
        </p:txBody>
      </p:sp>
      <p:sp>
        <p:nvSpPr>
          <p:cNvPr id="9" name="5-Point Star 8"/>
          <p:cNvSpPr/>
          <p:nvPr/>
        </p:nvSpPr>
        <p:spPr>
          <a:xfrm>
            <a:off x="8358214" y="2500306"/>
            <a:ext cx="506413" cy="579437"/>
          </a:xfrm>
          <a:prstGeom prst="star5">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9"/>
          <p:cNvPicPr>
            <a:picLocks noChangeAspect="1" noChangeArrowheads="1"/>
          </p:cNvPicPr>
          <p:nvPr/>
        </p:nvPicPr>
        <p:blipFill>
          <a:blip r:embed="rId2" cstate="print"/>
          <a:srcRect/>
          <a:stretch>
            <a:fillRect/>
          </a:stretch>
        </p:blipFill>
        <p:spPr bwMode="auto">
          <a:xfrm>
            <a:off x="190500" y="2133600"/>
            <a:ext cx="4737100" cy="4303713"/>
          </a:xfrm>
          <a:prstGeom prst="rect">
            <a:avLst/>
          </a:prstGeom>
          <a:noFill/>
          <a:ln w="9525">
            <a:noFill/>
            <a:miter lim="800000"/>
            <a:headEnd/>
            <a:tailEnd/>
          </a:ln>
        </p:spPr>
      </p:pic>
      <p:sp>
        <p:nvSpPr>
          <p:cNvPr id="59395" name="Rectangle 2"/>
          <p:cNvSpPr>
            <a:spLocks noGrp="1" noChangeArrowheads="1"/>
          </p:cNvSpPr>
          <p:nvPr>
            <p:ph type="title" idx="4294967295"/>
          </p:nvPr>
        </p:nvSpPr>
        <p:spPr>
          <a:xfrm>
            <a:off x="1500165" y="161925"/>
            <a:ext cx="7373959" cy="909621"/>
          </a:xfrm>
        </p:spPr>
        <p:txBody>
          <a:bodyPr/>
          <a:lstStyle/>
          <a:p>
            <a:pPr algn="l"/>
            <a:r>
              <a:rPr lang="en-GB" altLang="zh-CN" dirty="0" smtClean="0">
                <a:solidFill>
                  <a:schemeClr val="bg2">
                    <a:lumMod val="50000"/>
                  </a:schemeClr>
                </a:solidFill>
                <a:ea typeface="宋体" pitchFamily="2" charset="-122"/>
              </a:rPr>
              <a:t>Step </a:t>
            </a:r>
            <a:r>
              <a:rPr lang="en-GB" altLang="zh-CN" b="1" dirty="0" smtClean="0">
                <a:solidFill>
                  <a:srgbClr val="C00000"/>
                </a:solidFill>
                <a:ea typeface="宋体" pitchFamily="2" charset="-122"/>
              </a:rPr>
              <a:t>6</a:t>
            </a:r>
            <a:r>
              <a:rPr lang="en-GB" altLang="zh-CN" dirty="0" smtClean="0">
                <a:solidFill>
                  <a:schemeClr val="bg2">
                    <a:lumMod val="50000"/>
                  </a:schemeClr>
                </a:solidFill>
                <a:ea typeface="宋体" pitchFamily="2" charset="-122"/>
              </a:rPr>
              <a:t>  </a:t>
            </a:r>
            <a:r>
              <a:rPr lang="en-GB" altLang="zh-CN" b="1" dirty="0" smtClean="0">
                <a:solidFill>
                  <a:schemeClr val="bg2">
                    <a:lumMod val="50000"/>
                  </a:schemeClr>
                </a:solidFill>
                <a:ea typeface="宋体" pitchFamily="2" charset="-122"/>
              </a:rPr>
              <a:t>|</a:t>
            </a:r>
            <a:r>
              <a:rPr lang="en-GB" altLang="zh-CN" dirty="0" smtClean="0">
                <a:solidFill>
                  <a:schemeClr val="bg2">
                    <a:lumMod val="50000"/>
                  </a:schemeClr>
                </a:solidFill>
                <a:ea typeface="宋体" pitchFamily="2" charset="-122"/>
              </a:rPr>
              <a:t> </a:t>
            </a:r>
            <a:r>
              <a:rPr lang="en-GB" altLang="zh-CN" sz="4000" b="1" dirty="0" smtClean="0">
                <a:solidFill>
                  <a:schemeClr val="bg2">
                    <a:lumMod val="50000"/>
                  </a:schemeClr>
                </a:solidFill>
                <a:ea typeface="宋体" pitchFamily="2" charset="-122"/>
              </a:rPr>
              <a:t> </a:t>
            </a:r>
            <a:r>
              <a:rPr lang="en-US" altLang="zh-CN" sz="2400" dirty="0" smtClean="0">
                <a:solidFill>
                  <a:schemeClr val="tx2">
                    <a:lumMod val="85000"/>
                    <a:lumOff val="15000"/>
                  </a:schemeClr>
                </a:solidFill>
                <a:ea typeface="宋体" pitchFamily="2" charset="-122"/>
              </a:rPr>
              <a:t>Aggregation of  individual (or equivalent) consumption expenditure « ex-post » - </a:t>
            </a:r>
            <a:r>
              <a:rPr lang="en-US" altLang="zh-CN" sz="2400" b="1" dirty="0" smtClean="0">
                <a:solidFill>
                  <a:schemeClr val="tx2">
                    <a:lumMod val="85000"/>
                    <a:lumOff val="15000"/>
                  </a:schemeClr>
                </a:solidFill>
                <a:ea typeface="宋体" pitchFamily="2" charset="-122"/>
              </a:rPr>
              <a:t>household level</a:t>
            </a:r>
          </a:p>
        </p:txBody>
      </p:sp>
      <p:sp>
        <p:nvSpPr>
          <p:cNvPr id="59396" name="Rectangle 3"/>
          <p:cNvSpPr>
            <a:spLocks noGrp="1" noChangeArrowheads="1"/>
          </p:cNvSpPr>
          <p:nvPr>
            <p:ph type="body" idx="4294967295"/>
          </p:nvPr>
        </p:nvSpPr>
        <p:spPr>
          <a:xfrm>
            <a:off x="2001838" y="1217613"/>
            <a:ext cx="7142162" cy="762000"/>
          </a:xfrm>
        </p:spPr>
        <p:txBody>
          <a:bodyPr/>
          <a:lstStyle/>
          <a:p>
            <a:pPr marL="457200" indent="-457200">
              <a:lnSpc>
                <a:spcPct val="90000"/>
              </a:lnSpc>
              <a:buSzPct val="120000"/>
              <a:buFont typeface="Arial" charset="0"/>
              <a:buAutoNum type="arabicParenR" startAt="6"/>
            </a:pPr>
            <a:r>
              <a:rPr lang="en-US" altLang="zh-CN" sz="2000" dirty="0" smtClean="0">
                <a:solidFill>
                  <a:schemeClr val="bg2">
                    <a:lumMod val="50000"/>
                  </a:schemeClr>
                </a:solidFill>
                <a:ea typeface="宋体" pitchFamily="2" charset="-122"/>
              </a:rPr>
              <a:t>Aggregation  of consumption expenditure at the household level. </a:t>
            </a:r>
            <a:r>
              <a:rPr lang="en-US" altLang="zh-CN" sz="2000" b="1" dirty="0" smtClean="0">
                <a:solidFill>
                  <a:srgbClr val="C00000"/>
                </a:solidFill>
                <a:ea typeface="宋体" pitchFamily="2" charset="-122"/>
              </a:rPr>
              <a:t>How to?</a:t>
            </a:r>
            <a:endParaRPr lang="fr-FR" altLang="zh-CN" sz="2000" b="1" dirty="0" smtClean="0">
              <a:solidFill>
                <a:srgbClr val="C00000"/>
              </a:solidFill>
              <a:ea typeface="宋体" pitchFamily="2" charset="-122"/>
            </a:endParaRPr>
          </a:p>
        </p:txBody>
      </p:sp>
      <p:grpSp>
        <p:nvGrpSpPr>
          <p:cNvPr id="2" name="Group 4"/>
          <p:cNvGrpSpPr>
            <a:grpSpLocks/>
          </p:cNvGrpSpPr>
          <p:nvPr/>
        </p:nvGrpSpPr>
        <p:grpSpPr bwMode="auto">
          <a:xfrm>
            <a:off x="0" y="1027113"/>
            <a:ext cx="8978900" cy="862012"/>
            <a:chOff x="0" y="2719"/>
            <a:chExt cx="5604" cy="497"/>
          </a:xfrm>
        </p:grpSpPr>
        <p:sp>
          <p:nvSpPr>
            <p:cNvPr id="59423" name="Rectangle 5"/>
            <p:cNvSpPr>
              <a:spLocks noChangeArrowheads="1"/>
            </p:cNvSpPr>
            <p:nvPr/>
          </p:nvSpPr>
          <p:spPr bwMode="auto">
            <a:xfrm>
              <a:off x="1224" y="2820"/>
              <a:ext cx="4380" cy="396"/>
            </a:xfrm>
            <a:prstGeom prst="rect">
              <a:avLst/>
            </a:prstGeom>
            <a:noFill/>
            <a:ln w="31750">
              <a:solidFill>
                <a:srgbClr val="367DB2"/>
              </a:solidFill>
              <a:miter lim="800000"/>
              <a:headEnd/>
              <a:tailEnd/>
            </a:ln>
          </p:spPr>
          <p:txBody>
            <a:bodyPr wrap="none" anchor="ctr"/>
            <a:lstStyle/>
            <a:p>
              <a:endParaRPr lang="en-GB"/>
            </a:p>
          </p:txBody>
        </p:sp>
        <p:sp>
          <p:nvSpPr>
            <p:cNvPr id="59424" name="Rectangle 6"/>
            <p:cNvSpPr>
              <a:spLocks noChangeArrowheads="1"/>
            </p:cNvSpPr>
            <p:nvPr/>
          </p:nvSpPr>
          <p:spPr bwMode="auto">
            <a:xfrm>
              <a:off x="0" y="2719"/>
              <a:ext cx="1029" cy="479"/>
            </a:xfrm>
            <a:prstGeom prst="rect">
              <a:avLst/>
            </a:prstGeom>
            <a:noFill/>
            <a:ln w="9525">
              <a:noFill/>
              <a:miter lim="800000"/>
              <a:headEnd/>
              <a:tailEnd/>
            </a:ln>
          </p:spPr>
          <p:txBody>
            <a:bodyPr>
              <a:spAutoFit/>
            </a:bodyPr>
            <a:lstStyle/>
            <a:p>
              <a:pPr>
                <a:spcBef>
                  <a:spcPct val="50000"/>
                </a:spcBef>
              </a:pPr>
              <a:r>
                <a:rPr lang="fr-FR" sz="2400" dirty="0" err="1" smtClean="0">
                  <a:solidFill>
                    <a:srgbClr val="C00000"/>
                  </a:solidFill>
                  <a:latin typeface="Calibri" pitchFamily="34" charset="0"/>
                  <a:cs typeface="Calibri" pitchFamily="34" charset="0"/>
                </a:rPr>
                <a:t>Household</a:t>
              </a:r>
              <a:r>
                <a:rPr lang="fr-FR" sz="2400" dirty="0" smtClean="0">
                  <a:solidFill>
                    <a:srgbClr val="C00000"/>
                  </a:solidFill>
                  <a:latin typeface="Calibri" pitchFamily="34" charset="0"/>
                  <a:cs typeface="Calibri" pitchFamily="34" charset="0"/>
                </a:rPr>
                <a:t> </a:t>
              </a:r>
              <a:r>
                <a:rPr lang="fr-FR" sz="2400" dirty="0" err="1" smtClean="0">
                  <a:solidFill>
                    <a:srgbClr val="C00000"/>
                  </a:solidFill>
                  <a:latin typeface="Calibri" pitchFamily="34" charset="0"/>
                  <a:cs typeface="Calibri" pitchFamily="34" charset="0"/>
                </a:rPr>
                <a:t>level</a:t>
              </a:r>
              <a:endParaRPr lang="fr-FR" sz="2400" dirty="0">
                <a:solidFill>
                  <a:srgbClr val="C00000"/>
                </a:solidFill>
                <a:latin typeface="Calibri" pitchFamily="34" charset="0"/>
                <a:cs typeface="Calibri" pitchFamily="34" charset="0"/>
              </a:endParaRPr>
            </a:p>
          </p:txBody>
        </p:sp>
        <p:sp>
          <p:nvSpPr>
            <p:cNvPr id="59425" name="Line 7"/>
            <p:cNvSpPr>
              <a:spLocks noChangeShapeType="1"/>
            </p:cNvSpPr>
            <p:nvPr/>
          </p:nvSpPr>
          <p:spPr bwMode="auto">
            <a:xfrm flipH="1">
              <a:off x="924" y="3012"/>
              <a:ext cx="300" cy="0"/>
            </a:xfrm>
            <a:prstGeom prst="line">
              <a:avLst/>
            </a:prstGeom>
            <a:noFill/>
            <a:ln w="50800">
              <a:solidFill>
                <a:srgbClr val="367DB2"/>
              </a:solidFill>
              <a:round/>
              <a:headEnd/>
              <a:tailEnd type="triangle" w="med" len="med"/>
            </a:ln>
          </p:spPr>
          <p:txBody>
            <a:bodyPr/>
            <a:lstStyle/>
            <a:p>
              <a:endParaRPr lang="en-GB"/>
            </a:p>
          </p:txBody>
        </p:sp>
      </p:grpSp>
      <p:sp>
        <p:nvSpPr>
          <p:cNvPr id="59398" name="Rectangle 12"/>
          <p:cNvSpPr>
            <a:spLocks noChangeArrowheads="1"/>
          </p:cNvSpPr>
          <p:nvPr/>
        </p:nvSpPr>
        <p:spPr bwMode="auto">
          <a:xfrm>
            <a:off x="1854200" y="5537200"/>
            <a:ext cx="482600" cy="584200"/>
          </a:xfrm>
          <a:prstGeom prst="rect">
            <a:avLst/>
          </a:prstGeom>
          <a:noFill/>
          <a:ln w="34925">
            <a:solidFill>
              <a:schemeClr val="folHlink"/>
            </a:solidFill>
            <a:miter lim="800000"/>
            <a:headEnd/>
            <a:tailEnd/>
          </a:ln>
        </p:spPr>
        <p:txBody>
          <a:bodyPr wrap="none" anchor="ctr"/>
          <a:lstStyle/>
          <a:p>
            <a:endParaRPr lang="en-GB"/>
          </a:p>
        </p:txBody>
      </p:sp>
      <p:sp>
        <p:nvSpPr>
          <p:cNvPr id="59399" name="Rectangle 13"/>
          <p:cNvSpPr>
            <a:spLocks noChangeArrowheads="1"/>
          </p:cNvSpPr>
          <p:nvPr/>
        </p:nvSpPr>
        <p:spPr bwMode="auto">
          <a:xfrm>
            <a:off x="3225800" y="5549900"/>
            <a:ext cx="482600" cy="584200"/>
          </a:xfrm>
          <a:prstGeom prst="rect">
            <a:avLst/>
          </a:prstGeom>
          <a:noFill/>
          <a:ln w="34925">
            <a:solidFill>
              <a:schemeClr val="folHlink"/>
            </a:solidFill>
            <a:miter lim="800000"/>
            <a:headEnd/>
            <a:tailEnd/>
          </a:ln>
        </p:spPr>
        <p:txBody>
          <a:bodyPr wrap="none" anchor="ctr"/>
          <a:lstStyle/>
          <a:p>
            <a:endParaRPr lang="en-GB"/>
          </a:p>
        </p:txBody>
      </p:sp>
      <p:grpSp>
        <p:nvGrpSpPr>
          <p:cNvPr id="3" name="Group 20"/>
          <p:cNvGrpSpPr>
            <a:grpSpLocks/>
          </p:cNvGrpSpPr>
          <p:nvPr/>
        </p:nvGrpSpPr>
        <p:grpSpPr bwMode="auto">
          <a:xfrm>
            <a:off x="152400" y="2108200"/>
            <a:ext cx="5016500" cy="622300"/>
            <a:chOff x="96" y="1848"/>
            <a:chExt cx="3160" cy="392"/>
          </a:xfrm>
        </p:grpSpPr>
        <p:sp>
          <p:nvSpPr>
            <p:cNvPr id="59421" name="Rectangle 19"/>
            <p:cNvSpPr>
              <a:spLocks noChangeArrowheads="1"/>
            </p:cNvSpPr>
            <p:nvPr/>
          </p:nvSpPr>
          <p:spPr bwMode="auto">
            <a:xfrm>
              <a:off x="96" y="1848"/>
              <a:ext cx="3160" cy="392"/>
            </a:xfrm>
            <a:prstGeom prst="rect">
              <a:avLst/>
            </a:prstGeom>
            <a:solidFill>
              <a:schemeClr val="bg1"/>
            </a:solidFill>
            <a:ln w="9525">
              <a:noFill/>
              <a:miter lim="800000"/>
              <a:headEnd/>
              <a:tailEnd/>
            </a:ln>
          </p:spPr>
          <p:txBody>
            <a:bodyPr wrap="none" anchor="ctr"/>
            <a:lstStyle/>
            <a:p>
              <a:pPr algn="ctr"/>
              <a:r>
                <a:rPr lang="fr-FR"/>
                <a:t>&lt;</a:t>
              </a:r>
            </a:p>
          </p:txBody>
        </p:sp>
        <p:sp>
          <p:nvSpPr>
            <p:cNvPr id="59422" name="Rectangle 10"/>
            <p:cNvSpPr>
              <a:spLocks noChangeArrowheads="1"/>
            </p:cNvSpPr>
            <p:nvPr/>
          </p:nvSpPr>
          <p:spPr bwMode="auto">
            <a:xfrm>
              <a:off x="181" y="1925"/>
              <a:ext cx="2934" cy="231"/>
            </a:xfrm>
            <a:prstGeom prst="rect">
              <a:avLst/>
            </a:prstGeom>
            <a:solidFill>
              <a:schemeClr val="bg1"/>
            </a:solidFill>
            <a:ln w="9525">
              <a:noFill/>
              <a:miter lim="800000"/>
              <a:headEnd/>
              <a:tailEnd/>
            </a:ln>
          </p:spPr>
          <p:txBody>
            <a:bodyPr>
              <a:spAutoFit/>
            </a:bodyPr>
            <a:lstStyle/>
            <a:p>
              <a:pPr>
                <a:buClr>
                  <a:schemeClr val="folHlink"/>
                </a:buClr>
                <a:buFont typeface="Wingdings" pitchFamily="2" charset="2"/>
                <a:buChar char="è"/>
              </a:pPr>
              <a:r>
                <a:rPr lang="it-IT" altLang="zh-CN" b="1">
                  <a:solidFill>
                    <a:srgbClr val="4D4D4D"/>
                  </a:solidFill>
                  <a:ea typeface="宋体" pitchFamily="2" charset="-122"/>
                </a:rPr>
                <a:t> Raw data Individuals</a:t>
              </a:r>
              <a:endParaRPr lang="fr-FR" b="1">
                <a:solidFill>
                  <a:srgbClr val="4D4D4D"/>
                </a:solidFill>
              </a:endParaRPr>
            </a:p>
          </p:txBody>
        </p:sp>
      </p:grpSp>
      <p:sp>
        <p:nvSpPr>
          <p:cNvPr id="59401" name="Rectangle 21"/>
          <p:cNvSpPr>
            <a:spLocks noChangeArrowheads="1"/>
          </p:cNvSpPr>
          <p:nvPr/>
        </p:nvSpPr>
        <p:spPr bwMode="auto">
          <a:xfrm>
            <a:off x="203200" y="2197100"/>
            <a:ext cx="4711700" cy="4241800"/>
          </a:xfrm>
          <a:prstGeom prst="rect">
            <a:avLst/>
          </a:prstGeom>
          <a:noFill/>
          <a:ln w="38100">
            <a:solidFill>
              <a:schemeClr val="folHlink"/>
            </a:solidFill>
            <a:miter lim="800000"/>
            <a:headEnd/>
            <a:tailEnd/>
          </a:ln>
        </p:spPr>
        <p:txBody>
          <a:bodyPr wrap="none" anchor="ctr"/>
          <a:lstStyle/>
          <a:p>
            <a:endParaRPr lang="en-GB"/>
          </a:p>
        </p:txBody>
      </p:sp>
      <p:grpSp>
        <p:nvGrpSpPr>
          <p:cNvPr id="4" name="Group 26"/>
          <p:cNvGrpSpPr>
            <a:grpSpLocks/>
          </p:cNvGrpSpPr>
          <p:nvPr/>
        </p:nvGrpSpPr>
        <p:grpSpPr bwMode="auto">
          <a:xfrm>
            <a:off x="4165600" y="1803400"/>
            <a:ext cx="4787900" cy="4838700"/>
            <a:chOff x="2624" y="1136"/>
            <a:chExt cx="3016" cy="3048"/>
          </a:xfrm>
        </p:grpSpPr>
        <p:pic>
          <p:nvPicPr>
            <p:cNvPr id="59416" name="Picture 17"/>
            <p:cNvPicPr>
              <a:picLocks noChangeAspect="1" noChangeArrowheads="1"/>
            </p:cNvPicPr>
            <p:nvPr/>
          </p:nvPicPr>
          <p:blipFill>
            <a:blip r:embed="rId3" cstate="print"/>
            <a:srcRect/>
            <a:stretch>
              <a:fillRect/>
            </a:stretch>
          </p:blipFill>
          <p:spPr bwMode="auto">
            <a:xfrm>
              <a:off x="2624" y="1136"/>
              <a:ext cx="2989" cy="3048"/>
            </a:xfrm>
            <a:prstGeom prst="rect">
              <a:avLst/>
            </a:prstGeom>
            <a:noFill/>
            <a:ln w="9525">
              <a:noFill/>
              <a:miter lim="800000"/>
              <a:headEnd/>
              <a:tailEnd/>
            </a:ln>
          </p:spPr>
        </p:pic>
        <p:grpSp>
          <p:nvGrpSpPr>
            <p:cNvPr id="5" name="Group 22"/>
            <p:cNvGrpSpPr>
              <a:grpSpLocks/>
            </p:cNvGrpSpPr>
            <p:nvPr/>
          </p:nvGrpSpPr>
          <p:grpSpPr bwMode="auto">
            <a:xfrm>
              <a:off x="2632" y="1152"/>
              <a:ext cx="3008" cy="392"/>
              <a:chOff x="96" y="1848"/>
              <a:chExt cx="3160" cy="392"/>
            </a:xfrm>
          </p:grpSpPr>
          <p:sp>
            <p:nvSpPr>
              <p:cNvPr id="59419" name="Rectangle 23"/>
              <p:cNvSpPr>
                <a:spLocks noChangeArrowheads="1"/>
              </p:cNvSpPr>
              <p:nvPr/>
            </p:nvSpPr>
            <p:spPr bwMode="auto">
              <a:xfrm>
                <a:off x="96" y="1848"/>
                <a:ext cx="3160" cy="392"/>
              </a:xfrm>
              <a:prstGeom prst="rect">
                <a:avLst/>
              </a:prstGeom>
              <a:solidFill>
                <a:schemeClr val="bg1"/>
              </a:solidFill>
              <a:ln w="9525">
                <a:noFill/>
                <a:miter lim="800000"/>
                <a:headEnd/>
                <a:tailEnd/>
              </a:ln>
            </p:spPr>
            <p:txBody>
              <a:bodyPr wrap="none" anchor="ctr"/>
              <a:lstStyle/>
              <a:p>
                <a:pPr algn="ctr"/>
                <a:r>
                  <a:rPr lang="fr-FR"/>
                  <a:t>&lt;</a:t>
                </a:r>
              </a:p>
            </p:txBody>
          </p:sp>
          <p:sp>
            <p:nvSpPr>
              <p:cNvPr id="59420" name="Rectangle 24"/>
              <p:cNvSpPr>
                <a:spLocks noChangeArrowheads="1"/>
              </p:cNvSpPr>
              <p:nvPr/>
            </p:nvSpPr>
            <p:spPr bwMode="auto">
              <a:xfrm>
                <a:off x="181" y="1925"/>
                <a:ext cx="2934" cy="231"/>
              </a:xfrm>
              <a:prstGeom prst="rect">
                <a:avLst/>
              </a:prstGeom>
              <a:solidFill>
                <a:schemeClr val="bg1"/>
              </a:solidFill>
              <a:ln w="9525">
                <a:noFill/>
                <a:miter lim="800000"/>
                <a:headEnd/>
                <a:tailEnd/>
              </a:ln>
            </p:spPr>
            <p:txBody>
              <a:bodyPr>
                <a:spAutoFit/>
              </a:bodyPr>
              <a:lstStyle/>
              <a:p>
                <a:pPr>
                  <a:buClr>
                    <a:srgbClr val="367DB2"/>
                  </a:buClr>
                  <a:buFont typeface="Wingdings" pitchFamily="2" charset="2"/>
                  <a:buChar char="è"/>
                </a:pPr>
                <a:r>
                  <a:rPr lang="it-IT" altLang="zh-CN" b="1">
                    <a:solidFill>
                      <a:srgbClr val="4D4D4D"/>
                    </a:solidFill>
                    <a:ea typeface="宋体" pitchFamily="2" charset="-122"/>
                  </a:rPr>
                  <a:t> Household level  (“HHBasis”)</a:t>
                </a:r>
                <a:endParaRPr lang="fr-FR" b="1">
                  <a:solidFill>
                    <a:srgbClr val="4D4D4D"/>
                  </a:solidFill>
                </a:endParaRPr>
              </a:p>
            </p:txBody>
          </p:sp>
        </p:grpSp>
        <p:sp>
          <p:nvSpPr>
            <p:cNvPr id="59418" name="Rectangle 25"/>
            <p:cNvSpPr>
              <a:spLocks noChangeArrowheads="1"/>
            </p:cNvSpPr>
            <p:nvPr/>
          </p:nvSpPr>
          <p:spPr bwMode="auto">
            <a:xfrm>
              <a:off x="2624" y="1144"/>
              <a:ext cx="2984" cy="3032"/>
            </a:xfrm>
            <a:prstGeom prst="rect">
              <a:avLst/>
            </a:prstGeom>
            <a:noFill/>
            <a:ln w="38100">
              <a:solidFill>
                <a:srgbClr val="367DB2"/>
              </a:solidFill>
              <a:miter lim="800000"/>
              <a:headEnd/>
              <a:tailEnd/>
            </a:ln>
          </p:spPr>
          <p:txBody>
            <a:bodyPr wrap="none" anchor="ctr"/>
            <a:lstStyle/>
            <a:p>
              <a:endParaRPr lang="en-GB"/>
            </a:p>
          </p:txBody>
        </p:sp>
      </p:grpSp>
      <p:grpSp>
        <p:nvGrpSpPr>
          <p:cNvPr id="6" name="Group 39"/>
          <p:cNvGrpSpPr>
            <a:grpSpLocks/>
          </p:cNvGrpSpPr>
          <p:nvPr/>
        </p:nvGrpSpPr>
        <p:grpSpPr bwMode="auto">
          <a:xfrm>
            <a:off x="2120900" y="2413000"/>
            <a:ext cx="6591300" cy="3479800"/>
            <a:chOff x="1336" y="1520"/>
            <a:chExt cx="4152" cy="2192"/>
          </a:xfrm>
        </p:grpSpPr>
        <p:grpSp>
          <p:nvGrpSpPr>
            <p:cNvPr id="7" name="Group 38"/>
            <p:cNvGrpSpPr>
              <a:grpSpLocks/>
            </p:cNvGrpSpPr>
            <p:nvPr/>
          </p:nvGrpSpPr>
          <p:grpSpPr bwMode="auto">
            <a:xfrm>
              <a:off x="1336" y="3256"/>
              <a:ext cx="1752" cy="272"/>
              <a:chOff x="1336" y="3256"/>
              <a:chExt cx="1752" cy="272"/>
            </a:xfrm>
          </p:grpSpPr>
          <p:sp>
            <p:nvSpPr>
              <p:cNvPr id="59413" name="Line 31"/>
              <p:cNvSpPr>
                <a:spLocks noChangeShapeType="1"/>
              </p:cNvSpPr>
              <p:nvPr/>
            </p:nvSpPr>
            <p:spPr bwMode="auto">
              <a:xfrm flipV="1">
                <a:off x="1336" y="3256"/>
                <a:ext cx="1752" cy="8"/>
              </a:xfrm>
              <a:prstGeom prst="line">
                <a:avLst/>
              </a:prstGeom>
              <a:noFill/>
              <a:ln w="38100">
                <a:solidFill>
                  <a:srgbClr val="367DB2"/>
                </a:solidFill>
                <a:round/>
                <a:headEnd/>
                <a:tailEnd/>
              </a:ln>
            </p:spPr>
            <p:txBody>
              <a:bodyPr/>
              <a:lstStyle/>
              <a:p>
                <a:endParaRPr lang="en-GB"/>
              </a:p>
            </p:txBody>
          </p:sp>
          <p:sp>
            <p:nvSpPr>
              <p:cNvPr id="59414" name="Line 32"/>
              <p:cNvSpPr>
                <a:spLocks noChangeShapeType="1"/>
              </p:cNvSpPr>
              <p:nvPr/>
            </p:nvSpPr>
            <p:spPr bwMode="auto">
              <a:xfrm>
                <a:off x="1336" y="3272"/>
                <a:ext cx="0" cy="200"/>
              </a:xfrm>
              <a:prstGeom prst="line">
                <a:avLst/>
              </a:prstGeom>
              <a:noFill/>
              <a:ln w="38100">
                <a:solidFill>
                  <a:srgbClr val="367DB2"/>
                </a:solidFill>
                <a:round/>
                <a:headEnd/>
                <a:tailEnd/>
              </a:ln>
            </p:spPr>
            <p:txBody>
              <a:bodyPr/>
              <a:lstStyle/>
              <a:p>
                <a:endParaRPr lang="en-GB"/>
              </a:p>
            </p:txBody>
          </p:sp>
          <p:sp>
            <p:nvSpPr>
              <p:cNvPr id="59415" name="Line 33"/>
              <p:cNvSpPr>
                <a:spLocks noChangeShapeType="1"/>
              </p:cNvSpPr>
              <p:nvPr/>
            </p:nvSpPr>
            <p:spPr bwMode="auto">
              <a:xfrm>
                <a:off x="3072" y="3256"/>
                <a:ext cx="0" cy="272"/>
              </a:xfrm>
              <a:prstGeom prst="line">
                <a:avLst/>
              </a:prstGeom>
              <a:noFill/>
              <a:ln w="38100">
                <a:solidFill>
                  <a:srgbClr val="367DB2"/>
                </a:solidFill>
                <a:round/>
                <a:headEnd/>
                <a:tailEnd type="triangle" w="med" len="med"/>
              </a:ln>
            </p:spPr>
            <p:txBody>
              <a:bodyPr/>
              <a:lstStyle/>
              <a:p>
                <a:endParaRPr lang="en-GB"/>
              </a:p>
            </p:txBody>
          </p:sp>
        </p:grpSp>
        <p:grpSp>
          <p:nvGrpSpPr>
            <p:cNvPr id="8" name="Group 37"/>
            <p:cNvGrpSpPr>
              <a:grpSpLocks/>
            </p:cNvGrpSpPr>
            <p:nvPr/>
          </p:nvGrpSpPr>
          <p:grpSpPr bwMode="auto">
            <a:xfrm>
              <a:off x="2176" y="1520"/>
              <a:ext cx="3312" cy="2192"/>
              <a:chOff x="2176" y="1520"/>
              <a:chExt cx="3312" cy="2192"/>
            </a:xfrm>
          </p:grpSpPr>
          <p:grpSp>
            <p:nvGrpSpPr>
              <p:cNvPr id="9" name="Group 27"/>
              <p:cNvGrpSpPr>
                <a:grpSpLocks/>
              </p:cNvGrpSpPr>
              <p:nvPr/>
            </p:nvGrpSpPr>
            <p:grpSpPr bwMode="auto">
              <a:xfrm>
                <a:off x="3000" y="1520"/>
                <a:ext cx="2488" cy="2192"/>
                <a:chOff x="3000" y="1520"/>
                <a:chExt cx="2488" cy="2192"/>
              </a:xfrm>
            </p:grpSpPr>
            <p:sp>
              <p:nvSpPr>
                <p:cNvPr id="59410" name="Text Box 16"/>
                <p:cNvSpPr txBox="1">
                  <a:spLocks noChangeArrowheads="1"/>
                </p:cNvSpPr>
                <p:nvPr/>
              </p:nvSpPr>
              <p:spPr bwMode="auto">
                <a:xfrm>
                  <a:off x="3360" y="1520"/>
                  <a:ext cx="2128" cy="843"/>
                </a:xfrm>
                <a:prstGeom prst="rect">
                  <a:avLst/>
                </a:prstGeom>
                <a:solidFill>
                  <a:schemeClr val="bg1"/>
                </a:solidFill>
                <a:ln w="31750">
                  <a:solidFill>
                    <a:srgbClr val="367DB2"/>
                  </a:solidFill>
                  <a:miter lim="800000"/>
                  <a:headEnd/>
                  <a:tailEnd/>
                </a:ln>
              </p:spPr>
              <p:txBody>
                <a:bodyPr>
                  <a:spAutoFit/>
                </a:bodyPr>
                <a:lstStyle/>
                <a:p>
                  <a:pPr>
                    <a:spcBef>
                      <a:spcPct val="50000"/>
                    </a:spcBef>
                  </a:pPr>
                  <a:r>
                    <a:rPr lang="en-US" dirty="0" smtClean="0">
                      <a:solidFill>
                        <a:schemeClr val="accent2">
                          <a:lumMod val="25000"/>
                        </a:schemeClr>
                      </a:solidFill>
                    </a:rPr>
                    <a:t>= sum of individual consumption expenditure in the household </a:t>
                  </a:r>
                  <a:r>
                    <a:rPr lang="en-US" dirty="0" err="1" smtClean="0">
                      <a:solidFill>
                        <a:schemeClr val="accent2">
                          <a:lumMod val="25000"/>
                        </a:schemeClr>
                      </a:solidFill>
                    </a:rPr>
                    <a:t>HHId</a:t>
                  </a:r>
                  <a:r>
                    <a:rPr lang="en-US" dirty="0" smtClean="0">
                      <a:solidFill>
                        <a:schemeClr val="accent2">
                          <a:lumMod val="25000"/>
                        </a:schemeClr>
                      </a:solidFill>
                    </a:rPr>
                    <a:t>  « 118 »</a:t>
                  </a:r>
                </a:p>
                <a:p>
                  <a:pPr>
                    <a:spcBef>
                      <a:spcPct val="50000"/>
                    </a:spcBef>
                  </a:pPr>
                  <a:r>
                    <a:rPr lang="en-US" dirty="0" smtClean="0">
                      <a:solidFill>
                        <a:schemeClr val="accent2">
                          <a:lumMod val="25000"/>
                        </a:schemeClr>
                      </a:solidFill>
                    </a:rPr>
                    <a:t>67221 = 24647+21287+21287</a:t>
                  </a:r>
                  <a:endParaRPr lang="en-US" dirty="0">
                    <a:solidFill>
                      <a:schemeClr val="accent2">
                        <a:lumMod val="25000"/>
                      </a:schemeClr>
                    </a:solidFill>
                  </a:endParaRPr>
                </a:p>
              </p:txBody>
            </p:sp>
            <p:sp>
              <p:nvSpPr>
                <p:cNvPr id="59411" name="Rectangle 15"/>
                <p:cNvSpPr>
                  <a:spLocks noChangeArrowheads="1"/>
                </p:cNvSpPr>
                <p:nvPr/>
              </p:nvSpPr>
              <p:spPr bwMode="auto">
                <a:xfrm>
                  <a:off x="4392" y="3536"/>
                  <a:ext cx="496" cy="176"/>
                </a:xfrm>
                <a:prstGeom prst="rect">
                  <a:avLst/>
                </a:prstGeom>
                <a:noFill/>
                <a:ln w="34925">
                  <a:solidFill>
                    <a:schemeClr val="hlink"/>
                  </a:solidFill>
                  <a:miter lim="800000"/>
                  <a:headEnd/>
                  <a:tailEnd/>
                </a:ln>
              </p:spPr>
              <p:txBody>
                <a:bodyPr wrap="none" anchor="ctr"/>
                <a:lstStyle/>
                <a:p>
                  <a:endParaRPr lang="en-GB"/>
                </a:p>
              </p:txBody>
            </p:sp>
            <p:sp>
              <p:nvSpPr>
                <p:cNvPr id="59412" name="Rectangle 14"/>
                <p:cNvSpPr>
                  <a:spLocks noChangeArrowheads="1"/>
                </p:cNvSpPr>
                <p:nvPr/>
              </p:nvSpPr>
              <p:spPr bwMode="auto">
                <a:xfrm>
                  <a:off x="3000" y="3536"/>
                  <a:ext cx="304" cy="168"/>
                </a:xfrm>
                <a:prstGeom prst="rect">
                  <a:avLst/>
                </a:prstGeom>
                <a:noFill/>
                <a:ln w="34925">
                  <a:solidFill>
                    <a:schemeClr val="hlink"/>
                  </a:solidFill>
                  <a:miter lim="800000"/>
                  <a:headEnd/>
                  <a:tailEnd/>
                </a:ln>
              </p:spPr>
              <p:txBody>
                <a:bodyPr wrap="none" anchor="ctr"/>
                <a:lstStyle/>
                <a:p>
                  <a:endParaRPr lang="en-GB"/>
                </a:p>
              </p:txBody>
            </p:sp>
          </p:grpSp>
          <p:sp>
            <p:nvSpPr>
              <p:cNvPr id="59407" name="Line 34"/>
              <p:cNvSpPr>
                <a:spLocks noChangeShapeType="1"/>
              </p:cNvSpPr>
              <p:nvPr/>
            </p:nvSpPr>
            <p:spPr bwMode="auto">
              <a:xfrm>
                <a:off x="2176" y="3024"/>
                <a:ext cx="2528" cy="8"/>
              </a:xfrm>
              <a:prstGeom prst="line">
                <a:avLst/>
              </a:prstGeom>
              <a:noFill/>
              <a:ln w="38100">
                <a:solidFill>
                  <a:srgbClr val="367DB2"/>
                </a:solidFill>
                <a:round/>
                <a:headEnd/>
                <a:tailEnd/>
              </a:ln>
            </p:spPr>
            <p:txBody>
              <a:bodyPr/>
              <a:lstStyle/>
              <a:p>
                <a:endParaRPr lang="en-GB"/>
              </a:p>
            </p:txBody>
          </p:sp>
          <p:sp>
            <p:nvSpPr>
              <p:cNvPr id="59408" name="Line 35"/>
              <p:cNvSpPr>
                <a:spLocks noChangeShapeType="1"/>
              </p:cNvSpPr>
              <p:nvPr/>
            </p:nvSpPr>
            <p:spPr bwMode="auto">
              <a:xfrm flipH="1">
                <a:off x="2184" y="3048"/>
                <a:ext cx="0" cy="424"/>
              </a:xfrm>
              <a:prstGeom prst="line">
                <a:avLst/>
              </a:prstGeom>
              <a:noFill/>
              <a:ln w="38100">
                <a:solidFill>
                  <a:srgbClr val="367DB2"/>
                </a:solidFill>
                <a:round/>
                <a:headEnd/>
                <a:tailEnd/>
              </a:ln>
            </p:spPr>
            <p:txBody>
              <a:bodyPr/>
              <a:lstStyle/>
              <a:p>
                <a:endParaRPr lang="en-GB"/>
              </a:p>
            </p:txBody>
          </p:sp>
          <p:sp>
            <p:nvSpPr>
              <p:cNvPr id="59409" name="Line 36"/>
              <p:cNvSpPr>
                <a:spLocks noChangeShapeType="1"/>
              </p:cNvSpPr>
              <p:nvPr/>
            </p:nvSpPr>
            <p:spPr bwMode="auto">
              <a:xfrm>
                <a:off x="4688" y="3024"/>
                <a:ext cx="0" cy="496"/>
              </a:xfrm>
              <a:prstGeom prst="line">
                <a:avLst/>
              </a:prstGeom>
              <a:noFill/>
              <a:ln w="38100">
                <a:solidFill>
                  <a:srgbClr val="367DB2"/>
                </a:solidFill>
                <a:round/>
                <a:headEnd/>
                <a:tailEnd type="triangle" w="med" len="med"/>
              </a:ln>
            </p:spPr>
            <p:txBody>
              <a:bodyPr/>
              <a:lstStyle/>
              <a:p>
                <a:endParaRPr lang="en-GB"/>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1500166" y="177800"/>
            <a:ext cx="7326334" cy="965184"/>
          </a:xfrm>
        </p:spPr>
        <p:txBody>
          <a:bodyPr/>
          <a:lstStyle/>
          <a:p>
            <a:r>
              <a:rPr lang="en-GB" altLang="zh-CN" b="1" dirty="0" smtClean="0">
                <a:solidFill>
                  <a:schemeClr val="accent2">
                    <a:lumMod val="25000"/>
                  </a:schemeClr>
                </a:solidFill>
                <a:ea typeface="宋体" pitchFamily="2" charset="-122"/>
              </a:rPr>
              <a:t>Poverty impact</a:t>
            </a:r>
            <a:r>
              <a:rPr lang="en-GB" altLang="zh-CN" dirty="0" smtClean="0">
                <a:solidFill>
                  <a:schemeClr val="accent2">
                    <a:lumMod val="25000"/>
                  </a:schemeClr>
                </a:solidFill>
                <a:ea typeface="宋体" pitchFamily="2" charset="-122"/>
              </a:rPr>
              <a:t> </a:t>
            </a:r>
            <a:r>
              <a:rPr lang="en-GB" altLang="zh-CN" dirty="0" smtClean="0">
                <a:solidFill>
                  <a:srgbClr val="C00000"/>
                </a:solidFill>
                <a:ea typeface="宋体" pitchFamily="2" charset="-122"/>
              </a:rPr>
              <a:t>|</a:t>
            </a:r>
            <a:r>
              <a:rPr lang="en-GB" altLang="zh-CN" dirty="0" smtClean="0">
                <a:solidFill>
                  <a:schemeClr val="bg2">
                    <a:lumMod val="75000"/>
                  </a:schemeClr>
                </a:solidFill>
                <a:ea typeface="宋体" pitchFamily="2" charset="-122"/>
              </a:rPr>
              <a:t> </a:t>
            </a:r>
            <a:r>
              <a:rPr lang="en-GB" altLang="zh-CN" dirty="0" smtClean="0">
                <a:solidFill>
                  <a:srgbClr val="C00000"/>
                </a:solidFill>
                <a:ea typeface="宋体" pitchFamily="2" charset="-122"/>
              </a:rPr>
              <a:t>Step </a:t>
            </a:r>
            <a:r>
              <a:rPr lang="en-GB" altLang="zh-CN" b="1" dirty="0" smtClean="0">
                <a:solidFill>
                  <a:srgbClr val="C00000"/>
                </a:solidFill>
                <a:ea typeface="宋体" pitchFamily="2" charset="-122"/>
              </a:rPr>
              <a:t>6 </a:t>
            </a:r>
            <a:r>
              <a:rPr lang="fr-FR" altLang="zh-CN" b="1" dirty="0" err="1" smtClean="0">
                <a:solidFill>
                  <a:schemeClr val="accent2">
                    <a:lumMod val="25000"/>
                  </a:schemeClr>
                </a:solidFill>
                <a:ea typeface="宋体" pitchFamily="2" charset="-122"/>
              </a:rPr>
              <a:t>household</a:t>
            </a:r>
            <a:r>
              <a:rPr lang="fr-FR" altLang="zh-CN" b="1" dirty="0" smtClean="0">
                <a:solidFill>
                  <a:schemeClr val="accent2">
                    <a:lumMod val="25000"/>
                  </a:schemeClr>
                </a:solidFill>
                <a:ea typeface="宋体" pitchFamily="2" charset="-122"/>
              </a:rPr>
              <a:t> </a:t>
            </a:r>
            <a:r>
              <a:rPr lang="fr-FR" altLang="zh-CN" b="1" dirty="0" err="1" smtClean="0">
                <a:solidFill>
                  <a:schemeClr val="accent2">
                    <a:lumMod val="25000"/>
                  </a:schemeClr>
                </a:solidFill>
                <a:ea typeface="宋体" pitchFamily="2" charset="-122"/>
              </a:rPr>
              <a:t>level</a:t>
            </a:r>
            <a:r>
              <a:rPr lang="fr-FR" altLang="zh-CN" dirty="0" smtClean="0">
                <a:solidFill>
                  <a:schemeClr val="accent2">
                    <a:lumMod val="25000"/>
                  </a:schemeClr>
                </a:solidFill>
                <a:ea typeface="宋体" pitchFamily="2" charset="-122"/>
              </a:rPr>
              <a:t>  </a:t>
            </a:r>
            <a:br>
              <a:rPr lang="fr-FR" altLang="zh-CN" dirty="0" smtClean="0">
                <a:solidFill>
                  <a:schemeClr val="accent2">
                    <a:lumMod val="25000"/>
                  </a:schemeClr>
                </a:solidFill>
                <a:ea typeface="宋体" pitchFamily="2" charset="-122"/>
              </a:rPr>
            </a:br>
            <a:r>
              <a:rPr lang="fr-FR" altLang="zh-CN" dirty="0" smtClean="0">
                <a:solidFill>
                  <a:schemeClr val="accent2">
                    <a:lumMod val="25000"/>
                  </a:schemeClr>
                </a:solidFill>
                <a:ea typeface="宋体" pitchFamily="2" charset="-122"/>
              </a:rPr>
              <a:t>			 </a:t>
            </a:r>
            <a:r>
              <a:rPr lang="fr-FR" altLang="zh-CN" b="1" dirty="0" err="1" smtClean="0">
                <a:solidFill>
                  <a:schemeClr val="accent2">
                    <a:lumMod val="25000"/>
                  </a:schemeClr>
                </a:solidFill>
                <a:ea typeface="宋体" pitchFamily="2" charset="-122"/>
              </a:rPr>
              <a:t>useful</a:t>
            </a:r>
            <a:r>
              <a:rPr lang="fr-FR" altLang="zh-CN" b="1" dirty="0" smtClean="0">
                <a:solidFill>
                  <a:schemeClr val="accent2">
                    <a:lumMod val="25000"/>
                  </a:schemeClr>
                </a:solidFill>
                <a:ea typeface="宋体" pitchFamily="2" charset="-122"/>
              </a:rPr>
              <a:t> formula </a:t>
            </a:r>
            <a:r>
              <a:rPr lang="fr-FR" altLang="zh-CN" b="1" dirty="0" smtClean="0">
                <a:solidFill>
                  <a:schemeClr val="bg2">
                    <a:lumMod val="75000"/>
                  </a:schemeClr>
                </a:solidFill>
                <a:ea typeface="宋体" pitchFamily="2" charset="-122"/>
              </a:rPr>
              <a:t>(</a:t>
            </a:r>
            <a:r>
              <a:rPr lang="fr-FR" altLang="zh-CN" b="1" dirty="0" smtClean="0">
                <a:solidFill>
                  <a:srgbClr val="C00000"/>
                </a:solidFill>
                <a:ea typeface="宋体" pitchFamily="2" charset="-122"/>
              </a:rPr>
              <a:t>2</a:t>
            </a:r>
            <a:r>
              <a:rPr lang="fr-FR" altLang="zh-CN" b="1" dirty="0" smtClean="0">
                <a:solidFill>
                  <a:schemeClr val="bg2">
                    <a:lumMod val="75000"/>
                  </a:schemeClr>
                </a:solidFill>
                <a:ea typeface="宋体" pitchFamily="2" charset="-122"/>
              </a:rPr>
              <a:t>)</a:t>
            </a:r>
            <a:endParaRPr lang="en-US" altLang="zh-CN" b="1" dirty="0" smtClean="0">
              <a:solidFill>
                <a:srgbClr val="367DB2"/>
              </a:solidFill>
              <a:ea typeface="宋体" pitchFamily="2" charset="-122"/>
            </a:endParaRPr>
          </a:p>
        </p:txBody>
      </p:sp>
      <p:sp>
        <p:nvSpPr>
          <p:cNvPr id="60419" name="Rectangle 3"/>
          <p:cNvSpPr>
            <a:spLocks noGrp="1" noChangeArrowheads="1"/>
          </p:cNvSpPr>
          <p:nvPr>
            <p:ph type="body" idx="4294967295"/>
          </p:nvPr>
        </p:nvSpPr>
        <p:spPr>
          <a:xfrm>
            <a:off x="357158" y="1214422"/>
            <a:ext cx="8520142" cy="5464191"/>
          </a:xfrm>
        </p:spPr>
        <p:txBody>
          <a:bodyPr/>
          <a:lstStyle/>
          <a:p>
            <a:pPr marL="457200" indent="-457200" defTabSz="254000">
              <a:buSzPct val="120000"/>
              <a:tabLst>
                <a:tab pos="1168400" algn="l"/>
              </a:tabLst>
            </a:pPr>
            <a:r>
              <a:rPr lang="fr-FR" altLang="zh-CN" sz="2800" b="1" dirty="0" err="1" smtClean="0">
                <a:ea typeface="宋体" pitchFamily="2" charset="-122"/>
              </a:rPr>
              <a:t>Useful</a:t>
            </a:r>
            <a:r>
              <a:rPr lang="fr-FR" altLang="zh-CN" sz="2800" b="1" dirty="0" smtClean="0">
                <a:ea typeface="宋体" pitchFamily="2" charset="-122"/>
              </a:rPr>
              <a:t> formula   </a:t>
            </a:r>
            <a:r>
              <a:rPr lang="fr-FR" altLang="zh-CN" sz="2800" b="1" dirty="0" smtClean="0">
                <a:solidFill>
                  <a:srgbClr val="C00000"/>
                </a:solidFill>
                <a:ea typeface="宋体" pitchFamily="2" charset="-122"/>
              </a:rPr>
              <a:t>SUMIF</a:t>
            </a:r>
            <a:endParaRPr lang="fr-FR" altLang="zh-CN" sz="2800" b="1" dirty="0" smtClean="0">
              <a:solidFill>
                <a:srgbClr val="367DB2"/>
              </a:solidFill>
              <a:ea typeface="宋体" pitchFamily="2" charset="-122"/>
            </a:endParaRPr>
          </a:p>
          <a:p>
            <a:pPr marL="788988" lvl="1" indent="-342900" defTabSz="254000">
              <a:spcBef>
                <a:spcPct val="100000"/>
              </a:spcBef>
              <a:buClr>
                <a:srgbClr val="C00000"/>
              </a:buClr>
              <a:buSzPct val="95000"/>
              <a:tabLst>
                <a:tab pos="1168400" algn="l"/>
              </a:tabLst>
            </a:pPr>
            <a:r>
              <a:rPr lang="fr-FR" altLang="zh-CN" sz="2800" b="1" dirty="0" err="1" smtClean="0">
                <a:solidFill>
                  <a:srgbClr val="C00000"/>
                </a:solidFill>
                <a:ea typeface="宋体" pitchFamily="2" charset="-122"/>
              </a:rPr>
              <a:t>Syntax</a:t>
            </a:r>
            <a:endParaRPr lang="fr-FR" altLang="zh-CN" sz="2800" b="1" dirty="0" smtClean="0">
              <a:solidFill>
                <a:srgbClr val="C00000"/>
              </a:solidFill>
              <a:ea typeface="宋体" pitchFamily="2" charset="-122"/>
            </a:endParaRPr>
          </a:p>
          <a:p>
            <a:pPr marL="1258888" lvl="2" indent="-342900" defTabSz="254000">
              <a:tabLst>
                <a:tab pos="1168400" algn="l"/>
              </a:tabLst>
            </a:pPr>
            <a:r>
              <a:rPr lang="fr-FR" altLang="zh-CN" b="1" dirty="0" smtClean="0">
                <a:ea typeface="宋体" pitchFamily="2" charset="-122"/>
              </a:rPr>
              <a:t>SUMIF (HH_ID </a:t>
            </a:r>
            <a:r>
              <a:rPr lang="fr-FR" altLang="zh-CN" i="1" dirty="0" smtClean="0">
                <a:ea typeface="宋体" pitchFamily="2" charset="-122"/>
              </a:rPr>
              <a:t>in </a:t>
            </a:r>
            <a:r>
              <a:rPr lang="fr-FR" altLang="zh-CN" i="1" dirty="0" err="1" smtClean="0">
                <a:ea typeface="宋体" pitchFamily="2" charset="-122"/>
              </a:rPr>
              <a:t>individual</a:t>
            </a:r>
            <a:r>
              <a:rPr lang="fr-FR" altLang="zh-CN" i="1" dirty="0" smtClean="0">
                <a:ea typeface="宋体" pitchFamily="2" charset="-122"/>
              </a:rPr>
              <a:t> file</a:t>
            </a:r>
            <a:r>
              <a:rPr lang="fr-FR" altLang="zh-CN" b="1" dirty="0" smtClean="0">
                <a:ea typeface="宋体" pitchFamily="2" charset="-122"/>
              </a:rPr>
              <a:t>, HH_ID </a:t>
            </a:r>
            <a:r>
              <a:rPr lang="fr-FR" altLang="zh-CN" i="1" dirty="0" smtClean="0">
                <a:ea typeface="宋体" pitchFamily="2" charset="-122"/>
              </a:rPr>
              <a:t>in HH file</a:t>
            </a:r>
            <a:r>
              <a:rPr lang="fr-FR" altLang="zh-CN" b="1" dirty="0" smtClean="0">
                <a:ea typeface="宋体" pitchFamily="2" charset="-122"/>
              </a:rPr>
              <a:t>, </a:t>
            </a:r>
            <a:r>
              <a:rPr lang="fr-FR" altLang="zh-CN" b="1" dirty="0" err="1" smtClean="0">
                <a:ea typeface="宋体" pitchFamily="2" charset="-122"/>
              </a:rPr>
              <a:t>Expenditure</a:t>
            </a:r>
            <a:r>
              <a:rPr lang="fr-FR" altLang="zh-CN" b="1" dirty="0" smtClean="0">
                <a:ea typeface="宋体" pitchFamily="2" charset="-122"/>
              </a:rPr>
              <a:t> </a:t>
            </a:r>
            <a:r>
              <a:rPr lang="fr-FR" altLang="zh-CN" i="1" dirty="0" smtClean="0">
                <a:ea typeface="宋体" pitchFamily="2" charset="-122"/>
              </a:rPr>
              <a:t>in </a:t>
            </a:r>
            <a:r>
              <a:rPr lang="fr-FR" altLang="zh-CN" i="1" dirty="0" err="1" smtClean="0">
                <a:ea typeface="宋体" pitchFamily="2" charset="-122"/>
              </a:rPr>
              <a:t>individual</a:t>
            </a:r>
            <a:r>
              <a:rPr lang="fr-FR" altLang="zh-CN" i="1" dirty="0" smtClean="0">
                <a:ea typeface="宋体" pitchFamily="2" charset="-122"/>
              </a:rPr>
              <a:t> file</a:t>
            </a:r>
            <a:r>
              <a:rPr lang="fr-FR" altLang="zh-CN" b="1" dirty="0" smtClean="0">
                <a:ea typeface="宋体" pitchFamily="2" charset="-122"/>
              </a:rPr>
              <a:t>)</a:t>
            </a:r>
          </a:p>
          <a:p>
            <a:pPr marL="1258888" lvl="2" indent="-342900" defTabSz="254000">
              <a:tabLst>
                <a:tab pos="1168400" algn="l"/>
              </a:tabLst>
            </a:pPr>
            <a:r>
              <a:rPr lang="fr-FR" altLang="zh-CN" b="1" dirty="0" smtClean="0">
                <a:ea typeface="宋体" pitchFamily="2" charset="-122"/>
              </a:rPr>
              <a:t>SUMIF (</a:t>
            </a:r>
            <a:r>
              <a:rPr lang="fr-FR" altLang="zh-CN" b="1" dirty="0" err="1" smtClean="0">
                <a:ea typeface="宋体" pitchFamily="2" charset="-122"/>
              </a:rPr>
              <a:t>range,criteria</a:t>
            </a:r>
            <a:r>
              <a:rPr lang="fr-FR" altLang="zh-CN" b="1" dirty="0" smtClean="0">
                <a:ea typeface="宋体" pitchFamily="2" charset="-122"/>
              </a:rPr>
              <a:t>, </a:t>
            </a:r>
            <a:r>
              <a:rPr lang="fr-FR" altLang="zh-CN" b="1" dirty="0" err="1" smtClean="0">
                <a:ea typeface="宋体" pitchFamily="2" charset="-122"/>
              </a:rPr>
              <a:t>sum_range</a:t>
            </a:r>
            <a:r>
              <a:rPr lang="fr-FR" altLang="zh-CN" b="1" dirty="0" smtClean="0">
                <a:ea typeface="宋体" pitchFamily="2" charset="-122"/>
              </a:rPr>
              <a:t>)</a:t>
            </a:r>
          </a:p>
          <a:p>
            <a:pPr marL="1258888" lvl="2" indent="-342900" defTabSz="254000">
              <a:buFontTx/>
              <a:buNone/>
              <a:tabLst>
                <a:tab pos="1168400" algn="l"/>
              </a:tabLst>
            </a:pPr>
            <a:r>
              <a:rPr lang="fr-FR" altLang="zh-CN" i="1" dirty="0" smtClean="0">
                <a:ea typeface="宋体" pitchFamily="2" charset="-122"/>
              </a:rPr>
              <a:t>	</a:t>
            </a:r>
            <a:r>
              <a:rPr lang="fr-FR" altLang="zh-CN" i="1" dirty="0" err="1" smtClean="0">
                <a:ea typeface="宋体" pitchFamily="2" charset="-122"/>
              </a:rPr>
              <a:t>With</a:t>
            </a:r>
            <a:endParaRPr lang="fr-FR" altLang="zh-CN" i="1" dirty="0" smtClean="0">
              <a:ea typeface="宋体" pitchFamily="2" charset="-122"/>
            </a:endParaRPr>
          </a:p>
          <a:p>
            <a:pPr marL="1728788" lvl="3" indent="-381000" defTabSz="254000">
              <a:buClr>
                <a:srgbClr val="C00000"/>
              </a:buClr>
              <a:buFont typeface="Wingdings" pitchFamily="2" charset="2"/>
              <a:buChar char="q"/>
              <a:tabLst>
                <a:tab pos="1168400" algn="l"/>
              </a:tabLst>
            </a:pPr>
            <a:r>
              <a:rPr lang="fr-FR" altLang="zh-CN" b="1" dirty="0" smtClean="0">
                <a:ea typeface="宋体" pitchFamily="2" charset="-122"/>
              </a:rPr>
              <a:t>Range:    </a:t>
            </a:r>
            <a:r>
              <a:rPr lang="en-US" altLang="zh-CN" dirty="0" smtClean="0">
                <a:ea typeface="宋体" pitchFamily="2" charset="-122"/>
              </a:rPr>
              <a:t>the range of cells that you want to apply the criteria against (</a:t>
            </a:r>
            <a:r>
              <a:rPr lang="en-US" altLang="zh-CN" dirty="0" err="1" smtClean="0">
                <a:ea typeface="宋体" pitchFamily="2" charset="-122"/>
              </a:rPr>
              <a:t>e.g</a:t>
            </a:r>
            <a:r>
              <a:rPr lang="en-US" altLang="zh-CN" dirty="0" smtClean="0">
                <a:ea typeface="宋体" pitchFamily="2" charset="-122"/>
              </a:rPr>
              <a:t> household id code in the Individual sheet | Column D) </a:t>
            </a:r>
          </a:p>
          <a:p>
            <a:pPr marL="1728788" lvl="3" indent="-381000" defTabSz="254000">
              <a:buClr>
                <a:srgbClr val="C00000"/>
              </a:buClr>
              <a:buFont typeface="Wingdings" pitchFamily="2" charset="2"/>
              <a:buChar char="q"/>
              <a:tabLst>
                <a:tab pos="1168400" algn="l"/>
              </a:tabLst>
            </a:pPr>
            <a:r>
              <a:rPr lang="fr-FR" altLang="zh-CN" b="1" dirty="0" err="1" smtClean="0">
                <a:ea typeface="宋体" pitchFamily="2" charset="-122"/>
              </a:rPr>
              <a:t>criteria</a:t>
            </a:r>
            <a:r>
              <a:rPr lang="fr-FR" altLang="zh-CN" b="1" dirty="0" smtClean="0">
                <a:ea typeface="宋体" pitchFamily="2" charset="-122"/>
              </a:rPr>
              <a:t>:    </a:t>
            </a:r>
            <a:r>
              <a:rPr lang="en-US" altLang="zh-CN" dirty="0" smtClean="0">
                <a:ea typeface="宋体" pitchFamily="2" charset="-122"/>
              </a:rPr>
              <a:t>used to determine which cells to add (e.g. corresponding </a:t>
            </a:r>
            <a:r>
              <a:rPr lang="en-US" altLang="zh-CN" dirty="0" err="1" smtClean="0">
                <a:ea typeface="宋体" pitchFamily="2" charset="-122"/>
              </a:rPr>
              <a:t>HH_Id</a:t>
            </a:r>
            <a:r>
              <a:rPr lang="en-US" altLang="zh-CN" dirty="0" smtClean="0">
                <a:ea typeface="宋体" pitchFamily="2" charset="-122"/>
              </a:rPr>
              <a:t> in the household basis sheet “</a:t>
            </a:r>
            <a:r>
              <a:rPr lang="en-US" altLang="zh-CN" dirty="0" err="1" smtClean="0">
                <a:ea typeface="宋体" pitchFamily="2" charset="-122"/>
              </a:rPr>
              <a:t>HHBasis</a:t>
            </a:r>
            <a:r>
              <a:rPr lang="en-US" altLang="zh-CN" dirty="0" smtClean="0">
                <a:ea typeface="宋体" pitchFamily="2" charset="-122"/>
              </a:rPr>
              <a:t>” column B</a:t>
            </a:r>
          </a:p>
          <a:p>
            <a:pPr marL="1728788" lvl="3" indent="-381000" defTabSz="254000">
              <a:buClr>
                <a:srgbClr val="C00000"/>
              </a:buClr>
              <a:buFont typeface="Wingdings" pitchFamily="2" charset="2"/>
              <a:buChar char="q"/>
              <a:tabLst>
                <a:tab pos="1168400" algn="l"/>
              </a:tabLst>
            </a:pPr>
            <a:r>
              <a:rPr lang="fr-FR" altLang="zh-CN" b="1" dirty="0" err="1" smtClean="0">
                <a:ea typeface="宋体" pitchFamily="2" charset="-122"/>
              </a:rPr>
              <a:t>Sum_range</a:t>
            </a:r>
            <a:r>
              <a:rPr lang="fr-FR" altLang="zh-CN" dirty="0" smtClean="0">
                <a:ea typeface="宋体" pitchFamily="2" charset="-122"/>
              </a:rPr>
              <a:t>:  </a:t>
            </a:r>
            <a:r>
              <a:rPr lang="en-US" altLang="zh-CN" dirty="0" smtClean="0">
                <a:ea typeface="宋体" pitchFamily="2" charset="-122"/>
              </a:rPr>
              <a:t>are the cells to sum (amount of ex-post individual consumption expenditure in individual basis sheet column  BN)</a:t>
            </a:r>
            <a:endParaRPr lang="fr-FR" altLang="zh-CN" b="1" dirty="0" smtClean="0">
              <a:ea typeface="宋体" pitchFamily="2" charset="-122"/>
            </a:endParaRPr>
          </a:p>
        </p:txBody>
      </p:sp>
      <p:sp>
        <p:nvSpPr>
          <p:cNvPr id="60420" name="Rectangle 4"/>
          <p:cNvSpPr>
            <a:spLocks noChangeArrowheads="1"/>
          </p:cNvSpPr>
          <p:nvPr/>
        </p:nvSpPr>
        <p:spPr bwMode="auto">
          <a:xfrm>
            <a:off x="342900" y="1854199"/>
            <a:ext cx="8534400" cy="4793343"/>
          </a:xfrm>
          <a:prstGeom prst="rect">
            <a:avLst/>
          </a:prstGeom>
          <a:noFill/>
          <a:ln w="34925">
            <a:solidFill>
              <a:srgbClr val="C00000"/>
            </a:solidFill>
            <a:miter lim="800000"/>
            <a:headEnd/>
            <a:tailEnd/>
          </a:ln>
        </p:spPr>
        <p:txBody>
          <a:bodyPr wrap="none" anchor="ctr"/>
          <a:lstStyle/>
          <a:p>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419">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0419">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041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a:xfrm>
            <a:off x="1500167" y="0"/>
            <a:ext cx="7348558" cy="1071546"/>
          </a:xfrm>
        </p:spPr>
        <p:txBody>
          <a:bodyPr/>
          <a:lstStyle/>
          <a:p>
            <a:pPr algn="l"/>
            <a:r>
              <a:rPr lang="en-GB" altLang="zh-CN" b="1" dirty="0" smtClean="0">
                <a:solidFill>
                  <a:schemeClr val="accent2">
                    <a:lumMod val="25000"/>
                  </a:schemeClr>
                </a:solidFill>
                <a:ea typeface="宋体" pitchFamily="2" charset="-122"/>
              </a:rPr>
              <a:t>Poverty impact</a:t>
            </a:r>
            <a:r>
              <a:rPr lang="en-GB" altLang="zh-CN" dirty="0" smtClean="0">
                <a:solidFill>
                  <a:schemeClr val="accent2">
                    <a:lumMod val="25000"/>
                  </a:schemeClr>
                </a:solidFill>
                <a:ea typeface="宋体" pitchFamily="2" charset="-122"/>
              </a:rPr>
              <a:t> </a:t>
            </a:r>
            <a:r>
              <a:rPr lang="en-GB" altLang="zh-CN" dirty="0" smtClean="0">
                <a:solidFill>
                  <a:srgbClr val="C00000"/>
                </a:solidFill>
                <a:ea typeface="宋体" pitchFamily="2" charset="-122"/>
              </a:rPr>
              <a:t>|</a:t>
            </a:r>
            <a:r>
              <a:rPr lang="en-GB" altLang="zh-CN" dirty="0" smtClean="0">
                <a:solidFill>
                  <a:schemeClr val="bg2">
                    <a:lumMod val="75000"/>
                  </a:schemeClr>
                </a:solidFill>
                <a:ea typeface="宋体" pitchFamily="2" charset="-122"/>
              </a:rPr>
              <a:t> </a:t>
            </a:r>
            <a:r>
              <a:rPr lang="en-GB" altLang="zh-CN" dirty="0" smtClean="0">
                <a:solidFill>
                  <a:srgbClr val="C00000"/>
                </a:solidFill>
                <a:ea typeface="宋体" pitchFamily="2" charset="-122"/>
              </a:rPr>
              <a:t>Step </a:t>
            </a:r>
            <a:r>
              <a:rPr lang="en-GB" altLang="zh-CN" b="1" dirty="0" smtClean="0">
                <a:solidFill>
                  <a:srgbClr val="C00000"/>
                </a:solidFill>
                <a:ea typeface="宋体" pitchFamily="2" charset="-122"/>
              </a:rPr>
              <a:t>6 </a:t>
            </a:r>
            <a:r>
              <a:rPr lang="fr-FR" altLang="zh-CN" b="1" dirty="0" err="1" smtClean="0">
                <a:solidFill>
                  <a:schemeClr val="accent2">
                    <a:lumMod val="25000"/>
                  </a:schemeClr>
                </a:solidFill>
                <a:ea typeface="宋体" pitchFamily="2" charset="-122"/>
              </a:rPr>
              <a:t>household</a:t>
            </a:r>
            <a:r>
              <a:rPr lang="fr-FR" altLang="zh-CN" b="1" dirty="0" smtClean="0">
                <a:solidFill>
                  <a:schemeClr val="accent2">
                    <a:lumMod val="25000"/>
                  </a:schemeClr>
                </a:solidFill>
                <a:ea typeface="宋体" pitchFamily="2" charset="-122"/>
              </a:rPr>
              <a:t> </a:t>
            </a:r>
            <a:r>
              <a:rPr lang="fr-FR" altLang="zh-CN" b="1" dirty="0" err="1" smtClean="0">
                <a:solidFill>
                  <a:schemeClr val="accent2">
                    <a:lumMod val="25000"/>
                  </a:schemeClr>
                </a:solidFill>
                <a:ea typeface="宋体" pitchFamily="2" charset="-122"/>
              </a:rPr>
              <a:t>level</a:t>
            </a:r>
            <a:r>
              <a:rPr lang="fr-FR" altLang="zh-CN" dirty="0" smtClean="0">
                <a:solidFill>
                  <a:schemeClr val="accent2">
                    <a:lumMod val="25000"/>
                  </a:schemeClr>
                </a:solidFill>
                <a:ea typeface="宋体" pitchFamily="2" charset="-122"/>
              </a:rPr>
              <a:t>  </a:t>
            </a:r>
            <a:br>
              <a:rPr lang="fr-FR" altLang="zh-CN" dirty="0" smtClean="0">
                <a:solidFill>
                  <a:schemeClr val="accent2">
                    <a:lumMod val="25000"/>
                  </a:schemeClr>
                </a:solidFill>
                <a:ea typeface="宋体" pitchFamily="2" charset="-122"/>
              </a:rPr>
            </a:br>
            <a:r>
              <a:rPr lang="fr-FR" altLang="zh-CN" dirty="0" smtClean="0">
                <a:solidFill>
                  <a:schemeClr val="accent2">
                    <a:lumMod val="25000"/>
                  </a:schemeClr>
                </a:solidFill>
                <a:ea typeface="宋体" pitchFamily="2" charset="-122"/>
              </a:rPr>
              <a:t>			 </a:t>
            </a:r>
            <a:r>
              <a:rPr lang="fr-FR" altLang="zh-CN" b="1" dirty="0" err="1" smtClean="0">
                <a:solidFill>
                  <a:schemeClr val="accent2">
                    <a:lumMod val="25000"/>
                  </a:schemeClr>
                </a:solidFill>
                <a:ea typeface="宋体" pitchFamily="2" charset="-122"/>
              </a:rPr>
              <a:t>useful</a:t>
            </a:r>
            <a:r>
              <a:rPr lang="fr-FR" altLang="zh-CN" b="1" dirty="0" smtClean="0">
                <a:solidFill>
                  <a:schemeClr val="accent2">
                    <a:lumMod val="25000"/>
                  </a:schemeClr>
                </a:solidFill>
                <a:ea typeface="宋体" pitchFamily="2" charset="-122"/>
              </a:rPr>
              <a:t> formula </a:t>
            </a:r>
            <a:r>
              <a:rPr lang="fr-FR" altLang="zh-CN" b="1" dirty="0" smtClean="0">
                <a:solidFill>
                  <a:schemeClr val="bg2">
                    <a:lumMod val="75000"/>
                  </a:schemeClr>
                </a:solidFill>
                <a:ea typeface="宋体" pitchFamily="2" charset="-122"/>
              </a:rPr>
              <a:t>(</a:t>
            </a:r>
            <a:r>
              <a:rPr lang="fr-FR" altLang="zh-CN" b="1" dirty="0" smtClean="0">
                <a:solidFill>
                  <a:srgbClr val="C00000"/>
                </a:solidFill>
                <a:ea typeface="宋体" pitchFamily="2" charset="-122"/>
              </a:rPr>
              <a:t>2</a:t>
            </a:r>
            <a:r>
              <a:rPr lang="fr-FR" altLang="zh-CN" b="1" dirty="0" smtClean="0">
                <a:solidFill>
                  <a:schemeClr val="bg2">
                    <a:lumMod val="75000"/>
                  </a:schemeClr>
                </a:solidFill>
                <a:ea typeface="宋体" pitchFamily="2" charset="-122"/>
              </a:rPr>
              <a:t>)</a:t>
            </a:r>
            <a:endParaRPr lang="en-US" altLang="zh-CN" b="1" dirty="0" smtClean="0">
              <a:solidFill>
                <a:schemeClr val="bg2">
                  <a:lumMod val="75000"/>
                </a:schemeClr>
              </a:solidFill>
              <a:ea typeface="宋体" pitchFamily="2" charset="-122"/>
            </a:endParaRPr>
          </a:p>
        </p:txBody>
      </p:sp>
      <p:sp>
        <p:nvSpPr>
          <p:cNvPr id="61443" name="Rectangle 3"/>
          <p:cNvSpPr>
            <a:spLocks noGrp="1" noChangeArrowheads="1"/>
          </p:cNvSpPr>
          <p:nvPr>
            <p:ph type="body" idx="4294967295"/>
          </p:nvPr>
        </p:nvSpPr>
        <p:spPr>
          <a:xfrm>
            <a:off x="551543" y="1331913"/>
            <a:ext cx="8244114" cy="5346700"/>
          </a:xfrm>
        </p:spPr>
        <p:txBody>
          <a:bodyPr/>
          <a:lstStyle/>
          <a:p>
            <a:pPr marL="457200" indent="-457200" defTabSz="254000">
              <a:lnSpc>
                <a:spcPct val="90000"/>
              </a:lnSpc>
              <a:tabLst>
                <a:tab pos="1168400" algn="l"/>
              </a:tabLst>
            </a:pPr>
            <a:r>
              <a:rPr lang="fr-FR" altLang="zh-CN" sz="2800" b="1" dirty="0" err="1" smtClean="0">
                <a:ea typeface="宋体" pitchFamily="2" charset="-122"/>
              </a:rPr>
              <a:t>Useful</a:t>
            </a:r>
            <a:r>
              <a:rPr lang="fr-FR" altLang="zh-CN" sz="2800" b="1" dirty="0" smtClean="0">
                <a:ea typeface="宋体" pitchFamily="2" charset="-122"/>
              </a:rPr>
              <a:t> formula| </a:t>
            </a:r>
            <a:r>
              <a:rPr lang="fr-FR" altLang="zh-CN" sz="2800" b="1" dirty="0" smtClean="0">
                <a:solidFill>
                  <a:srgbClr val="C00000"/>
                </a:solidFill>
                <a:ea typeface="宋体" pitchFamily="2" charset="-122"/>
              </a:rPr>
              <a:t>application</a:t>
            </a:r>
          </a:p>
          <a:p>
            <a:pPr marL="788988" lvl="1" indent="-342900" defTabSz="254000">
              <a:lnSpc>
                <a:spcPct val="90000"/>
              </a:lnSpc>
              <a:spcBef>
                <a:spcPct val="55000"/>
              </a:spcBef>
              <a:spcAft>
                <a:spcPct val="45000"/>
              </a:spcAft>
              <a:tabLst>
                <a:tab pos="1168400" algn="l"/>
              </a:tabLst>
            </a:pPr>
            <a:r>
              <a:rPr lang="it-IT" altLang="zh-CN" sz="2400" b="1" dirty="0" smtClean="0">
                <a:ea typeface="宋体" pitchFamily="2" charset="-122"/>
              </a:rPr>
              <a:t>=</a:t>
            </a:r>
            <a:r>
              <a:rPr lang="it-IT" altLang="zh-CN" sz="2400" b="1" dirty="0" smtClean="0">
                <a:solidFill>
                  <a:srgbClr val="C00000"/>
                </a:solidFill>
                <a:ea typeface="宋体" pitchFamily="2" charset="-122"/>
              </a:rPr>
              <a:t>SUMIF</a:t>
            </a:r>
            <a:r>
              <a:rPr lang="it-IT" altLang="zh-CN" sz="2400" b="1" dirty="0" smtClean="0">
                <a:ea typeface="宋体" pitchFamily="2" charset="-122"/>
              </a:rPr>
              <a:t>('Raw data </a:t>
            </a:r>
            <a:r>
              <a:rPr lang="it-IT" altLang="zh-CN" sz="2000" b="1" dirty="0" smtClean="0">
                <a:ea typeface="宋体" pitchFamily="2" charset="-122"/>
              </a:rPr>
              <a:t>Individuals'!$D$6:$D$3883</a:t>
            </a:r>
            <a:r>
              <a:rPr lang="it-IT" altLang="zh-CN" sz="2000" b="1" dirty="0" smtClean="0">
                <a:solidFill>
                  <a:srgbClr val="367DB2"/>
                </a:solidFill>
                <a:ea typeface="宋体" pitchFamily="2" charset="-122"/>
              </a:rPr>
              <a:t>,</a:t>
            </a:r>
            <a:r>
              <a:rPr lang="it-IT" altLang="zh-CN" sz="2000" b="1" dirty="0" smtClean="0">
                <a:ea typeface="宋体" pitchFamily="2" charset="-122"/>
              </a:rPr>
              <a:t>"="&amp;HHbasis!$A7</a:t>
            </a:r>
            <a:r>
              <a:rPr lang="it-IT" altLang="zh-CN" sz="2000" b="1" dirty="0" smtClean="0">
                <a:solidFill>
                  <a:srgbClr val="367DB2"/>
                </a:solidFill>
                <a:ea typeface="宋体" pitchFamily="2" charset="-122"/>
              </a:rPr>
              <a:t>,</a:t>
            </a:r>
            <a:r>
              <a:rPr lang="it-IT" altLang="zh-CN" sz="2000" b="1" dirty="0" smtClean="0">
                <a:ea typeface="宋体" pitchFamily="2" charset="-122"/>
              </a:rPr>
              <a:t>'Raw data Individuals'!$BO$6:$BO$3883)</a:t>
            </a:r>
          </a:p>
          <a:p>
            <a:pPr marL="1258888" lvl="2" indent="-342900" defTabSz="254000">
              <a:lnSpc>
                <a:spcPct val="90000"/>
              </a:lnSpc>
              <a:tabLst>
                <a:tab pos="1168400" algn="l"/>
              </a:tabLst>
            </a:pPr>
            <a:r>
              <a:rPr lang="it-IT" altLang="zh-CN" sz="1800" b="1" dirty="0" smtClean="0">
                <a:ea typeface="宋体" pitchFamily="2" charset="-122"/>
              </a:rPr>
              <a:t>'Raw data Individuals'!$D$6:$D$3883: HH_ID </a:t>
            </a:r>
            <a:r>
              <a:rPr lang="it-IT" altLang="zh-CN" sz="1800" dirty="0" smtClean="0">
                <a:ea typeface="宋体" pitchFamily="2" charset="-122"/>
              </a:rPr>
              <a:t>at the individual level (same value for all household members (for a given household)</a:t>
            </a:r>
          </a:p>
          <a:p>
            <a:pPr marL="1258888" lvl="2" indent="-342900" defTabSz="254000">
              <a:lnSpc>
                <a:spcPct val="90000"/>
              </a:lnSpc>
              <a:tabLst>
                <a:tab pos="1168400" algn="l"/>
              </a:tabLst>
            </a:pPr>
            <a:r>
              <a:rPr lang="it-IT" altLang="zh-CN" sz="1800" b="1" dirty="0" smtClean="0">
                <a:ea typeface="宋体" pitchFamily="2" charset="-122"/>
              </a:rPr>
              <a:t>"="&amp;HHbasis!$A7: = HH_ID  </a:t>
            </a:r>
            <a:r>
              <a:rPr lang="it-IT" altLang="zh-CN" sz="1800" dirty="0" smtClean="0">
                <a:ea typeface="宋体" pitchFamily="2" charset="-122"/>
              </a:rPr>
              <a:t>at the household level (household sheet “HHbasis”  where one line = 1  household)</a:t>
            </a:r>
          </a:p>
          <a:p>
            <a:pPr marL="1258888" lvl="2" indent="-342900" defTabSz="254000">
              <a:lnSpc>
                <a:spcPct val="90000"/>
              </a:lnSpc>
              <a:tabLst>
                <a:tab pos="1168400" algn="l"/>
              </a:tabLst>
            </a:pPr>
            <a:r>
              <a:rPr lang="it-IT" altLang="zh-CN" sz="1800" b="1" dirty="0" smtClean="0">
                <a:ea typeface="宋体" pitchFamily="2" charset="-122"/>
              </a:rPr>
              <a:t>'Raw data Individuals'!$B0$6:$BO$3883: Column/ expenditure variable post benefit</a:t>
            </a:r>
          </a:p>
          <a:p>
            <a:pPr marL="649288" lvl="1" indent="-342900" defTabSz="254000">
              <a:lnSpc>
                <a:spcPct val="90000"/>
              </a:lnSpc>
              <a:spcBef>
                <a:spcPts val="1800"/>
              </a:spcBef>
              <a:tabLst>
                <a:tab pos="1168400" algn="l"/>
              </a:tabLst>
            </a:pPr>
            <a:r>
              <a:rPr lang="it-IT" altLang="zh-CN" sz="2400" b="1" dirty="0" smtClean="0">
                <a:solidFill>
                  <a:srgbClr val="C00000"/>
                </a:solidFill>
                <a:ea typeface="宋体" pitchFamily="2" charset="-122"/>
              </a:rPr>
              <a:t>Result</a:t>
            </a:r>
            <a:r>
              <a:rPr lang="it-IT" altLang="zh-CN" sz="2400" b="1" dirty="0" smtClean="0">
                <a:ea typeface="宋体" pitchFamily="2" charset="-122"/>
              </a:rPr>
              <a:t>: </a:t>
            </a:r>
            <a:r>
              <a:rPr lang="it-IT" altLang="zh-CN" sz="2400" dirty="0" smtClean="0">
                <a:ea typeface="宋体" pitchFamily="2" charset="-122"/>
              </a:rPr>
              <a:t>sum for each household of consumption expenditure post benefit</a:t>
            </a:r>
          </a:p>
          <a:p>
            <a:pPr marL="649288" lvl="1" indent="-342900" defTabSz="254000">
              <a:lnSpc>
                <a:spcPct val="90000"/>
              </a:lnSpc>
              <a:spcBef>
                <a:spcPts val="1800"/>
              </a:spcBef>
              <a:tabLst>
                <a:tab pos="1168400" algn="l"/>
              </a:tabLst>
            </a:pPr>
            <a:r>
              <a:rPr lang="it-IT" altLang="zh-CN" sz="2400" b="1" dirty="0" smtClean="0">
                <a:ea typeface="宋体" pitchFamily="2" charset="-122"/>
              </a:rPr>
              <a:t>Last step</a:t>
            </a:r>
            <a:r>
              <a:rPr lang="it-IT" altLang="zh-CN" sz="2400" dirty="0" smtClean="0">
                <a:ea typeface="宋体" pitchFamily="2" charset="-122"/>
              </a:rPr>
              <a:t>: </a:t>
            </a:r>
            <a:r>
              <a:rPr lang="en-US" altLang="zh-CN" sz="2400" dirty="0" smtClean="0">
                <a:ea typeface="宋体" pitchFamily="2" charset="-122"/>
              </a:rPr>
              <a:t>Calculate the new per capita (or equivalent adult) value  </a:t>
            </a:r>
            <a:r>
              <a:rPr lang="en-US" altLang="zh-CN" sz="2000" dirty="0" smtClean="0">
                <a:ea typeface="宋体" pitchFamily="2" charset="-122"/>
              </a:rPr>
              <a:t>(Columns I and J in the case of the elderly universal or means tested old age pension)</a:t>
            </a:r>
            <a:endParaRPr lang="fr-FR" altLang="zh-CN" sz="2000" dirty="0" smtClean="0">
              <a:ea typeface="宋体" pitchFamily="2" charset="-122"/>
            </a:endParaRPr>
          </a:p>
        </p:txBody>
      </p:sp>
      <p:sp>
        <p:nvSpPr>
          <p:cNvPr id="61444" name="Rectangle 4"/>
          <p:cNvSpPr>
            <a:spLocks noChangeArrowheads="1"/>
          </p:cNvSpPr>
          <p:nvPr/>
        </p:nvSpPr>
        <p:spPr bwMode="auto">
          <a:xfrm>
            <a:off x="449943" y="1308100"/>
            <a:ext cx="8360228" cy="5368472"/>
          </a:xfrm>
          <a:prstGeom prst="rect">
            <a:avLst/>
          </a:prstGeom>
          <a:noFill/>
          <a:ln w="34925">
            <a:solidFill>
              <a:srgbClr val="C00000"/>
            </a:solidFill>
            <a:miter lim="800000"/>
            <a:headEnd/>
            <a:tailEnd/>
          </a:ln>
        </p:spPr>
        <p:txBody>
          <a:bodyPr wrap="none" anchor="ctr"/>
          <a:lstStyle/>
          <a:p>
            <a:endParaRPr lang="en-GB"/>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1524000" y="190501"/>
            <a:ext cx="7010400" cy="1023922"/>
          </a:xfrm>
        </p:spPr>
        <p:txBody>
          <a:bodyPr/>
          <a:lstStyle/>
          <a:p>
            <a:pPr algn="l"/>
            <a:r>
              <a:rPr lang="en-GB" altLang="zh-CN" sz="3600" b="1" dirty="0" smtClean="0">
                <a:solidFill>
                  <a:schemeClr val="tx2">
                    <a:lumMod val="75000"/>
                    <a:lumOff val="25000"/>
                  </a:schemeClr>
                </a:solidFill>
                <a:ea typeface="宋体" pitchFamily="2" charset="-122"/>
              </a:rPr>
              <a:t>Poverty impact</a:t>
            </a:r>
            <a:r>
              <a:rPr lang="en-GB" altLang="zh-CN" sz="3600" dirty="0" smtClean="0">
                <a:solidFill>
                  <a:schemeClr val="tx2">
                    <a:lumMod val="75000"/>
                    <a:lumOff val="25000"/>
                  </a:schemeClr>
                </a:solidFill>
                <a:ea typeface="宋体" pitchFamily="2" charset="-122"/>
              </a:rPr>
              <a:t> analysis </a:t>
            </a:r>
            <a:r>
              <a:rPr lang="en-GB" altLang="zh-CN" sz="3600" b="1" dirty="0" smtClean="0">
                <a:solidFill>
                  <a:srgbClr val="C00000"/>
                </a:solidFill>
                <a:ea typeface="宋体" pitchFamily="2" charset="-122"/>
              </a:rPr>
              <a:t>|</a:t>
            </a:r>
            <a:r>
              <a:rPr lang="en-GB" altLang="zh-CN" sz="3600" dirty="0" smtClean="0">
                <a:solidFill>
                  <a:schemeClr val="bg2">
                    <a:lumMod val="75000"/>
                  </a:schemeClr>
                </a:solidFill>
                <a:ea typeface="宋体" pitchFamily="2" charset="-122"/>
              </a:rPr>
              <a:t> </a:t>
            </a:r>
            <a:r>
              <a:rPr lang="en-GB" altLang="zh-CN" sz="3600" b="1" dirty="0" smtClean="0">
                <a:solidFill>
                  <a:schemeClr val="tx2">
                    <a:lumMod val="75000"/>
                    <a:lumOff val="25000"/>
                  </a:schemeClr>
                </a:solidFill>
                <a:ea typeface="宋体" pitchFamily="2" charset="-122"/>
              </a:rPr>
              <a:t>Step</a:t>
            </a:r>
            <a:r>
              <a:rPr lang="en-GB" altLang="zh-CN" sz="3600" b="1" dirty="0" smtClean="0">
                <a:solidFill>
                  <a:srgbClr val="C00000"/>
                </a:solidFill>
                <a:ea typeface="宋体" pitchFamily="2" charset="-122"/>
              </a:rPr>
              <a:t> 7</a:t>
            </a:r>
            <a:endParaRPr lang="en-US" altLang="zh-CN" sz="3600" b="1" dirty="0" smtClean="0">
              <a:solidFill>
                <a:srgbClr val="C00000"/>
              </a:solidFill>
              <a:ea typeface="宋体" pitchFamily="2" charset="-122"/>
            </a:endParaRPr>
          </a:p>
        </p:txBody>
      </p:sp>
      <p:sp>
        <p:nvSpPr>
          <p:cNvPr id="37891" name="Rectangle 3"/>
          <p:cNvSpPr>
            <a:spLocks noGrp="1" noChangeArrowheads="1"/>
          </p:cNvSpPr>
          <p:nvPr>
            <p:ph type="body" idx="4294967295"/>
          </p:nvPr>
        </p:nvSpPr>
        <p:spPr>
          <a:xfrm>
            <a:off x="1756229" y="1335314"/>
            <a:ext cx="7199085" cy="5292499"/>
          </a:xfrm>
        </p:spPr>
        <p:txBody>
          <a:bodyPr/>
          <a:lstStyle/>
          <a:p>
            <a:pPr marL="449263" indent="-449263">
              <a:spcBef>
                <a:spcPts val="0"/>
              </a:spcBef>
              <a:spcAft>
                <a:spcPts val="0"/>
              </a:spcAft>
              <a:buSzPct val="110000"/>
              <a:buFont typeface="Arial" charset="0"/>
              <a:buAutoNum type="arabicParenR"/>
            </a:pPr>
            <a:r>
              <a:rPr lang="en-GB" altLang="zh-CN" sz="2200" dirty="0" smtClean="0">
                <a:ea typeface="宋体" pitchFamily="2" charset="-122"/>
              </a:rPr>
              <a:t>Data file ready for use and key variables identified</a:t>
            </a:r>
          </a:p>
          <a:p>
            <a:pPr marL="449263" indent="-449263">
              <a:spcBef>
                <a:spcPts val="2400"/>
              </a:spcBef>
              <a:spcAft>
                <a:spcPts val="600"/>
              </a:spcAft>
              <a:buSzPct val="110000"/>
              <a:buFont typeface="Arial" charset="0"/>
              <a:buAutoNum type="arabicParenR"/>
            </a:pPr>
            <a:r>
              <a:rPr lang="en-GB" altLang="zh-CN" sz="2200" dirty="0" smtClean="0">
                <a:ea typeface="宋体" pitchFamily="2" charset="-122"/>
              </a:rPr>
              <a:t>Analysis of the initial situation « ex-ante »</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Define and identify target groups for the new benefit (s)</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Define benefit(s): type and amount</a:t>
            </a:r>
          </a:p>
          <a:p>
            <a:pPr marL="449263" indent="-449263">
              <a:spcBef>
                <a:spcPts val="0"/>
              </a:spcBef>
              <a:spcAft>
                <a:spcPts val="600"/>
              </a:spcAft>
              <a:buSzPct val="110000"/>
              <a:buFont typeface="Arial" charset="0"/>
              <a:buAutoNum type="arabicParenR"/>
            </a:pPr>
            <a:r>
              <a:rPr lang="en-GB" altLang="zh-CN" sz="2200" dirty="0" smtClean="0">
                <a:ea typeface="宋体" pitchFamily="2" charset="-122"/>
              </a:rPr>
              <a:t>Add the new benefit amount to the income or consumption expenditure  ex-ante</a:t>
            </a:r>
          </a:p>
          <a:p>
            <a:pPr marL="449263" indent="-449263">
              <a:spcBef>
                <a:spcPts val="600"/>
              </a:spcBef>
              <a:spcAft>
                <a:spcPts val="0"/>
              </a:spcAft>
              <a:buSzPct val="110000"/>
              <a:buFont typeface="Arial" charset="0"/>
              <a:buAutoNum type="arabicParenR"/>
            </a:pPr>
            <a:r>
              <a:rPr lang="en-GB" altLang="zh-CN" sz="2200" dirty="0" smtClean="0">
                <a:ea typeface="宋体" pitchFamily="2" charset="-122"/>
              </a:rPr>
              <a:t>Aggregation of  individual (or equivalent) income or consumption expenditure « ex-post » at the household level</a:t>
            </a:r>
          </a:p>
          <a:p>
            <a:pPr marL="449263" indent="-449263">
              <a:spcBef>
                <a:spcPts val="600"/>
              </a:spcBef>
              <a:spcAft>
                <a:spcPts val="0"/>
              </a:spcAft>
              <a:buSzPct val="110000"/>
              <a:buFont typeface="Arial" charset="0"/>
              <a:buAutoNum type="arabicParenR"/>
            </a:pPr>
            <a:r>
              <a:rPr lang="en-GB" altLang="zh-CN" sz="2200" b="1" dirty="0" smtClean="0">
                <a:ea typeface="宋体" pitchFamily="2" charset="-122"/>
              </a:rPr>
              <a:t>Redistribution of this total amount (per capita or per equivalent adult) among household members</a:t>
            </a:r>
          </a:p>
          <a:p>
            <a:pPr marL="449263" indent="-449263">
              <a:spcBef>
                <a:spcPts val="1800"/>
              </a:spcBef>
              <a:spcAft>
                <a:spcPts val="0"/>
              </a:spcAft>
              <a:buSzPct val="110000"/>
              <a:buFont typeface="Arial" charset="0"/>
              <a:buAutoNum type="arabicParenR"/>
            </a:pPr>
            <a:r>
              <a:rPr lang="en-GB" altLang="zh-CN" sz="2200" dirty="0" smtClean="0">
                <a:ea typeface="宋体" pitchFamily="2" charset="-122"/>
              </a:rPr>
              <a:t>Calculation of distribution and poverty indicators </a:t>
            </a:r>
            <a:br>
              <a:rPr lang="en-GB" altLang="zh-CN" sz="2200" dirty="0" smtClean="0">
                <a:ea typeface="宋体" pitchFamily="2" charset="-122"/>
              </a:rPr>
            </a:br>
            <a:r>
              <a:rPr lang="en-GB" altLang="zh-CN" sz="2200" dirty="0" smtClean="0">
                <a:ea typeface="宋体" pitchFamily="2" charset="-122"/>
              </a:rPr>
              <a:t>« </a:t>
            </a:r>
            <a:r>
              <a:rPr lang="en-GB" altLang="zh-CN" sz="2200" b="1" dirty="0" smtClean="0">
                <a:ea typeface="宋体" pitchFamily="2" charset="-122"/>
              </a:rPr>
              <a:t>ex-post</a:t>
            </a:r>
            <a:r>
              <a:rPr lang="en-GB" altLang="zh-CN" sz="2200" dirty="0" smtClean="0">
                <a:ea typeface="宋体" pitchFamily="2" charset="-122"/>
              </a:rPr>
              <a:t> »</a:t>
            </a:r>
          </a:p>
        </p:txBody>
      </p:sp>
      <p:grpSp>
        <p:nvGrpSpPr>
          <p:cNvPr id="2" name="Group 17"/>
          <p:cNvGrpSpPr>
            <a:grpSpLocks/>
          </p:cNvGrpSpPr>
          <p:nvPr/>
        </p:nvGrpSpPr>
        <p:grpSpPr bwMode="auto">
          <a:xfrm>
            <a:off x="188685" y="5123543"/>
            <a:ext cx="8728531" cy="885371"/>
            <a:chOff x="174170" y="1048117"/>
            <a:chExt cx="8728531" cy="1982650"/>
          </a:xfrm>
        </p:grpSpPr>
        <p:sp>
          <p:nvSpPr>
            <p:cNvPr id="16" name="Rectangle 15"/>
            <p:cNvSpPr/>
            <p:nvPr/>
          </p:nvSpPr>
          <p:spPr>
            <a:xfrm>
              <a:off x="1567543" y="1048117"/>
              <a:ext cx="7335158" cy="198265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latin typeface="Calibri" pitchFamily="34" charset="0"/>
              </a:endParaRPr>
            </a:p>
          </p:txBody>
        </p:sp>
        <p:sp>
          <p:nvSpPr>
            <p:cNvPr id="37908" name="Rectangle 6"/>
            <p:cNvSpPr>
              <a:spLocks noChangeArrowheads="1"/>
            </p:cNvSpPr>
            <p:nvPr/>
          </p:nvSpPr>
          <p:spPr bwMode="auto">
            <a:xfrm>
              <a:off x="174170" y="1128713"/>
              <a:ext cx="1637167" cy="1585200"/>
            </a:xfrm>
            <a:prstGeom prst="rect">
              <a:avLst/>
            </a:prstGeom>
            <a:noFill/>
            <a:ln w="9525">
              <a:noFill/>
              <a:miter lim="800000"/>
              <a:headEnd/>
              <a:tailEnd/>
            </a:ln>
          </p:spPr>
          <p:txBody>
            <a:bodyPr wrap="square">
              <a:spAutoFit/>
            </a:bodyPr>
            <a:lstStyle/>
            <a:p>
              <a:pPr>
                <a:spcBef>
                  <a:spcPct val="50000"/>
                </a:spcBef>
              </a:pPr>
              <a:r>
                <a:rPr lang="fr-FR" sz="2000" dirty="0" err="1" smtClean="0">
                  <a:solidFill>
                    <a:srgbClr val="C00000"/>
                  </a:solidFill>
                  <a:latin typeface="Calibri" pitchFamily="34" charset="0"/>
                </a:rPr>
                <a:t>Individual</a:t>
              </a:r>
              <a:r>
                <a:rPr lang="fr-FR" sz="2000" dirty="0">
                  <a:solidFill>
                    <a:srgbClr val="C00000"/>
                  </a:solidFill>
                  <a:latin typeface="Calibri" pitchFamily="34" charset="0"/>
                </a:rPr>
                <a:t> </a:t>
              </a:r>
              <a:r>
                <a:rPr lang="fr-FR" sz="2000" dirty="0" err="1" smtClean="0">
                  <a:solidFill>
                    <a:srgbClr val="C00000"/>
                  </a:solidFill>
                  <a:latin typeface="Calibri" pitchFamily="34" charset="0"/>
                </a:rPr>
                <a:t>level</a:t>
              </a:r>
              <a:endParaRPr lang="fr-FR" sz="2000" dirty="0" smtClean="0">
                <a:solidFill>
                  <a:srgbClr val="C00000"/>
                </a:solidFill>
                <a:latin typeface="Calibri" pitchFamily="34" charset="0"/>
              </a:endParaRPr>
            </a:p>
          </p:txBody>
        </p:sp>
      </p:grpSp>
      <p:sp>
        <p:nvSpPr>
          <p:cNvPr id="37894" name="Text Box 19"/>
          <p:cNvSpPr txBox="1">
            <a:spLocks noChangeArrowheads="1"/>
          </p:cNvSpPr>
          <p:nvPr/>
        </p:nvSpPr>
        <p:spPr bwMode="auto">
          <a:xfrm>
            <a:off x="1104900" y="1981200"/>
            <a:ext cx="673100" cy="366713"/>
          </a:xfrm>
          <a:prstGeom prst="rect">
            <a:avLst/>
          </a:prstGeom>
          <a:noFill/>
          <a:ln w="9525">
            <a:noFill/>
            <a:miter lim="800000"/>
            <a:headEnd/>
            <a:tailEnd/>
          </a:ln>
        </p:spPr>
        <p:txBody>
          <a:bodyPr>
            <a:spAutoFit/>
          </a:bodyPr>
          <a:lstStyle/>
          <a:p>
            <a:pPr>
              <a:spcBef>
                <a:spcPct val="50000"/>
              </a:spcBef>
            </a:pPr>
            <a:endParaRPr lang="fr-FR">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38"/>
          <p:cNvPicPr>
            <a:picLocks noChangeAspect="1" noChangeArrowheads="1"/>
          </p:cNvPicPr>
          <p:nvPr/>
        </p:nvPicPr>
        <p:blipFill>
          <a:blip r:embed="rId2" cstate="print"/>
          <a:srcRect/>
          <a:stretch>
            <a:fillRect/>
          </a:stretch>
        </p:blipFill>
        <p:spPr bwMode="auto">
          <a:xfrm>
            <a:off x="395288" y="1395413"/>
            <a:ext cx="4657725" cy="4867275"/>
          </a:xfrm>
          <a:prstGeom prst="rect">
            <a:avLst/>
          </a:prstGeom>
          <a:noFill/>
          <a:ln w="9525">
            <a:noFill/>
            <a:miter lim="800000"/>
            <a:headEnd/>
            <a:tailEnd/>
          </a:ln>
        </p:spPr>
      </p:pic>
      <p:sp>
        <p:nvSpPr>
          <p:cNvPr id="63491" name="Rectangle 2"/>
          <p:cNvSpPr>
            <a:spLocks noGrp="1" noChangeArrowheads="1"/>
          </p:cNvSpPr>
          <p:nvPr>
            <p:ph type="title" idx="4294967295"/>
          </p:nvPr>
        </p:nvSpPr>
        <p:spPr>
          <a:xfrm>
            <a:off x="1500165" y="263525"/>
            <a:ext cx="7643835" cy="950897"/>
          </a:xfrm>
        </p:spPr>
        <p:txBody>
          <a:bodyPr/>
          <a:lstStyle/>
          <a:p>
            <a:pPr algn="l" defTabSz="514350"/>
            <a:r>
              <a:rPr lang="en-GB" altLang="zh-CN" dirty="0" smtClean="0">
                <a:solidFill>
                  <a:schemeClr val="bg2">
                    <a:lumMod val="50000"/>
                  </a:schemeClr>
                </a:solidFill>
                <a:ea typeface="宋体" pitchFamily="2" charset="-122"/>
              </a:rPr>
              <a:t>Step </a:t>
            </a:r>
            <a:r>
              <a:rPr lang="en-GB" altLang="zh-CN" b="1" dirty="0" smtClean="0">
                <a:solidFill>
                  <a:srgbClr val="C00000"/>
                </a:solidFill>
                <a:ea typeface="宋体" pitchFamily="2" charset="-122"/>
              </a:rPr>
              <a:t>7 </a:t>
            </a:r>
            <a:r>
              <a:rPr lang="en-GB" altLang="zh-CN" dirty="0" smtClean="0">
                <a:solidFill>
                  <a:schemeClr val="bg2">
                    <a:lumMod val="50000"/>
                  </a:schemeClr>
                </a:solidFill>
                <a:ea typeface="宋体" pitchFamily="2" charset="-122"/>
              </a:rPr>
              <a:t> | 	</a:t>
            </a:r>
            <a:r>
              <a:rPr lang="en-US" altLang="zh-CN" dirty="0" smtClean="0">
                <a:solidFill>
                  <a:srgbClr val="C00000"/>
                </a:solidFill>
                <a:ea typeface="宋体" pitchFamily="2" charset="-122"/>
              </a:rPr>
              <a:t>Redistribution</a:t>
            </a:r>
            <a:r>
              <a:rPr lang="en-US" altLang="zh-CN" dirty="0" smtClean="0">
                <a:solidFill>
                  <a:schemeClr val="bg2">
                    <a:lumMod val="50000"/>
                  </a:schemeClr>
                </a:solidFill>
                <a:ea typeface="宋体" pitchFamily="2" charset="-122"/>
              </a:rPr>
              <a:t> </a:t>
            </a:r>
            <a:r>
              <a:rPr lang="en-US" altLang="zh-CN" dirty="0" smtClean="0">
                <a:solidFill>
                  <a:schemeClr val="tx2">
                    <a:lumMod val="75000"/>
                    <a:lumOff val="25000"/>
                  </a:schemeClr>
                </a:solidFill>
                <a:ea typeface="宋体" pitchFamily="2" charset="-122"/>
              </a:rPr>
              <a:t>of this total amount 			among household members </a:t>
            </a:r>
            <a:r>
              <a:rPr lang="en-US" altLang="zh-CN" sz="2800" dirty="0" smtClean="0">
                <a:solidFill>
                  <a:schemeClr val="bg2">
                    <a:lumMod val="50000"/>
                  </a:schemeClr>
                </a:solidFill>
                <a:ea typeface="宋体" pitchFamily="2" charset="-122"/>
              </a:rPr>
              <a:t/>
            </a:r>
            <a:br>
              <a:rPr lang="en-US" altLang="zh-CN" sz="2800" dirty="0" smtClean="0">
                <a:solidFill>
                  <a:schemeClr val="bg2">
                    <a:lumMod val="50000"/>
                  </a:schemeClr>
                </a:solidFill>
                <a:ea typeface="宋体" pitchFamily="2" charset="-122"/>
              </a:rPr>
            </a:br>
            <a:endParaRPr lang="en-US" altLang="zh-CN" sz="2800" dirty="0" smtClean="0">
              <a:solidFill>
                <a:schemeClr val="bg2">
                  <a:lumMod val="50000"/>
                </a:schemeClr>
              </a:solidFill>
              <a:ea typeface="宋体" pitchFamily="2" charset="-122"/>
            </a:endParaRPr>
          </a:p>
        </p:txBody>
      </p:sp>
      <p:grpSp>
        <p:nvGrpSpPr>
          <p:cNvPr id="2" name="Group 22"/>
          <p:cNvGrpSpPr>
            <a:grpSpLocks/>
          </p:cNvGrpSpPr>
          <p:nvPr/>
        </p:nvGrpSpPr>
        <p:grpSpPr bwMode="auto">
          <a:xfrm>
            <a:off x="387350" y="1390650"/>
            <a:ext cx="4775200" cy="622300"/>
            <a:chOff x="96" y="1848"/>
            <a:chExt cx="3160" cy="392"/>
          </a:xfrm>
        </p:grpSpPr>
        <p:sp>
          <p:nvSpPr>
            <p:cNvPr id="63511" name="Rectangle 23"/>
            <p:cNvSpPr>
              <a:spLocks noChangeArrowheads="1"/>
            </p:cNvSpPr>
            <p:nvPr/>
          </p:nvSpPr>
          <p:spPr bwMode="auto">
            <a:xfrm>
              <a:off x="96" y="1848"/>
              <a:ext cx="3160" cy="392"/>
            </a:xfrm>
            <a:prstGeom prst="rect">
              <a:avLst/>
            </a:prstGeom>
            <a:solidFill>
              <a:schemeClr val="bg1"/>
            </a:solidFill>
            <a:ln w="9525">
              <a:noFill/>
              <a:miter lim="800000"/>
              <a:headEnd/>
              <a:tailEnd/>
            </a:ln>
          </p:spPr>
          <p:txBody>
            <a:bodyPr wrap="none" anchor="ctr"/>
            <a:lstStyle/>
            <a:p>
              <a:pPr algn="ctr"/>
              <a:r>
                <a:rPr lang="fr-FR"/>
                <a:t>&lt;</a:t>
              </a:r>
            </a:p>
          </p:txBody>
        </p:sp>
        <p:sp>
          <p:nvSpPr>
            <p:cNvPr id="63512" name="Rectangle 24"/>
            <p:cNvSpPr>
              <a:spLocks noChangeArrowheads="1"/>
            </p:cNvSpPr>
            <p:nvPr/>
          </p:nvSpPr>
          <p:spPr bwMode="auto">
            <a:xfrm>
              <a:off x="181" y="1925"/>
              <a:ext cx="2934" cy="250"/>
            </a:xfrm>
            <a:prstGeom prst="rect">
              <a:avLst/>
            </a:prstGeom>
            <a:solidFill>
              <a:schemeClr val="bg1"/>
            </a:solidFill>
            <a:ln w="9525">
              <a:noFill/>
              <a:miter lim="800000"/>
              <a:headEnd/>
              <a:tailEnd/>
            </a:ln>
          </p:spPr>
          <p:txBody>
            <a:bodyPr>
              <a:spAutoFit/>
            </a:bodyPr>
            <a:lstStyle/>
            <a:p>
              <a:pPr>
                <a:buClr>
                  <a:srgbClr val="367DB2"/>
                </a:buClr>
                <a:buFont typeface="Wingdings" pitchFamily="2" charset="2"/>
                <a:buChar char="è"/>
              </a:pPr>
              <a:r>
                <a:rPr lang="it-IT" altLang="zh-CN" b="1">
                  <a:solidFill>
                    <a:srgbClr val="4D4D4D"/>
                  </a:solidFill>
                  <a:ea typeface="宋体" pitchFamily="2" charset="-122"/>
                </a:rPr>
                <a:t> </a:t>
              </a:r>
              <a:r>
                <a:rPr lang="it-IT" altLang="zh-CN" sz="2000" b="1">
                  <a:solidFill>
                    <a:srgbClr val="4D4D4D"/>
                  </a:solidFill>
                  <a:ea typeface="宋体" pitchFamily="2" charset="-122"/>
                </a:rPr>
                <a:t>Household level  (“HHBasis”)</a:t>
              </a:r>
              <a:endParaRPr lang="fr-FR" sz="2000" b="1">
                <a:solidFill>
                  <a:srgbClr val="4D4D4D"/>
                </a:solidFill>
              </a:endParaRPr>
            </a:p>
          </p:txBody>
        </p:sp>
      </p:grpSp>
      <p:sp>
        <p:nvSpPr>
          <p:cNvPr id="63493" name="Rectangle 25"/>
          <p:cNvSpPr>
            <a:spLocks noChangeArrowheads="1"/>
          </p:cNvSpPr>
          <p:nvPr/>
        </p:nvSpPr>
        <p:spPr bwMode="auto">
          <a:xfrm>
            <a:off x="374650" y="1358900"/>
            <a:ext cx="4679950" cy="4927600"/>
          </a:xfrm>
          <a:prstGeom prst="rect">
            <a:avLst/>
          </a:prstGeom>
          <a:noFill/>
          <a:ln w="38100">
            <a:solidFill>
              <a:srgbClr val="367DB2"/>
            </a:solidFill>
            <a:miter lim="800000"/>
            <a:headEnd/>
            <a:tailEnd/>
          </a:ln>
        </p:spPr>
        <p:txBody>
          <a:bodyPr wrap="none" anchor="ctr"/>
          <a:lstStyle/>
          <a:p>
            <a:endParaRPr lang="en-GB"/>
          </a:p>
        </p:txBody>
      </p:sp>
      <p:sp>
        <p:nvSpPr>
          <p:cNvPr id="63517" name="Rectangle 15"/>
          <p:cNvSpPr>
            <a:spLocks noChangeArrowheads="1"/>
          </p:cNvSpPr>
          <p:nvPr/>
        </p:nvSpPr>
        <p:spPr bwMode="auto">
          <a:xfrm>
            <a:off x="857250" y="4552950"/>
            <a:ext cx="996950" cy="469900"/>
          </a:xfrm>
          <a:prstGeom prst="rect">
            <a:avLst/>
          </a:prstGeom>
          <a:noFill/>
          <a:ln w="34925">
            <a:solidFill>
              <a:schemeClr val="hlink"/>
            </a:solidFill>
            <a:miter lim="800000"/>
            <a:headEnd/>
            <a:tailEnd/>
          </a:ln>
        </p:spPr>
        <p:txBody>
          <a:bodyPr wrap="none" anchor="ctr"/>
          <a:lstStyle/>
          <a:p>
            <a:endParaRPr lang="en-GB"/>
          </a:p>
        </p:txBody>
      </p:sp>
      <p:sp>
        <p:nvSpPr>
          <p:cNvPr id="63518" name="Rectangle 14"/>
          <p:cNvSpPr>
            <a:spLocks noChangeArrowheads="1"/>
          </p:cNvSpPr>
          <p:nvPr/>
        </p:nvSpPr>
        <p:spPr bwMode="auto">
          <a:xfrm>
            <a:off x="2209800" y="4572000"/>
            <a:ext cx="1073150" cy="438150"/>
          </a:xfrm>
          <a:prstGeom prst="rect">
            <a:avLst/>
          </a:prstGeom>
          <a:noFill/>
          <a:ln w="34925">
            <a:solidFill>
              <a:schemeClr val="hlink"/>
            </a:solidFill>
            <a:miter lim="800000"/>
            <a:headEnd/>
            <a:tailEnd/>
          </a:ln>
        </p:spPr>
        <p:txBody>
          <a:bodyPr wrap="none" anchor="ctr"/>
          <a:lstStyle/>
          <a:p>
            <a:endParaRPr lang="en-GB"/>
          </a:p>
        </p:txBody>
      </p:sp>
      <p:grpSp>
        <p:nvGrpSpPr>
          <p:cNvPr id="3" name="Group 42"/>
          <p:cNvGrpSpPr>
            <a:grpSpLocks/>
          </p:cNvGrpSpPr>
          <p:nvPr/>
        </p:nvGrpSpPr>
        <p:grpSpPr bwMode="auto">
          <a:xfrm>
            <a:off x="2952750" y="1098550"/>
            <a:ext cx="5873750" cy="5502275"/>
            <a:chOff x="1884" y="692"/>
            <a:chExt cx="3700" cy="3466"/>
          </a:xfrm>
        </p:grpSpPr>
        <p:pic>
          <p:nvPicPr>
            <p:cNvPr id="63506" name="Picture 40"/>
            <p:cNvPicPr>
              <a:picLocks noChangeAspect="1" noChangeArrowheads="1"/>
            </p:cNvPicPr>
            <p:nvPr/>
          </p:nvPicPr>
          <p:blipFill>
            <a:blip r:embed="rId3" cstate="print"/>
            <a:srcRect/>
            <a:stretch>
              <a:fillRect/>
            </a:stretch>
          </p:blipFill>
          <p:spPr bwMode="auto">
            <a:xfrm>
              <a:off x="1950" y="726"/>
              <a:ext cx="3634" cy="3432"/>
            </a:xfrm>
            <a:prstGeom prst="rect">
              <a:avLst/>
            </a:prstGeom>
            <a:noFill/>
            <a:ln w="9525">
              <a:noFill/>
              <a:miter lim="800000"/>
              <a:headEnd/>
              <a:tailEnd/>
            </a:ln>
          </p:spPr>
        </p:pic>
        <p:grpSp>
          <p:nvGrpSpPr>
            <p:cNvPr id="4" name="Group 41"/>
            <p:cNvGrpSpPr>
              <a:grpSpLocks/>
            </p:cNvGrpSpPr>
            <p:nvPr/>
          </p:nvGrpSpPr>
          <p:grpSpPr bwMode="auto">
            <a:xfrm>
              <a:off x="1884" y="692"/>
              <a:ext cx="3700" cy="3448"/>
              <a:chOff x="1884" y="692"/>
              <a:chExt cx="3724" cy="3484"/>
            </a:xfrm>
          </p:grpSpPr>
          <p:sp>
            <p:nvSpPr>
              <p:cNvPr id="63508" name="Rectangle 19"/>
              <p:cNvSpPr>
                <a:spLocks noChangeArrowheads="1"/>
              </p:cNvSpPr>
              <p:nvPr/>
            </p:nvSpPr>
            <p:spPr bwMode="auto">
              <a:xfrm>
                <a:off x="1884" y="692"/>
                <a:ext cx="3688" cy="428"/>
              </a:xfrm>
              <a:prstGeom prst="rect">
                <a:avLst/>
              </a:prstGeom>
              <a:solidFill>
                <a:schemeClr val="bg1"/>
              </a:solidFill>
              <a:ln w="9525">
                <a:noFill/>
                <a:miter lim="800000"/>
                <a:headEnd/>
                <a:tailEnd/>
              </a:ln>
            </p:spPr>
            <p:txBody>
              <a:bodyPr wrap="none" anchor="ctr"/>
              <a:lstStyle/>
              <a:p>
                <a:pPr algn="ctr"/>
                <a:r>
                  <a:rPr lang="fr-FR"/>
                  <a:t>&lt;</a:t>
                </a:r>
              </a:p>
            </p:txBody>
          </p:sp>
          <p:sp>
            <p:nvSpPr>
              <p:cNvPr id="63509" name="Rectangle 21"/>
              <p:cNvSpPr>
                <a:spLocks noChangeArrowheads="1"/>
              </p:cNvSpPr>
              <p:nvPr/>
            </p:nvSpPr>
            <p:spPr bwMode="auto">
              <a:xfrm>
                <a:off x="1932" y="700"/>
                <a:ext cx="3676" cy="3476"/>
              </a:xfrm>
              <a:prstGeom prst="rect">
                <a:avLst/>
              </a:prstGeom>
              <a:noFill/>
              <a:ln w="38100">
                <a:solidFill>
                  <a:schemeClr val="folHlink"/>
                </a:solidFill>
                <a:miter lim="800000"/>
                <a:headEnd/>
                <a:tailEnd/>
              </a:ln>
            </p:spPr>
            <p:txBody>
              <a:bodyPr wrap="none" anchor="ctr"/>
              <a:lstStyle/>
              <a:p>
                <a:endParaRPr lang="en-GB"/>
              </a:p>
            </p:txBody>
          </p:sp>
          <p:sp>
            <p:nvSpPr>
              <p:cNvPr id="63510" name="Rectangle 10"/>
              <p:cNvSpPr>
                <a:spLocks noChangeArrowheads="1"/>
              </p:cNvSpPr>
              <p:nvPr/>
            </p:nvSpPr>
            <p:spPr bwMode="auto">
              <a:xfrm>
                <a:off x="1983" y="776"/>
                <a:ext cx="3424" cy="252"/>
              </a:xfrm>
              <a:prstGeom prst="rect">
                <a:avLst/>
              </a:prstGeom>
              <a:solidFill>
                <a:schemeClr val="bg1"/>
              </a:solidFill>
              <a:ln w="9525">
                <a:noFill/>
                <a:miter lim="800000"/>
                <a:headEnd/>
                <a:tailEnd/>
              </a:ln>
            </p:spPr>
            <p:txBody>
              <a:bodyPr>
                <a:spAutoFit/>
              </a:bodyPr>
              <a:lstStyle/>
              <a:p>
                <a:pPr>
                  <a:buClr>
                    <a:schemeClr val="folHlink"/>
                  </a:buClr>
                  <a:buFont typeface="Wingdings" pitchFamily="2" charset="2"/>
                  <a:buChar char="è"/>
                </a:pPr>
                <a:r>
                  <a:rPr lang="it-IT" altLang="zh-CN" b="1">
                    <a:solidFill>
                      <a:srgbClr val="4D4D4D"/>
                    </a:solidFill>
                    <a:ea typeface="宋体" pitchFamily="2" charset="-122"/>
                  </a:rPr>
                  <a:t> </a:t>
                </a:r>
                <a:r>
                  <a:rPr lang="it-IT" altLang="zh-CN" sz="2000" b="1">
                    <a:solidFill>
                      <a:srgbClr val="4D4D4D"/>
                    </a:solidFill>
                    <a:ea typeface="宋体" pitchFamily="2" charset="-122"/>
                  </a:rPr>
                  <a:t>Raw data Individuals</a:t>
                </a:r>
                <a:endParaRPr lang="fr-FR" sz="2000" b="1">
                  <a:solidFill>
                    <a:srgbClr val="4D4D4D"/>
                  </a:solidFill>
                </a:endParaRPr>
              </a:p>
            </p:txBody>
          </p:sp>
        </p:grpSp>
      </p:grpSp>
      <p:sp>
        <p:nvSpPr>
          <p:cNvPr id="63498" name="Rectangle 13"/>
          <p:cNvSpPr>
            <a:spLocks noChangeArrowheads="1"/>
          </p:cNvSpPr>
          <p:nvPr/>
        </p:nvSpPr>
        <p:spPr bwMode="auto">
          <a:xfrm>
            <a:off x="5359400" y="4476750"/>
            <a:ext cx="501650" cy="1479550"/>
          </a:xfrm>
          <a:prstGeom prst="rect">
            <a:avLst/>
          </a:prstGeom>
          <a:noFill/>
          <a:ln w="34925">
            <a:solidFill>
              <a:schemeClr val="folHlink"/>
            </a:solidFill>
            <a:miter lim="800000"/>
            <a:headEnd/>
            <a:tailEnd/>
          </a:ln>
        </p:spPr>
        <p:txBody>
          <a:bodyPr wrap="none" anchor="ctr"/>
          <a:lstStyle/>
          <a:p>
            <a:endParaRPr lang="en-GB"/>
          </a:p>
        </p:txBody>
      </p:sp>
      <p:grpSp>
        <p:nvGrpSpPr>
          <p:cNvPr id="5" name="Group 51"/>
          <p:cNvGrpSpPr>
            <a:grpSpLocks/>
          </p:cNvGrpSpPr>
          <p:nvPr/>
        </p:nvGrpSpPr>
        <p:grpSpPr bwMode="auto">
          <a:xfrm>
            <a:off x="3009900" y="4432300"/>
            <a:ext cx="4508500" cy="1536700"/>
            <a:chOff x="1932" y="2804"/>
            <a:chExt cx="2840" cy="968"/>
          </a:xfrm>
        </p:grpSpPr>
        <p:sp>
          <p:nvSpPr>
            <p:cNvPr id="63500" name="Rectangle 12"/>
            <p:cNvSpPr>
              <a:spLocks noChangeArrowheads="1"/>
            </p:cNvSpPr>
            <p:nvPr/>
          </p:nvSpPr>
          <p:spPr bwMode="auto">
            <a:xfrm>
              <a:off x="4168" y="2804"/>
              <a:ext cx="604" cy="968"/>
            </a:xfrm>
            <a:prstGeom prst="rect">
              <a:avLst/>
            </a:prstGeom>
            <a:noFill/>
            <a:ln w="34925">
              <a:solidFill>
                <a:schemeClr val="folHlink"/>
              </a:solidFill>
              <a:miter lim="800000"/>
              <a:headEnd/>
              <a:tailEnd/>
            </a:ln>
          </p:spPr>
          <p:txBody>
            <a:bodyPr wrap="none" anchor="ctr"/>
            <a:lstStyle/>
            <a:p>
              <a:endParaRPr lang="en-GB"/>
            </a:p>
          </p:txBody>
        </p:sp>
        <p:sp>
          <p:nvSpPr>
            <p:cNvPr id="63501" name="Line 44"/>
            <p:cNvSpPr>
              <a:spLocks noChangeShapeType="1"/>
            </p:cNvSpPr>
            <p:nvPr/>
          </p:nvSpPr>
          <p:spPr bwMode="auto">
            <a:xfrm>
              <a:off x="1948" y="2992"/>
              <a:ext cx="2316" cy="132"/>
            </a:xfrm>
            <a:prstGeom prst="line">
              <a:avLst/>
            </a:prstGeom>
            <a:noFill/>
            <a:ln w="31750">
              <a:solidFill>
                <a:schemeClr val="folHlink"/>
              </a:solidFill>
              <a:round/>
              <a:headEnd/>
              <a:tailEnd type="triangle" w="med" len="med"/>
            </a:ln>
          </p:spPr>
          <p:txBody>
            <a:bodyPr/>
            <a:lstStyle/>
            <a:p>
              <a:endParaRPr lang="en-GB"/>
            </a:p>
          </p:txBody>
        </p:sp>
        <p:sp>
          <p:nvSpPr>
            <p:cNvPr id="63502" name="Line 45"/>
            <p:cNvSpPr>
              <a:spLocks noChangeShapeType="1"/>
            </p:cNvSpPr>
            <p:nvPr/>
          </p:nvSpPr>
          <p:spPr bwMode="auto">
            <a:xfrm>
              <a:off x="1948" y="3004"/>
              <a:ext cx="2340" cy="288"/>
            </a:xfrm>
            <a:prstGeom prst="line">
              <a:avLst/>
            </a:prstGeom>
            <a:noFill/>
            <a:ln w="31750">
              <a:solidFill>
                <a:schemeClr val="folHlink"/>
              </a:solidFill>
              <a:round/>
              <a:headEnd/>
              <a:tailEnd type="triangle" w="med" len="med"/>
            </a:ln>
          </p:spPr>
          <p:txBody>
            <a:bodyPr/>
            <a:lstStyle/>
            <a:p>
              <a:endParaRPr lang="en-GB"/>
            </a:p>
          </p:txBody>
        </p:sp>
        <p:sp>
          <p:nvSpPr>
            <p:cNvPr id="63503" name="Line 46"/>
            <p:cNvSpPr>
              <a:spLocks noChangeShapeType="1"/>
            </p:cNvSpPr>
            <p:nvPr/>
          </p:nvSpPr>
          <p:spPr bwMode="auto">
            <a:xfrm flipV="1">
              <a:off x="1932" y="2940"/>
              <a:ext cx="2304" cy="48"/>
            </a:xfrm>
            <a:prstGeom prst="line">
              <a:avLst/>
            </a:prstGeom>
            <a:noFill/>
            <a:ln w="31750">
              <a:solidFill>
                <a:schemeClr val="folHlink"/>
              </a:solidFill>
              <a:round/>
              <a:headEnd/>
              <a:tailEnd type="triangle" w="med" len="med"/>
            </a:ln>
          </p:spPr>
          <p:txBody>
            <a:bodyPr/>
            <a:lstStyle/>
            <a:p>
              <a:endParaRPr lang="en-GB"/>
            </a:p>
          </p:txBody>
        </p:sp>
        <p:sp>
          <p:nvSpPr>
            <p:cNvPr id="63504" name="Line 47"/>
            <p:cNvSpPr>
              <a:spLocks noChangeShapeType="1"/>
            </p:cNvSpPr>
            <p:nvPr/>
          </p:nvSpPr>
          <p:spPr bwMode="auto">
            <a:xfrm>
              <a:off x="1960" y="3016"/>
              <a:ext cx="2292" cy="456"/>
            </a:xfrm>
            <a:prstGeom prst="line">
              <a:avLst/>
            </a:prstGeom>
            <a:noFill/>
            <a:ln w="31750">
              <a:solidFill>
                <a:schemeClr val="folHlink"/>
              </a:solidFill>
              <a:round/>
              <a:headEnd/>
              <a:tailEnd type="triangle" w="med" len="med"/>
            </a:ln>
          </p:spPr>
          <p:txBody>
            <a:bodyPr/>
            <a:lstStyle/>
            <a:p>
              <a:endParaRPr lang="en-GB"/>
            </a:p>
          </p:txBody>
        </p:sp>
        <p:sp>
          <p:nvSpPr>
            <p:cNvPr id="63505" name="Line 48"/>
            <p:cNvSpPr>
              <a:spLocks noChangeShapeType="1"/>
            </p:cNvSpPr>
            <p:nvPr/>
          </p:nvSpPr>
          <p:spPr bwMode="auto">
            <a:xfrm>
              <a:off x="1960" y="2992"/>
              <a:ext cx="2256" cy="684"/>
            </a:xfrm>
            <a:prstGeom prst="line">
              <a:avLst/>
            </a:prstGeom>
            <a:noFill/>
            <a:ln w="31750">
              <a:solidFill>
                <a:schemeClr val="folHlink"/>
              </a:solidFill>
              <a:round/>
              <a:headEnd/>
              <a:tailEnd type="triangle" w="med" len="med"/>
            </a:ln>
          </p:spPr>
          <p:txBody>
            <a:bodyPr/>
            <a:lstStyle/>
            <a:p>
              <a:endParaRPr lang="en-GB"/>
            </a:p>
          </p:txBody>
        </p:sp>
      </p:grpSp>
      <p:sp>
        <p:nvSpPr>
          <p:cNvPr id="63516" name="Text Box 16"/>
          <p:cNvSpPr txBox="1">
            <a:spLocks noChangeArrowheads="1"/>
          </p:cNvSpPr>
          <p:nvPr/>
        </p:nvSpPr>
        <p:spPr bwMode="auto">
          <a:xfrm>
            <a:off x="495300" y="1200150"/>
            <a:ext cx="3378200" cy="2723823"/>
          </a:xfrm>
          <a:prstGeom prst="rect">
            <a:avLst/>
          </a:prstGeom>
          <a:solidFill>
            <a:schemeClr val="bg1"/>
          </a:solidFill>
          <a:ln w="31750">
            <a:solidFill>
              <a:srgbClr val="367DB2"/>
            </a:solidFill>
            <a:miter lim="800000"/>
            <a:headEnd/>
            <a:tailEnd/>
          </a:ln>
        </p:spPr>
        <p:txBody>
          <a:bodyPr>
            <a:spAutoFit/>
          </a:bodyPr>
          <a:lstStyle/>
          <a:p>
            <a:pPr>
              <a:spcBef>
                <a:spcPct val="50000"/>
              </a:spcBef>
            </a:pPr>
            <a:r>
              <a:rPr lang="en-US" dirty="0" smtClean="0">
                <a:solidFill>
                  <a:schemeClr val="accent2">
                    <a:lumMod val="25000"/>
                  </a:schemeClr>
                </a:solidFill>
              </a:rPr>
              <a:t>Redistribution of consumption expenditure post benefit per capita (calculated for each household) to each household member (in the individual sheet).</a:t>
            </a:r>
          </a:p>
          <a:p>
            <a:pPr>
              <a:spcBef>
                <a:spcPct val="50000"/>
              </a:spcBef>
            </a:pPr>
            <a:r>
              <a:rPr lang="en-US" b="1" dirty="0" smtClean="0">
                <a:solidFill>
                  <a:schemeClr val="accent2">
                    <a:lumMod val="25000"/>
                  </a:schemeClr>
                </a:solidFill>
              </a:rPr>
              <a:t>New basis</a:t>
            </a:r>
            <a:r>
              <a:rPr lang="en-US" dirty="0" smtClean="0">
                <a:solidFill>
                  <a:schemeClr val="accent2">
                    <a:lumMod val="25000"/>
                  </a:schemeClr>
                </a:solidFill>
              </a:rPr>
              <a:t> for the calculation of poverty indicators post benefit</a:t>
            </a:r>
            <a:endParaRPr lang="en-US" dirty="0">
              <a:solidFill>
                <a:schemeClr val="accent2">
                  <a:lumMod val="25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351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351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3498"/>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35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517" grpId="0" animBg="1"/>
      <p:bldP spid="63518" grpId="0" animBg="1"/>
      <p:bldP spid="63498" grpId="0" animBg="1"/>
      <p:bldP spid="63516"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idx="4294967295"/>
          </p:nvPr>
        </p:nvSpPr>
        <p:spPr>
          <a:xfrm>
            <a:off x="1643042" y="177800"/>
            <a:ext cx="7500958" cy="1108060"/>
          </a:xfrm>
        </p:spPr>
        <p:txBody>
          <a:bodyPr/>
          <a:lstStyle/>
          <a:p>
            <a:pPr algn="l"/>
            <a:r>
              <a:rPr lang="en-GB" altLang="zh-CN" b="1" dirty="0" smtClean="0">
                <a:solidFill>
                  <a:schemeClr val="bg2">
                    <a:lumMod val="50000"/>
                  </a:schemeClr>
                </a:solidFill>
                <a:ea typeface="宋体" pitchFamily="2" charset="-122"/>
              </a:rPr>
              <a:t>Step </a:t>
            </a:r>
            <a:r>
              <a:rPr lang="en-GB" altLang="zh-CN" b="1" dirty="0" smtClean="0">
                <a:solidFill>
                  <a:srgbClr val="C00000"/>
                </a:solidFill>
                <a:ea typeface="宋体" pitchFamily="2" charset="-122"/>
              </a:rPr>
              <a:t>7</a:t>
            </a:r>
            <a:r>
              <a:rPr lang="en-GB" altLang="zh-CN" b="1" dirty="0" smtClean="0">
                <a:solidFill>
                  <a:schemeClr val="bg2">
                    <a:lumMod val="50000"/>
                  </a:schemeClr>
                </a:solidFill>
                <a:ea typeface="宋体" pitchFamily="2" charset="-122"/>
              </a:rPr>
              <a:t> | 	From </a:t>
            </a:r>
            <a:r>
              <a:rPr lang="en-GB" altLang="zh-CN" b="1" dirty="0" smtClean="0">
                <a:solidFill>
                  <a:srgbClr val="C00000"/>
                </a:solidFill>
                <a:ea typeface="宋体" pitchFamily="2" charset="-122"/>
              </a:rPr>
              <a:t>households</a:t>
            </a:r>
            <a:r>
              <a:rPr lang="en-GB" altLang="zh-CN" b="1" dirty="0" smtClean="0">
                <a:solidFill>
                  <a:schemeClr val="bg2">
                    <a:lumMod val="50000"/>
                  </a:schemeClr>
                </a:solidFill>
                <a:ea typeface="宋体" pitchFamily="2" charset="-122"/>
              </a:rPr>
              <a:t> to </a:t>
            </a:r>
            <a:r>
              <a:rPr lang="en-GB" altLang="zh-CN" b="1" dirty="0" smtClean="0">
                <a:solidFill>
                  <a:srgbClr val="C00000"/>
                </a:solidFill>
                <a:ea typeface="宋体" pitchFamily="2" charset="-122"/>
              </a:rPr>
              <a:t>individuals</a:t>
            </a:r>
            <a:r>
              <a:rPr lang="en-GB" altLang="zh-CN" b="1" dirty="0" smtClean="0">
                <a:solidFill>
                  <a:schemeClr val="bg2">
                    <a:lumMod val="50000"/>
                  </a:schemeClr>
                </a:solidFill>
                <a:ea typeface="宋体" pitchFamily="2" charset="-122"/>
              </a:rPr>
              <a:t/>
            </a:r>
            <a:br>
              <a:rPr lang="en-GB" altLang="zh-CN" b="1" dirty="0" smtClean="0">
                <a:solidFill>
                  <a:schemeClr val="bg2">
                    <a:lumMod val="50000"/>
                  </a:schemeClr>
                </a:solidFill>
                <a:ea typeface="宋体" pitchFamily="2" charset="-122"/>
              </a:rPr>
            </a:br>
            <a:r>
              <a:rPr lang="en-GB" altLang="zh-CN" b="1" dirty="0" smtClean="0">
                <a:solidFill>
                  <a:schemeClr val="bg2">
                    <a:lumMod val="50000"/>
                  </a:schemeClr>
                </a:solidFill>
                <a:ea typeface="宋体" pitchFamily="2" charset="-122"/>
              </a:rPr>
              <a:t>		Useful formula: </a:t>
            </a:r>
            <a:r>
              <a:rPr lang="en-GB" altLang="zh-CN" b="1" dirty="0" smtClean="0">
                <a:solidFill>
                  <a:srgbClr val="C00000"/>
                </a:solidFill>
                <a:ea typeface="宋体" pitchFamily="2" charset="-122"/>
              </a:rPr>
              <a:t>VLOOKUP</a:t>
            </a:r>
            <a:r>
              <a:rPr lang="fr-FR" altLang="zh-CN" b="1" dirty="0" smtClean="0">
                <a:solidFill>
                  <a:schemeClr val="bg2">
                    <a:lumMod val="50000"/>
                  </a:schemeClr>
                </a:solidFill>
                <a:ea typeface="宋体" pitchFamily="2" charset="-122"/>
              </a:rPr>
              <a:t> (</a:t>
            </a:r>
            <a:r>
              <a:rPr lang="fr-FR" altLang="zh-CN" b="1" dirty="0" smtClean="0">
                <a:solidFill>
                  <a:srgbClr val="C00000"/>
                </a:solidFill>
                <a:ea typeface="宋体" pitchFamily="2" charset="-122"/>
              </a:rPr>
              <a:t>1</a:t>
            </a:r>
            <a:r>
              <a:rPr lang="fr-FR" altLang="zh-CN" b="1" dirty="0" smtClean="0">
                <a:solidFill>
                  <a:schemeClr val="bg2">
                    <a:lumMod val="50000"/>
                  </a:schemeClr>
                </a:solidFill>
                <a:ea typeface="宋体" pitchFamily="2" charset="-122"/>
              </a:rPr>
              <a:t>)</a:t>
            </a:r>
            <a:endParaRPr lang="en-US" altLang="zh-CN" b="1" dirty="0" smtClean="0">
              <a:solidFill>
                <a:schemeClr val="bg2">
                  <a:lumMod val="50000"/>
                </a:schemeClr>
              </a:solidFill>
              <a:ea typeface="宋体" pitchFamily="2" charset="-122"/>
            </a:endParaRPr>
          </a:p>
        </p:txBody>
      </p:sp>
      <p:sp>
        <p:nvSpPr>
          <p:cNvPr id="64515" name="Rectangle 3"/>
          <p:cNvSpPr>
            <a:spLocks noGrp="1" noChangeArrowheads="1"/>
          </p:cNvSpPr>
          <p:nvPr>
            <p:ph type="body" idx="4294967295"/>
          </p:nvPr>
        </p:nvSpPr>
        <p:spPr>
          <a:xfrm>
            <a:off x="361950" y="1308100"/>
            <a:ext cx="8515350" cy="5370513"/>
          </a:xfrm>
        </p:spPr>
        <p:txBody>
          <a:bodyPr/>
          <a:lstStyle/>
          <a:p>
            <a:pPr marL="457200" indent="-457200" defTabSz="254000">
              <a:lnSpc>
                <a:spcPct val="80000"/>
              </a:lnSpc>
              <a:buFont typeface="Arial" charset="0"/>
              <a:buNone/>
              <a:tabLst>
                <a:tab pos="1168400" algn="l"/>
              </a:tabLst>
            </a:pPr>
            <a:endParaRPr lang="fr-FR" altLang="zh-CN" sz="1000" b="1" dirty="0" smtClean="0">
              <a:ea typeface="宋体" pitchFamily="2" charset="-122"/>
            </a:endParaRPr>
          </a:p>
          <a:p>
            <a:pPr marL="457200" indent="-457200" defTabSz="254000">
              <a:lnSpc>
                <a:spcPct val="80000"/>
              </a:lnSpc>
              <a:spcBef>
                <a:spcPct val="0"/>
              </a:spcBef>
              <a:tabLst>
                <a:tab pos="1168400" algn="l"/>
              </a:tabLst>
            </a:pPr>
            <a:r>
              <a:rPr lang="fr-FR" altLang="zh-CN" sz="2800" b="1" dirty="0" smtClean="0">
                <a:solidFill>
                  <a:srgbClr val="C00000"/>
                </a:solidFill>
                <a:ea typeface="宋体" pitchFamily="2" charset="-122"/>
              </a:rPr>
              <a:t>VLOOKUP</a:t>
            </a:r>
            <a:endParaRPr lang="fr-FR" altLang="zh-CN" sz="2800" b="1" dirty="0" smtClean="0">
              <a:solidFill>
                <a:srgbClr val="367DB2"/>
              </a:solidFill>
              <a:ea typeface="宋体" pitchFamily="2" charset="-122"/>
            </a:endParaRPr>
          </a:p>
          <a:p>
            <a:pPr marL="788988" lvl="1" indent="-342900" defTabSz="254000">
              <a:lnSpc>
                <a:spcPct val="80000"/>
              </a:lnSpc>
              <a:spcBef>
                <a:spcPct val="65000"/>
              </a:spcBef>
              <a:tabLst>
                <a:tab pos="1168400" algn="l"/>
              </a:tabLst>
            </a:pPr>
            <a:r>
              <a:rPr lang="fr-FR" altLang="zh-CN" sz="2400" dirty="0" err="1" smtClean="0">
                <a:ea typeface="宋体" pitchFamily="2" charset="-122"/>
              </a:rPr>
              <a:t>Syntax</a:t>
            </a:r>
            <a:r>
              <a:rPr lang="fr-FR" altLang="zh-CN" sz="2400" dirty="0" smtClean="0">
                <a:ea typeface="宋体" pitchFamily="2" charset="-122"/>
              </a:rPr>
              <a:t>   </a:t>
            </a:r>
            <a:r>
              <a:rPr lang="en-US" altLang="zh-CN" sz="2400" dirty="0" smtClean="0">
                <a:ea typeface="宋体" pitchFamily="2" charset="-122"/>
              </a:rPr>
              <a:t> </a:t>
            </a:r>
            <a:r>
              <a:rPr lang="en-US" altLang="zh-CN" sz="2000" b="1" dirty="0" smtClean="0">
                <a:ea typeface="宋体" pitchFamily="2" charset="-122"/>
              </a:rPr>
              <a:t>VLOOKUP(</a:t>
            </a:r>
            <a:r>
              <a:rPr lang="en-US" altLang="zh-CN" sz="2000" b="1" dirty="0" err="1" smtClean="0">
                <a:ea typeface="宋体" pitchFamily="2" charset="-122"/>
              </a:rPr>
              <a:t>l</a:t>
            </a:r>
            <a:r>
              <a:rPr lang="en-US" altLang="zh-CN" sz="2000" dirty="0" err="1" smtClean="0">
                <a:ea typeface="宋体" pitchFamily="2" charset="-122"/>
              </a:rPr>
              <a:t>ookup_value,table_array,col_index_num,range_lookup</a:t>
            </a:r>
            <a:r>
              <a:rPr lang="en-US" altLang="zh-CN" sz="2000" b="1" dirty="0" smtClean="0">
                <a:ea typeface="宋体" pitchFamily="2" charset="-122"/>
              </a:rPr>
              <a:t>)</a:t>
            </a:r>
          </a:p>
          <a:p>
            <a:pPr marL="1258888" lvl="2" indent="-342900" defTabSz="254000">
              <a:lnSpc>
                <a:spcPct val="80000"/>
              </a:lnSpc>
              <a:tabLst>
                <a:tab pos="1168400" algn="l"/>
              </a:tabLst>
            </a:pPr>
            <a:endParaRPr lang="fr-FR" altLang="zh-CN" b="1" dirty="0" smtClean="0">
              <a:ea typeface="宋体" pitchFamily="2" charset="-122"/>
            </a:endParaRPr>
          </a:p>
          <a:p>
            <a:pPr marL="1258888" lvl="2" indent="-342900" defTabSz="254000">
              <a:lnSpc>
                <a:spcPct val="80000"/>
              </a:lnSpc>
              <a:spcAft>
                <a:spcPts val="600"/>
              </a:spcAft>
              <a:buFontTx/>
              <a:buNone/>
              <a:tabLst>
                <a:tab pos="1168400" algn="l"/>
              </a:tabLst>
            </a:pPr>
            <a:r>
              <a:rPr lang="fr-FR" altLang="zh-CN" sz="2000" b="1" dirty="0" err="1" smtClean="0">
                <a:ea typeface="宋体" pitchFamily="2" charset="-122"/>
              </a:rPr>
              <a:t>With</a:t>
            </a:r>
            <a:endParaRPr lang="fr-FR" altLang="zh-CN" sz="2000" b="1" dirty="0" smtClean="0">
              <a:ea typeface="宋体" pitchFamily="2" charset="-122"/>
            </a:endParaRPr>
          </a:p>
          <a:p>
            <a:pPr marL="1728788" lvl="3" indent="-381000" defTabSz="254000">
              <a:lnSpc>
                <a:spcPct val="80000"/>
              </a:lnSpc>
              <a:spcAft>
                <a:spcPts val="600"/>
              </a:spcAft>
              <a:tabLst>
                <a:tab pos="1168400" algn="l"/>
              </a:tabLst>
            </a:pPr>
            <a:r>
              <a:rPr lang="en-US" altLang="zh-CN" b="1" dirty="0" err="1" smtClean="0">
                <a:ea typeface="宋体" pitchFamily="2" charset="-122"/>
              </a:rPr>
              <a:t>Lookup_value</a:t>
            </a:r>
            <a:r>
              <a:rPr lang="en-US" altLang="zh-CN" b="1" dirty="0" smtClean="0">
                <a:ea typeface="宋体" pitchFamily="2" charset="-122"/>
              </a:rPr>
              <a:t> </a:t>
            </a:r>
            <a:r>
              <a:rPr lang="fr-FR" altLang="zh-CN" b="1" dirty="0" smtClean="0">
                <a:ea typeface="宋体" pitchFamily="2" charset="-122"/>
              </a:rPr>
              <a:t>:  </a:t>
            </a:r>
            <a:r>
              <a:rPr lang="en-US" altLang="zh-CN" dirty="0" smtClean="0">
                <a:ea typeface="宋体" pitchFamily="2" charset="-122"/>
              </a:rPr>
              <a:t>The value to search in the first column of the table array </a:t>
            </a:r>
            <a:endParaRPr lang="fr-FR" altLang="zh-CN" dirty="0" smtClean="0">
              <a:ea typeface="宋体" pitchFamily="2" charset="-122"/>
            </a:endParaRPr>
          </a:p>
          <a:p>
            <a:pPr marL="1728788" lvl="3" indent="-381000" defTabSz="254000">
              <a:lnSpc>
                <a:spcPct val="80000"/>
              </a:lnSpc>
              <a:spcAft>
                <a:spcPts val="600"/>
              </a:spcAft>
              <a:tabLst>
                <a:tab pos="1168400" algn="l"/>
              </a:tabLst>
            </a:pPr>
            <a:r>
              <a:rPr lang="fr-FR" altLang="zh-CN" b="1" dirty="0" err="1" smtClean="0">
                <a:ea typeface="宋体" pitchFamily="2" charset="-122"/>
              </a:rPr>
              <a:t>Table_array</a:t>
            </a:r>
            <a:r>
              <a:rPr lang="fr-FR" altLang="zh-CN" b="1" dirty="0" smtClean="0">
                <a:ea typeface="宋体" pitchFamily="2" charset="-122"/>
              </a:rPr>
              <a:t>:    </a:t>
            </a:r>
            <a:r>
              <a:rPr lang="en-US" altLang="zh-CN" dirty="0" smtClean="0">
                <a:ea typeface="宋体" pitchFamily="2" charset="-122"/>
              </a:rPr>
              <a:t>Two or more columns of data. Use a reference to a range or a range name. The values in the first column of </a:t>
            </a:r>
            <a:r>
              <a:rPr lang="en-US" altLang="zh-CN" dirty="0" err="1" smtClean="0">
                <a:ea typeface="宋体" pitchFamily="2" charset="-122"/>
              </a:rPr>
              <a:t>table_array</a:t>
            </a:r>
            <a:r>
              <a:rPr lang="en-US" altLang="zh-CN" dirty="0" smtClean="0">
                <a:ea typeface="宋体" pitchFamily="2" charset="-122"/>
              </a:rPr>
              <a:t> are the values searched by </a:t>
            </a:r>
            <a:r>
              <a:rPr lang="en-US" altLang="zh-CN" dirty="0" err="1" smtClean="0">
                <a:ea typeface="宋体" pitchFamily="2" charset="-122"/>
              </a:rPr>
              <a:t>lookup_value</a:t>
            </a:r>
            <a:r>
              <a:rPr lang="en-US" altLang="zh-CN" dirty="0" smtClean="0">
                <a:ea typeface="宋体" pitchFamily="2" charset="-122"/>
              </a:rPr>
              <a:t>. These values can be text, numbers, or logical values.</a:t>
            </a:r>
            <a:endParaRPr lang="fr-FR" altLang="zh-CN" dirty="0" smtClean="0">
              <a:ea typeface="宋体" pitchFamily="2" charset="-122"/>
            </a:endParaRPr>
          </a:p>
          <a:p>
            <a:pPr marL="1728788" lvl="3" indent="-381000" defTabSz="254000">
              <a:lnSpc>
                <a:spcPct val="80000"/>
              </a:lnSpc>
              <a:spcAft>
                <a:spcPts val="600"/>
              </a:spcAft>
              <a:tabLst>
                <a:tab pos="1168400" algn="l"/>
              </a:tabLst>
            </a:pPr>
            <a:r>
              <a:rPr lang="fr-FR" altLang="zh-CN" b="1" dirty="0" err="1" smtClean="0">
                <a:ea typeface="宋体" pitchFamily="2" charset="-122"/>
              </a:rPr>
              <a:t>Col_index_num</a:t>
            </a:r>
            <a:r>
              <a:rPr lang="fr-FR" altLang="zh-CN" dirty="0" smtClean="0">
                <a:ea typeface="宋体" pitchFamily="2" charset="-122"/>
              </a:rPr>
              <a:t>:  </a:t>
            </a:r>
            <a:r>
              <a:rPr lang="en-US" altLang="zh-CN" dirty="0" smtClean="0">
                <a:ea typeface="宋体" pitchFamily="2" charset="-122"/>
              </a:rPr>
              <a:t>The column number in </a:t>
            </a:r>
            <a:r>
              <a:rPr lang="en-US" altLang="zh-CN" dirty="0" err="1" smtClean="0">
                <a:ea typeface="宋体" pitchFamily="2" charset="-122"/>
              </a:rPr>
              <a:t>table_array</a:t>
            </a:r>
            <a:r>
              <a:rPr lang="en-US" altLang="zh-CN" dirty="0" smtClean="0">
                <a:ea typeface="宋体" pitchFamily="2" charset="-122"/>
              </a:rPr>
              <a:t> from which the matching value must be returned</a:t>
            </a:r>
            <a:r>
              <a:rPr lang="fr-FR" altLang="zh-CN" dirty="0" smtClean="0">
                <a:ea typeface="宋体" pitchFamily="2" charset="-122"/>
              </a:rPr>
              <a:t>.</a:t>
            </a:r>
          </a:p>
          <a:p>
            <a:pPr marL="1728788" lvl="3" indent="-381000" defTabSz="254000">
              <a:lnSpc>
                <a:spcPct val="80000"/>
              </a:lnSpc>
              <a:spcAft>
                <a:spcPts val="600"/>
              </a:spcAft>
              <a:tabLst>
                <a:tab pos="1168400" algn="l"/>
              </a:tabLst>
            </a:pPr>
            <a:r>
              <a:rPr lang="fr-FR" altLang="zh-CN" b="1" dirty="0" err="1" smtClean="0">
                <a:ea typeface="宋体" pitchFamily="2" charset="-122"/>
              </a:rPr>
              <a:t>Range_lookup</a:t>
            </a:r>
            <a:r>
              <a:rPr lang="fr-FR" altLang="zh-CN" b="1" dirty="0" smtClean="0">
                <a:ea typeface="宋体" pitchFamily="2" charset="-122"/>
              </a:rPr>
              <a:t>: </a:t>
            </a:r>
            <a:r>
              <a:rPr lang="en-US" altLang="zh-CN" dirty="0" smtClean="0">
                <a:ea typeface="宋体" pitchFamily="2" charset="-122"/>
              </a:rPr>
              <a:t>A logical value that specifies whether you want VLOOKUP to find an exact match or an approximate match (use FALSE)</a:t>
            </a:r>
            <a:endParaRPr lang="fr-FR" altLang="zh-CN" dirty="0" smtClean="0">
              <a:ea typeface="宋体" pitchFamily="2" charset="-122"/>
            </a:endParaRPr>
          </a:p>
        </p:txBody>
      </p:sp>
      <p:sp>
        <p:nvSpPr>
          <p:cNvPr id="64516" name="Rectangle 4"/>
          <p:cNvSpPr>
            <a:spLocks noChangeArrowheads="1"/>
          </p:cNvSpPr>
          <p:nvPr/>
        </p:nvSpPr>
        <p:spPr bwMode="auto">
          <a:xfrm>
            <a:off x="342900" y="1828800"/>
            <a:ext cx="8534400" cy="4737100"/>
          </a:xfrm>
          <a:prstGeom prst="rect">
            <a:avLst/>
          </a:prstGeom>
          <a:noFill/>
          <a:ln w="34925">
            <a:solidFill>
              <a:srgbClr val="C00000"/>
            </a:solidFill>
            <a:miter lim="800000"/>
            <a:headEnd/>
            <a:tailEnd/>
          </a:ln>
        </p:spPr>
        <p:txBody>
          <a:bodyPr wrap="none" anchor="ctr"/>
          <a:lstStyle/>
          <a:p>
            <a:endParaRPr lang="en-GB"/>
          </a:p>
        </p:txBody>
      </p:sp>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idx="4294967295"/>
          </p:nvPr>
        </p:nvSpPr>
        <p:spPr>
          <a:xfrm>
            <a:off x="1500165" y="0"/>
            <a:ext cx="7348559" cy="1142984"/>
          </a:xfrm>
        </p:spPr>
        <p:txBody>
          <a:bodyPr/>
          <a:lstStyle/>
          <a:p>
            <a:pPr algn="l"/>
            <a:r>
              <a:rPr lang="en-GB" altLang="zh-CN" b="1" dirty="0" smtClean="0">
                <a:solidFill>
                  <a:schemeClr val="tx2">
                    <a:lumMod val="75000"/>
                    <a:lumOff val="25000"/>
                  </a:schemeClr>
                </a:solidFill>
                <a:ea typeface="宋体" pitchFamily="2" charset="-122"/>
              </a:rPr>
              <a:t>Step</a:t>
            </a:r>
            <a:r>
              <a:rPr lang="en-GB" altLang="zh-CN" b="1" dirty="0" smtClean="0">
                <a:solidFill>
                  <a:schemeClr val="bg2">
                    <a:lumMod val="50000"/>
                  </a:schemeClr>
                </a:solidFill>
                <a:ea typeface="宋体" pitchFamily="2" charset="-122"/>
              </a:rPr>
              <a:t> </a:t>
            </a:r>
            <a:r>
              <a:rPr lang="en-GB" altLang="zh-CN" b="1" dirty="0" smtClean="0">
                <a:solidFill>
                  <a:srgbClr val="C00000"/>
                </a:solidFill>
                <a:ea typeface="宋体" pitchFamily="2" charset="-122"/>
              </a:rPr>
              <a:t>7</a:t>
            </a:r>
            <a:r>
              <a:rPr lang="en-GB" altLang="zh-CN" b="1" dirty="0" smtClean="0">
                <a:solidFill>
                  <a:schemeClr val="bg2">
                    <a:lumMod val="50000"/>
                  </a:schemeClr>
                </a:solidFill>
                <a:ea typeface="宋体" pitchFamily="2" charset="-122"/>
              </a:rPr>
              <a:t> | 	</a:t>
            </a:r>
            <a:r>
              <a:rPr lang="en-GB" altLang="zh-CN" b="1" dirty="0" smtClean="0">
                <a:solidFill>
                  <a:schemeClr val="tx2">
                    <a:lumMod val="75000"/>
                    <a:lumOff val="25000"/>
                  </a:schemeClr>
                </a:solidFill>
                <a:ea typeface="宋体" pitchFamily="2" charset="-122"/>
              </a:rPr>
              <a:t>From</a:t>
            </a:r>
            <a:r>
              <a:rPr lang="en-GB" altLang="zh-CN" b="1" dirty="0" smtClean="0">
                <a:solidFill>
                  <a:schemeClr val="bg2">
                    <a:lumMod val="50000"/>
                  </a:schemeClr>
                </a:solidFill>
                <a:ea typeface="宋体" pitchFamily="2" charset="-122"/>
              </a:rPr>
              <a:t> </a:t>
            </a:r>
            <a:r>
              <a:rPr lang="en-GB" altLang="zh-CN" b="1" dirty="0" smtClean="0">
                <a:solidFill>
                  <a:srgbClr val="C00000"/>
                </a:solidFill>
                <a:ea typeface="宋体" pitchFamily="2" charset="-122"/>
              </a:rPr>
              <a:t>households</a:t>
            </a:r>
            <a:r>
              <a:rPr lang="en-GB" altLang="zh-CN" b="1" dirty="0" smtClean="0">
                <a:solidFill>
                  <a:schemeClr val="bg2">
                    <a:lumMod val="50000"/>
                  </a:schemeClr>
                </a:solidFill>
                <a:ea typeface="宋体" pitchFamily="2" charset="-122"/>
              </a:rPr>
              <a:t> to </a:t>
            </a:r>
            <a:r>
              <a:rPr lang="en-GB" altLang="zh-CN" b="1" dirty="0" smtClean="0">
                <a:solidFill>
                  <a:srgbClr val="C00000"/>
                </a:solidFill>
                <a:ea typeface="宋体" pitchFamily="2" charset="-122"/>
              </a:rPr>
              <a:t>individuals</a:t>
            </a:r>
            <a:r>
              <a:rPr lang="en-GB" altLang="zh-CN" b="1" dirty="0" smtClean="0">
                <a:solidFill>
                  <a:schemeClr val="bg2">
                    <a:lumMod val="50000"/>
                  </a:schemeClr>
                </a:solidFill>
                <a:ea typeface="宋体" pitchFamily="2" charset="-122"/>
              </a:rPr>
              <a:t/>
            </a:r>
            <a:br>
              <a:rPr lang="en-GB" altLang="zh-CN" b="1" dirty="0" smtClean="0">
                <a:solidFill>
                  <a:schemeClr val="bg2">
                    <a:lumMod val="50000"/>
                  </a:schemeClr>
                </a:solidFill>
                <a:ea typeface="宋体" pitchFamily="2" charset="-122"/>
              </a:rPr>
            </a:br>
            <a:r>
              <a:rPr lang="en-GB" altLang="zh-CN" b="1" dirty="0" smtClean="0">
                <a:solidFill>
                  <a:schemeClr val="bg2">
                    <a:lumMod val="50000"/>
                  </a:schemeClr>
                </a:solidFill>
                <a:ea typeface="宋体" pitchFamily="2" charset="-122"/>
              </a:rPr>
              <a:t>		</a:t>
            </a:r>
            <a:r>
              <a:rPr lang="en-GB" altLang="zh-CN" b="1" dirty="0" smtClean="0">
                <a:solidFill>
                  <a:schemeClr val="tx2">
                    <a:lumMod val="75000"/>
                    <a:lumOff val="25000"/>
                  </a:schemeClr>
                </a:solidFill>
                <a:ea typeface="宋体" pitchFamily="2" charset="-122"/>
              </a:rPr>
              <a:t>Useful formula</a:t>
            </a:r>
            <a:r>
              <a:rPr lang="en-GB" altLang="zh-CN" b="1" dirty="0" smtClean="0">
                <a:solidFill>
                  <a:schemeClr val="bg2">
                    <a:lumMod val="50000"/>
                  </a:schemeClr>
                </a:solidFill>
                <a:ea typeface="宋体" pitchFamily="2" charset="-122"/>
              </a:rPr>
              <a:t>: </a:t>
            </a:r>
            <a:r>
              <a:rPr lang="en-GB" altLang="zh-CN" b="1" dirty="0" smtClean="0">
                <a:solidFill>
                  <a:srgbClr val="C00000"/>
                </a:solidFill>
                <a:ea typeface="宋体" pitchFamily="2" charset="-122"/>
              </a:rPr>
              <a:t>VLOOKUP</a:t>
            </a:r>
            <a:r>
              <a:rPr lang="fr-FR" altLang="zh-CN" b="1" dirty="0" smtClean="0">
                <a:solidFill>
                  <a:schemeClr val="bg2">
                    <a:lumMod val="50000"/>
                  </a:schemeClr>
                </a:solidFill>
                <a:ea typeface="宋体" pitchFamily="2" charset="-122"/>
              </a:rPr>
              <a:t> (</a:t>
            </a:r>
            <a:r>
              <a:rPr lang="fr-FR" altLang="zh-CN" b="1" dirty="0" smtClean="0">
                <a:solidFill>
                  <a:srgbClr val="C00000"/>
                </a:solidFill>
                <a:ea typeface="宋体" pitchFamily="2" charset="-122"/>
              </a:rPr>
              <a:t>2</a:t>
            </a:r>
            <a:r>
              <a:rPr lang="fr-FR" altLang="zh-CN" b="1" dirty="0" smtClean="0">
                <a:solidFill>
                  <a:schemeClr val="bg2">
                    <a:lumMod val="50000"/>
                  </a:schemeClr>
                </a:solidFill>
                <a:ea typeface="宋体" pitchFamily="2" charset="-122"/>
              </a:rPr>
              <a:t>)</a:t>
            </a:r>
            <a:endParaRPr lang="en-US" altLang="zh-CN" b="1" dirty="0" smtClean="0">
              <a:solidFill>
                <a:srgbClr val="367DB2"/>
              </a:solidFill>
              <a:ea typeface="宋体" pitchFamily="2" charset="-122"/>
            </a:endParaRPr>
          </a:p>
        </p:txBody>
      </p:sp>
      <p:sp>
        <p:nvSpPr>
          <p:cNvPr id="65539" name="Rectangle 3"/>
          <p:cNvSpPr>
            <a:spLocks noGrp="1" noChangeArrowheads="1"/>
          </p:cNvSpPr>
          <p:nvPr>
            <p:ph type="body" idx="4294967295"/>
          </p:nvPr>
        </p:nvSpPr>
        <p:spPr>
          <a:xfrm>
            <a:off x="287338" y="1331913"/>
            <a:ext cx="8435748" cy="5346700"/>
          </a:xfrm>
          <a:ln>
            <a:solidFill>
              <a:srgbClr val="C00000"/>
            </a:solidFill>
          </a:ln>
        </p:spPr>
        <p:txBody>
          <a:bodyPr/>
          <a:lstStyle/>
          <a:p>
            <a:pPr marL="457200" indent="-457200" defTabSz="254000">
              <a:lnSpc>
                <a:spcPct val="90000"/>
              </a:lnSpc>
              <a:tabLst>
                <a:tab pos="457200" algn="l"/>
                <a:tab pos="1168400" algn="l"/>
              </a:tabLst>
            </a:pPr>
            <a:r>
              <a:rPr lang="fr-FR" altLang="zh-CN" sz="2800" b="1" dirty="0" smtClean="0">
                <a:ea typeface="宋体" pitchFamily="2" charset="-122"/>
              </a:rPr>
              <a:t>VLOOKUP | </a:t>
            </a:r>
            <a:r>
              <a:rPr lang="fr-FR" altLang="zh-CN" sz="2800" b="1" dirty="0" smtClean="0">
                <a:solidFill>
                  <a:srgbClr val="C00000"/>
                </a:solidFill>
                <a:ea typeface="宋体" pitchFamily="2" charset="-122"/>
              </a:rPr>
              <a:t>application</a:t>
            </a:r>
          </a:p>
          <a:p>
            <a:pPr marL="1055688" lvl="1" indent="-342900" defTabSz="254000">
              <a:lnSpc>
                <a:spcPct val="90000"/>
              </a:lnSpc>
              <a:spcBef>
                <a:spcPct val="55000"/>
              </a:spcBef>
              <a:spcAft>
                <a:spcPct val="45000"/>
              </a:spcAft>
              <a:tabLst>
                <a:tab pos="457200" algn="l"/>
                <a:tab pos="1168400" algn="l"/>
              </a:tabLst>
            </a:pPr>
            <a:r>
              <a:rPr lang="it-IT" altLang="zh-CN" sz="2000" b="1" dirty="0" smtClean="0">
                <a:ea typeface="宋体" pitchFamily="2" charset="-122"/>
              </a:rPr>
              <a:t>=</a:t>
            </a:r>
            <a:r>
              <a:rPr lang="it-IT" altLang="zh-CN" sz="2000" b="1" dirty="0" smtClean="0">
                <a:solidFill>
                  <a:srgbClr val="C00000"/>
                </a:solidFill>
                <a:ea typeface="宋体" pitchFamily="2" charset="-122"/>
              </a:rPr>
              <a:t>VLOOKUP</a:t>
            </a:r>
            <a:r>
              <a:rPr lang="it-IT" altLang="zh-CN" sz="2000" b="1" dirty="0" smtClean="0">
                <a:ea typeface="宋体" pitchFamily="2" charset="-122"/>
              </a:rPr>
              <a:t>($D$6:$D$3883,HHbasis!$B$7:$I$933,HHbasis!$I$2,</a:t>
            </a:r>
            <a:br>
              <a:rPr lang="it-IT" altLang="zh-CN" sz="2000" b="1" dirty="0" smtClean="0">
                <a:ea typeface="宋体" pitchFamily="2" charset="-122"/>
              </a:rPr>
            </a:br>
            <a:r>
              <a:rPr lang="it-IT" altLang="zh-CN" sz="2000" b="1" dirty="0" smtClean="0">
                <a:ea typeface="宋体" pitchFamily="2" charset="-122"/>
              </a:rPr>
              <a:t>  FALSE)</a:t>
            </a:r>
          </a:p>
          <a:p>
            <a:pPr marL="1577975" lvl="2" indent="-342900" defTabSz="254000">
              <a:lnSpc>
                <a:spcPct val="90000"/>
              </a:lnSpc>
              <a:spcBef>
                <a:spcPts val="600"/>
              </a:spcBef>
              <a:tabLst>
                <a:tab pos="457200" algn="l"/>
                <a:tab pos="1168400" algn="l"/>
              </a:tabLst>
            </a:pPr>
            <a:r>
              <a:rPr lang="it-IT" altLang="zh-CN" sz="2000" b="1" dirty="0" smtClean="0">
                <a:ea typeface="宋体" pitchFamily="2" charset="-122"/>
              </a:rPr>
              <a:t>($D$6:$D$3883   	</a:t>
            </a:r>
            <a:r>
              <a:rPr lang="it-IT" altLang="zh-CN" sz="2000" dirty="0" smtClean="0">
                <a:ea typeface="宋体" pitchFamily="2" charset="-122"/>
              </a:rPr>
              <a:t>Column</a:t>
            </a:r>
            <a:r>
              <a:rPr lang="it-IT" altLang="zh-CN" sz="2000" b="1" dirty="0" smtClean="0">
                <a:ea typeface="宋体" pitchFamily="2" charset="-122"/>
              </a:rPr>
              <a:t> HH_ID </a:t>
            </a:r>
            <a:r>
              <a:rPr lang="it-IT" altLang="zh-CN" sz="2000" dirty="0" smtClean="0">
                <a:ea typeface="宋体" pitchFamily="2" charset="-122"/>
              </a:rPr>
              <a:t>at the individual level (the same for all household members of a given household)</a:t>
            </a:r>
          </a:p>
          <a:p>
            <a:pPr marL="1577975" lvl="2" indent="-342900" defTabSz="254000">
              <a:lnSpc>
                <a:spcPct val="90000"/>
              </a:lnSpc>
              <a:spcBef>
                <a:spcPts val="600"/>
              </a:spcBef>
              <a:tabLst>
                <a:tab pos="457200" algn="l"/>
                <a:tab pos="1168400" algn="l"/>
              </a:tabLst>
            </a:pPr>
            <a:r>
              <a:rPr lang="it-IT" altLang="zh-CN" sz="2000" b="1" dirty="0" smtClean="0">
                <a:ea typeface="宋体" pitchFamily="2" charset="-122"/>
              </a:rPr>
              <a:t>HHbasis!$B$7:$I$933 	Table </a:t>
            </a:r>
            <a:r>
              <a:rPr lang="it-IT" altLang="zh-CN" sz="2000" dirty="0" smtClean="0">
                <a:ea typeface="宋体" pitchFamily="2" charset="-122"/>
              </a:rPr>
              <a:t>with as a first column (reference) the </a:t>
            </a:r>
            <a:r>
              <a:rPr lang="it-IT" altLang="zh-CN" sz="2000" b="1" dirty="0" smtClean="0">
                <a:ea typeface="宋体" pitchFamily="2" charset="-122"/>
              </a:rPr>
              <a:t>HH_id</a:t>
            </a:r>
            <a:r>
              <a:rPr lang="it-IT" altLang="zh-CN" sz="2000" dirty="0" smtClean="0">
                <a:ea typeface="宋体" pitchFamily="2" charset="-122"/>
              </a:rPr>
              <a:t> </a:t>
            </a:r>
            <a:r>
              <a:rPr lang="it-IT" altLang="zh-CN" sz="2000" b="1" dirty="0" smtClean="0">
                <a:ea typeface="宋体" pitchFamily="2" charset="-122"/>
              </a:rPr>
              <a:t> </a:t>
            </a:r>
            <a:r>
              <a:rPr lang="it-IT" altLang="zh-CN" sz="2000" dirty="0" smtClean="0">
                <a:ea typeface="宋体" pitchFamily="2" charset="-122"/>
              </a:rPr>
              <a:t>at the household level (Hhbasis) and the last column the one with per capita consumption expenditure post benefit to realocate to each household member of a given household (HH_ID)</a:t>
            </a:r>
          </a:p>
          <a:p>
            <a:pPr marL="1577975" lvl="2" indent="-342900" defTabSz="254000">
              <a:lnSpc>
                <a:spcPct val="90000"/>
              </a:lnSpc>
              <a:spcBef>
                <a:spcPts val="600"/>
              </a:spcBef>
              <a:tabLst>
                <a:tab pos="457200" algn="l"/>
                <a:tab pos="1168400" algn="l"/>
              </a:tabLst>
            </a:pPr>
            <a:r>
              <a:rPr lang="it-IT" altLang="zh-CN" sz="2000" b="1" dirty="0" smtClean="0">
                <a:ea typeface="宋体" pitchFamily="2" charset="-122"/>
              </a:rPr>
              <a:t>HHbasis!$I$2   =  n</a:t>
            </a:r>
            <a:r>
              <a:rPr lang="it-IT" altLang="zh-CN" sz="2000" b="1" baseline="30000" dirty="0" smtClean="0">
                <a:ea typeface="宋体" pitchFamily="2" charset="-122"/>
              </a:rPr>
              <a:t>ième</a:t>
            </a:r>
            <a:r>
              <a:rPr lang="it-IT" altLang="zh-CN" sz="2000" b="1" dirty="0" smtClean="0">
                <a:ea typeface="宋体" pitchFamily="2" charset="-122"/>
              </a:rPr>
              <a:t> </a:t>
            </a:r>
            <a:r>
              <a:rPr lang="it-IT" altLang="zh-CN" sz="2000" dirty="0" smtClean="0">
                <a:ea typeface="宋体" pitchFamily="2" charset="-122"/>
              </a:rPr>
              <a:t>column in the table indicated above. 9 if column 9.</a:t>
            </a:r>
          </a:p>
          <a:p>
            <a:pPr marL="1577975" lvl="2" indent="-342900" defTabSz="254000">
              <a:lnSpc>
                <a:spcPct val="90000"/>
              </a:lnSpc>
              <a:spcBef>
                <a:spcPts val="600"/>
              </a:spcBef>
              <a:tabLst>
                <a:tab pos="457200" algn="l"/>
                <a:tab pos="1168400" algn="l"/>
              </a:tabLst>
            </a:pPr>
            <a:r>
              <a:rPr lang="it-IT" altLang="zh-CN" sz="2000" b="1" dirty="0" smtClean="0">
                <a:ea typeface="宋体" pitchFamily="2" charset="-122"/>
              </a:rPr>
              <a:t>FALSE	</a:t>
            </a:r>
            <a:r>
              <a:rPr lang="fr-FR" altLang="zh-CN" sz="2000" dirty="0" err="1" smtClean="0">
                <a:ea typeface="宋体" pitchFamily="2" charset="-122"/>
              </a:rPr>
              <a:t>Take</a:t>
            </a:r>
            <a:r>
              <a:rPr lang="fr-FR" altLang="zh-CN" sz="2000" dirty="0" smtClean="0">
                <a:ea typeface="宋体" pitchFamily="2" charset="-122"/>
              </a:rPr>
              <a:t> </a:t>
            </a:r>
            <a:r>
              <a:rPr lang="fr-FR" altLang="zh-CN" sz="2000" dirty="0" err="1" smtClean="0">
                <a:ea typeface="宋体" pitchFamily="2" charset="-122"/>
              </a:rPr>
              <a:t>into</a:t>
            </a:r>
            <a:r>
              <a:rPr lang="fr-FR" altLang="zh-CN" sz="2000" dirty="0" smtClean="0">
                <a:ea typeface="宋体" pitchFamily="2" charset="-122"/>
              </a:rPr>
              <a:t> </a:t>
            </a:r>
            <a:r>
              <a:rPr lang="fr-FR" altLang="zh-CN" sz="2000" dirty="0" err="1" smtClean="0">
                <a:ea typeface="宋体" pitchFamily="2" charset="-122"/>
              </a:rPr>
              <a:t>account</a:t>
            </a:r>
            <a:r>
              <a:rPr lang="fr-FR" altLang="zh-CN" sz="2000" dirty="0" smtClean="0">
                <a:ea typeface="宋体" pitchFamily="2" charset="-122"/>
              </a:rPr>
              <a:t> the exact value in the </a:t>
            </a:r>
            <a:r>
              <a:rPr lang="fr-FR" altLang="zh-CN" sz="2000" dirty="0" err="1" smtClean="0">
                <a:ea typeface="宋体" pitchFamily="2" charset="-122"/>
              </a:rPr>
              <a:t>cell</a:t>
            </a:r>
            <a:endParaRPr lang="fr-FR" altLang="zh-CN" sz="2000" dirty="0" smtClean="0">
              <a:ea typeface="宋体" pitchFamily="2" charset="-122"/>
            </a:endParaRPr>
          </a:p>
          <a:p>
            <a:pPr marL="1577975" lvl="2" indent="-342900" defTabSz="254000">
              <a:lnSpc>
                <a:spcPct val="90000"/>
              </a:lnSpc>
              <a:spcBef>
                <a:spcPts val="600"/>
              </a:spcBef>
              <a:tabLst>
                <a:tab pos="457200" algn="l"/>
                <a:tab pos="1168400" algn="l"/>
              </a:tabLst>
            </a:pPr>
            <a:r>
              <a:rPr lang="it-IT" altLang="zh-CN" sz="2000" dirty="0" smtClean="0">
                <a:ea typeface="宋体" pitchFamily="2" charset="-122"/>
              </a:rPr>
              <a:t>... It is much easier in SPSS or STATA!</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idx="4294967295"/>
          </p:nvPr>
        </p:nvSpPr>
        <p:spPr>
          <a:xfrm>
            <a:off x="1524000" y="190501"/>
            <a:ext cx="7010400" cy="1023922"/>
          </a:xfrm>
        </p:spPr>
        <p:txBody>
          <a:bodyPr/>
          <a:lstStyle/>
          <a:p>
            <a:pPr algn="l"/>
            <a:r>
              <a:rPr lang="en-GB" altLang="zh-CN" sz="3600" b="1" dirty="0" smtClean="0">
                <a:solidFill>
                  <a:schemeClr val="tx2">
                    <a:lumMod val="75000"/>
                    <a:lumOff val="25000"/>
                  </a:schemeClr>
                </a:solidFill>
                <a:ea typeface="宋体" pitchFamily="2" charset="-122"/>
              </a:rPr>
              <a:t>Poverty impact</a:t>
            </a:r>
            <a:r>
              <a:rPr lang="en-GB" altLang="zh-CN" sz="3600" dirty="0" smtClean="0">
                <a:solidFill>
                  <a:schemeClr val="tx2">
                    <a:lumMod val="75000"/>
                    <a:lumOff val="25000"/>
                  </a:schemeClr>
                </a:solidFill>
                <a:ea typeface="宋体" pitchFamily="2" charset="-122"/>
              </a:rPr>
              <a:t> </a:t>
            </a:r>
            <a:r>
              <a:rPr lang="en-GB" altLang="zh-CN" sz="3600" dirty="0" smtClean="0">
                <a:solidFill>
                  <a:srgbClr val="C00000"/>
                </a:solidFill>
                <a:ea typeface="宋体" pitchFamily="2" charset="-122"/>
              </a:rPr>
              <a:t>|</a:t>
            </a:r>
            <a:r>
              <a:rPr lang="en-GB" altLang="zh-CN" sz="3600" dirty="0" smtClean="0">
                <a:solidFill>
                  <a:schemeClr val="tx2">
                    <a:lumMod val="75000"/>
                    <a:lumOff val="25000"/>
                  </a:schemeClr>
                </a:solidFill>
                <a:ea typeface="宋体" pitchFamily="2" charset="-122"/>
              </a:rPr>
              <a:t> </a:t>
            </a:r>
            <a:r>
              <a:rPr lang="en-GB" altLang="zh-CN" sz="3600" dirty="0" smtClean="0">
                <a:solidFill>
                  <a:schemeClr val="bg2">
                    <a:lumMod val="50000"/>
                  </a:schemeClr>
                </a:solidFill>
                <a:ea typeface="宋体" pitchFamily="2" charset="-122"/>
              </a:rPr>
              <a:t>	</a:t>
            </a:r>
            <a:r>
              <a:rPr lang="en-GB" altLang="zh-CN" sz="3600" dirty="0" smtClean="0">
                <a:solidFill>
                  <a:schemeClr val="tx2">
                    <a:lumMod val="75000"/>
                    <a:lumOff val="25000"/>
                  </a:schemeClr>
                </a:solidFill>
                <a:ea typeface="宋体" pitchFamily="2" charset="-122"/>
              </a:rPr>
              <a:t>Step</a:t>
            </a:r>
            <a:r>
              <a:rPr lang="en-GB" altLang="zh-CN" sz="3600" dirty="0" smtClean="0">
                <a:solidFill>
                  <a:schemeClr val="bg2">
                    <a:lumMod val="50000"/>
                  </a:schemeClr>
                </a:solidFill>
                <a:ea typeface="宋体" pitchFamily="2" charset="-122"/>
              </a:rPr>
              <a:t> </a:t>
            </a:r>
            <a:r>
              <a:rPr lang="en-GB" altLang="zh-CN" sz="3600" b="1" dirty="0" smtClean="0">
                <a:solidFill>
                  <a:srgbClr val="C00000"/>
                </a:solidFill>
                <a:ea typeface="宋体" pitchFamily="2" charset="-122"/>
              </a:rPr>
              <a:t>8</a:t>
            </a:r>
            <a:endParaRPr lang="en-US" altLang="zh-CN" sz="3600" dirty="0" smtClean="0">
              <a:solidFill>
                <a:srgbClr val="C00000"/>
              </a:solidFill>
              <a:ea typeface="宋体" pitchFamily="2" charset="-122"/>
            </a:endParaRPr>
          </a:p>
        </p:txBody>
      </p:sp>
      <p:grpSp>
        <p:nvGrpSpPr>
          <p:cNvPr id="2" name="Group 18"/>
          <p:cNvGrpSpPr>
            <a:grpSpLocks/>
          </p:cNvGrpSpPr>
          <p:nvPr/>
        </p:nvGrpSpPr>
        <p:grpSpPr bwMode="auto">
          <a:xfrm>
            <a:off x="566738" y="4425888"/>
            <a:ext cx="8367713" cy="2298762"/>
            <a:chOff x="485" y="1491"/>
            <a:chExt cx="5271" cy="1447"/>
          </a:xfrm>
        </p:grpSpPr>
        <p:sp>
          <p:nvSpPr>
            <p:cNvPr id="66572" name="Text Box 7"/>
            <p:cNvSpPr txBox="1">
              <a:spLocks noChangeArrowheads="1"/>
            </p:cNvSpPr>
            <p:nvPr/>
          </p:nvSpPr>
          <p:spPr bwMode="auto">
            <a:xfrm rot="16200000">
              <a:off x="-65" y="2041"/>
              <a:ext cx="1392" cy="291"/>
            </a:xfrm>
            <a:prstGeom prst="rect">
              <a:avLst/>
            </a:prstGeom>
            <a:noFill/>
            <a:ln w="9525">
              <a:noFill/>
              <a:miter lim="800000"/>
              <a:headEnd/>
              <a:tailEnd/>
            </a:ln>
          </p:spPr>
          <p:txBody>
            <a:bodyPr>
              <a:spAutoFit/>
            </a:bodyPr>
            <a:lstStyle/>
            <a:p>
              <a:pPr algn="r">
                <a:spcBef>
                  <a:spcPct val="50000"/>
                </a:spcBef>
              </a:pPr>
              <a:r>
                <a:rPr lang="fr-FR" sz="2400" dirty="0" err="1" smtClean="0">
                  <a:solidFill>
                    <a:srgbClr val="C00000"/>
                  </a:solidFill>
                  <a:latin typeface="Calibri" pitchFamily="34" charset="0"/>
                  <a:cs typeface="Calibri" pitchFamily="34" charset="0"/>
                </a:rPr>
                <a:t>Individuual</a:t>
              </a:r>
              <a:r>
                <a:rPr lang="fr-FR" sz="2400" dirty="0" smtClean="0">
                  <a:solidFill>
                    <a:srgbClr val="C00000"/>
                  </a:solidFill>
                  <a:latin typeface="Calibri" pitchFamily="34" charset="0"/>
                  <a:cs typeface="Calibri" pitchFamily="34" charset="0"/>
                </a:rPr>
                <a:t> </a:t>
              </a:r>
              <a:r>
                <a:rPr lang="fr-FR" sz="2400" dirty="0" err="1" smtClean="0">
                  <a:solidFill>
                    <a:srgbClr val="C00000"/>
                  </a:solidFill>
                  <a:latin typeface="Calibri" pitchFamily="34" charset="0"/>
                  <a:cs typeface="Calibri" pitchFamily="34" charset="0"/>
                </a:rPr>
                <a:t>level</a:t>
              </a:r>
              <a:endParaRPr lang="fr-FR" sz="2400" dirty="0">
                <a:solidFill>
                  <a:srgbClr val="C00000"/>
                </a:solidFill>
                <a:latin typeface="Calibri" pitchFamily="34" charset="0"/>
                <a:cs typeface="Calibri" pitchFamily="34" charset="0"/>
              </a:endParaRPr>
            </a:p>
          </p:txBody>
        </p:sp>
        <p:sp>
          <p:nvSpPr>
            <p:cNvPr id="66573" name="Rectangle 4"/>
            <p:cNvSpPr>
              <a:spLocks noChangeArrowheads="1"/>
            </p:cNvSpPr>
            <p:nvPr/>
          </p:nvSpPr>
          <p:spPr bwMode="auto">
            <a:xfrm>
              <a:off x="1070" y="2430"/>
              <a:ext cx="4686" cy="508"/>
            </a:xfrm>
            <a:prstGeom prst="rect">
              <a:avLst/>
            </a:prstGeom>
            <a:noFill/>
            <a:ln w="34925">
              <a:solidFill>
                <a:srgbClr val="C00000"/>
              </a:solidFill>
              <a:miter lim="800000"/>
              <a:headEnd/>
              <a:tailEnd/>
            </a:ln>
          </p:spPr>
          <p:txBody>
            <a:bodyPr wrap="none" anchor="ctr"/>
            <a:lstStyle/>
            <a:p>
              <a:endParaRPr lang="en-GB"/>
            </a:p>
          </p:txBody>
        </p:sp>
      </p:grpSp>
      <p:grpSp>
        <p:nvGrpSpPr>
          <p:cNvPr id="3" name="Groupe 13"/>
          <p:cNvGrpSpPr>
            <a:grpSpLocks/>
          </p:cNvGrpSpPr>
          <p:nvPr/>
        </p:nvGrpSpPr>
        <p:grpSpPr bwMode="auto">
          <a:xfrm>
            <a:off x="1480457" y="1553028"/>
            <a:ext cx="7323365" cy="4768109"/>
            <a:chOff x="1625600" y="1798842"/>
            <a:chExt cx="7323364" cy="4894599"/>
          </a:xfrm>
        </p:grpSpPr>
        <p:sp>
          <p:nvSpPr>
            <p:cNvPr id="66570" name="Rectangle 4"/>
            <p:cNvSpPr>
              <a:spLocks noChangeArrowheads="1"/>
            </p:cNvSpPr>
            <p:nvPr/>
          </p:nvSpPr>
          <p:spPr bwMode="auto">
            <a:xfrm>
              <a:off x="1625600" y="1798842"/>
              <a:ext cx="7323364" cy="715167"/>
            </a:xfrm>
            <a:prstGeom prst="rect">
              <a:avLst/>
            </a:prstGeom>
            <a:noFill/>
            <a:ln w="34925">
              <a:solidFill>
                <a:srgbClr val="C00000"/>
              </a:solidFill>
              <a:miter lim="800000"/>
              <a:headEnd/>
              <a:tailEnd/>
            </a:ln>
          </p:spPr>
          <p:txBody>
            <a:bodyPr wrap="none" anchor="ctr"/>
            <a:lstStyle/>
            <a:p>
              <a:endParaRPr lang="en-GB"/>
            </a:p>
          </p:txBody>
        </p:sp>
        <p:cxnSp>
          <p:nvCxnSpPr>
            <p:cNvPr id="6" name="Connecteur en angle 5"/>
            <p:cNvCxnSpPr>
              <a:stCxn id="66573" idx="1"/>
              <a:endCxn id="66570" idx="1"/>
            </p:cNvCxnSpPr>
            <p:nvPr/>
          </p:nvCxnSpPr>
          <p:spPr>
            <a:xfrm rot="10800000">
              <a:off x="1625600" y="2156427"/>
              <a:ext cx="14514" cy="4537014"/>
            </a:xfrm>
            <a:prstGeom prst="bentConnector3">
              <a:avLst>
                <a:gd name="adj1" fmla="val 1675031"/>
              </a:avLst>
            </a:prstGeom>
            <a:ln w="28575">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grpSp>
      <p:grpSp>
        <p:nvGrpSpPr>
          <p:cNvPr id="4" name="Groupe 11"/>
          <p:cNvGrpSpPr>
            <a:grpSpLocks/>
          </p:cNvGrpSpPr>
          <p:nvPr/>
        </p:nvGrpSpPr>
        <p:grpSpPr bwMode="auto">
          <a:xfrm>
            <a:off x="5097009" y="1513115"/>
            <a:ext cx="3306763" cy="1031875"/>
            <a:chOff x="5810249" y="2006373"/>
            <a:chExt cx="3307261" cy="1032433"/>
          </a:xfrm>
        </p:grpSpPr>
        <p:sp>
          <p:nvSpPr>
            <p:cNvPr id="66568" name="ZoneTexte 1"/>
            <p:cNvSpPr txBox="1">
              <a:spLocks noChangeArrowheads="1"/>
            </p:cNvSpPr>
            <p:nvPr/>
          </p:nvSpPr>
          <p:spPr bwMode="auto">
            <a:xfrm>
              <a:off x="5810249" y="2409495"/>
              <a:ext cx="2266951" cy="629311"/>
            </a:xfrm>
            <a:prstGeom prst="rect">
              <a:avLst/>
            </a:prstGeom>
            <a:noFill/>
            <a:ln w="9525">
              <a:noFill/>
              <a:miter lim="800000"/>
              <a:headEnd/>
              <a:tailEnd/>
            </a:ln>
          </p:spPr>
          <p:txBody>
            <a:bodyPr/>
            <a:lstStyle/>
            <a:p>
              <a:pPr marL="342900" indent="-342900" algn="ctr">
                <a:buClr>
                  <a:srgbClr val="C00000"/>
                </a:buClr>
                <a:buSzPct val="400000"/>
                <a:buFont typeface="Wingdings 2" pitchFamily="18" charset="2"/>
                <a:buChar char=""/>
              </a:pPr>
              <a:r>
                <a:rPr lang="fr-FR" sz="2000" b="1">
                  <a:solidFill>
                    <a:schemeClr val="bg1"/>
                  </a:solidFill>
                </a:rPr>
                <a:t>«</a:t>
              </a:r>
              <a:r>
                <a:rPr lang="fr-FR" sz="2000" b="1">
                  <a:solidFill>
                    <a:srgbClr val="367DB2"/>
                  </a:solidFill>
                </a:rPr>
                <a:t> </a:t>
              </a:r>
            </a:p>
          </p:txBody>
        </p:sp>
        <p:sp>
          <p:nvSpPr>
            <p:cNvPr id="66569" name="Rectangle 10"/>
            <p:cNvSpPr>
              <a:spLocks noChangeArrowheads="1"/>
            </p:cNvSpPr>
            <p:nvPr/>
          </p:nvSpPr>
          <p:spPr bwMode="auto">
            <a:xfrm rot="-594788">
              <a:off x="7342665" y="2006373"/>
              <a:ext cx="1774845" cy="461665"/>
            </a:xfrm>
            <a:prstGeom prst="rect">
              <a:avLst/>
            </a:prstGeom>
            <a:noFill/>
            <a:ln w="9525">
              <a:noFill/>
              <a:miter lim="800000"/>
              <a:headEnd/>
              <a:tailEnd/>
            </a:ln>
          </p:spPr>
          <p:txBody>
            <a:bodyPr wrap="none">
              <a:spAutoFit/>
            </a:bodyPr>
            <a:lstStyle/>
            <a:p>
              <a:pPr algn="ctr">
                <a:buClr>
                  <a:srgbClr val="C00000"/>
                </a:buClr>
                <a:buSzPct val="400000"/>
              </a:pPr>
              <a:r>
                <a:rPr lang="fr-FR" sz="2400" b="1">
                  <a:solidFill>
                    <a:srgbClr val="C00000"/>
                  </a:solidFill>
                </a:rPr>
                <a:t>« ex post »</a:t>
              </a:r>
            </a:p>
          </p:txBody>
        </p:sp>
      </p:grpSp>
      <p:sp>
        <p:nvSpPr>
          <p:cNvPr id="53262" name="Text Box 14">
            <a:hlinkClick r:id="rId2" action="ppaction://hlinksldjump"/>
          </p:cNvPr>
          <p:cNvSpPr txBox="1">
            <a:spLocks noChangeArrowheads="1"/>
          </p:cNvSpPr>
          <p:nvPr/>
        </p:nvSpPr>
        <p:spPr bwMode="auto">
          <a:xfrm>
            <a:off x="7391400" y="323850"/>
            <a:ext cx="1390650" cy="457200"/>
          </a:xfrm>
          <a:prstGeom prst="rect">
            <a:avLst/>
          </a:prstGeom>
          <a:noFill/>
          <a:ln w="9525">
            <a:noFill/>
            <a:miter lim="800000"/>
            <a:headEnd/>
            <a:tailEnd/>
          </a:ln>
        </p:spPr>
        <p:txBody>
          <a:bodyPr>
            <a:spAutoFit/>
          </a:bodyPr>
          <a:lstStyle/>
          <a:p>
            <a:pPr algn="r">
              <a:spcBef>
                <a:spcPct val="50000"/>
              </a:spcBef>
              <a:buSzPct val="120000"/>
              <a:buFont typeface="Wingdings" pitchFamily="2" charset="2"/>
              <a:buChar char="è"/>
            </a:pPr>
            <a:r>
              <a:rPr lang="fr-FR" sz="2400" b="1">
                <a:solidFill>
                  <a:srgbClr val="990000"/>
                </a:solidFill>
                <a:latin typeface="Calibri" pitchFamily="34" charset="0"/>
              </a:rPr>
              <a:t>Go!</a:t>
            </a:r>
          </a:p>
        </p:txBody>
      </p:sp>
      <p:sp>
        <p:nvSpPr>
          <p:cNvPr id="14" name="Rectangle 3"/>
          <p:cNvSpPr txBox="1">
            <a:spLocks noChangeArrowheads="1"/>
          </p:cNvSpPr>
          <p:nvPr/>
        </p:nvSpPr>
        <p:spPr bwMode="auto">
          <a:xfrm>
            <a:off x="1465943" y="1204913"/>
            <a:ext cx="7242628" cy="5422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449263" marR="0" lvl="0" indent="-449263" algn="l" defTabSz="914400" rtl="0" eaLnBrk="0" fontAlgn="base" latinLnBrk="0" hangingPunct="0">
              <a:lnSpc>
                <a:spcPct val="100000"/>
              </a:lnSpc>
              <a:spcBef>
                <a:spcPts val="600"/>
              </a:spcBef>
              <a:spcAft>
                <a:spcPts val="600"/>
              </a:spcAft>
              <a:buClr>
                <a:schemeClr val="hlink"/>
              </a:buClr>
              <a:buSzPct val="110000"/>
              <a:buFont typeface="Arial" charset="0"/>
              <a:buAutoNum type="arabicParenR"/>
              <a:tabLst/>
              <a:defRPr/>
            </a:pPr>
            <a: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Data file ready for use and key variables identified</a:t>
            </a:r>
          </a:p>
          <a:p>
            <a:pPr marL="449263" marR="0" lvl="0" indent="-449263" algn="l" defTabSz="914400" rtl="0" eaLnBrk="0" fontAlgn="base" latinLnBrk="0" hangingPunct="0">
              <a:lnSpc>
                <a:spcPct val="100000"/>
              </a:lnSpc>
              <a:spcBef>
                <a:spcPts val="600"/>
              </a:spcBef>
              <a:spcAft>
                <a:spcPts val="600"/>
              </a:spcAft>
              <a:buClr>
                <a:schemeClr val="hlink"/>
              </a:buClr>
              <a:buSzPct val="110000"/>
              <a:buFont typeface="Arial" charset="0"/>
              <a:buAutoNum type="arabicParenR"/>
              <a:tabLst/>
              <a:defRPr/>
            </a:pPr>
            <a:r>
              <a:rPr kumimoji="0" lang="fr-FR" altLang="zh-CN" sz="2200" b="0" i="0" u="none" strike="noStrike" kern="0" cap="none" spc="0" normalizeH="0" baseline="0" noProof="0" dirty="0" err="1" smtClean="0">
                <a:ln>
                  <a:noFill/>
                </a:ln>
                <a:solidFill>
                  <a:srgbClr val="4D4D4D"/>
                </a:solidFill>
                <a:effectLst/>
                <a:uLnTx/>
                <a:uFillTx/>
                <a:latin typeface="Calibri" pitchFamily="34" charset="0"/>
                <a:ea typeface="宋体" pitchFamily="2" charset="-122"/>
                <a:cs typeface="Calibri" pitchFamily="34" charset="0"/>
              </a:rPr>
              <a:t>Analysis</a:t>
            </a:r>
            <a:r>
              <a:rPr kumimoji="0" lang="fr-FR"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 of the initial situation « ex-ante »</a:t>
            </a:r>
          </a:p>
          <a:p>
            <a:pPr marL="449263" marR="0" lvl="0" indent="-449263" algn="l" defTabSz="914400" rtl="0" eaLnBrk="0" fontAlgn="base" latinLnBrk="0" hangingPunct="0">
              <a:lnSpc>
                <a:spcPct val="100000"/>
              </a:lnSpc>
              <a:spcBef>
                <a:spcPts val="600"/>
              </a:spcBef>
              <a:spcAft>
                <a:spcPts val="600"/>
              </a:spcAft>
              <a:buClr>
                <a:schemeClr val="hlink"/>
              </a:buClr>
              <a:buSzPct val="110000"/>
              <a:buFont typeface="Arial" charset="0"/>
              <a:buAutoNum type="arabicParenR"/>
              <a:tabLst/>
              <a:defRPr/>
            </a:pPr>
            <a: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Define and identify target groups for the new benefit (s)</a:t>
            </a:r>
          </a:p>
          <a:p>
            <a:pPr marL="449263" marR="0" lvl="0" indent="-449263" algn="l" defTabSz="914400" rtl="0" eaLnBrk="0" fontAlgn="base" latinLnBrk="0" hangingPunct="0">
              <a:lnSpc>
                <a:spcPct val="100000"/>
              </a:lnSpc>
              <a:spcBef>
                <a:spcPts val="600"/>
              </a:spcBef>
              <a:spcAft>
                <a:spcPts val="600"/>
              </a:spcAft>
              <a:buClr>
                <a:schemeClr val="hlink"/>
              </a:buClr>
              <a:buSzPct val="110000"/>
              <a:buFont typeface="Arial" charset="0"/>
              <a:buAutoNum type="arabicParenR"/>
              <a:tabLst/>
              <a:defRPr/>
            </a:pPr>
            <a: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Define benefit(s): type and amount</a:t>
            </a:r>
          </a:p>
          <a:p>
            <a:pPr marL="449263" marR="0" lvl="0" indent="-449263" algn="l" defTabSz="914400" rtl="0" eaLnBrk="0" fontAlgn="base" latinLnBrk="0" hangingPunct="0">
              <a:lnSpc>
                <a:spcPct val="100000"/>
              </a:lnSpc>
              <a:spcBef>
                <a:spcPts val="600"/>
              </a:spcBef>
              <a:spcAft>
                <a:spcPts val="600"/>
              </a:spcAft>
              <a:buClr>
                <a:schemeClr val="hlink"/>
              </a:buClr>
              <a:buSzPct val="110000"/>
              <a:buFont typeface="Arial" charset="0"/>
              <a:buAutoNum type="arabicParenR"/>
              <a:tabLst/>
              <a:defRPr/>
            </a:pPr>
            <a: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Add the new benefit amount to the income or consumption expenditure  ex-ante</a:t>
            </a:r>
          </a:p>
          <a:p>
            <a:pPr marL="449263" marR="0" lvl="0" indent="-449263" algn="l" defTabSz="914400" rtl="0" eaLnBrk="0" fontAlgn="base" latinLnBrk="0" hangingPunct="0">
              <a:lnSpc>
                <a:spcPct val="100000"/>
              </a:lnSpc>
              <a:spcBef>
                <a:spcPts val="600"/>
              </a:spcBef>
              <a:spcAft>
                <a:spcPts val="600"/>
              </a:spcAft>
              <a:buClr>
                <a:schemeClr val="hlink"/>
              </a:buClr>
              <a:buSzPct val="110000"/>
              <a:buFont typeface="Arial" charset="0"/>
              <a:buAutoNum type="arabicParenR"/>
              <a:tabLst/>
              <a:defRPr/>
            </a:pPr>
            <a: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Aggregation of  individual (or equivalent) income or consumption expenditure « ex-post » at the household level</a:t>
            </a:r>
          </a:p>
          <a:p>
            <a:pPr marL="449263" marR="0" lvl="0" indent="-449263" algn="l" defTabSz="914400" rtl="0" eaLnBrk="0" fontAlgn="base" latinLnBrk="0" hangingPunct="0">
              <a:lnSpc>
                <a:spcPct val="100000"/>
              </a:lnSpc>
              <a:spcBef>
                <a:spcPts val="600"/>
              </a:spcBef>
              <a:spcAft>
                <a:spcPts val="600"/>
              </a:spcAft>
              <a:buClr>
                <a:schemeClr val="hlink"/>
              </a:buClr>
              <a:buSzPct val="110000"/>
              <a:buFont typeface="Arial" charset="0"/>
              <a:buAutoNum type="arabicParenR"/>
              <a:tabLst/>
              <a:defRPr/>
            </a:pPr>
            <a: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Redistribution of this total amount among household members (per capita or per equivalent adult)</a:t>
            </a:r>
          </a:p>
          <a:p>
            <a:pPr marL="449263" marR="0" lvl="0" indent="-449263" algn="l" defTabSz="914400" rtl="0" eaLnBrk="0" fontAlgn="base" latinLnBrk="0" hangingPunct="0">
              <a:lnSpc>
                <a:spcPct val="100000"/>
              </a:lnSpc>
              <a:spcBef>
                <a:spcPts val="600"/>
              </a:spcBef>
              <a:spcAft>
                <a:spcPts val="600"/>
              </a:spcAft>
              <a:buClr>
                <a:schemeClr val="hlink"/>
              </a:buClr>
              <a:buSzPct val="110000"/>
              <a:buFont typeface="Arial" charset="0"/>
              <a:buAutoNum type="arabicParenR"/>
              <a:tabLst/>
              <a:defRPr/>
            </a:pPr>
            <a: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Calculation of distribution and poverty indicators </a:t>
            </a:r>
            <a:b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br>
            <a: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 </a:t>
            </a:r>
            <a:r>
              <a:rPr kumimoji="0" lang="en-GB" altLang="zh-CN" sz="2200" b="1"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ex-post</a:t>
            </a:r>
            <a:r>
              <a:rPr kumimoji="0" lang="en-GB" altLang="zh-CN" sz="2200" b="0" i="0" u="none" strike="noStrike" kern="0" cap="none" spc="0" normalizeH="0" baseline="0" noProof="0" dirty="0" smtClean="0">
                <a:ln>
                  <a:noFill/>
                </a:ln>
                <a:solidFill>
                  <a:srgbClr val="4D4D4D"/>
                </a:solidFill>
                <a:effectLst/>
                <a:uLnTx/>
                <a:uFillTx/>
                <a:latin typeface="Calibri" pitchFamily="34" charset="0"/>
                <a:ea typeface="宋体" pitchFamily="2" charset="-122"/>
                <a:cs typeface="Calibri" pitchFamily="34"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2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62"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014413" y="2357430"/>
            <a:ext cx="8129587" cy="1914370"/>
          </a:xfrm>
          <a:prstGeom prst="rect">
            <a:avLst/>
          </a:prstGeom>
          <a:solidFill>
            <a:schemeClr val="accent6">
              <a:lumMod val="60000"/>
              <a:lumOff val="40000"/>
              <a:alpha val="70000"/>
            </a:schemeClr>
          </a:solidFill>
          <a:ln w="9525">
            <a:noFill/>
            <a:miter lim="800000"/>
            <a:headEnd/>
            <a:tailEnd/>
          </a:ln>
        </p:spPr>
        <p:txBody>
          <a:bodyPr wrap="square">
            <a:spAutoFit/>
          </a:bodyPr>
          <a:lstStyle/>
          <a:p>
            <a:pPr algn="r">
              <a:spcBef>
                <a:spcPct val="20000"/>
              </a:spcBef>
            </a:pPr>
            <a:r>
              <a:rPr lang="en-GB" sz="4000" b="1" dirty="0" smtClean="0">
                <a:solidFill>
                  <a:schemeClr val="accent6">
                    <a:lumMod val="50000"/>
                  </a:schemeClr>
                </a:solidFill>
                <a:latin typeface="Calibri" pitchFamily="34" charset="0"/>
              </a:rPr>
              <a:t>C. Simulating the possible impact </a:t>
            </a:r>
            <a:br>
              <a:rPr lang="en-GB" sz="4000" b="1" dirty="0" smtClean="0">
                <a:solidFill>
                  <a:schemeClr val="accent6">
                    <a:lumMod val="50000"/>
                  </a:schemeClr>
                </a:solidFill>
                <a:latin typeface="Calibri" pitchFamily="34" charset="0"/>
              </a:rPr>
            </a:br>
            <a:r>
              <a:rPr lang="en-GB" sz="4000" b="1" dirty="0" smtClean="0">
                <a:solidFill>
                  <a:schemeClr val="accent6">
                    <a:lumMod val="50000"/>
                  </a:schemeClr>
                </a:solidFill>
                <a:latin typeface="Calibri" pitchFamily="34" charset="0"/>
              </a:rPr>
              <a:t>of cash transfer programmes</a:t>
            </a:r>
          </a:p>
          <a:p>
            <a:pPr algn="r">
              <a:spcBef>
                <a:spcPct val="20000"/>
              </a:spcBef>
            </a:pPr>
            <a:r>
              <a:rPr lang="en-GB" sz="3200" b="1" dirty="0" smtClean="0">
                <a:solidFill>
                  <a:srgbClr val="C00000"/>
                </a:solidFill>
                <a:latin typeface="Calibri" pitchFamily="34" charset="0"/>
              </a:rPr>
              <a:t>6. Testing different options and discussion</a:t>
            </a:r>
            <a:endParaRPr lang="en-US" sz="2800" b="1" dirty="0">
              <a:solidFill>
                <a:schemeClr val="accent6">
                  <a:lumMod val="50000"/>
                </a:schemeClr>
              </a:solidFill>
              <a:latin typeface="Calibri" pitchFamily="34" charset="0"/>
            </a:endParaRPr>
          </a:p>
        </p:txBody>
      </p:sp>
      <p:sp>
        <p:nvSpPr>
          <p:cNvPr id="5" name="Line 1029"/>
          <p:cNvSpPr>
            <a:spLocks noChangeShapeType="1"/>
          </p:cNvSpPr>
          <p:nvPr/>
        </p:nvSpPr>
        <p:spPr bwMode="auto">
          <a:xfrm>
            <a:off x="1028700" y="4347483"/>
            <a:ext cx="8115300" cy="0"/>
          </a:xfrm>
          <a:prstGeom prst="line">
            <a:avLst/>
          </a:prstGeom>
          <a:ln>
            <a:solidFill>
              <a:srgbClr val="5F5F5F">
                <a:alpha val="50000"/>
              </a:srgbClr>
            </a:solidFill>
            <a:headEnd/>
            <a:tailEnd/>
          </a:ln>
        </p:spPr>
        <p:style>
          <a:lnRef idx="3">
            <a:schemeClr val="accent5"/>
          </a:lnRef>
          <a:fillRef idx="0">
            <a:schemeClr val="accent5"/>
          </a:fillRef>
          <a:effectRef idx="2">
            <a:schemeClr val="accent5"/>
          </a:effectRef>
          <a:fontRef idx="minor">
            <a:schemeClr val="tx1"/>
          </a:fontRef>
        </p:style>
        <p:txBody>
          <a:bodyPr/>
          <a:lstStyle/>
          <a:p>
            <a:endParaRPr lang="en-GB"/>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idx="4294967295"/>
          </p:nvPr>
        </p:nvSpPr>
        <p:spPr>
          <a:xfrm>
            <a:off x="1428728" y="0"/>
            <a:ext cx="7715272" cy="1142984"/>
          </a:xfrm>
          <a:solidFill>
            <a:schemeClr val="bg1"/>
          </a:solidFill>
        </p:spPr>
        <p:txBody>
          <a:bodyPr/>
          <a:lstStyle/>
          <a:p>
            <a:pPr algn="l"/>
            <a:r>
              <a:rPr lang="en-GB" dirty="0" smtClean="0">
                <a:solidFill>
                  <a:srgbClr val="C00000"/>
                </a:solidFill>
              </a:rPr>
              <a:t> </a:t>
            </a:r>
            <a:r>
              <a:rPr lang="en-GB" altLang="zh-CN" sz="3200" b="1" dirty="0" smtClean="0">
                <a:solidFill>
                  <a:srgbClr val="C00000"/>
                </a:solidFill>
                <a:ea typeface="宋体" pitchFamily="2" charset="-122"/>
              </a:rPr>
              <a:t>Simulations</a:t>
            </a:r>
            <a:r>
              <a:rPr lang="en-GB" altLang="zh-CN" sz="3200" dirty="0" smtClean="0">
                <a:solidFill>
                  <a:srgbClr val="C00000"/>
                </a:solidFill>
                <a:ea typeface="宋体" pitchFamily="2" charset="-122"/>
              </a:rPr>
              <a:t> </a:t>
            </a:r>
            <a:r>
              <a:rPr lang="en-GB" altLang="zh-CN" sz="3200" dirty="0" smtClean="0">
                <a:solidFill>
                  <a:schemeClr val="bg2">
                    <a:lumMod val="75000"/>
                  </a:schemeClr>
                </a:solidFill>
                <a:ea typeface="宋体" pitchFamily="2" charset="-122"/>
              </a:rPr>
              <a:t>| testing </a:t>
            </a:r>
            <a:r>
              <a:rPr lang="en-GB" altLang="zh-CN" dirty="0" smtClean="0">
                <a:solidFill>
                  <a:schemeClr val="bg2">
                    <a:lumMod val="75000"/>
                  </a:schemeClr>
                </a:solidFill>
                <a:ea typeface="宋体" pitchFamily="2" charset="-122"/>
              </a:rPr>
              <a:t>different options changing </a:t>
            </a:r>
            <a:r>
              <a:rPr lang="en-GB" altLang="zh-CN" dirty="0" err="1" smtClean="0">
                <a:solidFill>
                  <a:schemeClr val="bg2">
                    <a:lumMod val="75000"/>
                  </a:schemeClr>
                </a:solidFill>
                <a:ea typeface="宋体" pitchFamily="2" charset="-122"/>
              </a:rPr>
              <a:t>paramaters</a:t>
            </a:r>
            <a:endParaRPr lang="en-US" altLang="zh-CN" sz="1600" dirty="0" smtClean="0">
              <a:solidFill>
                <a:srgbClr val="C00000"/>
              </a:solidFill>
              <a:ea typeface="宋体" pitchFamily="2" charset="-122"/>
            </a:endParaRPr>
          </a:p>
        </p:txBody>
      </p:sp>
      <p:grpSp>
        <p:nvGrpSpPr>
          <p:cNvPr id="2" name="Groupe 26"/>
          <p:cNvGrpSpPr/>
          <p:nvPr/>
        </p:nvGrpSpPr>
        <p:grpSpPr>
          <a:xfrm>
            <a:off x="214282" y="1214422"/>
            <a:ext cx="8929718" cy="5461908"/>
            <a:chOff x="214282" y="1142984"/>
            <a:chExt cx="8929718" cy="5461908"/>
          </a:xfrm>
        </p:grpSpPr>
        <p:sp>
          <p:nvSpPr>
            <p:cNvPr id="26" name="Rectangle 5"/>
            <p:cNvSpPr>
              <a:spLocks noChangeArrowheads="1"/>
            </p:cNvSpPr>
            <p:nvPr/>
          </p:nvSpPr>
          <p:spPr bwMode="auto">
            <a:xfrm>
              <a:off x="6858016" y="1142984"/>
              <a:ext cx="2285984" cy="1948226"/>
            </a:xfrm>
            <a:prstGeom prst="rect">
              <a:avLst/>
            </a:prstGeom>
            <a:solidFill>
              <a:schemeClr val="bg1"/>
            </a:solidFill>
            <a:ln w="9525">
              <a:noFill/>
              <a:miter lim="800000"/>
              <a:headEnd/>
              <a:tailEnd/>
            </a:ln>
          </p:spPr>
          <p:txBody>
            <a:bodyPr wrap="square">
              <a:spAutoFit/>
            </a:bodyPr>
            <a:lstStyle/>
            <a:p>
              <a:pPr marL="363538" indent="-363538" eaLnBrk="0" hangingPunct="0">
                <a:lnSpc>
                  <a:spcPct val="90000"/>
                </a:lnSpc>
                <a:spcBef>
                  <a:spcPct val="20000"/>
                </a:spcBef>
                <a:buClr>
                  <a:srgbClr val="C00000"/>
                </a:buClr>
                <a:buFont typeface="Wingdings" pitchFamily="2" charset="2"/>
                <a:buChar char="q"/>
                <a:defRPr/>
              </a:pPr>
              <a:r>
                <a:rPr lang="en-GB" dirty="0" smtClean="0">
                  <a:solidFill>
                    <a:srgbClr val="4D4D4D"/>
                  </a:solidFill>
                </a:rPr>
                <a:t>Main parameters: poverty line, benefit amount, etc. </a:t>
              </a:r>
            </a:p>
            <a:p>
              <a:pPr marL="363538" indent="-363538" eaLnBrk="0" hangingPunct="0">
                <a:lnSpc>
                  <a:spcPct val="90000"/>
                </a:lnSpc>
                <a:spcBef>
                  <a:spcPct val="20000"/>
                </a:spcBef>
                <a:buClr>
                  <a:srgbClr val="C00000"/>
                </a:buClr>
                <a:buFont typeface="Wingdings" pitchFamily="2" charset="2"/>
                <a:buChar char="q"/>
                <a:defRPr/>
              </a:pPr>
              <a:r>
                <a:rPr lang="en-GB" dirty="0" smtClean="0">
                  <a:solidFill>
                    <a:srgbClr val="4D4D4D"/>
                  </a:solidFill>
                </a:rPr>
                <a:t>Main results</a:t>
              </a:r>
              <a:endParaRPr lang="en-GB" dirty="0">
                <a:solidFill>
                  <a:srgbClr val="4D4D4D"/>
                </a:solidFill>
              </a:endParaRPr>
            </a:p>
            <a:p>
              <a:pPr eaLnBrk="0" hangingPunct="0">
                <a:lnSpc>
                  <a:spcPct val="90000"/>
                </a:lnSpc>
                <a:spcBef>
                  <a:spcPct val="20000"/>
                </a:spcBef>
                <a:buClr>
                  <a:srgbClr val="C00000"/>
                </a:buClr>
                <a:buFont typeface="Wingdings" pitchFamily="2" charset="2"/>
                <a:buChar char="q"/>
                <a:defRPr/>
              </a:pPr>
              <a:endParaRPr lang="en-GB" dirty="0">
                <a:solidFill>
                  <a:srgbClr val="4D4D4D"/>
                </a:solidFill>
              </a:endParaRPr>
            </a:p>
          </p:txBody>
        </p:sp>
        <p:pic>
          <p:nvPicPr>
            <p:cNvPr id="177160" name="Picture 8"/>
            <p:cNvPicPr>
              <a:picLocks noChangeAspect="1" noChangeArrowheads="1"/>
            </p:cNvPicPr>
            <p:nvPr/>
          </p:nvPicPr>
          <p:blipFill>
            <a:blip r:embed="rId3" cstate="print"/>
            <a:srcRect/>
            <a:stretch>
              <a:fillRect/>
            </a:stretch>
          </p:blipFill>
          <p:spPr bwMode="auto">
            <a:xfrm>
              <a:off x="214282" y="1142984"/>
              <a:ext cx="6715172" cy="5461908"/>
            </a:xfrm>
            <a:prstGeom prst="rect">
              <a:avLst/>
            </a:prstGeom>
            <a:noFill/>
            <a:ln w="9525">
              <a:noFill/>
              <a:miter lim="800000"/>
              <a:headEnd/>
              <a:tailEnd/>
            </a:ln>
            <a:effectLst/>
          </p:spPr>
        </p:pic>
      </p:grpSp>
      <p:grpSp>
        <p:nvGrpSpPr>
          <p:cNvPr id="3" name="Groupe 16"/>
          <p:cNvGrpSpPr/>
          <p:nvPr/>
        </p:nvGrpSpPr>
        <p:grpSpPr>
          <a:xfrm>
            <a:off x="214282" y="1142984"/>
            <a:ext cx="8929718" cy="5500726"/>
            <a:chOff x="0" y="1142984"/>
            <a:chExt cx="9144000" cy="5500726"/>
          </a:xfrm>
        </p:grpSpPr>
        <p:pic>
          <p:nvPicPr>
            <p:cNvPr id="405506" name="Picture 2"/>
            <p:cNvPicPr>
              <a:picLocks noChangeAspect="1" noChangeArrowheads="1"/>
            </p:cNvPicPr>
            <p:nvPr/>
          </p:nvPicPr>
          <p:blipFill>
            <a:blip r:embed="rId4" cstate="print"/>
            <a:srcRect/>
            <a:stretch>
              <a:fillRect/>
            </a:stretch>
          </p:blipFill>
          <p:spPr bwMode="auto">
            <a:xfrm>
              <a:off x="0" y="1571612"/>
              <a:ext cx="9061389" cy="5072098"/>
            </a:xfrm>
            <a:prstGeom prst="rect">
              <a:avLst/>
            </a:prstGeom>
            <a:noFill/>
            <a:ln w="9525">
              <a:noFill/>
              <a:miter lim="800000"/>
              <a:headEnd/>
              <a:tailEnd/>
            </a:ln>
            <a:effectLst/>
          </p:spPr>
        </p:pic>
        <p:sp>
          <p:nvSpPr>
            <p:cNvPr id="16" name="ZoneTexte 15"/>
            <p:cNvSpPr txBox="1"/>
            <p:nvPr/>
          </p:nvSpPr>
          <p:spPr>
            <a:xfrm>
              <a:off x="0" y="1142984"/>
              <a:ext cx="9144000" cy="1200329"/>
            </a:xfrm>
            <a:prstGeom prst="rect">
              <a:avLst/>
            </a:prstGeom>
            <a:solidFill>
              <a:schemeClr val="bg1"/>
            </a:solidFill>
          </p:spPr>
          <p:txBody>
            <a:bodyPr wrap="square" rtlCol="0">
              <a:spAutoFit/>
            </a:bodyPr>
            <a:lstStyle/>
            <a:p>
              <a:pPr marL="993775" lvl="1" indent="-536575">
                <a:buClr>
                  <a:srgbClr val="C00000"/>
                </a:buClr>
                <a:buFont typeface="Wingdings" pitchFamily="2" charset="2"/>
                <a:buChar char="q"/>
              </a:pPr>
              <a:r>
                <a:rPr lang="fr-FR" b="1" dirty="0" smtClean="0">
                  <a:solidFill>
                    <a:srgbClr val="C00000"/>
                  </a:solidFill>
                </a:rPr>
                <a:t>Main </a:t>
              </a:r>
              <a:r>
                <a:rPr lang="fr-FR" b="1" dirty="0" err="1" smtClean="0">
                  <a:solidFill>
                    <a:srgbClr val="C00000"/>
                  </a:solidFill>
                </a:rPr>
                <a:t>Parameters</a:t>
              </a:r>
              <a:r>
                <a:rPr lang="fr-FR" dirty="0" smtClean="0">
                  <a:solidFill>
                    <a:schemeClr val="tx2">
                      <a:lumMod val="95000"/>
                      <a:lumOff val="5000"/>
                    </a:schemeClr>
                  </a:solidFill>
                </a:rPr>
                <a:t>: </a:t>
              </a:r>
            </a:p>
            <a:p>
              <a:pPr marL="1450975" lvl="2" indent="-536575">
                <a:buClr>
                  <a:srgbClr val="C00000"/>
                </a:buClr>
                <a:buFont typeface="Wingdings" pitchFamily="2" charset="2"/>
                <a:buChar char="q"/>
              </a:pPr>
              <a:r>
                <a:rPr lang="fr-FR" dirty="0" err="1" smtClean="0">
                  <a:solidFill>
                    <a:schemeClr val="tx2">
                      <a:lumMod val="95000"/>
                      <a:lumOff val="5000"/>
                    </a:schemeClr>
                  </a:solidFill>
                </a:rPr>
                <a:t>target</a:t>
              </a:r>
              <a:r>
                <a:rPr lang="fr-FR" dirty="0" smtClean="0">
                  <a:solidFill>
                    <a:schemeClr val="tx2">
                      <a:lumMod val="95000"/>
                      <a:lumOff val="5000"/>
                    </a:schemeClr>
                  </a:solidFill>
                </a:rPr>
                <a:t> groups: </a:t>
              </a:r>
              <a:r>
                <a:rPr lang="fr-FR" dirty="0" err="1" smtClean="0">
                  <a:solidFill>
                    <a:schemeClr val="tx2">
                      <a:lumMod val="95000"/>
                      <a:lumOff val="5000"/>
                    </a:schemeClr>
                  </a:solidFill>
                </a:rPr>
                <a:t>elderly</a:t>
              </a:r>
              <a:r>
                <a:rPr lang="fr-FR" dirty="0" smtClean="0">
                  <a:solidFill>
                    <a:schemeClr val="tx2">
                      <a:lumMod val="95000"/>
                      <a:lumOff val="5000"/>
                    </a:schemeClr>
                  </a:solidFill>
                </a:rPr>
                <a:t> and or </a:t>
              </a:r>
              <a:r>
                <a:rPr lang="fr-FR" dirty="0" err="1" smtClean="0">
                  <a:solidFill>
                    <a:schemeClr val="tx2">
                      <a:lumMod val="95000"/>
                      <a:lumOff val="5000"/>
                    </a:schemeClr>
                  </a:solidFill>
                </a:rPr>
                <a:t>children</a:t>
              </a:r>
              <a:endParaRPr lang="fr-FR" dirty="0" smtClean="0">
                <a:solidFill>
                  <a:schemeClr val="tx2">
                    <a:lumMod val="95000"/>
                    <a:lumOff val="5000"/>
                  </a:schemeClr>
                </a:solidFill>
              </a:endParaRPr>
            </a:p>
            <a:p>
              <a:pPr marL="1450975" lvl="2" indent="-536575">
                <a:buClr>
                  <a:srgbClr val="C00000"/>
                </a:buClr>
                <a:buFont typeface="Wingdings" pitchFamily="2" charset="2"/>
                <a:buChar char="q"/>
              </a:pPr>
              <a:r>
                <a:rPr lang="fr-FR" dirty="0" err="1" smtClean="0">
                  <a:solidFill>
                    <a:schemeClr val="tx2">
                      <a:lumMod val="95000"/>
                      <a:lumOff val="5000"/>
                    </a:schemeClr>
                  </a:solidFill>
                </a:rPr>
                <a:t>Choice</a:t>
              </a:r>
              <a:r>
                <a:rPr lang="fr-FR" dirty="0" smtClean="0">
                  <a:solidFill>
                    <a:schemeClr val="tx2">
                      <a:lumMod val="95000"/>
                      <a:lumOff val="5000"/>
                    </a:schemeClr>
                  </a:solidFill>
                </a:rPr>
                <a:t> of </a:t>
              </a:r>
              <a:r>
                <a:rPr lang="fr-FR" dirty="0" err="1" smtClean="0">
                  <a:solidFill>
                    <a:schemeClr val="tx2">
                      <a:lumMod val="95000"/>
                      <a:lumOff val="5000"/>
                    </a:schemeClr>
                  </a:solidFill>
                </a:rPr>
                <a:t>eligible</a:t>
              </a:r>
              <a:r>
                <a:rPr lang="fr-FR" dirty="0" smtClean="0">
                  <a:solidFill>
                    <a:schemeClr val="tx2">
                      <a:lumMod val="95000"/>
                      <a:lumOff val="5000"/>
                    </a:schemeClr>
                  </a:solidFill>
                </a:rPr>
                <a:t> </a:t>
              </a:r>
              <a:r>
                <a:rPr lang="fr-FR" dirty="0" err="1" smtClean="0">
                  <a:solidFill>
                    <a:schemeClr val="tx2">
                      <a:lumMod val="95000"/>
                      <a:lumOff val="5000"/>
                    </a:schemeClr>
                  </a:solidFill>
                </a:rPr>
                <a:t>age</a:t>
              </a:r>
              <a:r>
                <a:rPr lang="fr-FR" dirty="0" smtClean="0">
                  <a:solidFill>
                    <a:schemeClr val="tx2">
                      <a:lumMod val="95000"/>
                      <a:lumOff val="5000"/>
                    </a:schemeClr>
                  </a:solidFill>
                </a:rPr>
                <a:t> </a:t>
              </a:r>
            </a:p>
            <a:p>
              <a:pPr marL="1450975" lvl="2" indent="-536575">
                <a:buClr>
                  <a:srgbClr val="C00000"/>
                </a:buClr>
                <a:buFont typeface="Wingdings" pitchFamily="2" charset="2"/>
                <a:buChar char="q"/>
              </a:pPr>
              <a:r>
                <a:rPr lang="fr-FR" dirty="0" err="1" smtClean="0">
                  <a:solidFill>
                    <a:schemeClr val="tx2">
                      <a:lumMod val="95000"/>
                      <a:lumOff val="5000"/>
                    </a:schemeClr>
                  </a:solidFill>
                </a:rPr>
                <a:t>Choice</a:t>
              </a:r>
              <a:r>
                <a:rPr lang="fr-FR" dirty="0" smtClean="0">
                  <a:solidFill>
                    <a:schemeClr val="tx2">
                      <a:lumMod val="95000"/>
                      <a:lumOff val="5000"/>
                    </a:schemeClr>
                  </a:solidFill>
                </a:rPr>
                <a:t> of </a:t>
              </a:r>
              <a:r>
                <a:rPr lang="fr-FR" dirty="0" err="1" smtClean="0">
                  <a:solidFill>
                    <a:schemeClr val="tx2">
                      <a:lumMod val="95000"/>
                      <a:lumOff val="5000"/>
                    </a:schemeClr>
                  </a:solidFill>
                </a:rPr>
                <a:t>benefit</a:t>
              </a:r>
              <a:r>
                <a:rPr lang="fr-FR" dirty="0" smtClean="0">
                  <a:solidFill>
                    <a:schemeClr val="tx2">
                      <a:lumMod val="95000"/>
                      <a:lumOff val="5000"/>
                    </a:schemeClr>
                  </a:solidFill>
                </a:rPr>
                <a:t> </a:t>
              </a:r>
              <a:r>
                <a:rPr lang="fr-FR" dirty="0" err="1" smtClean="0">
                  <a:solidFill>
                    <a:schemeClr val="tx2">
                      <a:lumMod val="95000"/>
                      <a:lumOff val="5000"/>
                    </a:schemeClr>
                  </a:solidFill>
                </a:rPr>
                <a:t>amount</a:t>
              </a:r>
              <a:r>
                <a:rPr lang="fr-FR" dirty="0" smtClean="0">
                  <a:solidFill>
                    <a:schemeClr val="tx2">
                      <a:lumMod val="95000"/>
                      <a:lumOff val="5000"/>
                    </a:schemeClr>
                  </a:solidFill>
                </a:rPr>
                <a:t> </a:t>
              </a:r>
              <a:r>
                <a:rPr lang="fr-FR" dirty="0" err="1" smtClean="0">
                  <a:solidFill>
                    <a:schemeClr val="tx2">
                      <a:lumMod val="95000"/>
                      <a:lumOff val="5000"/>
                    </a:schemeClr>
                  </a:solidFill>
                </a:rPr>
                <a:t>expressed</a:t>
              </a:r>
              <a:r>
                <a:rPr lang="fr-FR" dirty="0" smtClean="0">
                  <a:solidFill>
                    <a:schemeClr val="tx2">
                      <a:lumMod val="95000"/>
                      <a:lumOff val="5000"/>
                    </a:schemeClr>
                  </a:solidFill>
                </a:rPr>
                <a:t> as a </a:t>
              </a:r>
              <a:r>
                <a:rPr lang="fr-FR" dirty="0" err="1" smtClean="0">
                  <a:solidFill>
                    <a:schemeClr val="tx2">
                      <a:lumMod val="95000"/>
                      <a:lumOff val="5000"/>
                    </a:schemeClr>
                  </a:solidFill>
                </a:rPr>
                <a:t>percentage</a:t>
              </a:r>
              <a:r>
                <a:rPr lang="fr-FR" dirty="0" smtClean="0">
                  <a:solidFill>
                    <a:schemeClr val="tx2">
                      <a:lumMod val="95000"/>
                      <a:lumOff val="5000"/>
                    </a:schemeClr>
                  </a:solidFill>
                </a:rPr>
                <a:t> of the </a:t>
              </a:r>
              <a:r>
                <a:rPr lang="fr-FR" dirty="0" err="1" smtClean="0">
                  <a:solidFill>
                    <a:schemeClr val="tx2">
                      <a:lumMod val="95000"/>
                      <a:lumOff val="5000"/>
                    </a:schemeClr>
                  </a:solidFill>
                </a:rPr>
                <a:t>poverty</a:t>
              </a:r>
              <a:r>
                <a:rPr lang="fr-FR" dirty="0" smtClean="0">
                  <a:solidFill>
                    <a:schemeClr val="tx2">
                      <a:lumMod val="95000"/>
                      <a:lumOff val="5000"/>
                    </a:schemeClr>
                  </a:solidFill>
                </a:rPr>
                <a:t> line</a:t>
              </a:r>
              <a:endParaRPr lang="fr-FR" dirty="0"/>
            </a:p>
          </p:txBody>
        </p:sp>
      </p:grpSp>
      <p:grpSp>
        <p:nvGrpSpPr>
          <p:cNvPr id="4" name="Groupe 21"/>
          <p:cNvGrpSpPr/>
          <p:nvPr/>
        </p:nvGrpSpPr>
        <p:grpSpPr>
          <a:xfrm>
            <a:off x="1643042" y="3071810"/>
            <a:ext cx="2000264" cy="830997"/>
            <a:chOff x="1643042" y="3071810"/>
            <a:chExt cx="2000264" cy="830997"/>
          </a:xfrm>
        </p:grpSpPr>
        <p:sp>
          <p:nvSpPr>
            <p:cNvPr id="18" name="ZoneTexte 17"/>
            <p:cNvSpPr txBox="1"/>
            <p:nvPr/>
          </p:nvSpPr>
          <p:spPr>
            <a:xfrm>
              <a:off x="1643042" y="3071810"/>
              <a:ext cx="1643074" cy="830997"/>
            </a:xfrm>
            <a:prstGeom prst="rect">
              <a:avLst/>
            </a:prstGeom>
            <a:noFill/>
          </p:spPr>
          <p:txBody>
            <a:bodyPr wrap="square" rtlCol="0">
              <a:spAutoFit/>
            </a:bodyPr>
            <a:lstStyle/>
            <a:p>
              <a:r>
                <a:rPr lang="fr-FR" sz="1600" dirty="0" err="1" smtClean="0">
                  <a:solidFill>
                    <a:srgbClr val="C00000"/>
                  </a:solidFill>
                  <a:latin typeface="Calibri" pitchFamily="34" charset="0"/>
                  <a:cs typeface="Calibri" pitchFamily="34" charset="0"/>
                </a:rPr>
                <a:t>Starting</a:t>
              </a:r>
              <a:r>
                <a:rPr lang="fr-FR" sz="1600" dirty="0" smtClean="0">
                  <a:solidFill>
                    <a:srgbClr val="C00000"/>
                  </a:solidFill>
                  <a:latin typeface="Calibri" pitchFamily="34" charset="0"/>
                  <a:cs typeface="Calibri" pitchFamily="34" charset="0"/>
                </a:rPr>
                <a:t> </a:t>
              </a:r>
              <a:r>
                <a:rPr lang="fr-FR" sz="1600" dirty="0" err="1" smtClean="0">
                  <a:solidFill>
                    <a:srgbClr val="C00000"/>
                  </a:solidFill>
                  <a:latin typeface="Calibri" pitchFamily="34" charset="0"/>
                  <a:cs typeface="Calibri" pitchFamily="34" charset="0"/>
                </a:rPr>
                <a:t>age</a:t>
              </a:r>
              <a:r>
                <a:rPr lang="fr-FR" sz="1600" dirty="0" smtClean="0">
                  <a:solidFill>
                    <a:srgbClr val="C00000"/>
                  </a:solidFill>
                  <a:latin typeface="Calibri" pitchFamily="34" charset="0"/>
                  <a:cs typeface="Calibri" pitchFamily="34" charset="0"/>
                </a:rPr>
                <a:t> to </a:t>
              </a:r>
              <a:r>
                <a:rPr lang="fr-FR" sz="1600" dirty="0" err="1" smtClean="0">
                  <a:solidFill>
                    <a:srgbClr val="C00000"/>
                  </a:solidFill>
                  <a:latin typeface="Calibri" pitchFamily="34" charset="0"/>
                  <a:cs typeface="Calibri" pitchFamily="34" charset="0"/>
                </a:rPr>
                <a:t>receive</a:t>
              </a:r>
              <a:r>
                <a:rPr lang="fr-FR" sz="1600" dirty="0" smtClean="0">
                  <a:solidFill>
                    <a:srgbClr val="C00000"/>
                  </a:solidFill>
                  <a:latin typeface="Calibri" pitchFamily="34" charset="0"/>
                  <a:cs typeface="Calibri" pitchFamily="34" charset="0"/>
                </a:rPr>
                <a:t> the </a:t>
              </a:r>
              <a:r>
                <a:rPr lang="fr-FR" sz="1600" dirty="0" err="1" smtClean="0">
                  <a:solidFill>
                    <a:srgbClr val="C00000"/>
                  </a:solidFill>
                  <a:latin typeface="Calibri" pitchFamily="34" charset="0"/>
                  <a:cs typeface="Calibri" pitchFamily="34" charset="0"/>
                </a:rPr>
                <a:t>old</a:t>
              </a:r>
              <a:r>
                <a:rPr lang="fr-FR" sz="1600" dirty="0" smtClean="0">
                  <a:solidFill>
                    <a:srgbClr val="C00000"/>
                  </a:solidFill>
                  <a:latin typeface="Calibri" pitchFamily="34" charset="0"/>
                  <a:cs typeface="Calibri" pitchFamily="34" charset="0"/>
                </a:rPr>
                <a:t> </a:t>
              </a:r>
              <a:r>
                <a:rPr lang="fr-FR" sz="1600" dirty="0" err="1" smtClean="0">
                  <a:solidFill>
                    <a:srgbClr val="C00000"/>
                  </a:solidFill>
                  <a:latin typeface="Calibri" pitchFamily="34" charset="0"/>
                  <a:cs typeface="Calibri" pitchFamily="34" charset="0"/>
                </a:rPr>
                <a:t>age</a:t>
              </a:r>
              <a:r>
                <a:rPr lang="fr-FR" sz="1600" dirty="0" smtClean="0">
                  <a:solidFill>
                    <a:srgbClr val="C00000"/>
                  </a:solidFill>
                  <a:latin typeface="Calibri" pitchFamily="34" charset="0"/>
                  <a:cs typeface="Calibri" pitchFamily="34" charset="0"/>
                </a:rPr>
                <a:t> pension</a:t>
              </a:r>
              <a:endParaRPr lang="fr-FR" sz="1600" dirty="0">
                <a:solidFill>
                  <a:srgbClr val="C00000"/>
                </a:solidFill>
                <a:latin typeface="Calibri" pitchFamily="34" charset="0"/>
                <a:cs typeface="Calibri" pitchFamily="34" charset="0"/>
              </a:endParaRPr>
            </a:p>
          </p:txBody>
        </p:sp>
        <p:sp>
          <p:nvSpPr>
            <p:cNvPr id="21" name="Flèche droite 20"/>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5" name="Groupe 22"/>
          <p:cNvGrpSpPr/>
          <p:nvPr/>
        </p:nvGrpSpPr>
        <p:grpSpPr>
          <a:xfrm>
            <a:off x="1357290" y="3571876"/>
            <a:ext cx="2286016" cy="1323439"/>
            <a:chOff x="1357290" y="3071810"/>
            <a:chExt cx="2286016" cy="1323439"/>
          </a:xfrm>
        </p:grpSpPr>
        <p:sp>
          <p:nvSpPr>
            <p:cNvPr id="24" name="ZoneTexte 23"/>
            <p:cNvSpPr txBox="1"/>
            <p:nvPr/>
          </p:nvSpPr>
          <p:spPr>
            <a:xfrm>
              <a:off x="1357290" y="3071810"/>
              <a:ext cx="1928826" cy="1323439"/>
            </a:xfrm>
            <a:prstGeom prst="rect">
              <a:avLst/>
            </a:prstGeom>
            <a:solidFill>
              <a:schemeClr val="bg1">
                <a:lumMod val="95000"/>
              </a:schemeClr>
            </a:solidFill>
          </p:spPr>
          <p:txBody>
            <a:bodyPr wrap="square" rtlCol="0">
              <a:spAutoFit/>
            </a:bodyPr>
            <a:lstStyle/>
            <a:p>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amount</a:t>
              </a:r>
              <a:r>
                <a:rPr lang="fr-FR" sz="1600" dirty="0" smtClean="0">
                  <a:solidFill>
                    <a:schemeClr val="accent2">
                      <a:lumMod val="10000"/>
                    </a:schemeClr>
                  </a:solidFill>
                  <a:latin typeface="Calibri" pitchFamily="34" charset="0"/>
                  <a:cs typeface="Calibri" pitchFamily="34" charset="0"/>
                </a:rPr>
                <a:t> for the </a:t>
              </a:r>
              <a:r>
                <a:rPr lang="fr-FR" sz="1600" dirty="0" err="1" smtClean="0">
                  <a:solidFill>
                    <a:schemeClr val="accent2">
                      <a:lumMod val="10000"/>
                    </a:schemeClr>
                  </a:solidFill>
                  <a:latin typeface="Calibri" pitchFamily="34" charset="0"/>
                  <a:cs typeface="Calibri" pitchFamily="34" charset="0"/>
                </a:rPr>
                <a:t>universal</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old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age</a:t>
              </a:r>
              <a:r>
                <a:rPr lang="fr-FR" sz="1600" dirty="0" smtClean="0">
                  <a:solidFill>
                    <a:schemeClr val="accent2">
                      <a:lumMod val="10000"/>
                    </a:schemeClr>
                  </a:solidFill>
                  <a:latin typeface="Calibri" pitchFamily="34" charset="0"/>
                  <a:cs typeface="Calibri" pitchFamily="34" charset="0"/>
                </a:rPr>
                <a:t> pension: </a:t>
              </a:r>
              <a:r>
                <a:rPr lang="fr-FR" sz="1600" dirty="0" err="1" smtClean="0">
                  <a:solidFill>
                    <a:schemeClr val="accent2">
                      <a:lumMod val="10000"/>
                    </a:schemeClr>
                  </a:solidFill>
                  <a:latin typeface="Calibri" pitchFamily="34" charset="0"/>
                  <a:cs typeface="Calibri" pitchFamily="34" charset="0"/>
                </a:rPr>
                <a:t>expressed</a:t>
              </a:r>
              <a:r>
                <a:rPr lang="fr-FR" sz="1600" dirty="0" smtClean="0">
                  <a:solidFill>
                    <a:schemeClr val="accent2">
                      <a:lumMod val="10000"/>
                    </a:schemeClr>
                  </a:solidFill>
                  <a:latin typeface="Calibri" pitchFamily="34" charset="0"/>
                  <a:cs typeface="Calibri" pitchFamily="34" charset="0"/>
                </a:rPr>
                <a:t> as </a:t>
              </a:r>
              <a:r>
                <a:rPr lang="fr-FR" sz="1600" b="1" dirty="0" smtClean="0">
                  <a:solidFill>
                    <a:srgbClr val="C00000"/>
                  </a:solidFill>
                  <a:latin typeface="Calibri" pitchFamily="34" charset="0"/>
                  <a:cs typeface="Calibri" pitchFamily="34" charset="0"/>
                </a:rPr>
                <a:t>a </a:t>
              </a:r>
              <a:r>
                <a:rPr lang="fr-FR" sz="1600" b="1" dirty="0" err="1" smtClean="0">
                  <a:solidFill>
                    <a:srgbClr val="C00000"/>
                  </a:solidFill>
                  <a:latin typeface="Calibri" pitchFamily="34" charset="0"/>
                  <a:cs typeface="Calibri" pitchFamily="34" charset="0"/>
                </a:rPr>
                <a:t>percentage</a:t>
              </a:r>
              <a:r>
                <a:rPr lang="fr-FR" sz="1600" b="1" dirty="0" smtClean="0">
                  <a:solidFill>
                    <a:srgbClr val="C00000"/>
                  </a:solidFill>
                  <a:latin typeface="Calibri" pitchFamily="34" charset="0"/>
                  <a:cs typeface="Calibri" pitchFamily="34" charset="0"/>
                </a:rPr>
                <a:t> of the </a:t>
              </a:r>
              <a:r>
                <a:rPr lang="fr-FR" sz="1600" b="1" dirty="0" err="1" smtClean="0">
                  <a:solidFill>
                    <a:srgbClr val="C00000"/>
                  </a:solidFill>
                  <a:latin typeface="Calibri" pitchFamily="34" charset="0"/>
                  <a:cs typeface="Calibri" pitchFamily="34" charset="0"/>
                </a:rPr>
                <a:t>poverty</a:t>
              </a:r>
              <a:r>
                <a:rPr lang="fr-FR" sz="1600" b="1" dirty="0" smtClean="0">
                  <a:solidFill>
                    <a:srgbClr val="C00000"/>
                  </a:solidFill>
                  <a:latin typeface="Calibri" pitchFamily="34" charset="0"/>
                  <a:cs typeface="Calibri" pitchFamily="34" charset="0"/>
                </a:rPr>
                <a:t> line </a:t>
              </a:r>
              <a:endParaRPr lang="fr-FR" sz="1600" b="1" dirty="0">
                <a:solidFill>
                  <a:srgbClr val="C00000"/>
                </a:solidFill>
                <a:latin typeface="Calibri" pitchFamily="34" charset="0"/>
                <a:cs typeface="Calibri" pitchFamily="34" charset="0"/>
              </a:endParaRPr>
            </a:p>
          </p:txBody>
        </p:sp>
        <p:sp>
          <p:nvSpPr>
            <p:cNvPr id="25" name="Flèche droite 24"/>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6" name="Groupe 26"/>
          <p:cNvGrpSpPr/>
          <p:nvPr/>
        </p:nvGrpSpPr>
        <p:grpSpPr>
          <a:xfrm>
            <a:off x="1357290" y="3857628"/>
            <a:ext cx="2286016" cy="1569660"/>
            <a:chOff x="1357290" y="3071810"/>
            <a:chExt cx="2286016" cy="1569660"/>
          </a:xfrm>
        </p:grpSpPr>
        <p:sp>
          <p:nvSpPr>
            <p:cNvPr id="29" name="ZoneTexte 28"/>
            <p:cNvSpPr txBox="1"/>
            <p:nvPr/>
          </p:nvSpPr>
          <p:spPr>
            <a:xfrm>
              <a:off x="1357290" y="3071810"/>
              <a:ext cx="1928826" cy="1569660"/>
            </a:xfrm>
            <a:prstGeom prst="rect">
              <a:avLst/>
            </a:prstGeom>
            <a:solidFill>
              <a:schemeClr val="bg1">
                <a:lumMod val="95000"/>
              </a:schemeClr>
            </a:solidFill>
          </p:spPr>
          <p:txBody>
            <a:bodyPr wrap="square" rtlCol="0">
              <a:spAutoFit/>
            </a:bodyPr>
            <a:lstStyle/>
            <a:p>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amount</a:t>
              </a:r>
              <a:r>
                <a:rPr lang="fr-FR" sz="1600" dirty="0" smtClean="0">
                  <a:solidFill>
                    <a:schemeClr val="accent2">
                      <a:lumMod val="10000"/>
                    </a:schemeClr>
                  </a:solidFill>
                  <a:latin typeface="Calibri" pitchFamily="34" charset="0"/>
                  <a:cs typeface="Calibri" pitchFamily="34" charset="0"/>
                </a:rPr>
                <a:t> for the </a:t>
              </a:r>
              <a:r>
                <a:rPr lang="fr-FR" sz="1600" b="1" dirty="0" err="1" smtClean="0">
                  <a:solidFill>
                    <a:srgbClr val="C00000"/>
                  </a:solidFill>
                  <a:latin typeface="Calibri" pitchFamily="34" charset="0"/>
                  <a:cs typeface="Calibri" pitchFamily="34" charset="0"/>
                </a:rPr>
                <a:t>means</a:t>
              </a:r>
              <a:r>
                <a:rPr lang="fr-FR" sz="1600" b="1" dirty="0" smtClean="0">
                  <a:solidFill>
                    <a:srgbClr val="C00000"/>
                  </a:solidFill>
                  <a:latin typeface="Calibri" pitchFamily="34" charset="0"/>
                  <a:cs typeface="Calibri" pitchFamily="34" charset="0"/>
                </a:rPr>
                <a:t>-</a:t>
              </a:r>
              <a:r>
                <a:rPr lang="fr-FR" sz="1600" b="1" dirty="0" err="1" smtClean="0">
                  <a:solidFill>
                    <a:srgbClr val="C00000"/>
                  </a:solidFill>
                  <a:latin typeface="Calibri" pitchFamily="34" charset="0"/>
                  <a:cs typeface="Calibri" pitchFamily="34" charset="0"/>
                </a:rPr>
                <a:t>tested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old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age</a:t>
              </a:r>
              <a:r>
                <a:rPr lang="fr-FR" sz="1600" dirty="0" smtClean="0">
                  <a:solidFill>
                    <a:schemeClr val="accent2">
                      <a:lumMod val="10000"/>
                    </a:schemeClr>
                  </a:solidFill>
                  <a:latin typeface="Calibri" pitchFamily="34" charset="0"/>
                  <a:cs typeface="Calibri" pitchFamily="34" charset="0"/>
                </a:rPr>
                <a:t> pension: </a:t>
              </a:r>
              <a:r>
                <a:rPr lang="fr-FR" sz="1600" dirty="0" err="1" smtClean="0">
                  <a:solidFill>
                    <a:schemeClr val="accent2">
                      <a:lumMod val="10000"/>
                    </a:schemeClr>
                  </a:solidFill>
                  <a:latin typeface="Calibri" pitchFamily="34" charset="0"/>
                  <a:cs typeface="Calibri" pitchFamily="34" charset="0"/>
                </a:rPr>
                <a:t>expressed</a:t>
              </a:r>
              <a:r>
                <a:rPr lang="fr-FR" sz="1600" dirty="0" smtClean="0">
                  <a:solidFill>
                    <a:schemeClr val="accent2">
                      <a:lumMod val="10000"/>
                    </a:schemeClr>
                  </a:solidFill>
                  <a:latin typeface="Calibri" pitchFamily="34" charset="0"/>
                  <a:cs typeface="Calibri" pitchFamily="34" charset="0"/>
                </a:rPr>
                <a:t> as </a:t>
              </a:r>
              <a:r>
                <a:rPr lang="fr-FR" sz="1600" b="1" dirty="0" smtClean="0">
                  <a:solidFill>
                    <a:srgbClr val="C00000"/>
                  </a:solidFill>
                  <a:latin typeface="Calibri" pitchFamily="34" charset="0"/>
                  <a:cs typeface="Calibri" pitchFamily="34" charset="0"/>
                </a:rPr>
                <a:t>a </a:t>
              </a:r>
              <a:r>
                <a:rPr lang="fr-FR" sz="1600" b="1" dirty="0" err="1" smtClean="0">
                  <a:solidFill>
                    <a:srgbClr val="C00000"/>
                  </a:solidFill>
                  <a:latin typeface="Calibri" pitchFamily="34" charset="0"/>
                  <a:cs typeface="Calibri" pitchFamily="34" charset="0"/>
                </a:rPr>
                <a:t>percentage</a:t>
              </a:r>
              <a:r>
                <a:rPr lang="fr-FR" sz="1600" b="1" dirty="0" smtClean="0">
                  <a:solidFill>
                    <a:srgbClr val="C00000"/>
                  </a:solidFill>
                  <a:latin typeface="Calibri" pitchFamily="34" charset="0"/>
                  <a:cs typeface="Calibri" pitchFamily="34" charset="0"/>
                </a:rPr>
                <a:t> of the </a:t>
              </a:r>
              <a:r>
                <a:rPr lang="fr-FR" sz="1600" b="1" dirty="0" err="1" smtClean="0">
                  <a:solidFill>
                    <a:srgbClr val="C00000"/>
                  </a:solidFill>
                  <a:latin typeface="Calibri" pitchFamily="34" charset="0"/>
                  <a:cs typeface="Calibri" pitchFamily="34" charset="0"/>
                </a:rPr>
                <a:t>poverty</a:t>
              </a:r>
              <a:r>
                <a:rPr lang="fr-FR" sz="1600" b="1" dirty="0" smtClean="0">
                  <a:solidFill>
                    <a:srgbClr val="C00000"/>
                  </a:solidFill>
                  <a:latin typeface="Calibri" pitchFamily="34" charset="0"/>
                  <a:cs typeface="Calibri" pitchFamily="34" charset="0"/>
                </a:rPr>
                <a:t> line </a:t>
              </a:r>
              <a:endParaRPr lang="fr-FR" sz="1600" b="1" dirty="0">
                <a:solidFill>
                  <a:srgbClr val="C00000"/>
                </a:solidFill>
                <a:latin typeface="Calibri" pitchFamily="34" charset="0"/>
                <a:cs typeface="Calibri" pitchFamily="34" charset="0"/>
              </a:endParaRPr>
            </a:p>
          </p:txBody>
        </p:sp>
        <p:sp>
          <p:nvSpPr>
            <p:cNvPr id="30" name="Flèche droite 29"/>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7" name="Groupe 30"/>
          <p:cNvGrpSpPr/>
          <p:nvPr/>
        </p:nvGrpSpPr>
        <p:grpSpPr>
          <a:xfrm>
            <a:off x="1357290" y="4572008"/>
            <a:ext cx="2286016" cy="1323439"/>
            <a:chOff x="1357290" y="3071810"/>
            <a:chExt cx="2286016" cy="1323439"/>
          </a:xfrm>
        </p:grpSpPr>
        <p:sp>
          <p:nvSpPr>
            <p:cNvPr id="32" name="ZoneTexte 31"/>
            <p:cNvSpPr txBox="1"/>
            <p:nvPr/>
          </p:nvSpPr>
          <p:spPr>
            <a:xfrm>
              <a:off x="1357290" y="3071810"/>
              <a:ext cx="1928826" cy="1323439"/>
            </a:xfrm>
            <a:prstGeom prst="rect">
              <a:avLst/>
            </a:prstGeom>
            <a:solidFill>
              <a:schemeClr val="bg1">
                <a:lumMod val="95000"/>
              </a:schemeClr>
            </a:solidFill>
          </p:spPr>
          <p:txBody>
            <a:bodyPr wrap="square" rtlCol="0">
              <a:spAutoFit/>
            </a:bodyPr>
            <a:lstStyle/>
            <a:p>
              <a:r>
                <a:rPr lang="fr-FR" sz="1600" b="1" dirty="0" smtClean="0">
                  <a:solidFill>
                    <a:srgbClr val="C00000"/>
                  </a:solidFill>
                  <a:latin typeface="Calibri" pitchFamily="34" charset="0"/>
                  <a:cs typeface="Calibri" pitchFamily="34" charset="0"/>
                </a:rPr>
                <a:t>Child </a:t>
              </a:r>
              <a:r>
                <a:rPr lang="fr-FR" sz="1600" b="1" dirty="0" err="1" smtClean="0">
                  <a:solidFill>
                    <a:srgbClr val="C00000"/>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minimum and maximum </a:t>
              </a:r>
              <a:r>
                <a:rPr lang="fr-FR" sz="1600" dirty="0" err="1" smtClean="0">
                  <a:solidFill>
                    <a:schemeClr val="accent2">
                      <a:lumMod val="10000"/>
                    </a:schemeClr>
                  </a:solidFill>
                  <a:latin typeface="Calibri" pitchFamily="34" charset="0"/>
                  <a:cs typeface="Calibri" pitchFamily="34" charset="0"/>
                </a:rPr>
                <a:t>age</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limits</a:t>
              </a:r>
              <a:r>
                <a:rPr lang="fr-FR" sz="1600" dirty="0" smtClean="0">
                  <a:solidFill>
                    <a:schemeClr val="accent2">
                      <a:lumMod val="10000"/>
                    </a:schemeClr>
                  </a:solidFill>
                  <a:latin typeface="Calibri" pitchFamily="34" charset="0"/>
                  <a:cs typeface="Calibri" pitchFamily="34" charset="0"/>
                </a:rPr>
                <a:t> to </a:t>
              </a:r>
              <a:r>
                <a:rPr lang="fr-FR" sz="1600" dirty="0" err="1" smtClean="0">
                  <a:solidFill>
                    <a:schemeClr val="accent2">
                      <a:lumMod val="10000"/>
                    </a:schemeClr>
                  </a:solidFill>
                  <a:latin typeface="Calibri" pitchFamily="34" charset="0"/>
                  <a:cs typeface="Calibri" pitchFamily="34" charset="0"/>
                </a:rPr>
                <a:t>receive</a:t>
              </a:r>
              <a:r>
                <a:rPr lang="fr-FR" sz="1600" dirty="0" smtClean="0">
                  <a:solidFill>
                    <a:schemeClr val="accent2">
                      <a:lumMod val="10000"/>
                    </a:schemeClr>
                  </a:solidFill>
                  <a:latin typeface="Calibri" pitchFamily="34" charset="0"/>
                  <a:cs typeface="Calibri" pitchFamily="34" charset="0"/>
                </a:rPr>
                <a:t> the </a:t>
              </a:r>
              <a:r>
                <a:rPr lang="fr-FR" sz="1600" dirty="0" err="1" smtClean="0">
                  <a:solidFill>
                    <a:schemeClr val="accent2">
                      <a:lumMod val="10000"/>
                    </a:schemeClr>
                  </a:solidFill>
                  <a:latin typeface="Calibri" pitchFamily="34" charset="0"/>
                  <a:cs typeface="Calibri" pitchFamily="34" charset="0"/>
                </a:rPr>
                <a:t>child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benefit</a:t>
              </a:r>
              <a:endParaRPr lang="fr-FR" sz="1600" b="1" dirty="0">
                <a:solidFill>
                  <a:srgbClr val="C00000"/>
                </a:solidFill>
                <a:latin typeface="Calibri" pitchFamily="34" charset="0"/>
                <a:cs typeface="Calibri" pitchFamily="34" charset="0"/>
              </a:endParaRPr>
            </a:p>
          </p:txBody>
        </p:sp>
        <p:sp>
          <p:nvSpPr>
            <p:cNvPr id="33" name="Flèche droite 32"/>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8" name="Groupe 33"/>
          <p:cNvGrpSpPr/>
          <p:nvPr/>
        </p:nvGrpSpPr>
        <p:grpSpPr>
          <a:xfrm>
            <a:off x="1357290" y="5143512"/>
            <a:ext cx="2286016" cy="1323439"/>
            <a:chOff x="1357290" y="3071810"/>
            <a:chExt cx="2286016" cy="1323439"/>
          </a:xfrm>
        </p:grpSpPr>
        <p:sp>
          <p:nvSpPr>
            <p:cNvPr id="35" name="ZoneTexte 34"/>
            <p:cNvSpPr txBox="1"/>
            <p:nvPr/>
          </p:nvSpPr>
          <p:spPr>
            <a:xfrm>
              <a:off x="1357290" y="3071810"/>
              <a:ext cx="1928826" cy="1323439"/>
            </a:xfrm>
            <a:prstGeom prst="rect">
              <a:avLst/>
            </a:prstGeom>
            <a:solidFill>
              <a:schemeClr val="bg1">
                <a:lumMod val="95000"/>
              </a:schemeClr>
            </a:solidFill>
          </p:spPr>
          <p:txBody>
            <a:bodyPr wrap="square" rtlCol="0">
              <a:spAutoFit/>
            </a:bodyPr>
            <a:lstStyle/>
            <a:p>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amount</a:t>
              </a:r>
              <a:r>
                <a:rPr lang="fr-FR" sz="1600" dirty="0" smtClean="0">
                  <a:solidFill>
                    <a:schemeClr val="accent2">
                      <a:lumMod val="10000"/>
                    </a:schemeClr>
                  </a:solidFill>
                  <a:latin typeface="Calibri" pitchFamily="34" charset="0"/>
                  <a:cs typeface="Calibri" pitchFamily="34" charset="0"/>
                </a:rPr>
                <a:t> for the </a:t>
              </a:r>
              <a:r>
                <a:rPr lang="fr-FR" sz="1600" b="1" dirty="0" err="1" smtClean="0">
                  <a:solidFill>
                    <a:srgbClr val="C00000"/>
                  </a:solidFill>
                  <a:latin typeface="Calibri" pitchFamily="34" charset="0"/>
                  <a:cs typeface="Calibri" pitchFamily="34" charset="0"/>
                </a:rPr>
                <a:t>universal</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child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expressed</a:t>
              </a:r>
              <a:r>
                <a:rPr lang="fr-FR" sz="1600" dirty="0" smtClean="0">
                  <a:solidFill>
                    <a:schemeClr val="accent2">
                      <a:lumMod val="10000"/>
                    </a:schemeClr>
                  </a:solidFill>
                  <a:latin typeface="Calibri" pitchFamily="34" charset="0"/>
                  <a:cs typeface="Calibri" pitchFamily="34" charset="0"/>
                </a:rPr>
                <a:t> as </a:t>
              </a:r>
              <a:r>
                <a:rPr lang="fr-FR" sz="1600" b="1" dirty="0" smtClean="0">
                  <a:solidFill>
                    <a:srgbClr val="C00000"/>
                  </a:solidFill>
                  <a:latin typeface="Calibri" pitchFamily="34" charset="0"/>
                  <a:cs typeface="Calibri" pitchFamily="34" charset="0"/>
                </a:rPr>
                <a:t>a </a:t>
              </a:r>
              <a:r>
                <a:rPr lang="fr-FR" sz="1600" b="1" dirty="0" err="1" smtClean="0">
                  <a:solidFill>
                    <a:srgbClr val="C00000"/>
                  </a:solidFill>
                  <a:latin typeface="Calibri" pitchFamily="34" charset="0"/>
                  <a:cs typeface="Calibri" pitchFamily="34" charset="0"/>
                </a:rPr>
                <a:t>percentage</a:t>
              </a:r>
              <a:r>
                <a:rPr lang="fr-FR" sz="1600" b="1" dirty="0" smtClean="0">
                  <a:solidFill>
                    <a:srgbClr val="C00000"/>
                  </a:solidFill>
                  <a:latin typeface="Calibri" pitchFamily="34" charset="0"/>
                  <a:cs typeface="Calibri" pitchFamily="34" charset="0"/>
                </a:rPr>
                <a:t> of the </a:t>
              </a:r>
              <a:r>
                <a:rPr lang="fr-FR" sz="1600" b="1" dirty="0" err="1" smtClean="0">
                  <a:solidFill>
                    <a:srgbClr val="C00000"/>
                  </a:solidFill>
                  <a:latin typeface="Calibri" pitchFamily="34" charset="0"/>
                  <a:cs typeface="Calibri" pitchFamily="34" charset="0"/>
                </a:rPr>
                <a:t>poverty</a:t>
              </a:r>
              <a:r>
                <a:rPr lang="fr-FR" sz="1600" b="1" dirty="0" smtClean="0">
                  <a:solidFill>
                    <a:srgbClr val="C00000"/>
                  </a:solidFill>
                  <a:latin typeface="Calibri" pitchFamily="34" charset="0"/>
                  <a:cs typeface="Calibri" pitchFamily="34" charset="0"/>
                </a:rPr>
                <a:t> line </a:t>
              </a:r>
              <a:endParaRPr lang="fr-FR" sz="1600" b="1" dirty="0">
                <a:solidFill>
                  <a:srgbClr val="C00000"/>
                </a:solidFill>
                <a:latin typeface="Calibri" pitchFamily="34" charset="0"/>
                <a:cs typeface="Calibri" pitchFamily="34" charset="0"/>
              </a:endParaRPr>
            </a:p>
          </p:txBody>
        </p:sp>
        <p:sp>
          <p:nvSpPr>
            <p:cNvPr id="36" name="Flèche droite 35"/>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9" name="Groupe 36"/>
          <p:cNvGrpSpPr/>
          <p:nvPr/>
        </p:nvGrpSpPr>
        <p:grpSpPr>
          <a:xfrm>
            <a:off x="1357290" y="5534561"/>
            <a:ext cx="2286016" cy="830997"/>
            <a:chOff x="1357290" y="3071810"/>
            <a:chExt cx="2286016" cy="830997"/>
          </a:xfrm>
        </p:grpSpPr>
        <p:sp>
          <p:nvSpPr>
            <p:cNvPr id="38" name="ZoneTexte 37"/>
            <p:cNvSpPr txBox="1"/>
            <p:nvPr/>
          </p:nvSpPr>
          <p:spPr>
            <a:xfrm>
              <a:off x="1357290" y="3071810"/>
              <a:ext cx="1928826" cy="830997"/>
            </a:xfrm>
            <a:prstGeom prst="rect">
              <a:avLst/>
            </a:prstGeom>
            <a:solidFill>
              <a:schemeClr val="bg1">
                <a:lumMod val="95000"/>
              </a:schemeClr>
            </a:solidFill>
          </p:spPr>
          <p:txBody>
            <a:bodyPr wrap="square" rtlCol="0">
              <a:spAutoFit/>
            </a:bodyPr>
            <a:lstStyle/>
            <a:p>
              <a:r>
                <a:rPr lang="fr-FR" sz="1600" dirty="0" err="1" smtClean="0">
                  <a:solidFill>
                    <a:schemeClr val="accent2">
                      <a:lumMod val="10000"/>
                    </a:schemeClr>
                  </a:solidFill>
                  <a:latin typeface="Calibri" pitchFamily="34" charset="0"/>
                  <a:cs typeface="Calibri" pitchFamily="34" charset="0"/>
                </a:rPr>
                <a:t>Benefit</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amount</a:t>
              </a:r>
              <a:r>
                <a:rPr lang="fr-FR" sz="1600" dirty="0" smtClean="0">
                  <a:solidFill>
                    <a:schemeClr val="accent2">
                      <a:lumMod val="10000"/>
                    </a:schemeClr>
                  </a:solidFill>
                  <a:latin typeface="Calibri" pitchFamily="34" charset="0"/>
                  <a:cs typeface="Calibri" pitchFamily="34" charset="0"/>
                </a:rPr>
                <a:t> for the </a:t>
              </a:r>
              <a:r>
                <a:rPr lang="fr-FR" sz="1600" b="1" dirty="0" err="1" smtClean="0">
                  <a:solidFill>
                    <a:srgbClr val="C00000"/>
                  </a:solidFill>
                  <a:latin typeface="Calibri" pitchFamily="34" charset="0"/>
                  <a:cs typeface="Calibri" pitchFamily="34" charset="0"/>
                </a:rPr>
                <a:t>means</a:t>
              </a:r>
              <a:r>
                <a:rPr lang="fr-FR" sz="1600" b="1" dirty="0" smtClean="0">
                  <a:solidFill>
                    <a:srgbClr val="C00000"/>
                  </a:solidFill>
                  <a:latin typeface="Calibri" pitchFamily="34" charset="0"/>
                  <a:cs typeface="Calibri" pitchFamily="34" charset="0"/>
                </a:rPr>
                <a:t> </a:t>
              </a:r>
              <a:r>
                <a:rPr lang="fr-FR" sz="1600" b="1" dirty="0" err="1" smtClean="0">
                  <a:solidFill>
                    <a:srgbClr val="C00000"/>
                  </a:solidFill>
                  <a:latin typeface="Calibri" pitchFamily="34" charset="0"/>
                  <a:cs typeface="Calibri" pitchFamily="34" charset="0"/>
                </a:rPr>
                <a:t>tested</a:t>
              </a:r>
              <a:r>
                <a:rPr lang="fr-FR" sz="1600" b="1" dirty="0" smtClean="0">
                  <a:solidFill>
                    <a:srgbClr val="C00000"/>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child</a:t>
              </a:r>
              <a:r>
                <a:rPr lang="fr-FR" sz="1600" dirty="0" smtClean="0">
                  <a:solidFill>
                    <a:schemeClr val="accent2">
                      <a:lumMod val="10000"/>
                    </a:schemeClr>
                  </a:solidFill>
                  <a:latin typeface="Calibri" pitchFamily="34" charset="0"/>
                  <a:cs typeface="Calibri" pitchFamily="34" charset="0"/>
                </a:rPr>
                <a:t> </a:t>
              </a:r>
              <a:r>
                <a:rPr lang="fr-FR" sz="1600" dirty="0" err="1" smtClean="0">
                  <a:solidFill>
                    <a:schemeClr val="accent2">
                      <a:lumMod val="10000"/>
                    </a:schemeClr>
                  </a:solidFill>
                  <a:latin typeface="Calibri" pitchFamily="34" charset="0"/>
                  <a:cs typeface="Calibri" pitchFamily="34" charset="0"/>
                </a:rPr>
                <a:t>benefit</a:t>
              </a:r>
              <a:endParaRPr lang="fr-FR" sz="1600" b="1" dirty="0">
                <a:solidFill>
                  <a:srgbClr val="C00000"/>
                </a:solidFill>
                <a:latin typeface="Calibri" pitchFamily="34" charset="0"/>
                <a:cs typeface="Calibri" pitchFamily="34" charset="0"/>
              </a:endParaRPr>
            </a:p>
          </p:txBody>
        </p:sp>
        <p:sp>
          <p:nvSpPr>
            <p:cNvPr id="39" name="Flèche droite 38"/>
            <p:cNvSpPr/>
            <p:nvPr/>
          </p:nvSpPr>
          <p:spPr>
            <a:xfrm>
              <a:off x="3357554" y="3429000"/>
              <a:ext cx="285752" cy="214314"/>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left)">
                                      <p:cBhvr>
                                        <p:cTn id="40"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idx="4294967295"/>
          </p:nvPr>
        </p:nvSpPr>
        <p:spPr>
          <a:xfrm>
            <a:off x="1500165" y="161924"/>
            <a:ext cx="7373959" cy="1052497"/>
          </a:xfrm>
        </p:spPr>
        <p:txBody>
          <a:bodyPr/>
          <a:lstStyle/>
          <a:p>
            <a:pPr algn="l"/>
            <a:r>
              <a:rPr lang="en-GB" altLang="zh-CN" b="1" dirty="0" smtClean="0">
                <a:solidFill>
                  <a:srgbClr val="C00000"/>
                </a:solidFill>
                <a:ea typeface="宋体" pitchFamily="2" charset="-122"/>
              </a:rPr>
              <a:t>Simulations</a:t>
            </a:r>
            <a:r>
              <a:rPr lang="en-GB" altLang="zh-CN" dirty="0" smtClean="0">
                <a:solidFill>
                  <a:schemeClr val="bg2">
                    <a:lumMod val="50000"/>
                  </a:schemeClr>
                </a:solidFill>
                <a:ea typeface="宋体" pitchFamily="2" charset="-122"/>
              </a:rPr>
              <a:t>  </a:t>
            </a:r>
            <a:r>
              <a:rPr lang="en-GB" altLang="zh-CN" b="1" dirty="0" smtClean="0">
                <a:solidFill>
                  <a:schemeClr val="tx2">
                    <a:lumMod val="85000"/>
                    <a:lumOff val="15000"/>
                  </a:schemeClr>
                </a:solidFill>
                <a:ea typeface="宋体" pitchFamily="2" charset="-122"/>
              </a:rPr>
              <a:t>|</a:t>
            </a:r>
            <a:r>
              <a:rPr lang="en-GB" altLang="zh-CN" dirty="0" smtClean="0">
                <a:solidFill>
                  <a:schemeClr val="tx2">
                    <a:lumMod val="85000"/>
                    <a:lumOff val="15000"/>
                  </a:schemeClr>
                </a:solidFill>
                <a:ea typeface="宋体" pitchFamily="2" charset="-122"/>
              </a:rPr>
              <a:t> </a:t>
            </a:r>
            <a:r>
              <a:rPr lang="en-GB" altLang="zh-CN" sz="3200" b="1" dirty="0" smtClean="0">
                <a:solidFill>
                  <a:schemeClr val="tx2">
                    <a:lumMod val="85000"/>
                    <a:lumOff val="15000"/>
                  </a:schemeClr>
                </a:solidFill>
                <a:ea typeface="宋体" pitchFamily="2" charset="-122"/>
              </a:rPr>
              <a:t> Main indicators to consider</a:t>
            </a:r>
            <a:endParaRPr lang="en-US" altLang="zh-CN" sz="2400" b="1" dirty="0" smtClean="0">
              <a:solidFill>
                <a:srgbClr val="C00000"/>
              </a:solidFill>
              <a:ea typeface="宋体" pitchFamily="2" charset="-122"/>
            </a:endParaRPr>
          </a:p>
        </p:txBody>
      </p:sp>
      <p:sp>
        <p:nvSpPr>
          <p:cNvPr id="58373" name="Rectangle 44"/>
          <p:cNvSpPr>
            <a:spLocks noChangeArrowheads="1"/>
          </p:cNvSpPr>
          <p:nvPr/>
        </p:nvSpPr>
        <p:spPr bwMode="auto">
          <a:xfrm>
            <a:off x="928662" y="1357298"/>
            <a:ext cx="7786741" cy="5570756"/>
          </a:xfrm>
          <a:prstGeom prst="rect">
            <a:avLst/>
          </a:prstGeom>
          <a:noFill/>
          <a:ln w="9525">
            <a:noFill/>
            <a:miter lim="800000"/>
            <a:headEnd/>
            <a:tailEnd/>
          </a:ln>
        </p:spPr>
        <p:txBody>
          <a:bodyPr wrap="square">
            <a:spAutoFit/>
          </a:bodyPr>
          <a:lstStyle/>
          <a:p>
            <a:pPr marL="536575" indent="-536575">
              <a:spcBef>
                <a:spcPct val="50000"/>
              </a:spcBef>
              <a:buClr>
                <a:srgbClr val="C00000"/>
              </a:buClr>
              <a:buSzPct val="110000"/>
              <a:buFont typeface="Wingdings" pitchFamily="2" charset="2"/>
              <a:buChar char="q"/>
            </a:pPr>
            <a:r>
              <a:rPr lang="en-US" sz="2400" b="1" dirty="0" smtClean="0">
                <a:solidFill>
                  <a:schemeClr val="accent2">
                    <a:lumMod val="25000"/>
                  </a:schemeClr>
                </a:solidFill>
                <a:latin typeface="Calibri" pitchFamily="34" charset="0"/>
              </a:rPr>
              <a:t>Poverty related indicators</a:t>
            </a:r>
          </a:p>
          <a:p>
            <a:pPr marL="993775" lvl="1" indent="-536575">
              <a:spcBef>
                <a:spcPct val="50000"/>
              </a:spcBef>
              <a:buClr>
                <a:srgbClr val="C00000"/>
              </a:buClr>
              <a:buSzPct val="110000"/>
              <a:buFont typeface="Wingdings" pitchFamily="2" charset="2"/>
              <a:buChar char="q"/>
            </a:pPr>
            <a:r>
              <a:rPr lang="en-US" sz="2400" dirty="0" smtClean="0">
                <a:solidFill>
                  <a:schemeClr val="accent2">
                    <a:lumMod val="25000"/>
                  </a:schemeClr>
                </a:solidFill>
                <a:latin typeface="Calibri" pitchFamily="34" charset="0"/>
              </a:rPr>
              <a:t>Poverty rates, poverty gap and squared poverty gap post benefits</a:t>
            </a:r>
          </a:p>
          <a:p>
            <a:pPr marL="993775" lvl="1" indent="-536575">
              <a:spcBef>
                <a:spcPct val="50000"/>
              </a:spcBef>
              <a:buClr>
                <a:srgbClr val="C00000"/>
              </a:buClr>
              <a:buSzPct val="110000"/>
              <a:buFont typeface="Wingdings" pitchFamily="2" charset="2"/>
              <a:buChar char="q"/>
            </a:pPr>
            <a:r>
              <a:rPr lang="en-US" sz="2400" dirty="0" smtClean="0">
                <a:solidFill>
                  <a:schemeClr val="accent2">
                    <a:lumMod val="25000"/>
                  </a:schemeClr>
                </a:solidFill>
                <a:latin typeface="Calibri" pitchFamily="34" charset="0"/>
              </a:rPr>
              <a:t>Reduction in the number of poor: absolute figure and relative (as a percentage reduction)</a:t>
            </a:r>
          </a:p>
          <a:p>
            <a:pPr marL="536575" indent="-536575">
              <a:spcBef>
                <a:spcPct val="50000"/>
              </a:spcBef>
              <a:buClr>
                <a:srgbClr val="C00000"/>
              </a:buClr>
              <a:buSzPct val="110000"/>
              <a:buFont typeface="Wingdings" pitchFamily="2" charset="2"/>
              <a:buChar char="q"/>
            </a:pPr>
            <a:r>
              <a:rPr lang="en-US" sz="2400" b="1" dirty="0" smtClean="0">
                <a:solidFill>
                  <a:schemeClr val="accent2">
                    <a:lumMod val="25000"/>
                  </a:schemeClr>
                </a:solidFill>
                <a:latin typeface="Calibri" pitchFamily="34" charset="0"/>
              </a:rPr>
              <a:t>Income / consumption expenditure distribution</a:t>
            </a:r>
          </a:p>
          <a:p>
            <a:pPr marL="993775" lvl="1" indent="-536575">
              <a:spcBef>
                <a:spcPct val="50000"/>
              </a:spcBef>
              <a:buClr>
                <a:srgbClr val="C00000"/>
              </a:buClr>
              <a:buSzPct val="110000"/>
              <a:buFont typeface="Wingdings" pitchFamily="2" charset="2"/>
              <a:buChar char="q"/>
            </a:pPr>
            <a:r>
              <a:rPr lang="en-US" sz="2000" dirty="0" smtClean="0">
                <a:solidFill>
                  <a:schemeClr val="accent2">
                    <a:lumMod val="25000"/>
                  </a:schemeClr>
                </a:solidFill>
                <a:latin typeface="Calibri" pitchFamily="34" charset="0"/>
              </a:rPr>
              <a:t>Share of Poorest Quintile : Total consumption/ income of the poorest quintile (20%), as a share of total consumption/income of the population. </a:t>
            </a:r>
          </a:p>
          <a:p>
            <a:pPr marL="993775" lvl="1" indent="-536575">
              <a:spcBef>
                <a:spcPct val="50000"/>
              </a:spcBef>
              <a:buClr>
                <a:srgbClr val="C00000"/>
              </a:buClr>
              <a:buSzPct val="110000"/>
              <a:buFont typeface="Wingdings" pitchFamily="2" charset="2"/>
              <a:buChar char="q"/>
            </a:pPr>
            <a:r>
              <a:rPr lang="en-US" sz="2000" dirty="0" smtClean="0">
                <a:solidFill>
                  <a:schemeClr val="accent2">
                    <a:lumMod val="25000"/>
                  </a:schemeClr>
                </a:solidFill>
                <a:latin typeface="Calibri" pitchFamily="34" charset="0"/>
              </a:rPr>
              <a:t>Share of Richest Quintile : Total consumption/ income of the richest quintile (20%), as a share of total consumption/income of the population. </a:t>
            </a:r>
          </a:p>
          <a:p>
            <a:pPr marL="993775" lvl="1" indent="-536575">
              <a:spcBef>
                <a:spcPct val="50000"/>
              </a:spcBef>
              <a:buClr>
                <a:srgbClr val="C00000"/>
              </a:buClr>
              <a:buSzPct val="110000"/>
              <a:buFont typeface="Wingdings" pitchFamily="2" charset="2"/>
              <a:buChar char="q"/>
            </a:pPr>
            <a:endParaRPr lang="en-US" sz="2400" dirty="0" smtClean="0">
              <a:solidFill>
                <a:schemeClr val="accent2">
                  <a:lumMod val="25000"/>
                </a:schemeClr>
              </a:solidFill>
              <a:latin typeface="Calibri" pitchFamily="34" charset="0"/>
            </a:endParaRPr>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idx="4294967295"/>
          </p:nvPr>
        </p:nvSpPr>
        <p:spPr>
          <a:xfrm>
            <a:off x="1500165" y="161924"/>
            <a:ext cx="7373959" cy="1052497"/>
          </a:xfrm>
        </p:spPr>
        <p:txBody>
          <a:bodyPr/>
          <a:lstStyle/>
          <a:p>
            <a:pPr algn="l"/>
            <a:r>
              <a:rPr lang="en-GB" altLang="zh-CN" b="1" dirty="0" smtClean="0">
                <a:solidFill>
                  <a:srgbClr val="C00000"/>
                </a:solidFill>
                <a:ea typeface="宋体" pitchFamily="2" charset="-122"/>
              </a:rPr>
              <a:t>Simulations</a:t>
            </a:r>
            <a:r>
              <a:rPr lang="en-GB" altLang="zh-CN" dirty="0" smtClean="0">
                <a:solidFill>
                  <a:schemeClr val="bg2">
                    <a:lumMod val="50000"/>
                  </a:schemeClr>
                </a:solidFill>
                <a:ea typeface="宋体" pitchFamily="2" charset="-122"/>
              </a:rPr>
              <a:t>  </a:t>
            </a:r>
            <a:r>
              <a:rPr lang="en-GB" altLang="zh-CN" b="1" dirty="0" smtClean="0">
                <a:solidFill>
                  <a:schemeClr val="tx2">
                    <a:lumMod val="85000"/>
                    <a:lumOff val="15000"/>
                  </a:schemeClr>
                </a:solidFill>
                <a:ea typeface="宋体" pitchFamily="2" charset="-122"/>
              </a:rPr>
              <a:t>|</a:t>
            </a:r>
            <a:r>
              <a:rPr lang="en-GB" altLang="zh-CN" dirty="0" smtClean="0">
                <a:solidFill>
                  <a:schemeClr val="tx2">
                    <a:lumMod val="85000"/>
                    <a:lumOff val="15000"/>
                  </a:schemeClr>
                </a:solidFill>
                <a:ea typeface="宋体" pitchFamily="2" charset="-122"/>
              </a:rPr>
              <a:t> </a:t>
            </a:r>
            <a:r>
              <a:rPr lang="en-GB" altLang="zh-CN" sz="3200" b="1" dirty="0" smtClean="0">
                <a:solidFill>
                  <a:schemeClr val="tx2">
                    <a:lumMod val="85000"/>
                    <a:lumOff val="15000"/>
                  </a:schemeClr>
                </a:solidFill>
                <a:ea typeface="宋体" pitchFamily="2" charset="-122"/>
              </a:rPr>
              <a:t> Main indicators to consider</a:t>
            </a:r>
            <a:endParaRPr lang="en-US" altLang="zh-CN" sz="2400" b="1" dirty="0" smtClean="0">
              <a:solidFill>
                <a:srgbClr val="C00000"/>
              </a:solidFill>
              <a:ea typeface="宋体" pitchFamily="2" charset="-122"/>
            </a:endParaRPr>
          </a:p>
        </p:txBody>
      </p:sp>
      <p:sp>
        <p:nvSpPr>
          <p:cNvPr id="58373" name="Rectangle 44"/>
          <p:cNvSpPr>
            <a:spLocks noChangeArrowheads="1"/>
          </p:cNvSpPr>
          <p:nvPr/>
        </p:nvSpPr>
        <p:spPr bwMode="auto">
          <a:xfrm>
            <a:off x="571472" y="1214422"/>
            <a:ext cx="8572528" cy="5139869"/>
          </a:xfrm>
          <a:prstGeom prst="rect">
            <a:avLst/>
          </a:prstGeom>
          <a:noFill/>
          <a:ln w="9525">
            <a:noFill/>
            <a:miter lim="800000"/>
            <a:headEnd/>
            <a:tailEnd/>
          </a:ln>
        </p:spPr>
        <p:txBody>
          <a:bodyPr wrap="square">
            <a:spAutoFit/>
          </a:bodyPr>
          <a:lstStyle/>
          <a:p>
            <a:pPr marL="536575" indent="-536575">
              <a:spcBef>
                <a:spcPct val="50000"/>
              </a:spcBef>
              <a:buClr>
                <a:srgbClr val="C00000"/>
              </a:buClr>
              <a:buSzPct val="110000"/>
              <a:buFont typeface="Wingdings" pitchFamily="2" charset="2"/>
              <a:buChar char="q"/>
            </a:pPr>
            <a:r>
              <a:rPr lang="en-US" sz="2400" b="1" dirty="0" smtClean="0">
                <a:solidFill>
                  <a:schemeClr val="accent2">
                    <a:lumMod val="25000"/>
                  </a:schemeClr>
                </a:solidFill>
                <a:latin typeface="Calibri" pitchFamily="34" charset="0"/>
              </a:rPr>
              <a:t>Total aggregate gap</a:t>
            </a:r>
          </a:p>
          <a:p>
            <a:pPr marL="993775" lvl="1" indent="-536575">
              <a:spcBef>
                <a:spcPct val="50000"/>
              </a:spcBef>
              <a:buClr>
                <a:srgbClr val="C00000"/>
              </a:buClr>
              <a:buSzPct val="110000"/>
              <a:buFont typeface="Wingdings" pitchFamily="2" charset="2"/>
              <a:buChar char="n"/>
            </a:pPr>
            <a:r>
              <a:rPr lang="en-US" sz="2400" dirty="0" smtClean="0">
                <a:solidFill>
                  <a:schemeClr val="accent2">
                    <a:lumMod val="25000"/>
                  </a:schemeClr>
                </a:solidFill>
                <a:latin typeface="Calibri" pitchFamily="34" charset="0"/>
              </a:rPr>
              <a:t>Reminder: The aggregate poverty gap shows the cost of eliminating poverty by making </a:t>
            </a:r>
            <a:r>
              <a:rPr lang="en-US" sz="2400" b="1" dirty="0" smtClean="0">
                <a:solidFill>
                  <a:srgbClr val="C00000"/>
                </a:solidFill>
                <a:latin typeface="Calibri" pitchFamily="34" charset="0"/>
              </a:rPr>
              <a:t>perfectly targeted </a:t>
            </a:r>
            <a:r>
              <a:rPr lang="en-US" sz="2400" dirty="0" smtClean="0">
                <a:solidFill>
                  <a:schemeClr val="accent2">
                    <a:lumMod val="25000"/>
                  </a:schemeClr>
                </a:solidFill>
                <a:latin typeface="Calibri" pitchFamily="34" charset="0"/>
              </a:rPr>
              <a:t>transfers to the poor. This total cost can be related to GDP</a:t>
            </a:r>
          </a:p>
          <a:p>
            <a:pPr marL="536575" indent="-536575">
              <a:spcBef>
                <a:spcPct val="50000"/>
              </a:spcBef>
              <a:buClr>
                <a:srgbClr val="C00000"/>
              </a:buClr>
              <a:buSzPct val="110000"/>
              <a:buFont typeface="Wingdings" pitchFamily="2" charset="2"/>
              <a:buChar char="q"/>
            </a:pPr>
            <a:r>
              <a:rPr lang="en-US" sz="2400" b="1" dirty="0" smtClean="0">
                <a:solidFill>
                  <a:schemeClr val="accent2">
                    <a:lumMod val="25000"/>
                  </a:schemeClr>
                </a:solidFill>
                <a:latin typeface="Calibri" pitchFamily="34" charset="0"/>
              </a:rPr>
              <a:t>Cost related indicators</a:t>
            </a:r>
          </a:p>
          <a:p>
            <a:pPr marL="993775" lvl="1" indent="-536575">
              <a:spcBef>
                <a:spcPts val="600"/>
              </a:spcBef>
              <a:buClr>
                <a:srgbClr val="C00000"/>
              </a:buClr>
              <a:buSzPct val="110000"/>
              <a:buFont typeface="Wingdings" pitchFamily="2" charset="2"/>
              <a:buChar char="n"/>
            </a:pPr>
            <a:r>
              <a:rPr lang="en-US" sz="2400" dirty="0" smtClean="0">
                <a:solidFill>
                  <a:schemeClr val="accent2">
                    <a:lumMod val="25000"/>
                  </a:schemeClr>
                </a:solidFill>
                <a:latin typeface="Calibri" pitchFamily="34" charset="0"/>
              </a:rPr>
              <a:t>Total cost (including administrative costs) in absolute numbers</a:t>
            </a:r>
          </a:p>
          <a:p>
            <a:pPr marL="993775" lvl="1" indent="-536575">
              <a:spcBef>
                <a:spcPts val="600"/>
              </a:spcBef>
              <a:buClr>
                <a:srgbClr val="C00000"/>
              </a:buClr>
              <a:buSzPct val="110000"/>
              <a:buFont typeface="Wingdings" pitchFamily="2" charset="2"/>
              <a:buChar char="n"/>
            </a:pPr>
            <a:r>
              <a:rPr lang="en-US" sz="2400" dirty="0" smtClean="0">
                <a:solidFill>
                  <a:schemeClr val="accent2">
                    <a:lumMod val="25000"/>
                  </a:schemeClr>
                </a:solidFill>
                <a:latin typeface="Calibri" pitchFamily="34" charset="0"/>
              </a:rPr>
              <a:t>Total cost (including administrative costs) as a percentage of GDP</a:t>
            </a:r>
          </a:p>
          <a:p>
            <a:pPr marL="1450975" lvl="2" indent="-536575">
              <a:spcBef>
                <a:spcPts val="600"/>
              </a:spcBef>
              <a:buClr>
                <a:srgbClr val="C00000"/>
              </a:buClr>
              <a:buSzPct val="110000"/>
              <a:buFont typeface="Wingdings" pitchFamily="2" charset="2"/>
              <a:buChar char="q"/>
            </a:pPr>
            <a:r>
              <a:rPr lang="en-US" sz="2000" dirty="0" smtClean="0">
                <a:solidFill>
                  <a:schemeClr val="accent2">
                    <a:lumMod val="25000"/>
                  </a:schemeClr>
                </a:solidFill>
                <a:latin typeface="Calibri" pitchFamily="34" charset="0"/>
              </a:rPr>
              <a:t>These are broad estimates not replacing a proper costing exercise</a:t>
            </a:r>
          </a:p>
          <a:p>
            <a:pPr marL="993775" lvl="1" indent="-536575">
              <a:spcBef>
                <a:spcPts val="600"/>
              </a:spcBef>
              <a:buClr>
                <a:srgbClr val="C00000"/>
              </a:buClr>
              <a:buSzPct val="110000"/>
              <a:buFont typeface="Wingdings" pitchFamily="2" charset="2"/>
              <a:buChar char="n"/>
            </a:pPr>
            <a:r>
              <a:rPr lang="en-US" sz="2400" dirty="0" smtClean="0">
                <a:solidFill>
                  <a:schemeClr val="accent2">
                    <a:lumMod val="25000"/>
                  </a:schemeClr>
                </a:solidFill>
                <a:latin typeface="Calibri" pitchFamily="34" charset="0"/>
              </a:rPr>
              <a:t>Cost over gap reduction (number of units cost per 1 unit reduction of poverty gap)</a:t>
            </a:r>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idx="4294967295"/>
          </p:nvPr>
        </p:nvSpPr>
        <p:spPr>
          <a:xfrm>
            <a:off x="1500165" y="0"/>
            <a:ext cx="7348559" cy="895350"/>
          </a:xfrm>
        </p:spPr>
        <p:txBody>
          <a:bodyPr/>
          <a:lstStyle/>
          <a:p>
            <a:pPr algn="l"/>
            <a:r>
              <a:rPr lang="en-GB" altLang="zh-CN" sz="3600" b="1" dirty="0" smtClean="0">
                <a:solidFill>
                  <a:schemeClr val="tx2">
                    <a:lumMod val="85000"/>
                    <a:lumOff val="15000"/>
                  </a:schemeClr>
                </a:solidFill>
                <a:ea typeface="宋体" pitchFamily="2" charset="-122"/>
              </a:rPr>
              <a:t>Poverty impact</a:t>
            </a:r>
            <a:r>
              <a:rPr lang="en-GB" altLang="zh-CN" sz="3600" dirty="0" smtClean="0">
                <a:solidFill>
                  <a:schemeClr val="tx2">
                    <a:lumMod val="85000"/>
                    <a:lumOff val="15000"/>
                  </a:schemeClr>
                </a:solidFill>
                <a:ea typeface="宋体" pitchFamily="2" charset="-122"/>
              </a:rPr>
              <a:t> | 	</a:t>
            </a:r>
            <a:r>
              <a:rPr lang="en-GB" altLang="zh-CN" sz="3600" dirty="0" smtClean="0">
                <a:solidFill>
                  <a:srgbClr val="C00000"/>
                </a:solidFill>
                <a:ea typeface="宋体" pitchFamily="2" charset="-122"/>
              </a:rPr>
              <a:t>Useful indicators</a:t>
            </a:r>
            <a:endParaRPr lang="en-US" altLang="zh-CN" sz="3600" b="1" dirty="0" smtClean="0">
              <a:solidFill>
                <a:srgbClr val="C00000"/>
              </a:solidFill>
              <a:ea typeface="宋体" pitchFamily="2" charset="-122"/>
            </a:endParaRPr>
          </a:p>
        </p:txBody>
      </p:sp>
      <p:sp>
        <p:nvSpPr>
          <p:cNvPr id="70659" name="Rectangle 3"/>
          <p:cNvSpPr>
            <a:spLocks noGrp="1" noChangeArrowheads="1"/>
          </p:cNvSpPr>
          <p:nvPr>
            <p:ph type="body" idx="4294967295"/>
          </p:nvPr>
        </p:nvSpPr>
        <p:spPr>
          <a:xfrm>
            <a:off x="857224" y="1928803"/>
            <a:ext cx="7943876" cy="3714776"/>
          </a:xfrm>
        </p:spPr>
        <p:txBody>
          <a:bodyPr/>
          <a:lstStyle/>
          <a:p>
            <a:pPr marL="457200" indent="-457200" defTabSz="254000">
              <a:lnSpc>
                <a:spcPct val="90000"/>
              </a:lnSpc>
              <a:tabLst>
                <a:tab pos="457200" algn="l"/>
                <a:tab pos="1168400" algn="l"/>
              </a:tabLst>
            </a:pPr>
            <a:r>
              <a:rPr lang="en-US" altLang="zh-CN" sz="2800" b="1" dirty="0" smtClean="0">
                <a:ea typeface="宋体" pitchFamily="2" charset="-122"/>
              </a:rPr>
              <a:t>Cost over gap reduction </a:t>
            </a:r>
          </a:p>
          <a:p>
            <a:pPr marL="857250" lvl="1" indent="-457200" defTabSz="254000">
              <a:lnSpc>
                <a:spcPct val="90000"/>
              </a:lnSpc>
              <a:tabLst>
                <a:tab pos="457200" algn="l"/>
                <a:tab pos="1168400" algn="l"/>
              </a:tabLst>
            </a:pPr>
            <a:r>
              <a:rPr lang="en-US" altLang="zh-CN" sz="2800" dirty="0" smtClean="0">
                <a:ea typeface="宋体" pitchFamily="2" charset="-122"/>
              </a:rPr>
              <a:t>Comparison between expenditure to provide the benefit and the reduction of poverty gap</a:t>
            </a:r>
          </a:p>
          <a:p>
            <a:pPr marL="1600200" lvl="3" indent="-228600" defTabSz="254000">
              <a:lnSpc>
                <a:spcPct val="90000"/>
              </a:lnSpc>
              <a:buFontTx/>
              <a:buNone/>
              <a:tabLst>
                <a:tab pos="457200" algn="l"/>
                <a:tab pos="1168400" algn="l"/>
              </a:tabLst>
            </a:pPr>
            <a:endParaRPr lang="en-US" altLang="zh-CN" sz="2400" dirty="0" smtClean="0">
              <a:ea typeface="宋体" pitchFamily="2" charset="-122"/>
            </a:endParaRPr>
          </a:p>
        </p:txBody>
      </p:sp>
      <p:sp>
        <p:nvSpPr>
          <p:cNvPr id="70661" name="ZoneTexte 8"/>
          <p:cNvSpPr txBox="1">
            <a:spLocks noChangeArrowheads="1"/>
          </p:cNvSpPr>
          <p:nvPr/>
        </p:nvSpPr>
        <p:spPr bwMode="auto">
          <a:xfrm>
            <a:off x="2500298" y="3714752"/>
            <a:ext cx="5643602" cy="480131"/>
          </a:xfrm>
          <a:prstGeom prst="rect">
            <a:avLst/>
          </a:prstGeom>
          <a:noFill/>
          <a:ln w="9525">
            <a:noFill/>
            <a:miter lim="800000"/>
            <a:headEnd/>
            <a:tailEnd/>
          </a:ln>
        </p:spPr>
        <p:txBody>
          <a:bodyPr wrap="square">
            <a:spAutoFit/>
          </a:bodyPr>
          <a:lstStyle/>
          <a:p>
            <a:pPr marL="95250" algn="ctr" defTabSz="254000">
              <a:lnSpc>
                <a:spcPct val="90000"/>
              </a:lnSpc>
              <a:tabLst>
                <a:tab pos="457200" algn="l"/>
                <a:tab pos="1168400" algn="l"/>
              </a:tabLst>
            </a:pPr>
            <a:r>
              <a:rPr lang="fr-FR" altLang="zh-CN" sz="2800" dirty="0">
                <a:solidFill>
                  <a:schemeClr val="tx2">
                    <a:lumMod val="85000"/>
                    <a:lumOff val="15000"/>
                  </a:schemeClr>
                </a:solidFill>
                <a:latin typeface="Calibri" pitchFamily="34" charset="0"/>
                <a:ea typeface="宋体" pitchFamily="2" charset="-122"/>
              </a:rPr>
              <a:t>Total COSTS (</a:t>
            </a:r>
            <a:r>
              <a:rPr lang="fr-FR" altLang="zh-CN" sz="2800" dirty="0" err="1">
                <a:solidFill>
                  <a:schemeClr val="tx2">
                    <a:lumMod val="85000"/>
                    <a:lumOff val="15000"/>
                  </a:schemeClr>
                </a:solidFill>
                <a:latin typeface="Calibri" pitchFamily="34" charset="0"/>
                <a:ea typeface="宋体" pitchFamily="2" charset="-122"/>
              </a:rPr>
              <a:t>benefit</a:t>
            </a:r>
            <a:r>
              <a:rPr lang="fr-FR" altLang="zh-CN" sz="2800" dirty="0">
                <a:solidFill>
                  <a:schemeClr val="tx2">
                    <a:lumMod val="85000"/>
                    <a:lumOff val="15000"/>
                  </a:schemeClr>
                </a:solidFill>
                <a:latin typeface="Calibri" pitchFamily="34" charset="0"/>
                <a:ea typeface="宋体" pitchFamily="2" charset="-122"/>
              </a:rPr>
              <a:t>  + </a:t>
            </a:r>
            <a:r>
              <a:rPr lang="fr-FR" altLang="zh-CN" sz="2800" dirty="0" err="1">
                <a:solidFill>
                  <a:schemeClr val="tx2">
                    <a:lumMod val="85000"/>
                    <a:lumOff val="15000"/>
                  </a:schemeClr>
                </a:solidFill>
                <a:latin typeface="Calibri" pitchFamily="34" charset="0"/>
                <a:ea typeface="宋体" pitchFamily="2" charset="-122"/>
              </a:rPr>
              <a:t>admin</a:t>
            </a:r>
            <a:r>
              <a:rPr lang="fr-FR" altLang="zh-CN" sz="2800" dirty="0">
                <a:solidFill>
                  <a:schemeClr val="tx2">
                    <a:lumMod val="85000"/>
                    <a:lumOff val="15000"/>
                  </a:schemeClr>
                </a:solidFill>
                <a:latin typeface="Calibri" pitchFamily="34" charset="0"/>
                <a:ea typeface="宋体" pitchFamily="2" charset="-122"/>
              </a:rPr>
              <a:t> </a:t>
            </a:r>
            <a:r>
              <a:rPr lang="fr-FR" altLang="zh-CN" sz="2800" dirty="0" err="1">
                <a:solidFill>
                  <a:schemeClr val="tx2">
                    <a:lumMod val="85000"/>
                    <a:lumOff val="15000"/>
                  </a:schemeClr>
                </a:solidFill>
                <a:latin typeface="Calibri" pitchFamily="34" charset="0"/>
                <a:ea typeface="宋体" pitchFamily="2" charset="-122"/>
              </a:rPr>
              <a:t>costs</a:t>
            </a:r>
            <a:r>
              <a:rPr lang="fr-FR" altLang="zh-CN" sz="2800" dirty="0">
                <a:solidFill>
                  <a:schemeClr val="tx2">
                    <a:lumMod val="85000"/>
                    <a:lumOff val="15000"/>
                  </a:schemeClr>
                </a:solidFill>
                <a:latin typeface="Calibri" pitchFamily="34" charset="0"/>
                <a:ea typeface="宋体" pitchFamily="2" charset="-122"/>
              </a:rPr>
              <a:t>)</a:t>
            </a:r>
          </a:p>
        </p:txBody>
      </p:sp>
      <p:sp>
        <p:nvSpPr>
          <p:cNvPr id="70662" name="ZoneTexte 9"/>
          <p:cNvSpPr txBox="1">
            <a:spLocks noChangeArrowheads="1"/>
          </p:cNvSpPr>
          <p:nvPr/>
        </p:nvSpPr>
        <p:spPr bwMode="auto">
          <a:xfrm>
            <a:off x="571472" y="3929066"/>
            <a:ext cx="1622425" cy="584775"/>
          </a:xfrm>
          <a:prstGeom prst="rect">
            <a:avLst/>
          </a:prstGeom>
          <a:noFill/>
          <a:ln w="9525">
            <a:noFill/>
            <a:miter lim="800000"/>
            <a:headEnd/>
            <a:tailEnd/>
          </a:ln>
        </p:spPr>
        <p:txBody>
          <a:bodyPr>
            <a:spAutoFit/>
          </a:bodyPr>
          <a:lstStyle/>
          <a:p>
            <a:pPr algn="r"/>
            <a:r>
              <a:rPr lang="fr-FR" sz="3200" b="1" dirty="0">
                <a:solidFill>
                  <a:srgbClr val="C00000"/>
                </a:solidFill>
                <a:latin typeface="Calibri" pitchFamily="34" charset="0"/>
              </a:rPr>
              <a:t>Ratio</a:t>
            </a:r>
            <a:r>
              <a:rPr lang="fr-FR" sz="3200" b="1" dirty="0">
                <a:latin typeface="Calibri" pitchFamily="34" charset="0"/>
              </a:rPr>
              <a:t> </a:t>
            </a:r>
            <a:r>
              <a:rPr lang="fr-FR" sz="3200" b="1" dirty="0" smtClean="0">
                <a:latin typeface="Calibri" pitchFamily="34" charset="0"/>
              </a:rPr>
              <a:t>  </a:t>
            </a:r>
            <a:r>
              <a:rPr lang="fr-FR" sz="3200" b="1" dirty="0" smtClean="0">
                <a:solidFill>
                  <a:schemeClr val="tx2">
                    <a:lumMod val="95000"/>
                    <a:lumOff val="5000"/>
                  </a:schemeClr>
                </a:solidFill>
                <a:latin typeface="Calibri" pitchFamily="34" charset="0"/>
              </a:rPr>
              <a:t>=</a:t>
            </a:r>
            <a:endParaRPr lang="fr-FR" sz="3200" b="1" dirty="0">
              <a:solidFill>
                <a:schemeClr val="tx2">
                  <a:lumMod val="95000"/>
                  <a:lumOff val="5000"/>
                </a:schemeClr>
              </a:solidFill>
              <a:latin typeface="Calibri" pitchFamily="34" charset="0"/>
            </a:endParaRPr>
          </a:p>
        </p:txBody>
      </p:sp>
      <p:sp>
        <p:nvSpPr>
          <p:cNvPr id="70664" name="Rectangle 10"/>
          <p:cNvSpPr>
            <a:spLocks noChangeArrowheads="1"/>
          </p:cNvSpPr>
          <p:nvPr/>
        </p:nvSpPr>
        <p:spPr bwMode="auto">
          <a:xfrm>
            <a:off x="2428860" y="4500570"/>
            <a:ext cx="5787482" cy="867930"/>
          </a:xfrm>
          <a:prstGeom prst="rect">
            <a:avLst/>
          </a:prstGeom>
          <a:noFill/>
          <a:ln w="9525">
            <a:noFill/>
            <a:miter lim="800000"/>
            <a:headEnd/>
            <a:tailEnd/>
          </a:ln>
        </p:spPr>
        <p:txBody>
          <a:bodyPr wrap="none">
            <a:spAutoFit/>
          </a:bodyPr>
          <a:lstStyle/>
          <a:p>
            <a:pPr eaLnBrk="0" hangingPunct="0">
              <a:lnSpc>
                <a:spcPct val="90000"/>
              </a:lnSpc>
              <a:spcBef>
                <a:spcPct val="20000"/>
              </a:spcBef>
            </a:pPr>
            <a:r>
              <a:rPr lang="fr-FR" altLang="zh-CN" sz="2800" dirty="0" err="1">
                <a:solidFill>
                  <a:schemeClr val="tx2">
                    <a:lumMod val="85000"/>
                    <a:lumOff val="15000"/>
                  </a:schemeClr>
                </a:solidFill>
                <a:latin typeface="Calibri" pitchFamily="34" charset="0"/>
                <a:ea typeface="宋体" pitchFamily="2" charset="-122"/>
              </a:rPr>
              <a:t>Poverty</a:t>
            </a:r>
            <a:r>
              <a:rPr lang="fr-FR" altLang="zh-CN" sz="2800" dirty="0">
                <a:solidFill>
                  <a:schemeClr val="tx2">
                    <a:lumMod val="85000"/>
                    <a:lumOff val="15000"/>
                  </a:schemeClr>
                </a:solidFill>
                <a:latin typeface="Calibri" pitchFamily="34" charset="0"/>
                <a:ea typeface="宋体" pitchFamily="2" charset="-122"/>
              </a:rPr>
              <a:t> gap </a:t>
            </a:r>
            <a:r>
              <a:rPr lang="fr-FR" altLang="zh-CN" sz="2800" dirty="0" err="1">
                <a:solidFill>
                  <a:schemeClr val="tx2">
                    <a:lumMod val="85000"/>
                    <a:lumOff val="15000"/>
                  </a:schemeClr>
                </a:solidFill>
                <a:latin typeface="Calibri" pitchFamily="34" charset="0"/>
                <a:ea typeface="宋体" pitchFamily="2" charset="-122"/>
              </a:rPr>
              <a:t>reduction</a:t>
            </a:r>
            <a:r>
              <a:rPr lang="fr-FR" altLang="zh-CN" sz="2800" dirty="0">
                <a:solidFill>
                  <a:schemeClr val="tx2">
                    <a:lumMod val="85000"/>
                    <a:lumOff val="15000"/>
                  </a:schemeClr>
                </a:solidFill>
                <a:latin typeface="Calibri" pitchFamily="34" charset="0"/>
                <a:ea typeface="宋体" pitchFamily="2" charset="-122"/>
              </a:rPr>
              <a:t> </a:t>
            </a:r>
            <a:br>
              <a:rPr lang="fr-FR" altLang="zh-CN" sz="2800" dirty="0">
                <a:solidFill>
                  <a:schemeClr val="tx2">
                    <a:lumMod val="85000"/>
                    <a:lumOff val="15000"/>
                  </a:schemeClr>
                </a:solidFill>
                <a:latin typeface="Calibri" pitchFamily="34" charset="0"/>
                <a:ea typeface="宋体" pitchFamily="2" charset="-122"/>
              </a:rPr>
            </a:br>
            <a:r>
              <a:rPr lang="fr-FR" altLang="zh-CN" sz="2800" dirty="0">
                <a:solidFill>
                  <a:schemeClr val="tx2">
                    <a:lumMod val="85000"/>
                    <a:lumOff val="15000"/>
                  </a:schemeClr>
                </a:solidFill>
                <a:latin typeface="Calibri" pitchFamily="34" charset="0"/>
                <a:ea typeface="宋体" pitchFamily="2" charset="-122"/>
              </a:rPr>
              <a:t>(initial </a:t>
            </a:r>
            <a:r>
              <a:rPr lang="fr-FR" altLang="zh-CN" sz="2800" dirty="0" err="1">
                <a:solidFill>
                  <a:schemeClr val="tx2">
                    <a:lumMod val="85000"/>
                    <a:lumOff val="15000"/>
                  </a:schemeClr>
                </a:solidFill>
                <a:latin typeface="Calibri" pitchFamily="34" charset="0"/>
                <a:ea typeface="宋体" pitchFamily="2" charset="-122"/>
              </a:rPr>
              <a:t>poverty</a:t>
            </a:r>
            <a:r>
              <a:rPr lang="fr-FR" altLang="zh-CN" sz="2800" dirty="0">
                <a:solidFill>
                  <a:schemeClr val="tx2">
                    <a:lumMod val="85000"/>
                    <a:lumOff val="15000"/>
                  </a:schemeClr>
                </a:solidFill>
                <a:latin typeface="Calibri" pitchFamily="34" charset="0"/>
                <a:ea typeface="宋体" pitchFamily="2" charset="-122"/>
              </a:rPr>
              <a:t> gap – new </a:t>
            </a:r>
            <a:r>
              <a:rPr lang="fr-FR" altLang="zh-CN" sz="2800" dirty="0" err="1">
                <a:solidFill>
                  <a:schemeClr val="tx2">
                    <a:lumMod val="85000"/>
                    <a:lumOff val="15000"/>
                  </a:schemeClr>
                </a:solidFill>
                <a:latin typeface="Calibri" pitchFamily="34" charset="0"/>
                <a:ea typeface="宋体" pitchFamily="2" charset="-122"/>
              </a:rPr>
              <a:t>poverty</a:t>
            </a:r>
            <a:r>
              <a:rPr lang="fr-FR" altLang="zh-CN" sz="2800" dirty="0">
                <a:solidFill>
                  <a:schemeClr val="tx2">
                    <a:lumMod val="85000"/>
                    <a:lumOff val="15000"/>
                  </a:schemeClr>
                </a:solidFill>
                <a:latin typeface="Calibri" pitchFamily="34" charset="0"/>
                <a:ea typeface="宋体" pitchFamily="2" charset="-122"/>
              </a:rPr>
              <a:t> gap</a:t>
            </a:r>
            <a:r>
              <a:rPr lang="fr-FR" altLang="zh-CN" sz="2800" dirty="0">
                <a:solidFill>
                  <a:srgbClr val="4D4D4D"/>
                </a:solidFill>
                <a:latin typeface="Calibri" pitchFamily="34" charset="0"/>
                <a:ea typeface="宋体" pitchFamily="2" charset="-122"/>
              </a:rPr>
              <a:t>)</a:t>
            </a:r>
          </a:p>
        </p:txBody>
      </p:sp>
      <p:cxnSp>
        <p:nvCxnSpPr>
          <p:cNvPr id="10" name="Connecteur droit 9"/>
          <p:cNvCxnSpPr/>
          <p:nvPr/>
        </p:nvCxnSpPr>
        <p:spPr>
          <a:xfrm>
            <a:off x="2643174" y="4286256"/>
            <a:ext cx="5572164" cy="158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1500166" y="-1"/>
            <a:ext cx="7411606" cy="1000109"/>
          </a:xfrm>
        </p:spPr>
        <p:txBody>
          <a:bodyPr/>
          <a:lstStyle/>
          <a:p>
            <a:pPr algn="l"/>
            <a:r>
              <a:rPr lang="en-GB" altLang="zh-CN" sz="3200" b="1" dirty="0" smtClean="0">
                <a:solidFill>
                  <a:schemeClr val="accent2">
                    <a:lumMod val="25000"/>
                  </a:schemeClr>
                </a:solidFill>
                <a:ea typeface="宋体" pitchFamily="2" charset="-122"/>
              </a:rPr>
              <a:t>Poverty impact</a:t>
            </a:r>
            <a:r>
              <a:rPr lang="en-GB" altLang="zh-CN" sz="3200" dirty="0" smtClean="0">
                <a:solidFill>
                  <a:schemeClr val="accent2">
                    <a:lumMod val="25000"/>
                  </a:schemeClr>
                </a:solidFill>
                <a:ea typeface="宋体" pitchFamily="2" charset="-122"/>
              </a:rPr>
              <a:t> </a:t>
            </a:r>
            <a:r>
              <a:rPr lang="en-GB" altLang="zh-CN" sz="3200" dirty="0" smtClean="0">
                <a:solidFill>
                  <a:srgbClr val="C00000"/>
                </a:solidFill>
                <a:ea typeface="宋体" pitchFamily="2" charset="-122"/>
              </a:rPr>
              <a:t>|</a:t>
            </a:r>
            <a:r>
              <a:rPr lang="en-GB" altLang="zh-CN" sz="3200" dirty="0" smtClean="0">
                <a:solidFill>
                  <a:schemeClr val="bg2">
                    <a:lumMod val="75000"/>
                  </a:schemeClr>
                </a:solidFill>
                <a:ea typeface="宋体" pitchFamily="2" charset="-122"/>
              </a:rPr>
              <a:t> </a:t>
            </a:r>
            <a:r>
              <a:rPr lang="en-GB" altLang="zh-CN" sz="3200" dirty="0" smtClean="0">
                <a:solidFill>
                  <a:schemeClr val="accent2">
                    <a:lumMod val="25000"/>
                  </a:schemeClr>
                </a:solidFill>
                <a:ea typeface="宋体" pitchFamily="2" charset="-122"/>
              </a:rPr>
              <a:t>Impact on </a:t>
            </a:r>
            <a:r>
              <a:rPr lang="en-GB" altLang="zh-CN" sz="3200" b="1" dirty="0" smtClean="0">
                <a:solidFill>
                  <a:srgbClr val="C00000"/>
                </a:solidFill>
                <a:ea typeface="宋体" pitchFamily="2" charset="-122"/>
              </a:rPr>
              <a:t>poverty rates</a:t>
            </a:r>
            <a:br>
              <a:rPr lang="en-GB" altLang="zh-CN" sz="3200" b="1" dirty="0" smtClean="0">
                <a:solidFill>
                  <a:srgbClr val="C00000"/>
                </a:solidFill>
                <a:ea typeface="宋体" pitchFamily="2" charset="-122"/>
              </a:rPr>
            </a:br>
            <a:r>
              <a:rPr lang="en-GB" altLang="zh-CN" sz="3200" b="1" dirty="0" smtClean="0">
                <a:solidFill>
                  <a:srgbClr val="C00000"/>
                </a:solidFill>
                <a:ea typeface="宋体" pitchFamily="2" charset="-122"/>
              </a:rPr>
              <a:t>		</a:t>
            </a:r>
            <a:r>
              <a:rPr lang="en-GB" altLang="zh-CN" b="1" dirty="0" smtClean="0">
                <a:solidFill>
                  <a:srgbClr val="C00000"/>
                </a:solidFill>
                <a:ea typeface="宋体" pitchFamily="2" charset="-122"/>
              </a:rPr>
              <a:t>	   </a:t>
            </a:r>
            <a:r>
              <a:rPr lang="en-GB" altLang="zh-CN" sz="3200" b="1" dirty="0" smtClean="0">
                <a:solidFill>
                  <a:srgbClr val="C00000"/>
                </a:solidFill>
                <a:ea typeface="宋体" pitchFamily="2" charset="-122"/>
              </a:rPr>
              <a:t>Viet Nam</a:t>
            </a:r>
            <a:endParaRPr lang="en-US" altLang="zh-CN" sz="3200" b="1" dirty="0" smtClean="0">
              <a:solidFill>
                <a:srgbClr val="C00000"/>
              </a:solidFill>
              <a:ea typeface="宋体" pitchFamily="2" charset="-122"/>
            </a:endParaRPr>
          </a:p>
        </p:txBody>
      </p:sp>
      <p:sp>
        <p:nvSpPr>
          <p:cNvPr id="68611" name="Rectangle 3"/>
          <p:cNvSpPr>
            <a:spLocks noGrp="1" noChangeArrowheads="1"/>
          </p:cNvSpPr>
          <p:nvPr>
            <p:ph type="body" idx="4294967295"/>
          </p:nvPr>
        </p:nvSpPr>
        <p:spPr>
          <a:xfrm>
            <a:off x="312738" y="1116013"/>
            <a:ext cx="8553450" cy="869950"/>
          </a:xfrm>
        </p:spPr>
        <p:txBody>
          <a:bodyPr/>
          <a:lstStyle/>
          <a:p>
            <a:pPr marL="628650" indent="-628650">
              <a:lnSpc>
                <a:spcPct val="90000"/>
              </a:lnSpc>
              <a:buClr>
                <a:srgbClr val="367DB2"/>
              </a:buClr>
            </a:pPr>
            <a:r>
              <a:rPr lang="fr-FR" altLang="zh-CN" sz="2000" b="1" dirty="0" smtClean="0">
                <a:ea typeface="宋体" pitchFamily="2" charset="-122"/>
              </a:rPr>
              <a:t>Base: </a:t>
            </a:r>
            <a:r>
              <a:rPr lang="fr-FR" altLang="zh-CN" sz="2000" dirty="0" smtClean="0">
                <a:ea typeface="宋体" pitchFamily="2" charset="-122"/>
              </a:rPr>
              <a:t>SPSS data file | total </a:t>
            </a:r>
            <a:r>
              <a:rPr lang="fr-FR" altLang="zh-CN" sz="2000" dirty="0" err="1" smtClean="0">
                <a:ea typeface="宋体" pitchFamily="2" charset="-122"/>
              </a:rPr>
              <a:t>sample</a:t>
            </a:r>
            <a:r>
              <a:rPr lang="fr-FR" altLang="zh-CN" sz="2000" dirty="0" smtClean="0">
                <a:ea typeface="宋体" pitchFamily="2" charset="-122"/>
              </a:rPr>
              <a:t> and simulation of impact of the </a:t>
            </a:r>
            <a:r>
              <a:rPr lang="fr-FR" altLang="zh-CN" sz="2000" dirty="0" err="1" smtClean="0">
                <a:ea typeface="宋体" pitchFamily="2" charset="-122"/>
              </a:rPr>
              <a:t>detailed</a:t>
            </a:r>
            <a:r>
              <a:rPr lang="fr-FR" altLang="zh-CN" sz="2000" dirty="0" smtClean="0">
                <a:ea typeface="宋体" pitchFamily="2" charset="-122"/>
              </a:rPr>
              <a:t> </a:t>
            </a:r>
            <a:r>
              <a:rPr lang="fr-FR" altLang="zh-CN" sz="2000" dirty="0" err="1" smtClean="0">
                <a:ea typeface="宋体" pitchFamily="2" charset="-122"/>
              </a:rPr>
              <a:t>benetits</a:t>
            </a:r>
            <a:r>
              <a:rPr lang="fr-FR" altLang="zh-CN" sz="2000" dirty="0" smtClean="0">
                <a:ea typeface="宋体" pitchFamily="2" charset="-122"/>
              </a:rPr>
              <a:t> as </a:t>
            </a:r>
            <a:r>
              <a:rPr lang="fr-FR" altLang="zh-CN" sz="2000" dirty="0" err="1" smtClean="0">
                <a:ea typeface="宋体" pitchFamily="2" charset="-122"/>
              </a:rPr>
              <a:t>presented</a:t>
            </a:r>
            <a:r>
              <a:rPr lang="fr-FR" altLang="zh-CN" sz="2000" dirty="0" smtClean="0">
                <a:ea typeface="宋体" pitchFamily="2" charset="-122"/>
              </a:rPr>
              <a:t> in the </a:t>
            </a:r>
            <a:r>
              <a:rPr lang="fr-FR" altLang="zh-CN" sz="2000" dirty="0" err="1" smtClean="0">
                <a:ea typeface="宋体" pitchFamily="2" charset="-122"/>
              </a:rPr>
              <a:t>costing</a:t>
            </a:r>
            <a:r>
              <a:rPr lang="fr-FR" altLang="zh-CN" sz="2000" dirty="0" smtClean="0">
                <a:ea typeface="宋体" pitchFamily="2" charset="-122"/>
              </a:rPr>
              <a:t> </a:t>
            </a:r>
            <a:r>
              <a:rPr lang="fr-FR" altLang="zh-CN" sz="2000" dirty="0" err="1" smtClean="0">
                <a:ea typeface="宋体" pitchFamily="2" charset="-122"/>
              </a:rPr>
              <a:t>exercise</a:t>
            </a:r>
            <a:endParaRPr lang="fr-FR" altLang="zh-CN" sz="2000" dirty="0" smtClean="0">
              <a:ea typeface="宋体" pitchFamily="2" charset="-122"/>
            </a:endParaRPr>
          </a:p>
          <a:p>
            <a:pPr marL="628650" indent="-628650">
              <a:lnSpc>
                <a:spcPct val="90000"/>
              </a:lnSpc>
              <a:buFont typeface="Arial" charset="0"/>
              <a:buAutoNum type="arabicPeriod"/>
            </a:pPr>
            <a:endParaRPr lang="fr-FR" altLang="zh-CN" sz="2000" dirty="0" smtClean="0">
              <a:ea typeface="宋体" pitchFamily="2" charset="-122"/>
            </a:endParaRPr>
          </a:p>
          <a:p>
            <a:pPr marL="628650" indent="-628650">
              <a:lnSpc>
                <a:spcPct val="90000"/>
              </a:lnSpc>
              <a:buFont typeface="Arial" charset="0"/>
              <a:buNone/>
            </a:pPr>
            <a:r>
              <a:rPr lang="en-GB" altLang="zh-CN" sz="2000" dirty="0" smtClean="0">
                <a:ea typeface="宋体" pitchFamily="2" charset="-122"/>
              </a:rPr>
              <a:t> </a:t>
            </a:r>
          </a:p>
        </p:txBody>
      </p:sp>
      <p:graphicFrame>
        <p:nvGraphicFramePr>
          <p:cNvPr id="11" name="Chart 10"/>
          <p:cNvGraphicFramePr>
            <a:graphicFrameLocks/>
          </p:cNvGraphicFramePr>
          <p:nvPr/>
        </p:nvGraphicFramePr>
        <p:xfrm>
          <a:off x="214283" y="1785926"/>
          <a:ext cx="8929717" cy="4857736"/>
        </p:xfrm>
        <a:graphic>
          <a:graphicData uri="http://schemas.openxmlformats.org/drawingml/2006/chart">
            <c:chart xmlns:c="http://schemas.openxmlformats.org/drawingml/2006/chart" xmlns:r="http://schemas.openxmlformats.org/officeDocument/2006/relationships" r:id="rId2"/>
          </a:graphicData>
        </a:graphic>
      </p:graphicFrame>
      <p:grpSp>
        <p:nvGrpSpPr>
          <p:cNvPr id="3" name="Group 12"/>
          <p:cNvGrpSpPr/>
          <p:nvPr/>
        </p:nvGrpSpPr>
        <p:grpSpPr>
          <a:xfrm>
            <a:off x="0" y="2143116"/>
            <a:ext cx="2829508" cy="1499885"/>
            <a:chOff x="0" y="2071678"/>
            <a:chExt cx="2829508" cy="1499885"/>
          </a:xfrm>
        </p:grpSpPr>
        <p:sp>
          <p:nvSpPr>
            <p:cNvPr id="2" name="Flèche droite 1"/>
            <p:cNvSpPr/>
            <p:nvPr/>
          </p:nvSpPr>
          <p:spPr bwMode="auto">
            <a:xfrm rot="2379855">
              <a:off x="731252" y="3204026"/>
              <a:ext cx="2098256" cy="367537"/>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ln>
                  <a:solidFill>
                    <a:srgbClr val="C00000"/>
                  </a:solidFill>
                </a:ln>
                <a:latin typeface="Calibri" pitchFamily="34" charset="0"/>
              </a:endParaRPr>
            </a:p>
          </p:txBody>
        </p:sp>
        <p:sp>
          <p:nvSpPr>
            <p:cNvPr id="12" name="TextBox 11"/>
            <p:cNvSpPr txBox="1"/>
            <p:nvPr/>
          </p:nvSpPr>
          <p:spPr>
            <a:xfrm>
              <a:off x="0" y="2071678"/>
              <a:ext cx="1500166" cy="830997"/>
            </a:xfrm>
            <a:prstGeom prst="rect">
              <a:avLst/>
            </a:prstGeom>
            <a:noFill/>
          </p:spPr>
          <p:txBody>
            <a:bodyPr wrap="square" rtlCol="0">
              <a:spAutoFit/>
            </a:bodyPr>
            <a:lstStyle/>
            <a:p>
              <a:r>
                <a:rPr lang="en-GB" sz="1600" dirty="0" smtClean="0">
                  <a:solidFill>
                    <a:schemeClr val="tx2"/>
                  </a:solidFill>
                </a:rPr>
                <a:t>Reduction in the poverty rate</a:t>
              </a:r>
              <a:endParaRPr lang="en-GB" sz="1600" dirty="0">
                <a:solidFill>
                  <a:schemeClr val="tx2"/>
                </a:solidFill>
              </a:endParaRPr>
            </a:p>
          </p:txBody>
        </p:sp>
      </p:grpSp>
      <p:grpSp>
        <p:nvGrpSpPr>
          <p:cNvPr id="4" name="Group 16"/>
          <p:cNvGrpSpPr/>
          <p:nvPr/>
        </p:nvGrpSpPr>
        <p:grpSpPr>
          <a:xfrm>
            <a:off x="214282" y="4714884"/>
            <a:ext cx="1785950" cy="830997"/>
            <a:chOff x="214282" y="4714884"/>
            <a:chExt cx="1785950" cy="830997"/>
          </a:xfrm>
        </p:grpSpPr>
        <p:cxnSp>
          <p:nvCxnSpPr>
            <p:cNvPr id="15" name="Straight Arrow Connector 14"/>
            <p:cNvCxnSpPr/>
            <p:nvPr/>
          </p:nvCxnSpPr>
          <p:spPr>
            <a:xfrm>
              <a:off x="1214414" y="5072074"/>
              <a:ext cx="785818" cy="1588"/>
            </a:xfrm>
            <a:prstGeom prst="straightConnector1">
              <a:avLst/>
            </a:prstGeom>
            <a:ln w="5715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214282" y="4714884"/>
              <a:ext cx="1000100" cy="830997"/>
            </a:xfrm>
            <a:prstGeom prst="rect">
              <a:avLst/>
            </a:prstGeom>
            <a:noFill/>
          </p:spPr>
          <p:txBody>
            <a:bodyPr wrap="square" rtlCol="0">
              <a:spAutoFit/>
            </a:bodyPr>
            <a:lstStyle/>
            <a:p>
              <a:r>
                <a:rPr lang="en-GB" sz="1600" dirty="0" smtClean="0">
                  <a:solidFill>
                    <a:schemeClr val="tx2"/>
                  </a:solidFill>
                </a:rPr>
                <a:t>Initial poverty rate</a:t>
              </a:r>
              <a:endParaRPr lang="en-GB" sz="1600" dirty="0">
                <a:solidFill>
                  <a:schemeClr val="tx2"/>
                </a:solidFill>
              </a:endParaRPr>
            </a:p>
          </p:txBody>
        </p:sp>
      </p:grpSp>
      <p:grpSp>
        <p:nvGrpSpPr>
          <p:cNvPr id="5" name="Group 17"/>
          <p:cNvGrpSpPr/>
          <p:nvPr/>
        </p:nvGrpSpPr>
        <p:grpSpPr>
          <a:xfrm>
            <a:off x="285720" y="4929198"/>
            <a:ext cx="1928826" cy="1077218"/>
            <a:chOff x="214282" y="4714884"/>
            <a:chExt cx="1785950" cy="1077218"/>
          </a:xfrm>
        </p:grpSpPr>
        <p:cxnSp>
          <p:nvCxnSpPr>
            <p:cNvPr id="19" name="Straight Arrow Connector 18"/>
            <p:cNvCxnSpPr/>
            <p:nvPr/>
          </p:nvCxnSpPr>
          <p:spPr>
            <a:xfrm>
              <a:off x="1214414" y="5072074"/>
              <a:ext cx="785818" cy="1588"/>
            </a:xfrm>
            <a:prstGeom prst="straightConnector1">
              <a:avLst/>
            </a:prstGeom>
            <a:ln w="57150">
              <a:solidFill>
                <a:srgbClr val="00B0F0"/>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14282" y="4714884"/>
              <a:ext cx="1058341" cy="1077218"/>
            </a:xfrm>
            <a:prstGeom prst="rect">
              <a:avLst/>
            </a:prstGeom>
            <a:noFill/>
          </p:spPr>
          <p:txBody>
            <a:bodyPr wrap="square" rtlCol="0">
              <a:spAutoFit/>
            </a:bodyPr>
            <a:lstStyle/>
            <a:p>
              <a:r>
                <a:rPr lang="en-GB" sz="1600" dirty="0" smtClean="0">
                  <a:solidFill>
                    <a:schemeClr val="tx2"/>
                  </a:solidFill>
                </a:rPr>
                <a:t>Post Elderly universal pension</a:t>
              </a:r>
              <a:endParaRPr lang="en-GB" sz="1600" dirty="0">
                <a:solidFill>
                  <a:schemeClr val="tx2"/>
                </a:solidFill>
              </a:endParaRPr>
            </a:p>
          </p:txBody>
        </p:sp>
      </p:grpSp>
      <p:grpSp>
        <p:nvGrpSpPr>
          <p:cNvPr id="6" name="Group 20"/>
          <p:cNvGrpSpPr/>
          <p:nvPr/>
        </p:nvGrpSpPr>
        <p:grpSpPr>
          <a:xfrm>
            <a:off x="214282" y="4500570"/>
            <a:ext cx="2571768" cy="830997"/>
            <a:chOff x="142812" y="4714884"/>
            <a:chExt cx="2071702" cy="830997"/>
          </a:xfrm>
        </p:grpSpPr>
        <p:sp>
          <p:nvSpPr>
            <p:cNvPr id="23" name="TextBox 22"/>
            <p:cNvSpPr txBox="1"/>
            <p:nvPr/>
          </p:nvSpPr>
          <p:spPr>
            <a:xfrm>
              <a:off x="142812" y="4714884"/>
              <a:ext cx="1357322" cy="830997"/>
            </a:xfrm>
            <a:prstGeom prst="rect">
              <a:avLst/>
            </a:prstGeom>
            <a:solidFill>
              <a:schemeClr val="bg1"/>
            </a:solidFill>
          </p:spPr>
          <p:txBody>
            <a:bodyPr wrap="square" rtlCol="0">
              <a:spAutoFit/>
            </a:bodyPr>
            <a:lstStyle/>
            <a:p>
              <a:r>
                <a:rPr lang="en-GB" sz="1600" dirty="0" smtClean="0">
                  <a:solidFill>
                    <a:schemeClr val="tx2"/>
                  </a:solidFill>
                </a:rPr>
                <a:t>Post Means tested for all poor children</a:t>
              </a:r>
              <a:endParaRPr lang="en-GB" sz="1600" dirty="0">
                <a:solidFill>
                  <a:schemeClr val="tx2"/>
                </a:solidFill>
              </a:endParaRPr>
            </a:p>
          </p:txBody>
        </p:sp>
        <p:cxnSp>
          <p:nvCxnSpPr>
            <p:cNvPr id="22" name="Straight Arrow Connector 21"/>
            <p:cNvCxnSpPr/>
            <p:nvPr/>
          </p:nvCxnSpPr>
          <p:spPr>
            <a:xfrm>
              <a:off x="1236210" y="5072074"/>
              <a:ext cx="978304" cy="1588"/>
            </a:xfrm>
            <a:prstGeom prst="straightConnector1">
              <a:avLst/>
            </a:prstGeom>
            <a:ln w="57150">
              <a:solidFill>
                <a:srgbClr val="92D050"/>
              </a:solidFill>
              <a:tailEnd type="arrow"/>
            </a:ln>
          </p:spPr>
          <p:style>
            <a:lnRef idx="1">
              <a:schemeClr val="accent1"/>
            </a:lnRef>
            <a:fillRef idx="0">
              <a:schemeClr val="accent1"/>
            </a:fillRef>
            <a:effectRef idx="0">
              <a:schemeClr val="accent1"/>
            </a:effectRef>
            <a:fontRef idx="minor">
              <a:schemeClr val="tx1"/>
            </a:fontRef>
          </p:style>
        </p:cxnSp>
      </p:grpSp>
      <p:grpSp>
        <p:nvGrpSpPr>
          <p:cNvPr id="7" name="Group 24"/>
          <p:cNvGrpSpPr/>
          <p:nvPr/>
        </p:nvGrpSpPr>
        <p:grpSpPr>
          <a:xfrm>
            <a:off x="0" y="4214818"/>
            <a:ext cx="2786082" cy="830997"/>
            <a:chOff x="-71470" y="4572008"/>
            <a:chExt cx="2786082" cy="830997"/>
          </a:xfrm>
        </p:grpSpPr>
        <p:sp>
          <p:nvSpPr>
            <p:cNvPr id="27" name="TextBox 26"/>
            <p:cNvSpPr txBox="1"/>
            <p:nvPr/>
          </p:nvSpPr>
          <p:spPr>
            <a:xfrm>
              <a:off x="-71470" y="4572008"/>
              <a:ext cx="1785982" cy="830997"/>
            </a:xfrm>
            <a:prstGeom prst="rect">
              <a:avLst/>
            </a:prstGeom>
            <a:solidFill>
              <a:schemeClr val="bg1"/>
            </a:solidFill>
          </p:spPr>
          <p:txBody>
            <a:bodyPr wrap="square" rtlCol="0">
              <a:spAutoFit/>
            </a:bodyPr>
            <a:lstStyle/>
            <a:p>
              <a:r>
                <a:rPr lang="en-GB" sz="1600" dirty="0" smtClean="0">
                  <a:solidFill>
                    <a:schemeClr val="tx2"/>
                  </a:solidFill>
                </a:rPr>
                <a:t>Post 100 days guarantee for the working age</a:t>
              </a:r>
              <a:endParaRPr lang="en-GB" sz="1600" dirty="0">
                <a:solidFill>
                  <a:schemeClr val="tx2"/>
                </a:solidFill>
              </a:endParaRPr>
            </a:p>
          </p:txBody>
        </p:sp>
        <p:cxnSp>
          <p:nvCxnSpPr>
            <p:cNvPr id="26" name="Straight Arrow Connector 25"/>
            <p:cNvCxnSpPr/>
            <p:nvPr/>
          </p:nvCxnSpPr>
          <p:spPr>
            <a:xfrm>
              <a:off x="1571572" y="5072074"/>
              <a:ext cx="1143040" cy="1588"/>
            </a:xfrm>
            <a:prstGeom prst="straightConnector1">
              <a:avLst/>
            </a:prstGeom>
            <a:ln w="57150">
              <a:solidFill>
                <a:srgbClr val="FF8649"/>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idx="4294967295"/>
          </p:nvPr>
        </p:nvSpPr>
        <p:spPr>
          <a:xfrm>
            <a:off x="1428728" y="214290"/>
            <a:ext cx="7715272" cy="1123935"/>
          </a:xfrm>
        </p:spPr>
        <p:txBody>
          <a:bodyPr/>
          <a:lstStyle/>
          <a:p>
            <a:pPr algn="l"/>
            <a:r>
              <a:rPr lang="en-GB" altLang="zh-CN" sz="3200" b="1" dirty="0" smtClean="0">
                <a:solidFill>
                  <a:schemeClr val="tx2">
                    <a:lumMod val="75000"/>
                    <a:lumOff val="25000"/>
                  </a:schemeClr>
                </a:solidFill>
                <a:ea typeface="宋体" pitchFamily="2" charset="-122"/>
              </a:rPr>
              <a:t>Poverty impact</a:t>
            </a:r>
            <a:r>
              <a:rPr lang="en-GB" altLang="zh-CN" sz="3200" dirty="0" smtClean="0">
                <a:solidFill>
                  <a:schemeClr val="tx2">
                    <a:lumMod val="75000"/>
                    <a:lumOff val="25000"/>
                  </a:schemeClr>
                </a:solidFill>
                <a:ea typeface="宋体" pitchFamily="2" charset="-122"/>
              </a:rPr>
              <a:t> </a:t>
            </a:r>
            <a:r>
              <a:rPr lang="en-GB" altLang="zh-CN" sz="3200" dirty="0" smtClean="0">
                <a:solidFill>
                  <a:srgbClr val="C00000"/>
                </a:solidFill>
                <a:ea typeface="宋体" pitchFamily="2" charset="-122"/>
              </a:rPr>
              <a:t>| </a:t>
            </a:r>
            <a:r>
              <a:rPr lang="en-GB" altLang="zh-CN" sz="3200" dirty="0" smtClean="0">
                <a:solidFill>
                  <a:schemeClr val="tx2">
                    <a:lumMod val="75000"/>
                    <a:lumOff val="25000"/>
                  </a:schemeClr>
                </a:solidFill>
                <a:ea typeface="宋体" pitchFamily="2" charset="-122"/>
              </a:rPr>
              <a:t>Impact on </a:t>
            </a:r>
            <a:r>
              <a:rPr lang="en-GB" altLang="zh-CN" sz="3200" b="1" dirty="0" smtClean="0">
                <a:solidFill>
                  <a:srgbClr val="C00000"/>
                </a:solidFill>
                <a:ea typeface="宋体" pitchFamily="2" charset="-122"/>
              </a:rPr>
              <a:t>poverty gaps</a:t>
            </a:r>
            <a:br>
              <a:rPr lang="en-GB" altLang="zh-CN" sz="3200" b="1" dirty="0" smtClean="0">
                <a:solidFill>
                  <a:srgbClr val="C00000"/>
                </a:solidFill>
                <a:ea typeface="宋体" pitchFamily="2" charset="-122"/>
              </a:rPr>
            </a:br>
            <a:r>
              <a:rPr lang="en-GB" altLang="zh-CN" sz="3200" b="1" dirty="0" smtClean="0">
                <a:solidFill>
                  <a:srgbClr val="C00000"/>
                </a:solidFill>
                <a:ea typeface="宋体" pitchFamily="2" charset="-122"/>
              </a:rPr>
              <a:t>			   Viet Nam</a:t>
            </a:r>
            <a:endParaRPr lang="en-US" altLang="zh-CN" sz="3200" b="1" dirty="0" smtClean="0">
              <a:solidFill>
                <a:srgbClr val="C00000"/>
              </a:solidFill>
              <a:ea typeface="宋体" pitchFamily="2" charset="-122"/>
            </a:endParaRPr>
          </a:p>
        </p:txBody>
      </p:sp>
      <p:graphicFrame>
        <p:nvGraphicFramePr>
          <p:cNvPr id="4" name="Graphique 3"/>
          <p:cNvGraphicFramePr>
            <a:graphicFrameLocks noGrp="1"/>
          </p:cNvGraphicFramePr>
          <p:nvPr/>
        </p:nvGraphicFramePr>
        <p:xfrm>
          <a:off x="0" y="1257299"/>
          <a:ext cx="9020175" cy="538162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hart 8"/>
          <p:cNvGraphicFramePr>
            <a:graphicFrameLocks/>
          </p:cNvGraphicFramePr>
          <p:nvPr/>
        </p:nvGraphicFramePr>
        <p:xfrm>
          <a:off x="0" y="1285860"/>
          <a:ext cx="8739237" cy="5572140"/>
        </p:xfrm>
        <a:graphic>
          <a:graphicData uri="http://schemas.openxmlformats.org/drawingml/2006/chart">
            <c:chart xmlns:c="http://schemas.openxmlformats.org/drawingml/2006/chart" xmlns:r="http://schemas.openxmlformats.org/officeDocument/2006/relationships" r:id="rId2"/>
          </a:graphicData>
        </a:graphic>
      </p:graphicFrame>
      <p:sp>
        <p:nvSpPr>
          <p:cNvPr id="71682" name="Rectangle 2"/>
          <p:cNvSpPr>
            <a:spLocks noGrp="1" noChangeArrowheads="1"/>
          </p:cNvSpPr>
          <p:nvPr>
            <p:ph type="title" idx="4294967295"/>
          </p:nvPr>
        </p:nvSpPr>
        <p:spPr>
          <a:xfrm>
            <a:off x="1500166" y="0"/>
            <a:ext cx="7334280" cy="1023921"/>
          </a:xfrm>
        </p:spPr>
        <p:txBody>
          <a:bodyPr/>
          <a:lstStyle/>
          <a:p>
            <a:r>
              <a:rPr lang="en-GB" b="1" dirty="0" smtClean="0">
                <a:solidFill>
                  <a:srgbClr val="C00000"/>
                </a:solidFill>
              </a:rPr>
              <a:t>Viet Nam</a:t>
            </a:r>
            <a:r>
              <a:rPr lang="en-GB" b="1" dirty="0" smtClean="0">
                <a:solidFill>
                  <a:schemeClr val="accent6">
                    <a:lumMod val="50000"/>
                  </a:schemeClr>
                </a:solidFill>
              </a:rPr>
              <a:t>: </a:t>
            </a:r>
            <a:r>
              <a:rPr lang="en-GB" altLang="zh-CN" sz="3200" b="1" dirty="0" smtClean="0">
                <a:solidFill>
                  <a:schemeClr val="tx2">
                    <a:lumMod val="75000"/>
                    <a:lumOff val="25000"/>
                  </a:schemeClr>
                </a:solidFill>
                <a:ea typeface="宋体" pitchFamily="2" charset="-122"/>
              </a:rPr>
              <a:t>Poverty impact</a:t>
            </a:r>
            <a:r>
              <a:rPr lang="en-GB" altLang="zh-CN" sz="3200" dirty="0" smtClean="0">
                <a:solidFill>
                  <a:schemeClr val="tx2">
                    <a:lumMod val="75000"/>
                    <a:lumOff val="25000"/>
                  </a:schemeClr>
                </a:solidFill>
                <a:ea typeface="宋体" pitchFamily="2" charset="-122"/>
              </a:rPr>
              <a:t> </a:t>
            </a:r>
            <a:br>
              <a:rPr lang="en-GB" altLang="zh-CN" sz="3200" dirty="0" smtClean="0">
                <a:solidFill>
                  <a:schemeClr val="tx2">
                    <a:lumMod val="75000"/>
                    <a:lumOff val="25000"/>
                  </a:schemeClr>
                </a:solidFill>
                <a:ea typeface="宋体" pitchFamily="2" charset="-122"/>
              </a:rPr>
            </a:br>
            <a:r>
              <a:rPr lang="en-GB" altLang="zh-CN" sz="3200" dirty="0" smtClean="0">
                <a:solidFill>
                  <a:srgbClr val="C00000"/>
                </a:solidFill>
                <a:ea typeface="宋体" pitchFamily="2" charset="-122"/>
              </a:rPr>
              <a:t>Cost</a:t>
            </a:r>
            <a:r>
              <a:rPr lang="en-GB" altLang="zh-CN" sz="3200" dirty="0" smtClean="0">
                <a:solidFill>
                  <a:schemeClr val="tx2">
                    <a:lumMod val="75000"/>
                    <a:lumOff val="25000"/>
                  </a:schemeClr>
                </a:solidFill>
                <a:ea typeface="宋体" pitchFamily="2" charset="-122"/>
              </a:rPr>
              <a:t> versus </a:t>
            </a:r>
            <a:r>
              <a:rPr lang="en-GB" altLang="zh-CN" sz="3200" dirty="0" smtClean="0">
                <a:solidFill>
                  <a:srgbClr val="C00000"/>
                </a:solidFill>
                <a:ea typeface="宋体" pitchFamily="2" charset="-122"/>
              </a:rPr>
              <a:t>reduction</a:t>
            </a:r>
            <a:r>
              <a:rPr lang="en-GB" altLang="zh-CN" sz="3200" dirty="0" smtClean="0">
                <a:solidFill>
                  <a:schemeClr val="tx2">
                    <a:lumMod val="75000"/>
                    <a:lumOff val="25000"/>
                  </a:schemeClr>
                </a:solidFill>
                <a:ea typeface="宋体" pitchFamily="2" charset="-122"/>
              </a:rPr>
              <a:t> of total poverty gap</a:t>
            </a:r>
            <a:endParaRPr lang="en-US" altLang="zh-CN" sz="3200" b="1" dirty="0" smtClean="0">
              <a:solidFill>
                <a:schemeClr val="tx2">
                  <a:lumMod val="75000"/>
                  <a:lumOff val="25000"/>
                </a:schemeClr>
              </a:solidFill>
              <a:ea typeface="宋体" pitchFamily="2" charset="-122"/>
            </a:endParaRPr>
          </a:p>
        </p:txBody>
      </p:sp>
      <p:grpSp>
        <p:nvGrpSpPr>
          <p:cNvPr id="2" name="Groupe 9"/>
          <p:cNvGrpSpPr>
            <a:grpSpLocks/>
          </p:cNvGrpSpPr>
          <p:nvPr/>
        </p:nvGrpSpPr>
        <p:grpSpPr bwMode="auto">
          <a:xfrm>
            <a:off x="904875" y="1100138"/>
            <a:ext cx="1924050" cy="1209663"/>
            <a:chOff x="1038225" y="1328736"/>
            <a:chExt cx="1924050" cy="1209665"/>
          </a:xfrm>
        </p:grpSpPr>
        <p:sp>
          <p:nvSpPr>
            <p:cNvPr id="71685" name="ZoneTexte 1"/>
            <p:cNvSpPr txBox="1">
              <a:spLocks noChangeArrowheads="1"/>
            </p:cNvSpPr>
            <p:nvPr/>
          </p:nvSpPr>
          <p:spPr bwMode="auto">
            <a:xfrm>
              <a:off x="1038225" y="1328736"/>
              <a:ext cx="1924050" cy="728663"/>
            </a:xfrm>
            <a:prstGeom prst="rect">
              <a:avLst/>
            </a:prstGeom>
            <a:noFill/>
            <a:ln w="9525">
              <a:noFill/>
              <a:miter lim="800000"/>
              <a:headEnd/>
              <a:tailEnd/>
            </a:ln>
          </p:spPr>
          <p:txBody>
            <a:bodyPr/>
            <a:lstStyle/>
            <a:p>
              <a:pPr algn="ctr"/>
              <a:r>
                <a:rPr lang="fr-FR" sz="2000" b="1" dirty="0">
                  <a:solidFill>
                    <a:srgbClr val="C00000"/>
                  </a:solidFill>
                  <a:latin typeface="Calibri" pitchFamily="34" charset="0"/>
                </a:rPr>
                <a:t>Initial </a:t>
              </a:r>
              <a:r>
                <a:rPr lang="fr-FR" sz="2000" b="1" dirty="0" err="1" smtClean="0">
                  <a:solidFill>
                    <a:srgbClr val="C00000"/>
                  </a:solidFill>
                  <a:latin typeface="Calibri" pitchFamily="34" charset="0"/>
                </a:rPr>
                <a:t>aggregate</a:t>
              </a:r>
              <a:r>
                <a:rPr lang="fr-FR" sz="2000" b="1" dirty="0" smtClean="0">
                  <a:solidFill>
                    <a:srgbClr val="C00000"/>
                  </a:solidFill>
                  <a:latin typeface="Calibri" pitchFamily="34" charset="0"/>
                </a:rPr>
                <a:t> </a:t>
              </a:r>
              <a:r>
                <a:rPr lang="fr-FR" sz="2000" b="1" dirty="0" err="1" smtClean="0">
                  <a:solidFill>
                    <a:srgbClr val="C00000"/>
                  </a:solidFill>
                  <a:latin typeface="Calibri" pitchFamily="34" charset="0"/>
                </a:rPr>
                <a:t>poverty</a:t>
              </a:r>
              <a:r>
                <a:rPr lang="fr-FR" sz="2000" b="1" dirty="0" smtClean="0">
                  <a:solidFill>
                    <a:srgbClr val="C00000"/>
                  </a:solidFill>
                  <a:latin typeface="Calibri" pitchFamily="34" charset="0"/>
                </a:rPr>
                <a:t> </a:t>
              </a:r>
              <a:r>
                <a:rPr lang="fr-FR" sz="2000" b="1" dirty="0">
                  <a:solidFill>
                    <a:srgbClr val="C00000"/>
                  </a:solidFill>
                  <a:latin typeface="Calibri" pitchFamily="34" charset="0"/>
                </a:rPr>
                <a:t>gap</a:t>
              </a:r>
            </a:p>
          </p:txBody>
        </p:sp>
        <p:cxnSp>
          <p:nvCxnSpPr>
            <p:cNvPr id="7" name="Connecteur droit avec flèche 6"/>
            <p:cNvCxnSpPr/>
            <p:nvPr/>
          </p:nvCxnSpPr>
          <p:spPr>
            <a:xfrm>
              <a:off x="2133582" y="2014525"/>
              <a:ext cx="0" cy="523876"/>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3" name="Groupe 9"/>
          <p:cNvGrpSpPr>
            <a:grpSpLocks/>
          </p:cNvGrpSpPr>
          <p:nvPr/>
        </p:nvGrpSpPr>
        <p:grpSpPr bwMode="auto">
          <a:xfrm>
            <a:off x="1857356" y="1142984"/>
            <a:ext cx="1924050" cy="1572429"/>
            <a:chOff x="1038225" y="971545"/>
            <a:chExt cx="1924050" cy="1572431"/>
          </a:xfrm>
        </p:grpSpPr>
        <p:sp>
          <p:nvSpPr>
            <p:cNvPr id="12" name="ZoneTexte 1"/>
            <p:cNvSpPr txBox="1">
              <a:spLocks noChangeArrowheads="1"/>
            </p:cNvSpPr>
            <p:nvPr/>
          </p:nvSpPr>
          <p:spPr bwMode="auto">
            <a:xfrm>
              <a:off x="1038225" y="971545"/>
              <a:ext cx="1924050" cy="1214448"/>
            </a:xfrm>
            <a:prstGeom prst="rect">
              <a:avLst/>
            </a:prstGeom>
            <a:solidFill>
              <a:schemeClr val="bg1"/>
            </a:solidFill>
            <a:ln w="9525">
              <a:noFill/>
              <a:miter lim="800000"/>
              <a:headEnd/>
              <a:tailEnd/>
            </a:ln>
          </p:spPr>
          <p:txBody>
            <a:bodyPr/>
            <a:lstStyle/>
            <a:p>
              <a:pPr algn="ctr"/>
              <a:r>
                <a:rPr lang="fr-FR" dirty="0" err="1" smtClean="0">
                  <a:solidFill>
                    <a:schemeClr val="tx2"/>
                  </a:solidFill>
                  <a:latin typeface="Calibri" pitchFamily="34" charset="0"/>
                </a:rPr>
                <a:t>Aggregate</a:t>
              </a:r>
              <a:r>
                <a:rPr lang="fr-FR" dirty="0" smtClean="0">
                  <a:solidFill>
                    <a:schemeClr val="tx2"/>
                  </a:solidFill>
                  <a:latin typeface="Calibri" pitchFamily="34" charset="0"/>
                </a:rPr>
                <a:t> </a:t>
              </a:r>
              <a:r>
                <a:rPr lang="fr-FR" dirty="0" err="1" smtClean="0">
                  <a:solidFill>
                    <a:schemeClr val="tx2"/>
                  </a:solidFill>
                  <a:latin typeface="Calibri" pitchFamily="34" charset="0"/>
                </a:rPr>
                <a:t>poverty</a:t>
              </a:r>
              <a:r>
                <a:rPr lang="fr-FR" dirty="0" smtClean="0">
                  <a:solidFill>
                    <a:schemeClr val="tx2"/>
                  </a:solidFill>
                  <a:latin typeface="Calibri" pitchFamily="34" charset="0"/>
                </a:rPr>
                <a:t> gap post </a:t>
              </a:r>
              <a:r>
                <a:rPr lang="fr-FR" dirty="0" err="1" smtClean="0">
                  <a:solidFill>
                    <a:schemeClr val="tx2"/>
                  </a:solidFill>
                  <a:latin typeface="Calibri" pitchFamily="34" charset="0"/>
                </a:rPr>
                <a:t>universal</a:t>
              </a:r>
              <a:r>
                <a:rPr lang="fr-FR" dirty="0" smtClean="0">
                  <a:solidFill>
                    <a:schemeClr val="tx2"/>
                  </a:solidFill>
                  <a:latin typeface="Calibri" pitchFamily="34" charset="0"/>
                </a:rPr>
                <a:t> </a:t>
              </a:r>
              <a:r>
                <a:rPr lang="fr-FR" dirty="0" err="1" smtClean="0">
                  <a:solidFill>
                    <a:schemeClr val="tx2"/>
                  </a:solidFill>
                  <a:latin typeface="Calibri" pitchFamily="34" charset="0"/>
                </a:rPr>
                <a:t>elderly</a:t>
              </a:r>
              <a:r>
                <a:rPr lang="fr-FR" dirty="0" smtClean="0">
                  <a:solidFill>
                    <a:schemeClr val="tx2"/>
                  </a:solidFill>
                  <a:latin typeface="Calibri" pitchFamily="34" charset="0"/>
                </a:rPr>
                <a:t> </a:t>
              </a:r>
              <a:r>
                <a:rPr lang="fr-FR" dirty="0" err="1" smtClean="0">
                  <a:solidFill>
                    <a:schemeClr val="tx2"/>
                  </a:solidFill>
                  <a:latin typeface="Calibri" pitchFamily="34" charset="0"/>
                </a:rPr>
                <a:t>benefit</a:t>
              </a:r>
              <a:endParaRPr lang="fr-FR" dirty="0">
                <a:solidFill>
                  <a:schemeClr val="tx2"/>
                </a:solidFill>
                <a:latin typeface="Calibri" pitchFamily="34" charset="0"/>
              </a:endParaRPr>
            </a:p>
          </p:txBody>
        </p:sp>
        <p:cxnSp>
          <p:nvCxnSpPr>
            <p:cNvPr id="13" name="Connecteur droit avec flèche 6"/>
            <p:cNvCxnSpPr/>
            <p:nvPr/>
          </p:nvCxnSpPr>
          <p:spPr>
            <a:xfrm rot="5400000">
              <a:off x="1931200" y="2364587"/>
              <a:ext cx="357191"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4" name="Groupe 9"/>
          <p:cNvGrpSpPr>
            <a:grpSpLocks/>
          </p:cNvGrpSpPr>
          <p:nvPr/>
        </p:nvGrpSpPr>
        <p:grpSpPr bwMode="auto">
          <a:xfrm>
            <a:off x="2786050" y="2786058"/>
            <a:ext cx="1924050" cy="1572429"/>
            <a:chOff x="1038225" y="971545"/>
            <a:chExt cx="1924050" cy="1572431"/>
          </a:xfrm>
        </p:grpSpPr>
        <p:sp>
          <p:nvSpPr>
            <p:cNvPr id="17" name="ZoneTexte 1"/>
            <p:cNvSpPr txBox="1">
              <a:spLocks noChangeArrowheads="1"/>
            </p:cNvSpPr>
            <p:nvPr/>
          </p:nvSpPr>
          <p:spPr bwMode="auto">
            <a:xfrm>
              <a:off x="1038225" y="971545"/>
              <a:ext cx="1924050" cy="1214448"/>
            </a:xfrm>
            <a:prstGeom prst="rect">
              <a:avLst/>
            </a:prstGeom>
            <a:solidFill>
              <a:schemeClr val="bg1"/>
            </a:solidFill>
            <a:ln w="9525">
              <a:noFill/>
              <a:miter lim="800000"/>
              <a:headEnd/>
              <a:tailEnd/>
            </a:ln>
          </p:spPr>
          <p:txBody>
            <a:bodyPr/>
            <a:lstStyle/>
            <a:p>
              <a:pPr algn="ctr"/>
              <a:r>
                <a:rPr lang="fr-FR" dirty="0" err="1" smtClean="0">
                  <a:solidFill>
                    <a:schemeClr val="tx2"/>
                  </a:solidFill>
                  <a:latin typeface="Calibri" pitchFamily="34" charset="0"/>
                </a:rPr>
                <a:t>Aggregate</a:t>
              </a:r>
              <a:r>
                <a:rPr lang="fr-FR" dirty="0" smtClean="0">
                  <a:solidFill>
                    <a:schemeClr val="tx2"/>
                  </a:solidFill>
                  <a:latin typeface="Calibri" pitchFamily="34" charset="0"/>
                </a:rPr>
                <a:t> </a:t>
              </a:r>
              <a:r>
                <a:rPr lang="fr-FR" dirty="0" err="1" smtClean="0">
                  <a:solidFill>
                    <a:schemeClr val="tx2"/>
                  </a:solidFill>
                  <a:latin typeface="Calibri" pitchFamily="34" charset="0"/>
                </a:rPr>
                <a:t>poverty</a:t>
              </a:r>
              <a:r>
                <a:rPr lang="fr-FR" dirty="0" smtClean="0">
                  <a:solidFill>
                    <a:schemeClr val="tx2"/>
                  </a:solidFill>
                  <a:latin typeface="Calibri" pitchFamily="34" charset="0"/>
                </a:rPr>
                <a:t> gap post </a:t>
              </a:r>
              <a:r>
                <a:rPr lang="fr-FR" dirty="0" err="1" smtClean="0">
                  <a:solidFill>
                    <a:schemeClr val="tx2"/>
                  </a:solidFill>
                  <a:latin typeface="Calibri" pitchFamily="34" charset="0"/>
                </a:rPr>
                <a:t>means</a:t>
              </a:r>
              <a:r>
                <a:rPr lang="fr-FR" dirty="0" smtClean="0">
                  <a:solidFill>
                    <a:schemeClr val="tx2"/>
                  </a:solidFill>
                  <a:latin typeface="Calibri" pitchFamily="34" charset="0"/>
                </a:rPr>
                <a:t> </a:t>
              </a:r>
              <a:r>
                <a:rPr lang="fr-FR" dirty="0" err="1" smtClean="0">
                  <a:solidFill>
                    <a:schemeClr val="tx2"/>
                  </a:solidFill>
                  <a:latin typeface="Calibri" pitchFamily="34" charset="0"/>
                </a:rPr>
                <a:t>tested</a:t>
              </a:r>
              <a:r>
                <a:rPr lang="fr-FR" dirty="0" smtClean="0">
                  <a:solidFill>
                    <a:schemeClr val="tx2"/>
                  </a:solidFill>
                  <a:latin typeface="Calibri" pitchFamily="34" charset="0"/>
                </a:rPr>
                <a:t> </a:t>
              </a:r>
              <a:r>
                <a:rPr lang="fr-FR" dirty="0" err="1" smtClean="0">
                  <a:solidFill>
                    <a:schemeClr val="tx2"/>
                  </a:solidFill>
                  <a:latin typeface="Calibri" pitchFamily="34" charset="0"/>
                </a:rPr>
                <a:t>child</a:t>
              </a:r>
              <a:r>
                <a:rPr lang="fr-FR" dirty="0" smtClean="0">
                  <a:solidFill>
                    <a:schemeClr val="tx2"/>
                  </a:solidFill>
                  <a:latin typeface="Calibri" pitchFamily="34" charset="0"/>
                </a:rPr>
                <a:t> </a:t>
              </a:r>
              <a:r>
                <a:rPr lang="fr-FR" dirty="0" err="1" smtClean="0">
                  <a:solidFill>
                    <a:schemeClr val="tx2"/>
                  </a:solidFill>
                  <a:latin typeface="Calibri" pitchFamily="34" charset="0"/>
                </a:rPr>
                <a:t>benefit</a:t>
              </a:r>
              <a:endParaRPr lang="fr-FR" dirty="0">
                <a:solidFill>
                  <a:schemeClr val="tx2"/>
                </a:solidFill>
                <a:latin typeface="Calibri" pitchFamily="34" charset="0"/>
              </a:endParaRPr>
            </a:p>
          </p:txBody>
        </p:sp>
        <p:cxnSp>
          <p:nvCxnSpPr>
            <p:cNvPr id="18" name="Connecteur droit avec flèche 6"/>
            <p:cNvCxnSpPr/>
            <p:nvPr/>
          </p:nvCxnSpPr>
          <p:spPr>
            <a:xfrm rot="5400000">
              <a:off x="1931200" y="2364587"/>
              <a:ext cx="357191" cy="1588"/>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857224" y="3571876"/>
            <a:ext cx="8286776" cy="707886"/>
          </a:xfrm>
          <a:prstGeom prst="rect">
            <a:avLst/>
          </a:prstGeom>
          <a:solidFill>
            <a:schemeClr val="accent6">
              <a:lumMod val="60000"/>
              <a:lumOff val="40000"/>
              <a:alpha val="70000"/>
            </a:schemeClr>
          </a:solidFill>
          <a:ln w="9525">
            <a:noFill/>
            <a:miter lim="800000"/>
            <a:headEnd/>
            <a:tailEnd/>
          </a:ln>
        </p:spPr>
        <p:txBody>
          <a:bodyPr wrap="square">
            <a:spAutoFit/>
          </a:bodyPr>
          <a:lstStyle/>
          <a:p>
            <a:pPr algn="r">
              <a:spcBef>
                <a:spcPct val="20000"/>
              </a:spcBef>
            </a:pPr>
            <a:r>
              <a:rPr lang="en-GB" sz="4000" b="1" dirty="0" smtClean="0">
                <a:solidFill>
                  <a:schemeClr val="accent6">
                    <a:lumMod val="50000"/>
                  </a:schemeClr>
                </a:solidFill>
                <a:latin typeface="Calibri" pitchFamily="34" charset="0"/>
              </a:rPr>
              <a:t>C. Useful </a:t>
            </a:r>
            <a:r>
              <a:rPr lang="en-GB" sz="4000" b="1" dirty="0" smtClean="0">
                <a:solidFill>
                  <a:srgbClr val="C00000"/>
                </a:solidFill>
                <a:latin typeface="Calibri" pitchFamily="34" charset="0"/>
              </a:rPr>
              <a:t>links</a:t>
            </a:r>
            <a:endParaRPr lang="en-US" sz="2800" dirty="0">
              <a:solidFill>
                <a:srgbClr val="C00000"/>
              </a:solidFill>
              <a:latin typeface="Calibri" pitchFamily="34" charset="0"/>
            </a:endParaRPr>
          </a:p>
        </p:txBody>
      </p:sp>
      <p:sp>
        <p:nvSpPr>
          <p:cNvPr id="5" name="Line 1029"/>
          <p:cNvSpPr>
            <a:spLocks noChangeShapeType="1"/>
          </p:cNvSpPr>
          <p:nvPr/>
        </p:nvSpPr>
        <p:spPr bwMode="auto">
          <a:xfrm>
            <a:off x="1028700" y="4429132"/>
            <a:ext cx="8115300" cy="0"/>
          </a:xfrm>
          <a:prstGeom prst="line">
            <a:avLst/>
          </a:prstGeom>
          <a:ln>
            <a:solidFill>
              <a:srgbClr val="5F5F5F">
                <a:alpha val="50000"/>
              </a:srgbClr>
            </a:solidFill>
            <a:headEnd/>
            <a:tailEnd/>
          </a:ln>
        </p:spPr>
        <p:style>
          <a:lnRef idx="3">
            <a:schemeClr val="accent5"/>
          </a:lnRef>
          <a:fillRef idx="0">
            <a:schemeClr val="accent5"/>
          </a:fillRef>
          <a:effectRef idx="2">
            <a:schemeClr val="accent5"/>
          </a:effectRef>
          <a:fontRef idx="minor">
            <a:schemeClr val="tx1"/>
          </a:fontRef>
        </p:style>
        <p:txBody>
          <a:bodyPr/>
          <a:lstStyle/>
          <a:p>
            <a:endParaRPr lang="en-GB"/>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a:xfrm>
            <a:off x="1500166" y="136525"/>
            <a:ext cx="7435872" cy="1006459"/>
          </a:xfrm>
          <a:noFill/>
        </p:spPr>
        <p:txBody>
          <a:bodyPr anchor="t"/>
          <a:lstStyle/>
          <a:p>
            <a:pPr algn="l" eaLnBrk="1" hangingPunct="1"/>
            <a:r>
              <a:rPr lang="fr-FR" b="1" dirty="0" err="1" smtClean="0">
                <a:solidFill>
                  <a:srgbClr val="C00000"/>
                </a:solidFill>
              </a:rPr>
              <a:t>Assessing</a:t>
            </a:r>
            <a:r>
              <a:rPr lang="fr-FR" b="1" dirty="0" smtClean="0">
                <a:solidFill>
                  <a:srgbClr val="C00000"/>
                </a:solidFill>
              </a:rPr>
              <a:t> impact on </a:t>
            </a:r>
            <a:r>
              <a:rPr lang="fr-FR" b="1" dirty="0" err="1" smtClean="0">
                <a:solidFill>
                  <a:srgbClr val="C00000"/>
                </a:solidFill>
              </a:rPr>
              <a:t>poverty</a:t>
            </a:r>
            <a:r>
              <a:rPr lang="fr-FR" b="1" dirty="0" smtClean="0">
                <a:solidFill>
                  <a:srgbClr val="C00000"/>
                </a:solidFill>
              </a:rPr>
              <a:t> </a:t>
            </a:r>
            <a:r>
              <a:rPr lang="fr-FR" b="1" dirty="0" err="1" smtClean="0">
                <a:solidFill>
                  <a:srgbClr val="C00000"/>
                </a:solidFill>
              </a:rPr>
              <a:t>reduction</a:t>
            </a:r>
            <a:r>
              <a:rPr lang="fr-FR" b="1" dirty="0" smtClean="0">
                <a:solidFill>
                  <a:schemeClr val="bg2">
                    <a:lumMod val="75000"/>
                  </a:schemeClr>
                </a:solidFill>
              </a:rPr>
              <a:t> | </a:t>
            </a:r>
            <a:r>
              <a:rPr lang="fr-FR" b="1" dirty="0" err="1" smtClean="0">
                <a:solidFill>
                  <a:schemeClr val="tx2">
                    <a:lumMod val="75000"/>
                    <a:lumOff val="25000"/>
                  </a:schemeClr>
                </a:solidFill>
              </a:rPr>
              <a:t>some</a:t>
            </a:r>
            <a:r>
              <a:rPr lang="fr-FR" b="1" dirty="0" smtClean="0">
                <a:solidFill>
                  <a:schemeClr val="tx2">
                    <a:lumMod val="75000"/>
                    <a:lumOff val="25000"/>
                  </a:schemeClr>
                </a:solidFill>
              </a:rPr>
              <a:t> </a:t>
            </a:r>
            <a:r>
              <a:rPr lang="fr-FR" b="1" dirty="0" err="1" smtClean="0">
                <a:solidFill>
                  <a:schemeClr val="tx2">
                    <a:lumMod val="75000"/>
                    <a:lumOff val="25000"/>
                  </a:schemeClr>
                </a:solidFill>
              </a:rPr>
              <a:t>references</a:t>
            </a:r>
            <a:r>
              <a:rPr lang="fr-FR" b="1" dirty="0" smtClean="0">
                <a:solidFill>
                  <a:schemeClr val="tx2">
                    <a:lumMod val="75000"/>
                    <a:lumOff val="25000"/>
                  </a:schemeClr>
                </a:solidFill>
              </a:rPr>
              <a:t> (</a:t>
            </a:r>
            <a:r>
              <a:rPr lang="fr-FR" b="1" dirty="0" smtClean="0">
                <a:solidFill>
                  <a:srgbClr val="C00000"/>
                </a:solidFill>
              </a:rPr>
              <a:t>2</a:t>
            </a:r>
            <a:r>
              <a:rPr lang="fr-FR" b="1" dirty="0" smtClean="0">
                <a:solidFill>
                  <a:schemeClr val="tx2">
                    <a:lumMod val="75000"/>
                    <a:lumOff val="25000"/>
                  </a:schemeClr>
                </a:solidFill>
              </a:rPr>
              <a:t>)</a:t>
            </a:r>
            <a:r>
              <a:rPr lang="fr-FR" b="1" dirty="0" smtClean="0">
                <a:solidFill>
                  <a:schemeClr val="bg2">
                    <a:lumMod val="75000"/>
                  </a:schemeClr>
                </a:solidFill>
              </a:rPr>
              <a:t>	</a:t>
            </a:r>
            <a:r>
              <a:rPr lang="fr-FR" b="1" dirty="0" smtClean="0">
                <a:solidFill>
                  <a:srgbClr val="367DB2"/>
                </a:solidFill>
              </a:rPr>
              <a:t>	</a:t>
            </a:r>
            <a:endParaRPr lang="en-US" dirty="0" smtClean="0">
              <a:solidFill>
                <a:srgbClr val="367DB2"/>
              </a:solidFill>
            </a:endParaRPr>
          </a:p>
        </p:txBody>
      </p:sp>
      <p:sp>
        <p:nvSpPr>
          <p:cNvPr id="75779" name="Rectangle 3"/>
          <p:cNvSpPr>
            <a:spLocks noGrp="1" noChangeArrowheads="1"/>
          </p:cNvSpPr>
          <p:nvPr>
            <p:ph type="body" idx="4294967295"/>
          </p:nvPr>
        </p:nvSpPr>
        <p:spPr>
          <a:xfrm>
            <a:off x="5714976" y="1571612"/>
            <a:ext cx="3143304" cy="3857652"/>
          </a:xfrm>
          <a:noFill/>
        </p:spPr>
        <p:txBody>
          <a:bodyPr/>
          <a:lstStyle/>
          <a:p>
            <a:pPr marL="482600" indent="-482600">
              <a:lnSpc>
                <a:spcPct val="90000"/>
              </a:lnSpc>
              <a:spcBef>
                <a:spcPts val="1800"/>
              </a:spcBef>
            </a:pPr>
            <a:r>
              <a:rPr lang="en-GB" dirty="0" smtClean="0"/>
              <a:t>The Poverty impact “</a:t>
            </a:r>
            <a:r>
              <a:rPr lang="en-GB" dirty="0" err="1" smtClean="0"/>
              <a:t>webspace</a:t>
            </a:r>
            <a:r>
              <a:rPr lang="en-GB" dirty="0" smtClean="0"/>
              <a:t>”  (</a:t>
            </a:r>
            <a:r>
              <a:rPr lang="en-GB" dirty="0" err="1" smtClean="0"/>
              <a:t>Gess</a:t>
            </a:r>
            <a:r>
              <a:rPr lang="en-GB" dirty="0" smtClean="0"/>
              <a:t>)</a:t>
            </a:r>
          </a:p>
          <a:p>
            <a:pPr marL="882650" lvl="1" indent="-482600">
              <a:lnSpc>
                <a:spcPct val="90000"/>
              </a:lnSpc>
              <a:spcBef>
                <a:spcPts val="1800"/>
              </a:spcBef>
            </a:pPr>
            <a:r>
              <a:rPr lang="en-GB" sz="2000" dirty="0" smtClean="0"/>
              <a:t>Access to main resources associated to this course: </a:t>
            </a:r>
            <a:br>
              <a:rPr lang="en-GB" sz="2000" dirty="0" smtClean="0"/>
            </a:br>
            <a:r>
              <a:rPr lang="en-GB" sz="2000" dirty="0" smtClean="0"/>
              <a:t>Excel files, documents, guides and examples</a:t>
            </a:r>
          </a:p>
        </p:txBody>
      </p:sp>
      <p:pic>
        <p:nvPicPr>
          <p:cNvPr id="217091" name="Picture 3">
            <a:hlinkClick r:id="rId2"/>
          </p:cNvPr>
          <p:cNvPicPr>
            <a:picLocks noChangeAspect="1" noChangeArrowheads="1"/>
          </p:cNvPicPr>
          <p:nvPr/>
        </p:nvPicPr>
        <p:blipFill>
          <a:blip r:embed="rId3" cstate="print"/>
          <a:srcRect/>
          <a:stretch>
            <a:fillRect/>
          </a:stretch>
        </p:blipFill>
        <p:spPr bwMode="auto">
          <a:xfrm>
            <a:off x="285720" y="1643050"/>
            <a:ext cx="5429256" cy="3817446"/>
          </a:xfrm>
          <a:prstGeom prst="rect">
            <a:avLst/>
          </a:prstGeom>
          <a:noFill/>
          <a:ln w="9525">
            <a:noFill/>
            <a:miter lim="800000"/>
            <a:headEnd/>
            <a:tailEnd/>
          </a:ln>
          <a:effectLst/>
        </p:spPr>
      </p:pic>
      <p:sp>
        <p:nvSpPr>
          <p:cNvPr id="6" name="Rectangle 5"/>
          <p:cNvSpPr/>
          <p:nvPr/>
        </p:nvSpPr>
        <p:spPr>
          <a:xfrm>
            <a:off x="357158" y="5572140"/>
            <a:ext cx="7429552" cy="674031"/>
          </a:xfrm>
          <a:prstGeom prst="rect">
            <a:avLst/>
          </a:prstGeom>
        </p:spPr>
        <p:txBody>
          <a:bodyPr wrap="square">
            <a:spAutoFit/>
          </a:bodyPr>
          <a:lstStyle/>
          <a:p>
            <a:pPr marL="882650" lvl="1" indent="-482600">
              <a:lnSpc>
                <a:spcPct val="90000"/>
              </a:lnSpc>
              <a:spcBef>
                <a:spcPts val="1800"/>
              </a:spcBef>
              <a:buClr>
                <a:srgbClr val="C00000"/>
              </a:buClr>
              <a:buFont typeface="Wingdings" pitchFamily="2" charset="2"/>
              <a:buChar char="q"/>
            </a:pPr>
            <a:r>
              <a:rPr lang="en-GB" dirty="0" smtClean="0">
                <a:solidFill>
                  <a:schemeClr val="tx2"/>
                </a:solidFill>
                <a:hlinkClick r:id="rId2"/>
              </a:rPr>
              <a:t>http://www.socialsecurityextension.org/gimi/gess/ShowProjectPage.do?pid=1235</a:t>
            </a:r>
            <a:r>
              <a:rPr lang="en-GB" dirty="0" smtClean="0">
                <a:solidFill>
                  <a:schemeClr val="tx2"/>
                </a:solidFill>
              </a:rPr>
              <a:t> </a:t>
            </a:r>
            <a:endParaRPr lang="en-GB" sz="2400" dirty="0" smtClean="0">
              <a:solidFill>
                <a:schemeClr val="tx2"/>
              </a:solidFill>
            </a:endParaRPr>
          </a:p>
        </p:txBody>
      </p:sp>
    </p:spTree>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a:xfrm>
            <a:off x="1500166" y="136525"/>
            <a:ext cx="7435872" cy="935021"/>
          </a:xfrm>
          <a:noFill/>
        </p:spPr>
        <p:txBody>
          <a:bodyPr anchor="t"/>
          <a:lstStyle/>
          <a:p>
            <a:pPr algn="l" eaLnBrk="1" hangingPunct="1"/>
            <a:r>
              <a:rPr lang="fr-FR" b="1" dirty="0" err="1" smtClean="0">
                <a:solidFill>
                  <a:srgbClr val="C00000"/>
                </a:solidFill>
              </a:rPr>
              <a:t>Microdata</a:t>
            </a:r>
            <a:r>
              <a:rPr lang="fr-FR" b="1" dirty="0" smtClean="0">
                <a:solidFill>
                  <a:schemeClr val="bg2">
                    <a:lumMod val="75000"/>
                  </a:schemeClr>
                </a:solidFill>
              </a:rPr>
              <a:t> | </a:t>
            </a:r>
            <a:r>
              <a:rPr lang="fr-FR" b="1" dirty="0" err="1" smtClean="0">
                <a:solidFill>
                  <a:schemeClr val="tx2">
                    <a:lumMod val="75000"/>
                    <a:lumOff val="25000"/>
                  </a:schemeClr>
                </a:solidFill>
              </a:rPr>
              <a:t>Where</a:t>
            </a:r>
            <a:r>
              <a:rPr lang="fr-FR" b="1" dirty="0" smtClean="0">
                <a:solidFill>
                  <a:schemeClr val="tx2">
                    <a:lumMod val="75000"/>
                    <a:lumOff val="25000"/>
                  </a:schemeClr>
                </a:solidFill>
              </a:rPr>
              <a:t> to </a:t>
            </a:r>
            <a:r>
              <a:rPr lang="fr-FR" b="1" dirty="0" err="1" smtClean="0">
                <a:solidFill>
                  <a:schemeClr val="tx2">
                    <a:lumMod val="75000"/>
                    <a:lumOff val="25000"/>
                  </a:schemeClr>
                </a:solidFill>
              </a:rPr>
              <a:t>find</a:t>
            </a:r>
            <a:r>
              <a:rPr lang="fr-FR" b="1" dirty="0" smtClean="0">
                <a:solidFill>
                  <a:schemeClr val="tx2">
                    <a:lumMod val="75000"/>
                    <a:lumOff val="25000"/>
                  </a:schemeClr>
                </a:solidFill>
              </a:rPr>
              <a:t> </a:t>
            </a:r>
            <a:r>
              <a:rPr lang="fr-FR" b="1" dirty="0" err="1" smtClean="0">
                <a:solidFill>
                  <a:schemeClr val="tx2">
                    <a:lumMod val="75000"/>
                    <a:lumOff val="25000"/>
                  </a:schemeClr>
                </a:solidFill>
              </a:rPr>
              <a:t>them</a:t>
            </a:r>
            <a:r>
              <a:rPr lang="fr-FR" b="1" dirty="0" smtClean="0">
                <a:solidFill>
                  <a:schemeClr val="tx2">
                    <a:lumMod val="75000"/>
                    <a:lumOff val="25000"/>
                  </a:schemeClr>
                </a:solidFill>
              </a:rPr>
              <a:t>? (</a:t>
            </a:r>
            <a:r>
              <a:rPr lang="fr-FR" b="1" dirty="0" smtClean="0">
                <a:solidFill>
                  <a:srgbClr val="C00000"/>
                </a:solidFill>
              </a:rPr>
              <a:t>1</a:t>
            </a:r>
            <a:r>
              <a:rPr lang="fr-FR" b="1" dirty="0" smtClean="0">
                <a:solidFill>
                  <a:schemeClr val="tx2">
                    <a:lumMod val="75000"/>
                    <a:lumOff val="25000"/>
                  </a:schemeClr>
                </a:solidFill>
              </a:rPr>
              <a:t>)	</a:t>
            </a:r>
            <a:r>
              <a:rPr lang="fr-FR" b="1" dirty="0" smtClean="0">
                <a:solidFill>
                  <a:srgbClr val="367DB2"/>
                </a:solidFill>
              </a:rPr>
              <a:t>	</a:t>
            </a:r>
            <a:endParaRPr lang="en-US" dirty="0" smtClean="0">
              <a:solidFill>
                <a:srgbClr val="367DB2"/>
              </a:solidFill>
            </a:endParaRPr>
          </a:p>
        </p:txBody>
      </p:sp>
      <p:sp>
        <p:nvSpPr>
          <p:cNvPr id="75779" name="Rectangle 3"/>
          <p:cNvSpPr>
            <a:spLocks noGrp="1" noChangeArrowheads="1"/>
          </p:cNvSpPr>
          <p:nvPr>
            <p:ph type="body" idx="4294967295"/>
          </p:nvPr>
        </p:nvSpPr>
        <p:spPr>
          <a:xfrm>
            <a:off x="928914" y="1255713"/>
            <a:ext cx="7662636" cy="5602287"/>
          </a:xfrm>
          <a:noFill/>
        </p:spPr>
        <p:txBody>
          <a:bodyPr/>
          <a:lstStyle/>
          <a:p>
            <a:pPr marL="482600" indent="-482600">
              <a:lnSpc>
                <a:spcPct val="90000"/>
              </a:lnSpc>
            </a:pPr>
            <a:r>
              <a:rPr lang="en-GB" sz="2800" dirty="0" smtClean="0"/>
              <a:t>National institute of statistics</a:t>
            </a:r>
          </a:p>
          <a:p>
            <a:pPr marL="882650" lvl="1" indent="-482600">
              <a:lnSpc>
                <a:spcPct val="90000"/>
              </a:lnSpc>
            </a:pPr>
            <a:r>
              <a:rPr lang="en-GB" sz="2200" dirty="0" smtClean="0"/>
              <a:t>More and more countries developed a data </a:t>
            </a:r>
            <a:r>
              <a:rPr lang="en-GB" sz="2200" dirty="0" err="1" smtClean="0"/>
              <a:t>catalog</a:t>
            </a:r>
            <a:r>
              <a:rPr lang="en-GB" sz="2200" dirty="0" smtClean="0"/>
              <a:t> with sometimes a direct access to micro data in SPSS or STATA format</a:t>
            </a:r>
          </a:p>
          <a:p>
            <a:pPr marL="1492250" lvl="2" indent="-482600">
              <a:lnSpc>
                <a:spcPct val="90000"/>
              </a:lnSpc>
            </a:pPr>
            <a:r>
              <a:rPr lang="en-GB" sz="2200" dirty="0" smtClean="0"/>
              <a:t>Links to national statistical offices: </a:t>
            </a:r>
            <a:br>
              <a:rPr lang="en-GB" sz="2200" dirty="0" smtClean="0"/>
            </a:br>
            <a:r>
              <a:rPr lang="en-GB" sz="2200" dirty="0" smtClean="0">
                <a:hlinkClick r:id="rId2"/>
              </a:rPr>
              <a:t>http://laborsta.ilo.org/links_content_E.html#m2</a:t>
            </a:r>
            <a:r>
              <a:rPr lang="en-GB" sz="2200" dirty="0" smtClean="0"/>
              <a:t> </a:t>
            </a:r>
          </a:p>
          <a:p>
            <a:pPr marL="482600" indent="-482600">
              <a:lnSpc>
                <a:spcPct val="90000"/>
              </a:lnSpc>
              <a:spcBef>
                <a:spcPts val="1800"/>
              </a:spcBef>
            </a:pPr>
            <a:r>
              <a:rPr lang="en-GB" sz="2800" dirty="0" smtClean="0"/>
              <a:t>International sources (1)</a:t>
            </a:r>
          </a:p>
          <a:p>
            <a:pPr marL="882650" lvl="1" indent="-482600">
              <a:lnSpc>
                <a:spcPct val="90000"/>
              </a:lnSpc>
            </a:pPr>
            <a:r>
              <a:rPr lang="en-GB" sz="2200" dirty="0" smtClean="0"/>
              <a:t>ISHN | International Household Survey Network</a:t>
            </a:r>
          </a:p>
          <a:p>
            <a:pPr marL="1492250" lvl="2" indent="-482600">
              <a:lnSpc>
                <a:spcPct val="90000"/>
              </a:lnSpc>
            </a:pPr>
            <a:r>
              <a:rPr lang="en-GB" sz="2200" dirty="0" smtClean="0"/>
              <a:t>Survey </a:t>
            </a:r>
            <a:r>
              <a:rPr lang="en-GB" sz="2200" dirty="0" err="1" smtClean="0"/>
              <a:t>catalog</a:t>
            </a:r>
            <a:r>
              <a:rPr lang="en-GB" sz="2200" dirty="0" smtClean="0"/>
              <a:t> </a:t>
            </a:r>
            <a:r>
              <a:rPr lang="en-GB" sz="1600" dirty="0" smtClean="0"/>
              <a:t>(</a:t>
            </a:r>
            <a:r>
              <a:rPr lang="en-GB" sz="1600" dirty="0" smtClean="0">
                <a:hlinkClick r:id="rId3"/>
              </a:rPr>
              <a:t>http://www.ihsn.org/home/index.php?q=activities/catalog/surveys</a:t>
            </a:r>
            <a:r>
              <a:rPr lang="en-GB" sz="1600" dirty="0" smtClean="0"/>
              <a:t>) </a:t>
            </a:r>
          </a:p>
          <a:p>
            <a:pPr marL="1492250" lvl="2" indent="-482600">
              <a:lnSpc>
                <a:spcPct val="90000"/>
              </a:lnSpc>
            </a:pPr>
            <a:r>
              <a:rPr lang="en-GB" sz="2200" dirty="0" smtClean="0"/>
              <a:t>Survey </a:t>
            </a:r>
            <a:r>
              <a:rPr lang="en-GB" sz="2200" dirty="0" err="1" smtClean="0"/>
              <a:t>questionnnaires</a:t>
            </a:r>
            <a:r>
              <a:rPr lang="en-GB" sz="2200" dirty="0" smtClean="0"/>
              <a:t> </a:t>
            </a:r>
            <a:r>
              <a:rPr lang="en-GB" sz="1600" dirty="0" smtClean="0"/>
              <a:t>(</a:t>
            </a:r>
            <a:r>
              <a:rPr lang="en-GB" sz="1600" dirty="0" smtClean="0">
                <a:hlinkClick r:id="rId4"/>
              </a:rPr>
              <a:t>http://www.ihsn.org/home/index.php?q=country_questionnaires</a:t>
            </a:r>
            <a:r>
              <a:rPr lang="en-GB" sz="1600" dirty="0" smtClean="0"/>
              <a:t>)</a:t>
            </a:r>
          </a:p>
          <a:p>
            <a:pPr marL="1492250" lvl="2" indent="-482600">
              <a:lnSpc>
                <a:spcPct val="90000"/>
              </a:lnSpc>
            </a:pPr>
            <a:r>
              <a:rPr lang="en-GB" sz="2200" dirty="0" smtClean="0"/>
              <a:t>Recently: Household </a:t>
            </a:r>
            <a:r>
              <a:rPr lang="en-GB" sz="2200" b="1" dirty="0" smtClean="0"/>
              <a:t>survey data </a:t>
            </a:r>
            <a:r>
              <a:rPr lang="en-GB" sz="2200" dirty="0" err="1" smtClean="0"/>
              <a:t>catalog</a:t>
            </a:r>
            <a:r>
              <a:rPr lang="en-GB" sz="2200" dirty="0" smtClean="0"/>
              <a:t> </a:t>
            </a:r>
            <a:r>
              <a:rPr lang="en-GB" sz="1600" dirty="0" smtClean="0"/>
              <a:t>(</a:t>
            </a:r>
            <a:r>
              <a:rPr lang="en-GB" sz="1600" dirty="0" smtClean="0">
                <a:hlinkClick r:id="rId5"/>
              </a:rPr>
              <a:t>http://www.ihsn.org/adp/index.php?q=nada-activities</a:t>
            </a:r>
            <a:r>
              <a:rPr lang="en-GB" sz="1600" dirty="0" smtClean="0"/>
              <a:t> )</a:t>
            </a:r>
          </a:p>
        </p:txBody>
      </p:sp>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a:xfrm>
            <a:off x="1500166" y="136525"/>
            <a:ext cx="7435872" cy="1006459"/>
          </a:xfrm>
          <a:noFill/>
        </p:spPr>
        <p:txBody>
          <a:bodyPr anchor="t"/>
          <a:lstStyle/>
          <a:p>
            <a:pPr algn="l" eaLnBrk="1" hangingPunct="1"/>
            <a:r>
              <a:rPr lang="fr-FR" b="1" dirty="0" err="1" smtClean="0">
                <a:solidFill>
                  <a:srgbClr val="C00000"/>
                </a:solidFill>
              </a:rPr>
              <a:t>Microdata</a:t>
            </a:r>
            <a:r>
              <a:rPr lang="fr-FR" b="1" dirty="0" smtClean="0">
                <a:solidFill>
                  <a:schemeClr val="bg2">
                    <a:lumMod val="75000"/>
                  </a:schemeClr>
                </a:solidFill>
              </a:rPr>
              <a:t> | </a:t>
            </a:r>
            <a:r>
              <a:rPr lang="fr-FR" b="1" dirty="0" err="1" smtClean="0">
                <a:solidFill>
                  <a:schemeClr val="tx2">
                    <a:lumMod val="75000"/>
                    <a:lumOff val="25000"/>
                  </a:schemeClr>
                </a:solidFill>
              </a:rPr>
              <a:t>Where</a:t>
            </a:r>
            <a:r>
              <a:rPr lang="fr-FR" b="1" dirty="0" smtClean="0">
                <a:solidFill>
                  <a:schemeClr val="tx2">
                    <a:lumMod val="75000"/>
                    <a:lumOff val="25000"/>
                  </a:schemeClr>
                </a:solidFill>
              </a:rPr>
              <a:t> to </a:t>
            </a:r>
            <a:r>
              <a:rPr lang="fr-FR" b="1" dirty="0" err="1" smtClean="0">
                <a:solidFill>
                  <a:schemeClr val="tx2">
                    <a:lumMod val="75000"/>
                    <a:lumOff val="25000"/>
                  </a:schemeClr>
                </a:solidFill>
              </a:rPr>
              <a:t>find</a:t>
            </a:r>
            <a:r>
              <a:rPr lang="fr-FR" b="1" dirty="0" smtClean="0">
                <a:solidFill>
                  <a:schemeClr val="tx2">
                    <a:lumMod val="75000"/>
                    <a:lumOff val="25000"/>
                  </a:schemeClr>
                </a:solidFill>
              </a:rPr>
              <a:t> </a:t>
            </a:r>
            <a:r>
              <a:rPr lang="fr-FR" b="1" dirty="0" err="1" smtClean="0">
                <a:solidFill>
                  <a:schemeClr val="tx2">
                    <a:lumMod val="75000"/>
                    <a:lumOff val="25000"/>
                  </a:schemeClr>
                </a:solidFill>
              </a:rPr>
              <a:t>them</a:t>
            </a:r>
            <a:r>
              <a:rPr lang="fr-FR" b="1" dirty="0" smtClean="0">
                <a:solidFill>
                  <a:schemeClr val="tx2">
                    <a:lumMod val="75000"/>
                    <a:lumOff val="25000"/>
                  </a:schemeClr>
                </a:solidFill>
              </a:rPr>
              <a:t>? (</a:t>
            </a:r>
            <a:r>
              <a:rPr lang="fr-FR" b="1" dirty="0" smtClean="0">
                <a:solidFill>
                  <a:srgbClr val="C00000"/>
                </a:solidFill>
              </a:rPr>
              <a:t>2</a:t>
            </a:r>
            <a:r>
              <a:rPr lang="fr-FR" b="1" dirty="0" smtClean="0">
                <a:solidFill>
                  <a:schemeClr val="tx2">
                    <a:lumMod val="75000"/>
                    <a:lumOff val="25000"/>
                  </a:schemeClr>
                </a:solidFill>
              </a:rPr>
              <a:t>)</a:t>
            </a:r>
            <a:r>
              <a:rPr lang="fr-FR" b="1" dirty="0" smtClean="0">
                <a:solidFill>
                  <a:schemeClr val="bg2">
                    <a:lumMod val="75000"/>
                  </a:schemeClr>
                </a:solidFill>
              </a:rPr>
              <a:t>	</a:t>
            </a:r>
            <a:r>
              <a:rPr lang="fr-FR" b="1" dirty="0" smtClean="0">
                <a:solidFill>
                  <a:srgbClr val="367DB2"/>
                </a:solidFill>
              </a:rPr>
              <a:t>	</a:t>
            </a:r>
            <a:endParaRPr lang="en-US" dirty="0" smtClean="0">
              <a:solidFill>
                <a:srgbClr val="367DB2"/>
              </a:solidFill>
            </a:endParaRPr>
          </a:p>
        </p:txBody>
      </p:sp>
      <p:sp>
        <p:nvSpPr>
          <p:cNvPr id="75779" name="Rectangle 3"/>
          <p:cNvSpPr>
            <a:spLocks noGrp="1" noChangeArrowheads="1"/>
          </p:cNvSpPr>
          <p:nvPr>
            <p:ph type="body" idx="4294967295"/>
          </p:nvPr>
        </p:nvSpPr>
        <p:spPr>
          <a:xfrm>
            <a:off x="754743" y="1429886"/>
            <a:ext cx="7852228" cy="5087028"/>
          </a:xfrm>
          <a:noFill/>
        </p:spPr>
        <p:txBody>
          <a:bodyPr/>
          <a:lstStyle/>
          <a:p>
            <a:pPr marL="482600" indent="-482600">
              <a:lnSpc>
                <a:spcPct val="90000"/>
              </a:lnSpc>
              <a:spcBef>
                <a:spcPts val="1800"/>
              </a:spcBef>
            </a:pPr>
            <a:r>
              <a:rPr lang="en-GB" sz="2800" dirty="0" smtClean="0"/>
              <a:t>International sources (2)</a:t>
            </a:r>
          </a:p>
          <a:p>
            <a:pPr marL="882650" lvl="1" indent="-482600">
              <a:lnSpc>
                <a:spcPct val="90000"/>
              </a:lnSpc>
            </a:pPr>
            <a:r>
              <a:rPr lang="en-GB" sz="2200" dirty="0" smtClean="0"/>
              <a:t>World Bank Central </a:t>
            </a:r>
            <a:r>
              <a:rPr lang="en-GB" sz="2200" dirty="0" err="1" smtClean="0"/>
              <a:t>Microdata</a:t>
            </a:r>
            <a:r>
              <a:rPr lang="en-GB" sz="2200" dirty="0" smtClean="0"/>
              <a:t> </a:t>
            </a:r>
            <a:r>
              <a:rPr lang="en-GB" sz="2200" dirty="0" err="1" smtClean="0"/>
              <a:t>Catalog</a:t>
            </a:r>
            <a:r>
              <a:rPr lang="en-GB" sz="2200" dirty="0" smtClean="0"/>
              <a:t/>
            </a:r>
            <a:br>
              <a:rPr lang="en-GB" sz="2200" dirty="0" smtClean="0"/>
            </a:br>
            <a:r>
              <a:rPr lang="en-US" sz="1600" dirty="0" smtClean="0"/>
              <a:t>The Central </a:t>
            </a:r>
            <a:r>
              <a:rPr lang="en-US" sz="1600" dirty="0" err="1" smtClean="0"/>
              <a:t>Microdata</a:t>
            </a:r>
            <a:r>
              <a:rPr lang="en-US" sz="1600" dirty="0" smtClean="0"/>
              <a:t> Catalog is a portal for all datasets held in catalogs maintained by the World Bank and a number of contributing external repositories</a:t>
            </a:r>
            <a:br>
              <a:rPr lang="en-US" sz="1600" dirty="0" smtClean="0"/>
            </a:br>
            <a:r>
              <a:rPr lang="en-US" sz="1600" dirty="0" smtClean="0"/>
              <a:t> </a:t>
            </a:r>
            <a:r>
              <a:rPr lang="en-US" sz="1600" dirty="0" smtClean="0">
                <a:solidFill>
                  <a:srgbClr val="C00000"/>
                </a:solidFill>
                <a:hlinkClick r:id="rId2"/>
              </a:rPr>
              <a:t>http://microdata.worldbank.org/index.php/home</a:t>
            </a:r>
            <a:r>
              <a:rPr lang="en-US" sz="1600" dirty="0" smtClean="0"/>
              <a:t> </a:t>
            </a:r>
            <a:endParaRPr lang="en-GB" sz="1600" dirty="0" smtClean="0"/>
          </a:p>
          <a:p>
            <a:pPr marL="882650" lvl="1" indent="-482600"/>
            <a:r>
              <a:rPr lang="en-GB" sz="2200" dirty="0" smtClean="0"/>
              <a:t>Europe: Luxembourg Income Study </a:t>
            </a:r>
            <a:br>
              <a:rPr lang="en-GB" sz="2200" dirty="0" smtClean="0"/>
            </a:br>
            <a:r>
              <a:rPr lang="en-US" sz="1600" dirty="0" smtClean="0"/>
              <a:t> LIS is home to the </a:t>
            </a:r>
            <a:r>
              <a:rPr lang="en-US" sz="1600" i="1" dirty="0" smtClean="0"/>
              <a:t>Luxembourg Income Study Database</a:t>
            </a:r>
            <a:r>
              <a:rPr lang="en-US" sz="1600" dirty="0" smtClean="0"/>
              <a:t> and the </a:t>
            </a:r>
            <a:r>
              <a:rPr lang="en-US" sz="1600" i="1" dirty="0" smtClean="0"/>
              <a:t>Luxembourg Wealth Study Database: </a:t>
            </a:r>
            <a:r>
              <a:rPr lang="en-US" sz="1600" dirty="0" err="1" smtClean="0"/>
              <a:t>harmonised</a:t>
            </a:r>
            <a:r>
              <a:rPr lang="en-US" sz="1600" dirty="0" smtClean="0"/>
              <a:t> </a:t>
            </a:r>
            <a:r>
              <a:rPr lang="en-US" sz="1600" dirty="0" err="1" smtClean="0"/>
              <a:t>microdata</a:t>
            </a:r>
            <a:r>
              <a:rPr lang="en-US" sz="1600" dirty="0" smtClean="0"/>
              <a:t> from high- and middle-income countries around the world. </a:t>
            </a:r>
            <a:r>
              <a:rPr lang="en-GB" sz="2200" dirty="0" smtClean="0"/>
              <a:t/>
            </a:r>
            <a:br>
              <a:rPr lang="en-GB" sz="2200" dirty="0" smtClean="0"/>
            </a:br>
            <a:r>
              <a:rPr lang="en-GB" sz="1600" dirty="0" smtClean="0"/>
              <a:t>(</a:t>
            </a:r>
            <a:r>
              <a:rPr lang="en-GB" sz="1600" dirty="0" smtClean="0">
                <a:hlinkClick r:id="rId3"/>
              </a:rPr>
              <a:t>http://www.lisdatacenter.org/</a:t>
            </a:r>
            <a:r>
              <a:rPr lang="en-GB" sz="1600" dirty="0" smtClean="0"/>
              <a:t> )</a:t>
            </a:r>
          </a:p>
          <a:p>
            <a:pPr marL="882650" lvl="1" indent="-482600">
              <a:lnSpc>
                <a:spcPct val="90000"/>
              </a:lnSpc>
              <a:buNone/>
            </a:pPr>
            <a:endParaRPr lang="en-GB" sz="1600" dirty="0" smtClean="0"/>
          </a:p>
          <a:p>
            <a:pPr marL="882650" lvl="1" indent="-482600">
              <a:lnSpc>
                <a:spcPct val="90000"/>
              </a:lnSpc>
            </a:pPr>
            <a:r>
              <a:rPr lang="en-GB" sz="2200" dirty="0" smtClean="0"/>
              <a:t>From GESS | Statistics page </a:t>
            </a:r>
            <a:r>
              <a:rPr lang="en-GB" sz="1600" dirty="0" smtClean="0">
                <a:hlinkClick r:id="rId4"/>
              </a:rPr>
              <a:t>http://www.socialsecurityextension.org/gimi/gess/ShowTheme.do?tid=10</a:t>
            </a:r>
            <a:r>
              <a:rPr lang="en-GB" sz="1600" dirty="0" smtClean="0"/>
              <a:t> </a:t>
            </a:r>
          </a:p>
          <a:p>
            <a:pPr marL="1492250" lvl="2" indent="-482600">
              <a:lnSpc>
                <a:spcPct val="90000"/>
              </a:lnSpc>
            </a:pPr>
            <a:r>
              <a:rPr lang="en-GB" sz="2200" dirty="0" smtClean="0"/>
              <a:t>Social protection in regular national household surveys:  questionnaires, types of questions and links to resources (including </a:t>
            </a:r>
            <a:r>
              <a:rPr lang="en-GB" sz="2200" dirty="0" err="1" smtClean="0"/>
              <a:t>microdata</a:t>
            </a:r>
            <a:r>
              <a:rPr lang="en-GB" sz="2200" dirty="0" smtClean="0"/>
              <a:t> when possible)</a:t>
            </a:r>
            <a:br>
              <a:rPr lang="en-GB" sz="2200" dirty="0" smtClean="0"/>
            </a:br>
            <a:r>
              <a:rPr lang="en-GB" sz="2200" dirty="0" smtClean="0"/>
              <a:t> </a:t>
            </a:r>
            <a:r>
              <a:rPr lang="en-GB" sz="1600" dirty="0" smtClean="0">
                <a:hlinkClick r:id="rId5"/>
              </a:rPr>
              <a:t>ttp://www.socialsecurityextension.org/gimi/gess/ShowWiki.do?wid=72</a:t>
            </a:r>
            <a:r>
              <a:rPr lang="en-GB" sz="1600" dirty="0" smtClean="0"/>
              <a:t> </a:t>
            </a:r>
            <a:endParaRPr lang="en-US" sz="1600" dirty="0" smtClean="0"/>
          </a:p>
        </p:txBody>
      </p: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1500166" y="136525"/>
            <a:ext cx="7435872" cy="792145"/>
          </a:xfrm>
          <a:noFill/>
        </p:spPr>
        <p:txBody>
          <a:bodyPr anchor="t"/>
          <a:lstStyle/>
          <a:p>
            <a:pPr algn="l" eaLnBrk="1" hangingPunct="1"/>
            <a:r>
              <a:rPr lang="fr-FR" b="1" dirty="0" smtClean="0">
                <a:solidFill>
                  <a:srgbClr val="C00000"/>
                </a:solidFill>
              </a:rPr>
              <a:t>GESS</a:t>
            </a:r>
            <a:r>
              <a:rPr lang="fr-FR" b="1" dirty="0" smtClean="0">
                <a:solidFill>
                  <a:schemeClr val="bg2">
                    <a:lumMod val="50000"/>
                  </a:schemeClr>
                </a:solidFill>
              </a:rPr>
              <a:t> | </a:t>
            </a:r>
            <a:r>
              <a:rPr lang="en-GB" sz="2000" b="1" dirty="0" smtClean="0">
                <a:solidFill>
                  <a:schemeClr val="tx2">
                    <a:lumMod val="75000"/>
                    <a:lumOff val="25000"/>
                  </a:schemeClr>
                </a:solidFill>
              </a:rPr>
              <a:t>Social protection in regular national household surveys:  	     questionnaires, types of questions and links to resources</a:t>
            </a:r>
            <a:endParaRPr lang="en-US" sz="2000" dirty="0" smtClean="0">
              <a:solidFill>
                <a:schemeClr val="tx2">
                  <a:lumMod val="75000"/>
                  <a:lumOff val="25000"/>
                </a:schemeClr>
              </a:solidFill>
            </a:endParaRPr>
          </a:p>
        </p:txBody>
      </p:sp>
      <p:pic>
        <p:nvPicPr>
          <p:cNvPr id="76803" name="Picture 2"/>
          <p:cNvPicPr>
            <a:picLocks noChangeAspect="1" noChangeArrowheads="1"/>
          </p:cNvPicPr>
          <p:nvPr/>
        </p:nvPicPr>
        <p:blipFill>
          <a:blip r:embed="rId2" cstate="print"/>
          <a:srcRect/>
          <a:stretch>
            <a:fillRect/>
          </a:stretch>
        </p:blipFill>
        <p:spPr bwMode="auto">
          <a:xfrm>
            <a:off x="325438" y="1309688"/>
            <a:ext cx="6103937" cy="5548312"/>
          </a:xfrm>
          <a:prstGeom prst="rect">
            <a:avLst/>
          </a:prstGeom>
          <a:noFill/>
          <a:ln w="9525">
            <a:noFill/>
            <a:miter lim="800000"/>
            <a:headEnd/>
            <a:tailEnd/>
          </a:ln>
        </p:spPr>
      </p:pic>
      <p:sp>
        <p:nvSpPr>
          <p:cNvPr id="6" name="Rectangle 5"/>
          <p:cNvSpPr/>
          <p:nvPr/>
        </p:nvSpPr>
        <p:spPr>
          <a:xfrm>
            <a:off x="669925" y="4438650"/>
            <a:ext cx="4891088" cy="812800"/>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Left Arrow 7"/>
          <p:cNvSpPr/>
          <p:nvPr/>
        </p:nvSpPr>
        <p:spPr>
          <a:xfrm>
            <a:off x="4262438" y="4656138"/>
            <a:ext cx="1087437" cy="392112"/>
          </a:xfrm>
          <a:prstGeom prst="lef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5606" name="Picture 3"/>
          <p:cNvPicPr>
            <a:picLocks noChangeAspect="1" noChangeArrowheads="1"/>
          </p:cNvPicPr>
          <p:nvPr/>
        </p:nvPicPr>
        <p:blipFill>
          <a:blip r:embed="rId3" cstate="print"/>
          <a:srcRect/>
          <a:stretch>
            <a:fillRect/>
          </a:stretch>
        </p:blipFill>
        <p:spPr bwMode="auto">
          <a:xfrm>
            <a:off x="266700" y="1292225"/>
            <a:ext cx="5873750" cy="5318125"/>
          </a:xfrm>
          <a:prstGeom prst="rect">
            <a:avLst/>
          </a:prstGeom>
          <a:noFill/>
          <a:ln w="9525">
            <a:noFill/>
            <a:miter lim="800000"/>
            <a:headEnd/>
            <a:tailEnd/>
          </a:ln>
        </p:spPr>
      </p:pic>
      <p:sp>
        <p:nvSpPr>
          <p:cNvPr id="10" name="TextBox 9"/>
          <p:cNvSpPr txBox="1">
            <a:spLocks noChangeArrowheads="1"/>
          </p:cNvSpPr>
          <p:nvPr/>
        </p:nvSpPr>
        <p:spPr bwMode="auto">
          <a:xfrm>
            <a:off x="6164263" y="1403350"/>
            <a:ext cx="2674937" cy="5109091"/>
          </a:xfrm>
          <a:prstGeom prst="rect">
            <a:avLst/>
          </a:prstGeom>
          <a:noFill/>
          <a:ln w="25400">
            <a:solidFill>
              <a:srgbClr val="C00000"/>
            </a:solidFill>
            <a:miter lim="800000"/>
            <a:headEnd/>
            <a:tailEnd/>
          </a:ln>
        </p:spPr>
        <p:txBody>
          <a:bodyPr>
            <a:spAutoFit/>
          </a:bodyPr>
          <a:lstStyle/>
          <a:p>
            <a:pPr marL="266700" indent="-266700"/>
            <a:r>
              <a:rPr lang="en-GB" sz="2000" b="1" dirty="0" smtClean="0">
                <a:latin typeface="Calibri" pitchFamily="34" charset="0"/>
              </a:rPr>
              <a:t>	</a:t>
            </a:r>
            <a:r>
              <a:rPr lang="en-GB" sz="2000" b="1" dirty="0" smtClean="0">
                <a:solidFill>
                  <a:schemeClr val="tx2">
                    <a:lumMod val="75000"/>
                    <a:lumOff val="25000"/>
                  </a:schemeClr>
                </a:solidFill>
                <a:latin typeface="Calibri" pitchFamily="34" charset="0"/>
              </a:rPr>
              <a:t>Information </a:t>
            </a:r>
            <a:r>
              <a:rPr lang="en-GB" sz="2000" dirty="0" smtClean="0">
                <a:solidFill>
                  <a:schemeClr val="tx2">
                    <a:lumMod val="75000"/>
                    <a:lumOff val="25000"/>
                  </a:schemeClr>
                </a:solidFill>
                <a:latin typeface="Calibri" pitchFamily="34" charset="0"/>
              </a:rPr>
              <a:t>organized by</a:t>
            </a:r>
            <a:endParaRPr lang="en-GB" sz="2000" dirty="0">
              <a:solidFill>
                <a:schemeClr val="tx2">
                  <a:lumMod val="75000"/>
                  <a:lumOff val="25000"/>
                </a:schemeClr>
              </a:solidFill>
              <a:latin typeface="Calibri" pitchFamily="34" charset="0"/>
            </a:endParaRPr>
          </a:p>
          <a:p>
            <a:pPr marL="482600" indent="-482600" eaLnBrk="0" hangingPunct="0">
              <a:lnSpc>
                <a:spcPct val="90000"/>
              </a:lnSpc>
              <a:spcBef>
                <a:spcPct val="20000"/>
              </a:spcBef>
              <a:buClr>
                <a:srgbClr val="C00000"/>
              </a:buClr>
              <a:buFont typeface="Wingdings 2" pitchFamily="18" charset="2"/>
              <a:buChar char=""/>
              <a:defRPr/>
            </a:pPr>
            <a:r>
              <a:rPr lang="en-GB" sz="2000" dirty="0" smtClean="0">
                <a:solidFill>
                  <a:schemeClr val="tx2">
                    <a:lumMod val="75000"/>
                    <a:lumOff val="25000"/>
                  </a:schemeClr>
                </a:solidFill>
                <a:latin typeface="Calibri" pitchFamily="34" charset="0"/>
              </a:rPr>
              <a:t>region</a:t>
            </a:r>
          </a:p>
          <a:p>
            <a:pPr marL="482600" indent="-482600" eaLnBrk="0" hangingPunct="0">
              <a:lnSpc>
                <a:spcPct val="90000"/>
              </a:lnSpc>
              <a:spcBef>
                <a:spcPct val="20000"/>
              </a:spcBef>
              <a:buClr>
                <a:srgbClr val="C00000"/>
              </a:buClr>
              <a:buFont typeface="Wingdings 2" pitchFamily="18" charset="2"/>
              <a:buChar char=""/>
              <a:defRPr/>
            </a:pPr>
            <a:r>
              <a:rPr lang="en-GB" sz="2000" dirty="0" smtClean="0">
                <a:solidFill>
                  <a:schemeClr val="tx2">
                    <a:lumMod val="75000"/>
                    <a:lumOff val="25000"/>
                  </a:schemeClr>
                </a:solidFill>
                <a:latin typeface="Calibri" pitchFamily="34" charset="0"/>
              </a:rPr>
              <a:t>country</a:t>
            </a:r>
          </a:p>
          <a:p>
            <a:pPr marL="266700" indent="-266700">
              <a:buFontTx/>
              <a:buChar char="-"/>
            </a:pPr>
            <a:endParaRPr lang="en-GB" sz="2000" dirty="0">
              <a:solidFill>
                <a:schemeClr val="tx2">
                  <a:lumMod val="75000"/>
                  <a:lumOff val="25000"/>
                </a:schemeClr>
              </a:solidFill>
              <a:latin typeface="Calibri" pitchFamily="34" charset="0"/>
            </a:endParaRPr>
          </a:p>
          <a:p>
            <a:pPr marL="266700" indent="-266700"/>
            <a:r>
              <a:rPr lang="en-GB" sz="2000" b="1" dirty="0" smtClean="0">
                <a:solidFill>
                  <a:schemeClr val="tx2">
                    <a:lumMod val="75000"/>
                    <a:lumOff val="25000"/>
                  </a:schemeClr>
                </a:solidFill>
                <a:latin typeface="Calibri" pitchFamily="34" charset="0"/>
              </a:rPr>
              <a:t>	Access  to main resources</a:t>
            </a:r>
            <a:endParaRPr lang="en-GB" sz="2000" b="1" dirty="0">
              <a:solidFill>
                <a:schemeClr val="tx2">
                  <a:lumMod val="75000"/>
                  <a:lumOff val="25000"/>
                </a:schemeClr>
              </a:solidFill>
              <a:latin typeface="Calibri" pitchFamily="34" charset="0"/>
            </a:endParaRPr>
          </a:p>
          <a:p>
            <a:pPr marL="482600" indent="-482600" eaLnBrk="0" hangingPunct="0">
              <a:lnSpc>
                <a:spcPct val="90000"/>
              </a:lnSpc>
              <a:spcBef>
                <a:spcPct val="20000"/>
              </a:spcBef>
              <a:buClr>
                <a:srgbClr val="C00000"/>
              </a:buClr>
              <a:buFont typeface="Wingdings 2" pitchFamily="18" charset="2"/>
              <a:buChar char=""/>
              <a:defRPr/>
            </a:pPr>
            <a:r>
              <a:rPr lang="en-GB" sz="2000" dirty="0" smtClean="0">
                <a:solidFill>
                  <a:schemeClr val="tx2">
                    <a:lumMod val="75000"/>
                    <a:lumOff val="25000"/>
                  </a:schemeClr>
                </a:solidFill>
                <a:latin typeface="Calibri" pitchFamily="34" charset="0"/>
              </a:rPr>
              <a:t>questionnaires</a:t>
            </a:r>
          </a:p>
          <a:p>
            <a:pPr marL="482600" indent="-482600" eaLnBrk="0" hangingPunct="0">
              <a:lnSpc>
                <a:spcPct val="90000"/>
              </a:lnSpc>
              <a:spcBef>
                <a:spcPct val="20000"/>
              </a:spcBef>
              <a:buClr>
                <a:srgbClr val="C00000"/>
              </a:buClr>
              <a:buFont typeface="Wingdings 2" pitchFamily="18" charset="2"/>
              <a:buChar char=""/>
              <a:defRPr/>
            </a:pPr>
            <a:r>
              <a:rPr lang="en-GB" sz="2000" dirty="0" smtClean="0">
                <a:solidFill>
                  <a:schemeClr val="tx2">
                    <a:lumMod val="75000"/>
                    <a:lumOff val="25000"/>
                  </a:schemeClr>
                </a:solidFill>
                <a:latin typeface="Calibri" pitchFamily="34" charset="0"/>
              </a:rPr>
              <a:t>survey reports</a:t>
            </a:r>
          </a:p>
          <a:p>
            <a:pPr marL="482600" indent="-482600" eaLnBrk="0" hangingPunct="0">
              <a:lnSpc>
                <a:spcPct val="90000"/>
              </a:lnSpc>
              <a:spcBef>
                <a:spcPct val="20000"/>
              </a:spcBef>
              <a:buClr>
                <a:srgbClr val="C00000"/>
              </a:buClr>
              <a:buFont typeface="Wingdings 2" pitchFamily="18" charset="2"/>
              <a:buChar char=""/>
              <a:defRPr/>
            </a:pPr>
            <a:r>
              <a:rPr lang="en-GB" sz="2000" dirty="0" err="1" smtClean="0">
                <a:solidFill>
                  <a:schemeClr val="tx2">
                    <a:lumMod val="75000"/>
                    <a:lumOff val="25000"/>
                  </a:schemeClr>
                </a:solidFill>
                <a:latin typeface="Calibri" pitchFamily="34" charset="0"/>
              </a:rPr>
              <a:t>microdata</a:t>
            </a:r>
            <a:r>
              <a:rPr lang="en-GB" sz="2000" dirty="0" smtClean="0">
                <a:solidFill>
                  <a:schemeClr val="tx2">
                    <a:lumMod val="75000"/>
                    <a:lumOff val="25000"/>
                  </a:schemeClr>
                </a:solidFill>
                <a:latin typeface="Calibri" pitchFamily="34" charset="0"/>
              </a:rPr>
              <a:t> when available</a:t>
            </a:r>
          </a:p>
          <a:p>
            <a:pPr marL="482600" indent="-482600" eaLnBrk="0" hangingPunct="0">
              <a:lnSpc>
                <a:spcPct val="90000"/>
              </a:lnSpc>
              <a:spcBef>
                <a:spcPct val="20000"/>
              </a:spcBef>
              <a:buClr>
                <a:srgbClr val="C00000"/>
              </a:buClr>
              <a:buFont typeface="Wingdings 2" pitchFamily="18" charset="2"/>
              <a:buChar char=""/>
              <a:defRPr/>
            </a:pPr>
            <a:r>
              <a:rPr lang="en-GB" sz="2000" dirty="0" err="1" smtClean="0">
                <a:solidFill>
                  <a:schemeClr val="tx2">
                    <a:lumMod val="75000"/>
                    <a:lumOff val="25000"/>
                  </a:schemeClr>
                </a:solidFill>
                <a:latin typeface="Calibri" pitchFamily="34" charset="0"/>
              </a:rPr>
              <a:t>webspace</a:t>
            </a:r>
            <a:r>
              <a:rPr lang="en-GB" sz="2000" dirty="0" smtClean="0">
                <a:solidFill>
                  <a:schemeClr val="tx2">
                    <a:lumMod val="75000"/>
                    <a:lumOff val="25000"/>
                  </a:schemeClr>
                </a:solidFill>
                <a:latin typeface="Calibri" pitchFamily="34" charset="0"/>
              </a:rPr>
              <a:t> dedicated to the survey</a:t>
            </a:r>
          </a:p>
          <a:p>
            <a:pPr marL="482600" indent="-482600" eaLnBrk="0" hangingPunct="0">
              <a:lnSpc>
                <a:spcPct val="90000"/>
              </a:lnSpc>
              <a:spcBef>
                <a:spcPct val="20000"/>
              </a:spcBef>
              <a:buClr>
                <a:srgbClr val="C00000"/>
              </a:buClr>
              <a:buFont typeface="Wingdings 2" pitchFamily="18" charset="2"/>
              <a:buChar char=""/>
              <a:defRPr/>
            </a:pPr>
            <a:r>
              <a:rPr lang="en-GB" sz="2000" dirty="0" smtClean="0">
                <a:solidFill>
                  <a:schemeClr val="tx2">
                    <a:lumMod val="75000"/>
                    <a:lumOff val="25000"/>
                  </a:schemeClr>
                </a:solidFill>
                <a:latin typeface="Calibri" pitchFamily="34" charset="0"/>
              </a:rPr>
              <a:t>updated on a regular basis</a:t>
            </a:r>
            <a:endParaRPr lang="en-GB" sz="2000" dirty="0">
              <a:solidFill>
                <a:schemeClr val="tx2">
                  <a:lumMod val="75000"/>
                  <a:lumOff val="25000"/>
                </a:schemeClr>
              </a:solidFill>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560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285852" y="1428736"/>
            <a:ext cx="6786610" cy="4143404"/>
          </a:xfrm>
        </p:spPr>
        <p:txBody>
          <a:bodyPr/>
          <a:lstStyle/>
          <a:p>
            <a:pPr marL="514350" indent="-514350" algn="ctr">
              <a:buSzPct val="100000"/>
              <a:buFont typeface="Wingdings 2"/>
              <a:buChar char=""/>
            </a:pPr>
            <a:r>
              <a:rPr lang="en-GB" sz="4400" dirty="0" err="1" smtClean="0"/>
              <a:t>Merci</a:t>
            </a:r>
            <a:r>
              <a:rPr lang="en-GB" sz="4400" dirty="0" smtClean="0"/>
              <a:t> </a:t>
            </a:r>
            <a:r>
              <a:rPr lang="en-GB" sz="4400" dirty="0" smtClean="0">
                <a:solidFill>
                  <a:srgbClr val="C00000"/>
                </a:solidFill>
                <a:sym typeface="Wingdings 2"/>
              </a:rPr>
              <a:t> </a:t>
            </a:r>
            <a:r>
              <a:rPr lang="en-GB" sz="4400" dirty="0" smtClean="0"/>
              <a:t>Thank you </a:t>
            </a:r>
            <a:r>
              <a:rPr lang="en-GB" sz="4400" dirty="0" smtClean="0">
                <a:solidFill>
                  <a:srgbClr val="C00000"/>
                </a:solidFill>
                <a:sym typeface="Wingdings 2"/>
              </a:rPr>
              <a:t> </a:t>
            </a:r>
            <a:r>
              <a:rPr lang="ja-JP" altLang="en-US" sz="4400" dirty="0" smtClean="0"/>
              <a:t>谢谢</a:t>
            </a:r>
            <a:r>
              <a:rPr lang="en-GB" sz="4400" dirty="0" smtClean="0"/>
              <a:t> </a:t>
            </a:r>
            <a:r>
              <a:rPr lang="en-GB" sz="4400" dirty="0" smtClean="0">
                <a:solidFill>
                  <a:srgbClr val="C00000"/>
                </a:solidFill>
                <a:sym typeface="Wingdings 2"/>
              </a:rPr>
              <a:t> </a:t>
            </a:r>
            <a:r>
              <a:rPr lang="ko-KR" altLang="en-US" sz="4400" dirty="0" smtClean="0"/>
              <a:t>고마워</a:t>
            </a:r>
            <a:r>
              <a:rPr lang="en-GB" sz="4400" dirty="0" smtClean="0"/>
              <a:t> </a:t>
            </a:r>
            <a:r>
              <a:rPr lang="en-GB" sz="4400" dirty="0" smtClean="0">
                <a:solidFill>
                  <a:srgbClr val="C00000"/>
                </a:solidFill>
                <a:sym typeface="Wingdings 2"/>
              </a:rPr>
              <a:t> </a:t>
            </a:r>
            <a:r>
              <a:rPr lang="en-GB" sz="4400" dirty="0" err="1" smtClean="0"/>
              <a:t>vinaka</a:t>
            </a:r>
            <a:r>
              <a:rPr lang="en-GB" sz="4400" dirty="0" smtClean="0">
                <a:solidFill>
                  <a:srgbClr val="C00000"/>
                </a:solidFill>
                <a:sym typeface="Wingdings 2"/>
              </a:rPr>
              <a:t>  </a:t>
            </a:r>
            <a:r>
              <a:rPr lang="ja-JP" altLang="en-US" sz="4400" dirty="0" smtClean="0"/>
              <a:t>ありがとう（ございます）</a:t>
            </a:r>
            <a:r>
              <a:rPr lang="en-GB" sz="4400" dirty="0" smtClean="0">
                <a:solidFill>
                  <a:srgbClr val="C00000"/>
                </a:solidFill>
                <a:sym typeface="Wingdings 2"/>
              </a:rPr>
              <a:t> </a:t>
            </a:r>
            <a:r>
              <a:rPr lang="en-GB" sz="4400" dirty="0" err="1" smtClean="0"/>
              <a:t>terima</a:t>
            </a:r>
            <a:r>
              <a:rPr lang="en-GB" sz="4400" dirty="0" smtClean="0"/>
              <a:t> </a:t>
            </a:r>
            <a:r>
              <a:rPr lang="en-GB" sz="4400" dirty="0" err="1" smtClean="0"/>
              <a:t>kasih</a:t>
            </a:r>
            <a:r>
              <a:rPr lang="en-GB" sz="4400" dirty="0" smtClean="0"/>
              <a:t> </a:t>
            </a:r>
            <a:r>
              <a:rPr lang="en-GB" sz="4400" dirty="0" smtClean="0">
                <a:solidFill>
                  <a:srgbClr val="C00000"/>
                </a:solidFill>
                <a:sym typeface="Wingdings 2"/>
              </a:rPr>
              <a:t> </a:t>
            </a:r>
            <a:r>
              <a:rPr lang="en-GB" sz="4400" dirty="0" err="1" smtClean="0"/>
              <a:t>rahmat</a:t>
            </a:r>
            <a:r>
              <a:rPr lang="en-GB" sz="4400" dirty="0" smtClean="0">
                <a:solidFill>
                  <a:srgbClr val="C00000"/>
                </a:solidFill>
                <a:sym typeface="Wingdings 2"/>
              </a:rPr>
              <a:t>  </a:t>
            </a:r>
            <a:r>
              <a:rPr lang="th-TH" sz="4400" dirty="0" smtClean="0"/>
              <a:t>ขอบคุณค่ะ </a:t>
            </a:r>
            <a:r>
              <a:rPr lang="en-GB" sz="4400" dirty="0" smtClean="0">
                <a:solidFill>
                  <a:srgbClr val="C00000"/>
                </a:solidFill>
                <a:sym typeface="Wingdings 2"/>
              </a:rPr>
              <a:t> </a:t>
            </a:r>
            <a:r>
              <a:rPr lang="az-Cyrl-AZ" sz="4400" dirty="0" smtClean="0"/>
              <a:t>Баярлалаа</a:t>
            </a:r>
            <a:r>
              <a:rPr lang="en-GB" sz="4400" dirty="0" smtClean="0">
                <a:solidFill>
                  <a:srgbClr val="C00000"/>
                </a:solidFill>
                <a:sym typeface="Wingdings 2"/>
              </a:rPr>
              <a:t>   </a:t>
            </a:r>
            <a:r>
              <a:rPr lang="en-GB" sz="4400" dirty="0" err="1" smtClean="0">
                <a:solidFill>
                  <a:srgbClr val="C00000"/>
                </a:solidFill>
                <a:sym typeface="Wingdings 2"/>
              </a:rPr>
              <a:t>Merci</a:t>
            </a:r>
            <a:r>
              <a:rPr lang="en-GB" sz="4400" smtClean="0">
                <a:solidFill>
                  <a:srgbClr val="C00000"/>
                </a:solidFill>
                <a:sym typeface="Wingdings 2"/>
              </a:rPr>
              <a:t> beaucoup</a:t>
            </a:r>
            <a:r>
              <a:rPr lang="en-GB" sz="4400" dirty="0" smtClean="0">
                <a:solidFill>
                  <a:srgbClr val="C00000"/>
                </a:solidFill>
                <a:sym typeface="Wingdings 2"/>
              </a:rPr>
              <a:t></a:t>
            </a:r>
            <a:endParaRPr lang="en-US" sz="4400" dirty="0" smtClean="0"/>
          </a:p>
        </p:txBody>
      </p:sp>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857224" y="3571876"/>
            <a:ext cx="8286776" cy="707886"/>
          </a:xfrm>
          <a:prstGeom prst="rect">
            <a:avLst/>
          </a:prstGeom>
          <a:solidFill>
            <a:schemeClr val="accent6">
              <a:lumMod val="60000"/>
              <a:lumOff val="40000"/>
              <a:alpha val="70000"/>
            </a:schemeClr>
          </a:solidFill>
          <a:ln w="9525">
            <a:noFill/>
            <a:miter lim="800000"/>
            <a:headEnd/>
            <a:tailEnd/>
          </a:ln>
        </p:spPr>
        <p:txBody>
          <a:bodyPr wrap="square">
            <a:spAutoFit/>
          </a:bodyPr>
          <a:lstStyle/>
          <a:p>
            <a:pPr algn="r">
              <a:spcBef>
                <a:spcPct val="20000"/>
              </a:spcBef>
            </a:pPr>
            <a:r>
              <a:rPr lang="en-GB" sz="4000" b="1" dirty="0" smtClean="0">
                <a:solidFill>
                  <a:schemeClr val="accent6">
                    <a:lumMod val="50000"/>
                  </a:schemeClr>
                </a:solidFill>
                <a:latin typeface="Calibri" pitchFamily="34" charset="0"/>
              </a:rPr>
              <a:t>D. </a:t>
            </a:r>
            <a:r>
              <a:rPr lang="en-GB" sz="4000" b="1" dirty="0" smtClean="0">
                <a:solidFill>
                  <a:srgbClr val="C00000"/>
                </a:solidFill>
                <a:latin typeface="Calibri" pitchFamily="34" charset="0"/>
              </a:rPr>
              <a:t>Additional</a:t>
            </a:r>
            <a:r>
              <a:rPr lang="en-GB" sz="4000" b="1" dirty="0" smtClean="0">
                <a:solidFill>
                  <a:schemeClr val="accent6">
                    <a:lumMod val="50000"/>
                  </a:schemeClr>
                </a:solidFill>
                <a:latin typeface="Calibri" pitchFamily="34" charset="0"/>
              </a:rPr>
              <a:t> slides</a:t>
            </a:r>
            <a:endParaRPr lang="en-US" sz="2800" dirty="0">
              <a:solidFill>
                <a:srgbClr val="C00000"/>
              </a:solidFill>
              <a:latin typeface="Calibri" pitchFamily="34" charset="0"/>
            </a:endParaRPr>
          </a:p>
        </p:txBody>
      </p:sp>
      <p:sp>
        <p:nvSpPr>
          <p:cNvPr id="5" name="Line 1029"/>
          <p:cNvSpPr>
            <a:spLocks noChangeShapeType="1"/>
          </p:cNvSpPr>
          <p:nvPr/>
        </p:nvSpPr>
        <p:spPr bwMode="auto">
          <a:xfrm>
            <a:off x="1028700" y="4429132"/>
            <a:ext cx="8115300" cy="0"/>
          </a:xfrm>
          <a:prstGeom prst="line">
            <a:avLst/>
          </a:prstGeom>
          <a:ln>
            <a:solidFill>
              <a:srgbClr val="5F5F5F">
                <a:alpha val="50000"/>
              </a:srgbClr>
            </a:solidFill>
            <a:headEnd/>
            <a:tailEnd/>
          </a:ln>
        </p:spPr>
        <p:style>
          <a:lnRef idx="3">
            <a:schemeClr val="accent5"/>
          </a:lnRef>
          <a:fillRef idx="0">
            <a:schemeClr val="accent5"/>
          </a:fillRef>
          <a:effectRef idx="2">
            <a:schemeClr val="accent5"/>
          </a:effectRef>
          <a:fontRef idx="minor">
            <a:schemeClr val="tx1"/>
          </a:fontRef>
        </p:style>
        <p:txBody>
          <a:bodyPr/>
          <a:lstStyle/>
          <a:p>
            <a:endParaRPr lang="en-GB"/>
          </a:p>
        </p:txBody>
      </p: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a:xfrm>
            <a:off x="1500166" y="136525"/>
            <a:ext cx="7435872" cy="1006459"/>
          </a:xfrm>
          <a:noFill/>
        </p:spPr>
        <p:txBody>
          <a:bodyPr anchor="t"/>
          <a:lstStyle/>
          <a:p>
            <a:pPr algn="l" eaLnBrk="1" hangingPunct="1"/>
            <a:r>
              <a:rPr lang="fr-FR" b="1" dirty="0" err="1" smtClean="0">
                <a:solidFill>
                  <a:srgbClr val="C00000"/>
                </a:solidFill>
              </a:rPr>
              <a:t>Assessing</a:t>
            </a:r>
            <a:r>
              <a:rPr lang="fr-FR" b="1" dirty="0" smtClean="0">
                <a:solidFill>
                  <a:srgbClr val="C00000"/>
                </a:solidFill>
              </a:rPr>
              <a:t> impact on </a:t>
            </a:r>
            <a:r>
              <a:rPr lang="fr-FR" b="1" dirty="0" err="1" smtClean="0">
                <a:solidFill>
                  <a:srgbClr val="C00000"/>
                </a:solidFill>
              </a:rPr>
              <a:t>poverty</a:t>
            </a:r>
            <a:r>
              <a:rPr lang="fr-FR" b="1" dirty="0" smtClean="0">
                <a:solidFill>
                  <a:srgbClr val="C00000"/>
                </a:solidFill>
              </a:rPr>
              <a:t> </a:t>
            </a:r>
            <a:r>
              <a:rPr lang="fr-FR" b="1" dirty="0" err="1" smtClean="0">
                <a:solidFill>
                  <a:srgbClr val="C00000"/>
                </a:solidFill>
              </a:rPr>
              <a:t>reduction</a:t>
            </a:r>
            <a:r>
              <a:rPr lang="fr-FR" b="1" dirty="0" smtClean="0">
                <a:solidFill>
                  <a:schemeClr val="bg2">
                    <a:lumMod val="75000"/>
                  </a:schemeClr>
                </a:solidFill>
              </a:rPr>
              <a:t> | </a:t>
            </a:r>
            <a:r>
              <a:rPr lang="fr-FR" b="1" dirty="0" err="1" smtClean="0">
                <a:solidFill>
                  <a:schemeClr val="tx2">
                    <a:lumMod val="75000"/>
                    <a:lumOff val="25000"/>
                  </a:schemeClr>
                </a:solidFill>
              </a:rPr>
              <a:t>some</a:t>
            </a:r>
            <a:r>
              <a:rPr lang="fr-FR" b="1" dirty="0" smtClean="0">
                <a:solidFill>
                  <a:schemeClr val="tx2">
                    <a:lumMod val="75000"/>
                    <a:lumOff val="25000"/>
                  </a:schemeClr>
                </a:solidFill>
              </a:rPr>
              <a:t> </a:t>
            </a:r>
            <a:r>
              <a:rPr lang="fr-FR" b="1" dirty="0" err="1" smtClean="0">
                <a:solidFill>
                  <a:schemeClr val="tx2">
                    <a:lumMod val="75000"/>
                    <a:lumOff val="25000"/>
                  </a:schemeClr>
                </a:solidFill>
              </a:rPr>
              <a:t>references</a:t>
            </a:r>
            <a:r>
              <a:rPr lang="fr-FR" b="1" dirty="0" smtClean="0">
                <a:solidFill>
                  <a:schemeClr val="tx2">
                    <a:lumMod val="75000"/>
                    <a:lumOff val="25000"/>
                  </a:schemeClr>
                </a:solidFill>
              </a:rPr>
              <a:t> (</a:t>
            </a:r>
            <a:r>
              <a:rPr lang="fr-FR" b="1" dirty="0" smtClean="0">
                <a:solidFill>
                  <a:srgbClr val="C00000"/>
                </a:solidFill>
              </a:rPr>
              <a:t>1</a:t>
            </a:r>
            <a:r>
              <a:rPr lang="fr-FR" b="1" dirty="0" smtClean="0">
                <a:solidFill>
                  <a:schemeClr val="tx2">
                    <a:lumMod val="75000"/>
                    <a:lumOff val="25000"/>
                  </a:schemeClr>
                </a:solidFill>
              </a:rPr>
              <a:t>)</a:t>
            </a:r>
            <a:r>
              <a:rPr lang="fr-FR" b="1" dirty="0" smtClean="0">
                <a:solidFill>
                  <a:schemeClr val="bg2">
                    <a:lumMod val="75000"/>
                  </a:schemeClr>
                </a:solidFill>
              </a:rPr>
              <a:t>	</a:t>
            </a:r>
            <a:r>
              <a:rPr lang="fr-FR" b="1" dirty="0" smtClean="0">
                <a:solidFill>
                  <a:srgbClr val="367DB2"/>
                </a:solidFill>
              </a:rPr>
              <a:t>	</a:t>
            </a:r>
            <a:endParaRPr lang="en-US" dirty="0" smtClean="0">
              <a:solidFill>
                <a:srgbClr val="367DB2"/>
              </a:solidFill>
            </a:endParaRPr>
          </a:p>
        </p:txBody>
      </p:sp>
      <p:sp>
        <p:nvSpPr>
          <p:cNvPr id="75779" name="Rectangle 3"/>
          <p:cNvSpPr>
            <a:spLocks noGrp="1" noChangeArrowheads="1"/>
          </p:cNvSpPr>
          <p:nvPr>
            <p:ph type="body" idx="4294967295"/>
          </p:nvPr>
        </p:nvSpPr>
        <p:spPr>
          <a:xfrm>
            <a:off x="714348" y="1500174"/>
            <a:ext cx="7852228" cy="5214974"/>
          </a:xfrm>
          <a:noFill/>
        </p:spPr>
        <p:txBody>
          <a:bodyPr/>
          <a:lstStyle/>
          <a:p>
            <a:pPr marL="482600" indent="-482600">
              <a:lnSpc>
                <a:spcPct val="90000"/>
              </a:lnSpc>
              <a:spcBef>
                <a:spcPts val="1800"/>
              </a:spcBef>
            </a:pPr>
            <a:r>
              <a:rPr lang="en-GB" sz="2800" dirty="0" smtClean="0"/>
              <a:t>ILO studies</a:t>
            </a:r>
          </a:p>
          <a:p>
            <a:pPr marL="882650" lvl="1" indent="-482600">
              <a:lnSpc>
                <a:spcPct val="90000"/>
              </a:lnSpc>
              <a:spcBef>
                <a:spcPts val="1800"/>
              </a:spcBef>
            </a:pPr>
            <a:r>
              <a:rPr lang="en-GB" sz="1800" dirty="0" smtClean="0"/>
              <a:t>ILO: Viet Nam. Compatibility analysis of the national Social Protection Strategy and the UN Social Protection Floor Initiative, Costing and financial projections to implement social protection policies 2011-2020, draft report. </a:t>
            </a:r>
            <a:r>
              <a:rPr lang="en-GB" sz="1400" i="1" dirty="0" smtClean="0">
                <a:hlinkClick r:id="rId2"/>
              </a:rPr>
              <a:t>http://www.socialsecurityextension.org/gimi/gess/RessFileDownload.do?ressourceId=25381</a:t>
            </a:r>
          </a:p>
          <a:p>
            <a:pPr marL="882650" lvl="1" indent="-482600">
              <a:lnSpc>
                <a:spcPct val="90000"/>
              </a:lnSpc>
              <a:spcBef>
                <a:spcPts val="1800"/>
              </a:spcBef>
            </a:pPr>
            <a:r>
              <a:rPr lang="en-GB" sz="1800" dirty="0" smtClean="0"/>
              <a:t>ILO: Zambia. Introduction of a Universal Pension Scheme . Section 5. Impact of the universal old age pension on poverty reduction</a:t>
            </a:r>
            <a:br>
              <a:rPr lang="en-GB" sz="1800" dirty="0" smtClean="0"/>
            </a:br>
            <a:r>
              <a:rPr lang="en-GB" sz="1800" dirty="0" smtClean="0"/>
              <a:t> </a:t>
            </a:r>
            <a:r>
              <a:rPr lang="en-GB" sz="1400" i="1" dirty="0" smtClean="0">
                <a:hlinkClick r:id="rId2"/>
              </a:rPr>
              <a:t>http://www.socialsecurityextension.org/gimi/gess/RessFileDownload.do?ressourceId=25382</a:t>
            </a:r>
          </a:p>
          <a:p>
            <a:pPr marL="882650" lvl="1" indent="-482600">
              <a:lnSpc>
                <a:spcPct val="90000"/>
              </a:lnSpc>
              <a:spcBef>
                <a:spcPts val="1800"/>
              </a:spcBef>
            </a:pPr>
            <a:r>
              <a:rPr lang="en-GB" sz="1800" dirty="0" err="1" smtClean="0"/>
              <a:t>Gassmann</a:t>
            </a:r>
            <a:r>
              <a:rPr lang="en-GB" sz="1800" dirty="0" smtClean="0"/>
              <a:t>, F. and </a:t>
            </a:r>
            <a:r>
              <a:rPr lang="en-GB" sz="1800" dirty="0" err="1" smtClean="0"/>
              <a:t>Behrendt</a:t>
            </a:r>
            <a:r>
              <a:rPr lang="en-GB" sz="1800" dirty="0" smtClean="0"/>
              <a:t>, C., 2006: Cash benefits in low-income countries: Simulating the effects on poverty reduction for Senegal and Tanzania, Issues in Social Protection Discussion Paper (Geneva: ILO), </a:t>
            </a:r>
            <a:r>
              <a:rPr lang="en-GB" sz="1400" i="1" dirty="0" smtClean="0">
                <a:hlinkClick r:id="rId2"/>
              </a:rPr>
              <a:t>http://www.socialsecurityextension.org/gimi/gess/RessFileDownload.do?ressourceId=6813</a:t>
            </a:r>
            <a:r>
              <a:rPr lang="en-GB" sz="1400" i="1" dirty="0" smtClean="0"/>
              <a:t> </a:t>
            </a:r>
            <a:endParaRPr lang="en-GB" sz="2000" dirty="0" smtClean="0"/>
          </a:p>
          <a:p>
            <a:pPr marL="482600" indent="-482600">
              <a:lnSpc>
                <a:spcPct val="90000"/>
              </a:lnSpc>
              <a:spcBef>
                <a:spcPts val="1800"/>
              </a:spcBef>
            </a:pPr>
            <a:r>
              <a:rPr lang="en-GB" sz="2800" dirty="0" smtClean="0"/>
              <a:t>Broader Poverty impact assessment (PIA)</a:t>
            </a:r>
          </a:p>
          <a:p>
            <a:pPr marL="892175" lvl="1"/>
            <a:r>
              <a:rPr lang="en-GB" sz="1800" dirty="0" smtClean="0"/>
              <a:t>Promoting Pro-Poor growth: A Practical Guide to ex-ante Poverty Impact Assessment | </a:t>
            </a:r>
            <a:r>
              <a:rPr lang="en-GB" sz="1800" dirty="0" smtClean="0">
                <a:hlinkClick r:id="rId3"/>
              </a:rPr>
              <a:t>Access</a:t>
            </a:r>
            <a:r>
              <a:rPr lang="en-GB" sz="1800" dirty="0" smtClean="0"/>
              <a:t> to resources / </a:t>
            </a:r>
            <a:r>
              <a:rPr lang="en-GB" sz="1800" dirty="0" smtClean="0">
                <a:hlinkClick r:id="rId4"/>
              </a:rPr>
              <a:t>download guide</a:t>
            </a:r>
            <a:endParaRPr lang="en-GB" sz="1800" dirty="0" smtClean="0"/>
          </a:p>
        </p:txBody>
      </p:sp>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1500166" y="136525"/>
            <a:ext cx="7435872" cy="792145"/>
          </a:xfrm>
          <a:noFill/>
        </p:spPr>
        <p:txBody>
          <a:bodyPr anchor="t"/>
          <a:lstStyle/>
          <a:p>
            <a:pPr eaLnBrk="1" hangingPunct="1"/>
            <a:r>
              <a:rPr lang="fr-FR" sz="4000" b="1" dirty="0" smtClean="0">
                <a:solidFill>
                  <a:srgbClr val="C00000"/>
                </a:solidFill>
              </a:rPr>
              <a:t>GESS</a:t>
            </a:r>
            <a:r>
              <a:rPr lang="fr-FR" sz="4000" b="1" dirty="0" smtClean="0">
                <a:solidFill>
                  <a:schemeClr val="bg2">
                    <a:lumMod val="50000"/>
                  </a:schemeClr>
                </a:solidFill>
              </a:rPr>
              <a:t> | 	</a:t>
            </a:r>
            <a:r>
              <a:rPr lang="en-US" sz="4000" b="1" dirty="0" smtClean="0">
                <a:solidFill>
                  <a:srgbClr val="C00000"/>
                </a:solidFill>
              </a:rPr>
              <a:t>Where to find evidence</a:t>
            </a:r>
            <a:r>
              <a:rPr lang="fr-FR" sz="4000" b="1" dirty="0" smtClean="0">
                <a:solidFill>
                  <a:srgbClr val="C00000"/>
                </a:solidFill>
              </a:rPr>
              <a:t>? 		</a:t>
            </a:r>
            <a:r>
              <a:rPr lang="en-GB" sz="4000" b="1" dirty="0" smtClean="0">
                <a:solidFill>
                  <a:schemeClr val="tx2">
                    <a:lumMod val="75000"/>
                    <a:lumOff val="25000"/>
                  </a:schemeClr>
                </a:solidFill>
              </a:rPr>
              <a:t>Social transfers matrix</a:t>
            </a:r>
            <a:endParaRPr lang="en-US" sz="4000" dirty="0" smtClean="0">
              <a:solidFill>
                <a:schemeClr val="tx2">
                  <a:lumMod val="75000"/>
                  <a:lumOff val="25000"/>
                </a:schemeClr>
              </a:solidFill>
            </a:endParaRPr>
          </a:p>
        </p:txBody>
      </p:sp>
      <p:sp>
        <p:nvSpPr>
          <p:cNvPr id="10" name="TextBox 9"/>
          <p:cNvSpPr txBox="1">
            <a:spLocks noChangeArrowheads="1"/>
          </p:cNvSpPr>
          <p:nvPr/>
        </p:nvSpPr>
        <p:spPr bwMode="auto">
          <a:xfrm>
            <a:off x="1071537" y="1403350"/>
            <a:ext cx="7767663" cy="5410712"/>
          </a:xfrm>
          <a:prstGeom prst="rect">
            <a:avLst/>
          </a:prstGeom>
          <a:noFill/>
          <a:ln w="25400">
            <a:noFill/>
            <a:miter lim="800000"/>
            <a:headEnd/>
            <a:tailEnd/>
          </a:ln>
        </p:spPr>
        <p:txBody>
          <a:bodyPr wrap="square">
            <a:spAutoFit/>
          </a:bodyPr>
          <a:lstStyle/>
          <a:p>
            <a:pPr marL="266700" indent="-266700"/>
            <a:r>
              <a:rPr lang="en-GB" sz="2800" b="1" dirty="0" smtClean="0">
                <a:solidFill>
                  <a:schemeClr val="tx2">
                    <a:lumMod val="95000"/>
                    <a:lumOff val="5000"/>
                  </a:schemeClr>
                </a:solidFill>
                <a:latin typeface="Calibri" pitchFamily="34" charset="0"/>
              </a:rPr>
              <a:t>Social transfers impacts web space</a:t>
            </a:r>
          </a:p>
          <a:p>
            <a:pPr marL="482600" indent="-482600" eaLnBrk="0" hangingPunct="0">
              <a:lnSpc>
                <a:spcPct val="90000"/>
              </a:lnSpc>
              <a:spcBef>
                <a:spcPct val="20000"/>
              </a:spcBef>
              <a:buClr>
                <a:srgbClr val="C00000"/>
              </a:buClr>
              <a:buFont typeface="Wingdings 2" pitchFamily="18" charset="2"/>
              <a:buChar char=""/>
              <a:defRPr/>
            </a:pPr>
            <a:r>
              <a:rPr lang="en-US" sz="2400" b="1" dirty="0" smtClean="0">
                <a:solidFill>
                  <a:schemeClr val="tx2">
                    <a:lumMod val="95000"/>
                    <a:lumOff val="5000"/>
                  </a:schemeClr>
                </a:solidFill>
                <a:latin typeface="Calibri" pitchFamily="34" charset="0"/>
                <a:cs typeface="Calibri" pitchFamily="34" charset="0"/>
              </a:rPr>
              <a:t>A matrix</a:t>
            </a: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95000"/>
                    <a:lumOff val="5000"/>
                  </a:schemeClr>
                </a:solidFill>
                <a:latin typeface="Calibri" pitchFamily="34" charset="0"/>
                <a:cs typeface="Calibri" pitchFamily="34" charset="0"/>
              </a:rPr>
              <a:t>presents available evidence on the effects of different social transfers programs around the world</a:t>
            </a: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95000"/>
                    <a:lumOff val="5000"/>
                  </a:schemeClr>
                </a:solidFill>
                <a:latin typeface="Calibri" pitchFamily="34" charset="0"/>
                <a:cs typeface="Calibri" pitchFamily="34" charset="0"/>
              </a:rPr>
              <a:t>a desk review on the social transfers domain which consists of </a:t>
            </a:r>
            <a:r>
              <a:rPr lang="en-US" sz="2000" b="1" dirty="0" smtClean="0">
                <a:solidFill>
                  <a:srgbClr val="C00000"/>
                </a:solidFill>
                <a:latin typeface="Calibri" pitchFamily="34" charset="0"/>
                <a:cs typeface="Calibri" pitchFamily="34" charset="0"/>
              </a:rPr>
              <a:t>quotes</a:t>
            </a:r>
            <a:r>
              <a:rPr lang="en-US" sz="2000" dirty="0" smtClean="0">
                <a:solidFill>
                  <a:schemeClr val="tx2">
                    <a:lumMod val="95000"/>
                    <a:lumOff val="5000"/>
                  </a:schemeClr>
                </a:solidFill>
                <a:latin typeface="Calibri" pitchFamily="34" charset="0"/>
                <a:cs typeface="Calibri" pitchFamily="34" charset="0"/>
              </a:rPr>
              <a:t> extracted directly from the literature reviewed </a:t>
            </a: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95000"/>
                    <a:lumOff val="5000"/>
                  </a:schemeClr>
                </a:solidFill>
                <a:latin typeface="Calibri" pitchFamily="34" charset="0"/>
                <a:cs typeface="Calibri" pitchFamily="34" charset="0"/>
              </a:rPr>
              <a:t>No restriction was applied  but the Matrix does not pretend to be exhaustive</a:t>
            </a: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95000"/>
                    <a:lumOff val="5000"/>
                  </a:schemeClr>
                </a:solidFill>
                <a:latin typeface="Calibri" pitchFamily="34" charset="0"/>
                <a:cs typeface="Calibri" pitchFamily="34" charset="0"/>
              </a:rPr>
              <a:t>A search engine by type of effects, specific groups, main target groups (children, working age, elderly),country or region</a:t>
            </a:r>
          </a:p>
          <a:p>
            <a:pPr marL="482600" indent="-482600" eaLnBrk="0" hangingPunct="0">
              <a:lnSpc>
                <a:spcPct val="90000"/>
              </a:lnSpc>
              <a:spcBef>
                <a:spcPts val="1800"/>
              </a:spcBef>
              <a:buClr>
                <a:srgbClr val="C00000"/>
              </a:buClr>
              <a:buFont typeface="Wingdings 2" pitchFamily="18" charset="2"/>
              <a:buChar char=""/>
              <a:defRPr/>
            </a:pPr>
            <a:r>
              <a:rPr lang="en-US" sz="2400" dirty="0" smtClean="0">
                <a:solidFill>
                  <a:schemeClr val="tx2">
                    <a:lumMod val="95000"/>
                    <a:lumOff val="5000"/>
                  </a:schemeClr>
                </a:solidFill>
                <a:latin typeface="Calibri" pitchFamily="34" charset="0"/>
                <a:cs typeface="Calibri" pitchFamily="34" charset="0"/>
              </a:rPr>
              <a:t>A </a:t>
            </a:r>
            <a:r>
              <a:rPr lang="en-US" sz="2400" b="1" dirty="0" smtClean="0">
                <a:solidFill>
                  <a:schemeClr val="tx2">
                    <a:lumMod val="95000"/>
                    <a:lumOff val="5000"/>
                  </a:schemeClr>
                </a:solidFill>
                <a:latin typeface="Calibri" pitchFamily="34" charset="0"/>
                <a:cs typeface="Calibri" pitchFamily="34" charset="0"/>
              </a:rPr>
              <a:t>List of Social Transfers Programs</a:t>
            </a:r>
            <a:r>
              <a:rPr lang="en-US" sz="2000" b="1" dirty="0" smtClean="0">
                <a:solidFill>
                  <a:schemeClr val="tx2">
                    <a:lumMod val="95000"/>
                    <a:lumOff val="5000"/>
                  </a:schemeClr>
                </a:solidFill>
                <a:latin typeface="Calibri" pitchFamily="34" charset="0"/>
                <a:cs typeface="Calibri" pitchFamily="34" charset="0"/>
              </a:rPr>
              <a:t>: </a:t>
            </a:r>
            <a:r>
              <a:rPr lang="en-US" sz="2000" dirty="0" smtClean="0">
                <a:solidFill>
                  <a:schemeClr val="tx2">
                    <a:lumMod val="95000"/>
                    <a:lumOff val="5000"/>
                  </a:schemeClr>
                </a:solidFill>
                <a:latin typeface="Calibri" pitchFamily="34" charset="0"/>
                <a:cs typeface="Calibri" pitchFamily="34" charset="0"/>
              </a:rPr>
              <a:t>snapshot of a significant number of social transfer initiatives around the world </a:t>
            </a:r>
          </a:p>
          <a:p>
            <a:pPr marL="482600" indent="-482600" eaLnBrk="0" hangingPunct="0">
              <a:lnSpc>
                <a:spcPct val="90000"/>
              </a:lnSpc>
              <a:spcBef>
                <a:spcPts val="1800"/>
              </a:spcBef>
              <a:buClr>
                <a:srgbClr val="C00000"/>
              </a:buClr>
              <a:buFont typeface="Wingdings 2" pitchFamily="18" charset="2"/>
              <a:buChar char=""/>
              <a:defRPr/>
            </a:pPr>
            <a:r>
              <a:rPr lang="en-US" sz="2000" dirty="0" smtClean="0">
                <a:solidFill>
                  <a:schemeClr val="tx2">
                    <a:lumMod val="95000"/>
                    <a:lumOff val="5000"/>
                  </a:schemeClr>
                </a:solidFill>
                <a:latin typeface="Calibri" pitchFamily="34" charset="0"/>
                <a:cs typeface="Calibri" pitchFamily="34" charset="0"/>
              </a:rPr>
              <a:t>An extensive list of </a:t>
            </a:r>
            <a:r>
              <a:rPr lang="en-US" sz="2400" b="1" dirty="0" smtClean="0">
                <a:solidFill>
                  <a:schemeClr val="tx2">
                    <a:lumMod val="95000"/>
                    <a:lumOff val="5000"/>
                  </a:schemeClr>
                </a:solidFill>
                <a:latin typeface="Calibri" pitchFamily="34" charset="0"/>
                <a:cs typeface="Calibri" pitchFamily="34" charset="0"/>
              </a:rPr>
              <a:t>Bibliographical Resources</a:t>
            </a:r>
            <a:r>
              <a:rPr lang="en-US" sz="2400" dirty="0" smtClean="0">
                <a:solidFill>
                  <a:schemeClr val="tx2">
                    <a:lumMod val="95000"/>
                    <a:lumOff val="5000"/>
                  </a:schemeClr>
                </a:solidFill>
                <a:latin typeface="Calibri" pitchFamily="34" charset="0"/>
                <a:cs typeface="Calibri" pitchFamily="34" charset="0"/>
              </a:rPr>
              <a:t> </a:t>
            </a:r>
            <a:r>
              <a:rPr lang="en-US" sz="2000" dirty="0" smtClean="0">
                <a:solidFill>
                  <a:schemeClr val="tx2">
                    <a:lumMod val="95000"/>
                    <a:lumOff val="5000"/>
                  </a:schemeClr>
                </a:solidFill>
                <a:latin typeface="Calibri" pitchFamily="34" charset="0"/>
                <a:cs typeface="Calibri" pitchFamily="34" charset="0"/>
              </a:rPr>
              <a:t>on social transfers programs (available for download)</a:t>
            </a:r>
          </a:p>
          <a:p>
            <a:pPr marL="482600" indent="-482600" eaLnBrk="0" hangingPunct="0">
              <a:lnSpc>
                <a:spcPct val="90000"/>
              </a:lnSpc>
              <a:spcBef>
                <a:spcPct val="20000"/>
              </a:spcBef>
              <a:buClr>
                <a:srgbClr val="C00000"/>
              </a:buClr>
              <a:buFont typeface="Wingdings 2" pitchFamily="18" charset="2"/>
              <a:buChar char=""/>
              <a:defRPr/>
            </a:pPr>
            <a:endParaRPr lang="en-US" sz="2000" dirty="0" smtClean="0">
              <a:solidFill>
                <a:schemeClr val="tx2">
                  <a:lumMod val="95000"/>
                  <a:lumOff val="5000"/>
                </a:schemeClr>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1500166" y="136525"/>
            <a:ext cx="7435872" cy="792145"/>
          </a:xfrm>
          <a:noFill/>
        </p:spPr>
        <p:txBody>
          <a:bodyPr anchor="t"/>
          <a:lstStyle/>
          <a:p>
            <a:pPr algn="l" eaLnBrk="1" hangingPunct="1"/>
            <a:r>
              <a:rPr lang="fr-FR" sz="4000" b="1" dirty="0" smtClean="0">
                <a:solidFill>
                  <a:srgbClr val="C00000"/>
                </a:solidFill>
              </a:rPr>
              <a:t>GESS</a:t>
            </a:r>
            <a:r>
              <a:rPr lang="fr-FR" sz="4000" b="1" dirty="0" smtClean="0">
                <a:solidFill>
                  <a:schemeClr val="bg2">
                    <a:lumMod val="50000"/>
                  </a:schemeClr>
                </a:solidFill>
              </a:rPr>
              <a:t> | 	</a:t>
            </a:r>
            <a:r>
              <a:rPr lang="en-US" sz="4000" b="1" dirty="0" smtClean="0">
                <a:solidFill>
                  <a:srgbClr val="C00000"/>
                </a:solidFill>
              </a:rPr>
              <a:t>Where to find evidence</a:t>
            </a:r>
            <a:r>
              <a:rPr lang="fr-FR" sz="4000" b="1" dirty="0" smtClean="0">
                <a:solidFill>
                  <a:srgbClr val="C00000"/>
                </a:solidFill>
              </a:rPr>
              <a:t>? 		</a:t>
            </a:r>
            <a:r>
              <a:rPr lang="en-GB" sz="4000" b="1" dirty="0" smtClean="0">
                <a:solidFill>
                  <a:schemeClr val="tx2">
                    <a:lumMod val="75000"/>
                    <a:lumOff val="25000"/>
                  </a:schemeClr>
                </a:solidFill>
              </a:rPr>
              <a:t>Social transfers matrix</a:t>
            </a:r>
            <a:endParaRPr lang="en-US" sz="4000" dirty="0" smtClean="0">
              <a:solidFill>
                <a:schemeClr val="tx2">
                  <a:lumMod val="75000"/>
                  <a:lumOff val="25000"/>
                </a:schemeClr>
              </a:solidFill>
            </a:endParaRPr>
          </a:p>
        </p:txBody>
      </p:sp>
      <p:pic>
        <p:nvPicPr>
          <p:cNvPr id="76803" name="Picture 2"/>
          <p:cNvPicPr>
            <a:picLocks noChangeAspect="1" noChangeArrowheads="1"/>
          </p:cNvPicPr>
          <p:nvPr/>
        </p:nvPicPr>
        <p:blipFill>
          <a:blip r:embed="rId2" cstate="print"/>
          <a:srcRect/>
          <a:stretch>
            <a:fillRect/>
          </a:stretch>
        </p:blipFill>
        <p:spPr bwMode="auto">
          <a:xfrm>
            <a:off x="325438" y="1309688"/>
            <a:ext cx="6103937" cy="5548312"/>
          </a:xfrm>
          <a:prstGeom prst="rect">
            <a:avLst/>
          </a:prstGeom>
          <a:noFill/>
          <a:ln w="9525">
            <a:noFill/>
            <a:miter lim="800000"/>
            <a:headEnd/>
            <a:tailEnd/>
          </a:ln>
        </p:spPr>
      </p:pic>
      <p:grpSp>
        <p:nvGrpSpPr>
          <p:cNvPr id="2" name="Groupe 10"/>
          <p:cNvGrpSpPr/>
          <p:nvPr/>
        </p:nvGrpSpPr>
        <p:grpSpPr>
          <a:xfrm>
            <a:off x="714348" y="2214554"/>
            <a:ext cx="8175663" cy="3726918"/>
            <a:chOff x="714348" y="2214554"/>
            <a:chExt cx="8175663" cy="3726918"/>
          </a:xfrm>
        </p:grpSpPr>
        <p:grpSp>
          <p:nvGrpSpPr>
            <p:cNvPr id="3" name="Groupe 6"/>
            <p:cNvGrpSpPr/>
            <p:nvPr/>
          </p:nvGrpSpPr>
          <p:grpSpPr>
            <a:xfrm>
              <a:off x="714348" y="2214554"/>
              <a:ext cx="8175663" cy="3392508"/>
              <a:chOff x="714348" y="2214554"/>
              <a:chExt cx="8175663" cy="3392508"/>
            </a:xfrm>
          </p:grpSpPr>
          <p:sp>
            <p:nvSpPr>
              <p:cNvPr id="6" name="Rectangle 5"/>
              <p:cNvSpPr/>
              <p:nvPr/>
            </p:nvSpPr>
            <p:spPr>
              <a:xfrm>
                <a:off x="714348" y="5214950"/>
                <a:ext cx="4891088" cy="312734"/>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Left Arrow 7"/>
              <p:cNvSpPr/>
              <p:nvPr/>
            </p:nvSpPr>
            <p:spPr>
              <a:xfrm>
                <a:off x="4786314" y="5214950"/>
                <a:ext cx="1087437" cy="392112"/>
              </a:xfrm>
              <a:prstGeom prst="lef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TextBox 9"/>
              <p:cNvSpPr txBox="1">
                <a:spLocks noChangeArrowheads="1"/>
              </p:cNvSpPr>
              <p:nvPr/>
            </p:nvSpPr>
            <p:spPr bwMode="auto">
              <a:xfrm>
                <a:off x="6215074" y="2214554"/>
                <a:ext cx="2674937" cy="2769989"/>
              </a:xfrm>
              <a:prstGeom prst="rect">
                <a:avLst/>
              </a:prstGeom>
              <a:noFill/>
              <a:ln w="25400">
                <a:solidFill>
                  <a:srgbClr val="C00000"/>
                </a:solidFill>
                <a:miter lim="800000"/>
                <a:headEnd/>
                <a:tailEnd/>
              </a:ln>
            </p:spPr>
            <p:txBody>
              <a:bodyPr>
                <a:spAutoFit/>
              </a:bodyPr>
              <a:lstStyle/>
              <a:p>
                <a:pPr marL="266700" indent="-266700"/>
                <a:r>
                  <a:rPr lang="en-GB" sz="2000" b="1" dirty="0" smtClean="0">
                    <a:latin typeface="Calibri" pitchFamily="34" charset="0"/>
                  </a:rPr>
                  <a:t>	</a:t>
                </a:r>
                <a:r>
                  <a:rPr lang="en-GB" sz="2000" b="1" dirty="0" smtClean="0">
                    <a:solidFill>
                      <a:schemeClr val="tx2">
                        <a:lumMod val="75000"/>
                        <a:lumOff val="25000"/>
                      </a:schemeClr>
                    </a:solidFill>
                    <a:latin typeface="Calibri" pitchFamily="34" charset="0"/>
                  </a:rPr>
                  <a:t>Social transfers matrix</a:t>
                </a:r>
              </a:p>
              <a:p>
                <a:pPr marL="482600"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75000"/>
                        <a:lumOff val="25000"/>
                      </a:schemeClr>
                    </a:solidFill>
                    <a:latin typeface="Calibri" pitchFamily="34" charset="0"/>
                  </a:rPr>
                  <a:t>presents available evidence on the effects of different social transfers programs around the world</a:t>
                </a:r>
              </a:p>
              <a:p>
                <a:pPr marL="939800" lvl="1" indent="-482600" eaLnBrk="0" hangingPunct="0">
                  <a:lnSpc>
                    <a:spcPct val="90000"/>
                  </a:lnSpc>
                  <a:spcBef>
                    <a:spcPct val="20000"/>
                  </a:spcBef>
                  <a:buClr>
                    <a:srgbClr val="C00000"/>
                  </a:buClr>
                  <a:defRPr/>
                </a:pPr>
                <a:endParaRPr lang="en-GB" sz="2000" dirty="0">
                  <a:solidFill>
                    <a:schemeClr val="tx2">
                      <a:lumMod val="75000"/>
                      <a:lumOff val="25000"/>
                    </a:schemeClr>
                  </a:solidFill>
                  <a:latin typeface="Calibri" pitchFamily="34" charset="0"/>
                </a:endParaRPr>
              </a:p>
            </p:txBody>
          </p:sp>
        </p:grpSp>
        <p:sp>
          <p:nvSpPr>
            <p:cNvPr id="9" name="ZoneTexte 8"/>
            <p:cNvSpPr txBox="1"/>
            <p:nvPr/>
          </p:nvSpPr>
          <p:spPr>
            <a:xfrm>
              <a:off x="1000100" y="5572140"/>
              <a:ext cx="4786346" cy="369332"/>
            </a:xfrm>
            <a:prstGeom prst="rect">
              <a:avLst/>
            </a:prstGeom>
            <a:solidFill>
              <a:schemeClr val="bg1"/>
            </a:solidFill>
          </p:spPr>
          <p:txBody>
            <a:bodyPr wrap="square" rtlCol="0">
              <a:spAutoFit/>
            </a:bodyPr>
            <a:lstStyle/>
            <a:p>
              <a:r>
                <a:rPr lang="en-US" b="1" dirty="0" smtClean="0">
                  <a:solidFill>
                    <a:srgbClr val="C00000"/>
                  </a:solidFill>
                  <a:latin typeface="Calibri" pitchFamily="34" charset="0"/>
                  <a:cs typeface="Calibri" pitchFamily="34" charset="0"/>
                </a:rPr>
                <a:t>The social transfers impacts </a:t>
              </a:r>
              <a:r>
                <a:rPr lang="en-US" b="1" dirty="0" err="1" smtClean="0">
                  <a:solidFill>
                    <a:srgbClr val="C00000"/>
                  </a:solidFill>
                  <a:latin typeface="Calibri" pitchFamily="34" charset="0"/>
                  <a:cs typeface="Calibri" pitchFamily="34" charset="0"/>
                </a:rPr>
                <a:t>webspace</a:t>
              </a:r>
              <a:endParaRPr lang="en-US" b="1" dirty="0">
                <a:solidFill>
                  <a:srgbClr val="C00000"/>
                </a:solidFill>
                <a:latin typeface="Calibri" pitchFamily="34" charset="0"/>
                <a:cs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1500166" y="136525"/>
            <a:ext cx="7435872" cy="792145"/>
          </a:xfrm>
          <a:noFill/>
        </p:spPr>
        <p:txBody>
          <a:bodyPr anchor="t"/>
          <a:lstStyle/>
          <a:p>
            <a:pPr algn="l" eaLnBrk="1" hangingPunct="1"/>
            <a:r>
              <a:rPr lang="fr-FR" sz="4000" b="1" dirty="0" smtClean="0">
                <a:solidFill>
                  <a:srgbClr val="C00000"/>
                </a:solidFill>
              </a:rPr>
              <a:t>GESS</a:t>
            </a:r>
            <a:r>
              <a:rPr lang="fr-FR" sz="4000" b="1" dirty="0" smtClean="0">
                <a:solidFill>
                  <a:schemeClr val="bg2">
                    <a:lumMod val="50000"/>
                  </a:schemeClr>
                </a:solidFill>
              </a:rPr>
              <a:t> | </a:t>
            </a:r>
            <a:r>
              <a:rPr lang="en-GB" sz="4000" b="1" dirty="0" smtClean="0">
                <a:solidFill>
                  <a:schemeClr val="tx2">
                    <a:lumMod val="75000"/>
                    <a:lumOff val="25000"/>
                  </a:schemeClr>
                </a:solidFill>
              </a:rPr>
              <a:t>Social transfers matrix</a:t>
            </a:r>
            <a:endParaRPr lang="en-US" sz="4000" dirty="0" smtClean="0">
              <a:solidFill>
                <a:schemeClr val="tx2">
                  <a:lumMod val="75000"/>
                  <a:lumOff val="25000"/>
                </a:schemeClr>
              </a:solidFill>
            </a:endParaRPr>
          </a:p>
        </p:txBody>
      </p:sp>
      <p:sp>
        <p:nvSpPr>
          <p:cNvPr id="6" name="Rectangle 5"/>
          <p:cNvSpPr/>
          <p:nvPr/>
        </p:nvSpPr>
        <p:spPr>
          <a:xfrm>
            <a:off x="714348" y="5214950"/>
            <a:ext cx="4891088" cy="312734"/>
          </a:xfrm>
          <a:prstGeom prst="rect">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Left Arrow 7"/>
          <p:cNvSpPr/>
          <p:nvPr/>
        </p:nvSpPr>
        <p:spPr>
          <a:xfrm>
            <a:off x="4786314" y="5214950"/>
            <a:ext cx="1087437" cy="392112"/>
          </a:xfrm>
          <a:prstGeom prst="lef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TextBox 9"/>
          <p:cNvSpPr txBox="1">
            <a:spLocks noChangeArrowheads="1"/>
          </p:cNvSpPr>
          <p:nvPr/>
        </p:nvSpPr>
        <p:spPr bwMode="auto">
          <a:xfrm>
            <a:off x="6143636" y="1428736"/>
            <a:ext cx="3000364" cy="4142673"/>
          </a:xfrm>
          <a:prstGeom prst="rect">
            <a:avLst/>
          </a:prstGeom>
          <a:noFill/>
          <a:ln w="25400">
            <a:solidFill>
              <a:schemeClr val="bg1"/>
            </a:solidFill>
            <a:miter lim="800000"/>
            <a:headEnd/>
            <a:tailEnd/>
          </a:ln>
        </p:spPr>
        <p:txBody>
          <a:bodyPr wrap="square">
            <a:spAutoFit/>
          </a:bodyPr>
          <a:lstStyle/>
          <a:p>
            <a:pPr marL="266700" indent="-171450"/>
            <a:r>
              <a:rPr lang="en-GB" sz="2000" b="1" dirty="0" smtClean="0">
                <a:latin typeface="Calibri" pitchFamily="34" charset="0"/>
              </a:rPr>
              <a:t>	</a:t>
            </a:r>
            <a:endParaRPr lang="en-GB" sz="2000" b="1" dirty="0" smtClean="0">
              <a:solidFill>
                <a:schemeClr val="tx2">
                  <a:lumMod val="75000"/>
                  <a:lumOff val="25000"/>
                </a:schemeClr>
              </a:solidFill>
              <a:latin typeface="Calibri" pitchFamily="34" charset="0"/>
            </a:endParaRPr>
          </a:p>
          <a:p>
            <a:pPr marL="482600" indent="-482600" eaLnBrk="0" hangingPunct="0">
              <a:lnSpc>
                <a:spcPct val="90000"/>
              </a:lnSpc>
              <a:spcBef>
                <a:spcPct val="20000"/>
              </a:spcBef>
              <a:buClr>
                <a:srgbClr val="C00000"/>
              </a:buClr>
              <a:buFont typeface="Wingdings 2" pitchFamily="18" charset="2"/>
              <a:buChar char=""/>
              <a:defRPr/>
            </a:pPr>
            <a:r>
              <a:rPr lang="en-US" sz="2000" b="1" dirty="0" smtClean="0">
                <a:solidFill>
                  <a:schemeClr val="tx2">
                    <a:lumMod val="75000"/>
                    <a:lumOff val="25000"/>
                  </a:schemeClr>
                </a:solidFill>
                <a:latin typeface="Calibri" pitchFamily="34" charset="0"/>
              </a:rPr>
              <a:t>Impacts classified by</a:t>
            </a: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75000"/>
                    <a:lumOff val="25000"/>
                  </a:schemeClr>
                </a:solidFill>
                <a:latin typeface="Calibri" pitchFamily="34" charset="0"/>
              </a:rPr>
              <a:t>effects </a:t>
            </a:r>
            <a:r>
              <a:rPr lang="en-US" dirty="0" smtClean="0">
                <a:solidFill>
                  <a:schemeClr val="tx2">
                    <a:lumMod val="75000"/>
                    <a:lumOff val="25000"/>
                  </a:schemeClr>
                </a:solidFill>
                <a:latin typeface="Calibri" pitchFamily="34" charset="0"/>
              </a:rPr>
              <a:t>(poverty impact, health, education, participation on the </a:t>
            </a:r>
            <a:r>
              <a:rPr lang="en-US" dirty="0" err="1" smtClean="0">
                <a:solidFill>
                  <a:schemeClr val="tx2">
                    <a:lumMod val="75000"/>
                    <a:lumOff val="25000"/>
                  </a:schemeClr>
                </a:solidFill>
                <a:latin typeface="Calibri" pitchFamily="34" charset="0"/>
              </a:rPr>
              <a:t>labour</a:t>
            </a:r>
            <a:r>
              <a:rPr lang="en-US" dirty="0" smtClean="0">
                <a:solidFill>
                  <a:schemeClr val="tx2">
                    <a:lumMod val="75000"/>
                    <a:lumOff val="25000"/>
                  </a:schemeClr>
                </a:solidFill>
                <a:latin typeface="Calibri" pitchFamily="34" charset="0"/>
              </a:rPr>
              <a:t> market, etc.)</a:t>
            </a: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75000"/>
                    <a:lumOff val="25000"/>
                  </a:schemeClr>
                </a:solidFill>
                <a:latin typeface="Calibri" pitchFamily="34" charset="0"/>
              </a:rPr>
              <a:t>Specific groups</a:t>
            </a: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75000"/>
                    <a:lumOff val="25000"/>
                  </a:schemeClr>
                </a:solidFill>
                <a:latin typeface="Calibri" pitchFamily="34" charset="0"/>
              </a:rPr>
              <a:t>Main target groups </a:t>
            </a:r>
            <a:r>
              <a:rPr lang="en-US" dirty="0" smtClean="0">
                <a:solidFill>
                  <a:schemeClr val="tx2">
                    <a:lumMod val="75000"/>
                    <a:lumOff val="25000"/>
                  </a:schemeClr>
                </a:solidFill>
                <a:latin typeface="Calibri" pitchFamily="34" charset="0"/>
              </a:rPr>
              <a:t>(children, working age elderly)</a:t>
            </a: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75000"/>
                    <a:lumOff val="25000"/>
                  </a:schemeClr>
                </a:solidFill>
                <a:latin typeface="Calibri" pitchFamily="34" charset="0"/>
              </a:rPr>
              <a:t>Category of </a:t>
            </a:r>
            <a:r>
              <a:rPr lang="en-US" sz="2000" dirty="0" err="1" smtClean="0">
                <a:solidFill>
                  <a:schemeClr val="tx2">
                    <a:lumMod val="75000"/>
                    <a:lumOff val="25000"/>
                  </a:schemeClr>
                </a:solidFill>
                <a:latin typeface="Calibri" pitchFamily="34" charset="0"/>
              </a:rPr>
              <a:t>programmes</a:t>
            </a:r>
            <a:endParaRPr lang="en-GB" sz="2000" dirty="0">
              <a:solidFill>
                <a:schemeClr val="tx2">
                  <a:lumMod val="75000"/>
                  <a:lumOff val="25000"/>
                </a:schemeClr>
              </a:solidFill>
              <a:latin typeface="Calibri" pitchFamily="34" charset="0"/>
            </a:endParaRPr>
          </a:p>
        </p:txBody>
      </p:sp>
      <p:pic>
        <p:nvPicPr>
          <p:cNvPr id="218115" name="Picture 3"/>
          <p:cNvPicPr>
            <a:picLocks noChangeAspect="1" noChangeArrowheads="1"/>
          </p:cNvPicPr>
          <p:nvPr/>
        </p:nvPicPr>
        <p:blipFill>
          <a:blip r:embed="rId2" cstate="print"/>
          <a:srcRect/>
          <a:stretch>
            <a:fillRect/>
          </a:stretch>
        </p:blipFill>
        <p:spPr bwMode="auto">
          <a:xfrm>
            <a:off x="214282" y="1142984"/>
            <a:ext cx="6286512" cy="5353532"/>
          </a:xfrm>
          <a:prstGeom prst="rect">
            <a:avLst/>
          </a:prstGeom>
          <a:noFill/>
          <a:ln w="9525">
            <a:noFill/>
            <a:miter lim="800000"/>
            <a:headEnd/>
            <a:tailEnd/>
          </a:ln>
          <a:effectLst/>
        </p:spPr>
      </p:pic>
      <p:pic>
        <p:nvPicPr>
          <p:cNvPr id="218116" name="Picture 4"/>
          <p:cNvPicPr>
            <a:picLocks noChangeAspect="1" noChangeArrowheads="1"/>
          </p:cNvPicPr>
          <p:nvPr/>
        </p:nvPicPr>
        <p:blipFill>
          <a:blip r:embed="rId3" cstate="print"/>
          <a:srcRect/>
          <a:stretch>
            <a:fillRect/>
          </a:stretch>
        </p:blipFill>
        <p:spPr bwMode="auto">
          <a:xfrm>
            <a:off x="214282" y="1159430"/>
            <a:ext cx="6286544" cy="5269965"/>
          </a:xfrm>
          <a:prstGeom prst="rect">
            <a:avLst/>
          </a:prstGeom>
          <a:noFill/>
          <a:ln w="9525">
            <a:noFill/>
            <a:miter lim="800000"/>
            <a:headEnd/>
            <a:tailEnd/>
          </a:ln>
          <a:effectLst/>
        </p:spPr>
      </p:pic>
      <p:grpSp>
        <p:nvGrpSpPr>
          <p:cNvPr id="2" name="Groupe 10"/>
          <p:cNvGrpSpPr/>
          <p:nvPr/>
        </p:nvGrpSpPr>
        <p:grpSpPr>
          <a:xfrm>
            <a:off x="214282" y="1214422"/>
            <a:ext cx="9082118" cy="5405451"/>
            <a:chOff x="214282" y="1214422"/>
            <a:chExt cx="9082118" cy="5405451"/>
          </a:xfrm>
        </p:grpSpPr>
        <p:pic>
          <p:nvPicPr>
            <p:cNvPr id="221186" name="Picture 2"/>
            <p:cNvPicPr>
              <a:picLocks noChangeAspect="1" noChangeArrowheads="1"/>
            </p:cNvPicPr>
            <p:nvPr/>
          </p:nvPicPr>
          <p:blipFill>
            <a:blip r:embed="rId4" cstate="print"/>
            <a:srcRect/>
            <a:stretch>
              <a:fillRect/>
            </a:stretch>
          </p:blipFill>
          <p:spPr bwMode="auto">
            <a:xfrm>
              <a:off x="214282" y="1214422"/>
              <a:ext cx="6270324" cy="5405451"/>
            </a:xfrm>
            <a:prstGeom prst="rect">
              <a:avLst/>
            </a:prstGeom>
            <a:noFill/>
            <a:ln w="9525">
              <a:noFill/>
              <a:miter lim="800000"/>
              <a:headEnd/>
              <a:tailEnd/>
            </a:ln>
            <a:effectLst/>
          </p:spPr>
        </p:pic>
        <p:sp>
          <p:nvSpPr>
            <p:cNvPr id="9" name="TextBox 9"/>
            <p:cNvSpPr txBox="1">
              <a:spLocks noChangeArrowheads="1"/>
            </p:cNvSpPr>
            <p:nvPr/>
          </p:nvSpPr>
          <p:spPr bwMode="auto">
            <a:xfrm>
              <a:off x="6296036" y="1581136"/>
              <a:ext cx="3000364" cy="4524315"/>
            </a:xfrm>
            <a:prstGeom prst="rect">
              <a:avLst/>
            </a:prstGeom>
            <a:solidFill>
              <a:schemeClr val="bg1"/>
            </a:solidFill>
            <a:ln w="25400">
              <a:solidFill>
                <a:schemeClr val="bg1"/>
              </a:solidFill>
              <a:miter lim="800000"/>
              <a:headEnd/>
              <a:tailEnd/>
            </a:ln>
          </p:spPr>
          <p:txBody>
            <a:bodyPr wrap="square">
              <a:spAutoFit/>
            </a:bodyPr>
            <a:lstStyle/>
            <a:p>
              <a:pPr marL="266700" indent="-171450"/>
              <a:r>
                <a:rPr lang="en-GB" sz="2000" b="1" dirty="0" smtClean="0">
                  <a:latin typeface="Calibri" pitchFamily="34" charset="0"/>
                </a:rPr>
                <a:t>	</a:t>
              </a:r>
              <a:endParaRPr lang="en-GB" sz="2000" b="1" dirty="0" smtClean="0">
                <a:solidFill>
                  <a:schemeClr val="tx2">
                    <a:lumMod val="75000"/>
                    <a:lumOff val="25000"/>
                  </a:schemeClr>
                </a:solidFill>
                <a:latin typeface="Calibri" pitchFamily="34" charset="0"/>
              </a:endParaRPr>
            </a:p>
            <a:p>
              <a:pPr marL="482600" indent="-482600" eaLnBrk="0" hangingPunct="0">
                <a:lnSpc>
                  <a:spcPct val="90000"/>
                </a:lnSpc>
                <a:spcBef>
                  <a:spcPct val="20000"/>
                </a:spcBef>
                <a:buClr>
                  <a:srgbClr val="C00000"/>
                </a:buClr>
                <a:buFont typeface="Wingdings 2" pitchFamily="18" charset="2"/>
                <a:buChar char=""/>
                <a:defRPr/>
              </a:pPr>
              <a:r>
                <a:rPr lang="en-US" sz="2000" b="1" dirty="0" smtClean="0">
                  <a:solidFill>
                    <a:schemeClr val="tx2">
                      <a:lumMod val="75000"/>
                      <a:lumOff val="25000"/>
                    </a:schemeClr>
                  </a:solidFill>
                  <a:latin typeface="Calibri" pitchFamily="34" charset="0"/>
                </a:rPr>
                <a:t>Results classified by effect categories</a:t>
              </a:r>
            </a:p>
            <a:p>
              <a:pPr marL="939800" lvl="1" indent="-482600" eaLnBrk="0" hangingPunct="0">
                <a:lnSpc>
                  <a:spcPct val="90000"/>
                </a:lnSpc>
                <a:spcBef>
                  <a:spcPct val="20000"/>
                </a:spcBef>
                <a:buClr>
                  <a:srgbClr val="C00000"/>
                </a:buClr>
                <a:buFont typeface="Wingdings 2" pitchFamily="18" charset="2"/>
                <a:buChar char=""/>
                <a:defRPr/>
              </a:pPr>
              <a:r>
                <a:rPr lang="en-US" sz="2000" dirty="0" err="1" smtClean="0">
                  <a:solidFill>
                    <a:schemeClr val="tx2">
                      <a:lumMod val="75000"/>
                      <a:lumOff val="25000"/>
                    </a:schemeClr>
                  </a:solidFill>
                  <a:latin typeface="Calibri" pitchFamily="34" charset="0"/>
                </a:rPr>
                <a:t>E.g</a:t>
              </a:r>
              <a:r>
                <a:rPr lang="en-US" sz="2000" dirty="0" smtClean="0">
                  <a:solidFill>
                    <a:schemeClr val="tx2">
                      <a:lumMod val="75000"/>
                      <a:lumOff val="25000"/>
                    </a:schemeClr>
                  </a:solidFill>
                  <a:latin typeface="Calibri" pitchFamily="34" charset="0"/>
                </a:rPr>
                <a:t>: effects on income </a:t>
              </a:r>
              <a:r>
                <a:rPr lang="en-US" sz="2000" dirty="0" err="1" smtClean="0">
                  <a:solidFill>
                    <a:schemeClr val="tx2">
                      <a:lumMod val="75000"/>
                      <a:lumOff val="25000"/>
                    </a:schemeClr>
                  </a:solidFill>
                  <a:latin typeface="Calibri" pitchFamily="34" charset="0"/>
                </a:rPr>
                <a:t>inequalitties</a:t>
              </a:r>
              <a:endParaRPr lang="en-US" sz="2000" dirty="0" smtClean="0">
                <a:solidFill>
                  <a:schemeClr val="tx2">
                    <a:lumMod val="75000"/>
                    <a:lumOff val="25000"/>
                  </a:schemeClr>
                </a:solidFill>
                <a:latin typeface="Calibri" pitchFamily="34" charset="0"/>
              </a:endParaRP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75000"/>
                      <a:lumOff val="25000"/>
                    </a:schemeClr>
                  </a:solidFill>
                  <a:latin typeface="Calibri" pitchFamily="34" charset="0"/>
                </a:rPr>
                <a:t>Quotes from studies for specific </a:t>
              </a:r>
              <a:r>
                <a:rPr lang="en-US" sz="2000" dirty="0" err="1" smtClean="0">
                  <a:solidFill>
                    <a:schemeClr val="tx2">
                      <a:lumMod val="75000"/>
                      <a:lumOff val="25000"/>
                    </a:schemeClr>
                  </a:solidFill>
                  <a:latin typeface="Calibri" pitchFamily="34" charset="0"/>
                </a:rPr>
                <a:t>programmes</a:t>
              </a:r>
              <a:endParaRPr lang="en-US" sz="2000" dirty="0" smtClean="0">
                <a:solidFill>
                  <a:schemeClr val="tx2">
                    <a:lumMod val="75000"/>
                    <a:lumOff val="25000"/>
                  </a:schemeClr>
                </a:solidFill>
                <a:latin typeface="Calibri" pitchFamily="34" charset="0"/>
              </a:endParaRPr>
            </a:p>
            <a:p>
              <a:pPr marL="939800" lvl="1" indent="-482600" eaLnBrk="0" hangingPunct="0">
                <a:lnSpc>
                  <a:spcPct val="90000"/>
                </a:lnSpc>
                <a:spcBef>
                  <a:spcPct val="20000"/>
                </a:spcBef>
                <a:buClr>
                  <a:srgbClr val="C00000"/>
                </a:buClr>
                <a:buFont typeface="Wingdings 2" pitchFamily="18" charset="2"/>
                <a:buChar char=""/>
                <a:defRPr/>
              </a:pPr>
              <a:r>
                <a:rPr lang="en-US" sz="2000" dirty="0" smtClean="0">
                  <a:solidFill>
                    <a:schemeClr val="tx2">
                      <a:lumMod val="75000"/>
                      <a:lumOff val="25000"/>
                    </a:schemeClr>
                  </a:solidFill>
                  <a:latin typeface="Calibri" pitchFamily="34" charset="0"/>
                </a:rPr>
                <a:t>Quick link to the document and to main characteristics of the </a:t>
              </a:r>
              <a:r>
                <a:rPr lang="en-US" sz="2000" dirty="0" err="1" smtClean="0">
                  <a:solidFill>
                    <a:schemeClr val="tx2">
                      <a:lumMod val="75000"/>
                      <a:lumOff val="25000"/>
                    </a:schemeClr>
                  </a:solidFill>
                  <a:latin typeface="Calibri" pitchFamily="34" charset="0"/>
                </a:rPr>
                <a:t>programme</a:t>
              </a:r>
              <a:endParaRPr lang="en-GB" sz="2000" dirty="0">
                <a:solidFill>
                  <a:schemeClr val="tx2">
                    <a:lumMod val="75000"/>
                    <a:lumOff val="25000"/>
                  </a:schemeClr>
                </a:solidFill>
                <a:latin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181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1500166" y="136525"/>
            <a:ext cx="7435872" cy="792145"/>
          </a:xfrm>
          <a:noFill/>
        </p:spPr>
        <p:txBody>
          <a:bodyPr anchor="t"/>
          <a:lstStyle/>
          <a:p>
            <a:pPr algn="l" eaLnBrk="1" hangingPunct="1"/>
            <a:r>
              <a:rPr lang="fr-FR" sz="4000" b="1" dirty="0" smtClean="0">
                <a:solidFill>
                  <a:srgbClr val="C00000"/>
                </a:solidFill>
              </a:rPr>
              <a:t>GESS</a:t>
            </a:r>
            <a:r>
              <a:rPr lang="fr-FR" sz="4000" b="1" dirty="0" smtClean="0">
                <a:solidFill>
                  <a:schemeClr val="bg2">
                    <a:lumMod val="50000"/>
                  </a:schemeClr>
                </a:solidFill>
              </a:rPr>
              <a:t> | </a:t>
            </a:r>
            <a:r>
              <a:rPr lang="en-GB" sz="4000" b="1" dirty="0" smtClean="0">
                <a:solidFill>
                  <a:schemeClr val="tx2">
                    <a:lumMod val="75000"/>
                    <a:lumOff val="25000"/>
                  </a:schemeClr>
                </a:solidFill>
              </a:rPr>
              <a:t>Social transfers matrix		</a:t>
            </a:r>
            <a:endParaRPr lang="en-US" sz="4000" dirty="0" smtClean="0">
              <a:solidFill>
                <a:schemeClr val="tx2">
                  <a:lumMod val="75000"/>
                  <a:lumOff val="25000"/>
                </a:schemeClr>
              </a:solidFill>
            </a:endParaRPr>
          </a:p>
        </p:txBody>
      </p:sp>
      <p:sp>
        <p:nvSpPr>
          <p:cNvPr id="10" name="TextBox 9"/>
          <p:cNvSpPr txBox="1">
            <a:spLocks noChangeArrowheads="1"/>
          </p:cNvSpPr>
          <p:nvPr/>
        </p:nvSpPr>
        <p:spPr bwMode="auto">
          <a:xfrm>
            <a:off x="785786" y="785794"/>
            <a:ext cx="8072494" cy="5832366"/>
          </a:xfrm>
          <a:prstGeom prst="rect">
            <a:avLst/>
          </a:prstGeom>
          <a:noFill/>
          <a:ln w="25400">
            <a:solidFill>
              <a:schemeClr val="bg1"/>
            </a:solidFill>
            <a:miter lim="800000"/>
            <a:headEnd/>
            <a:tailEnd/>
          </a:ln>
        </p:spPr>
        <p:txBody>
          <a:bodyPr wrap="square">
            <a:spAutoFit/>
          </a:bodyPr>
          <a:lstStyle/>
          <a:p>
            <a:pPr marL="266700" indent="-171450"/>
            <a:r>
              <a:rPr lang="en-GB" sz="2000" b="1" dirty="0" smtClean="0">
                <a:latin typeface="Calibri" pitchFamily="34" charset="0"/>
              </a:rPr>
              <a:t>	</a:t>
            </a:r>
            <a:endParaRPr lang="en-GB" sz="2000" b="1" dirty="0" smtClean="0">
              <a:solidFill>
                <a:schemeClr val="tx2">
                  <a:lumMod val="75000"/>
                  <a:lumOff val="25000"/>
                </a:schemeClr>
              </a:solidFill>
              <a:latin typeface="Calibri" pitchFamily="34" charset="0"/>
            </a:endParaRPr>
          </a:p>
          <a:p>
            <a:pPr marL="482600" indent="-482600" eaLnBrk="0" hangingPunct="0">
              <a:lnSpc>
                <a:spcPct val="90000"/>
              </a:lnSpc>
              <a:spcBef>
                <a:spcPct val="20000"/>
              </a:spcBef>
              <a:buClr>
                <a:srgbClr val="C00000"/>
              </a:buClr>
              <a:buFont typeface="Wingdings 2" pitchFamily="18" charset="2"/>
              <a:buChar char=""/>
              <a:defRPr/>
            </a:pPr>
            <a:r>
              <a:rPr lang="en-US" sz="2400" b="1" dirty="0" smtClean="0">
                <a:solidFill>
                  <a:srgbClr val="C00000"/>
                </a:solidFill>
                <a:latin typeface="Calibri" pitchFamily="34" charset="0"/>
              </a:rPr>
              <a:t>Examples:  </a:t>
            </a:r>
            <a:r>
              <a:rPr lang="en-US" sz="2400" dirty="0" smtClean="0">
                <a:solidFill>
                  <a:srgbClr val="C00000"/>
                </a:solidFill>
              </a:rPr>
              <a:t>Income level and stimulation of consumption </a:t>
            </a:r>
          </a:p>
          <a:p>
            <a:pPr marL="939800" lvl="1" indent="-482600" eaLnBrk="0" hangingPunct="0">
              <a:lnSpc>
                <a:spcPct val="90000"/>
              </a:lnSpc>
              <a:spcBef>
                <a:spcPct val="20000"/>
              </a:spcBef>
              <a:buClr>
                <a:srgbClr val="C00000"/>
              </a:buClr>
              <a:buFont typeface="Wingdings 2" pitchFamily="18" charset="2"/>
              <a:buChar char=""/>
              <a:defRPr/>
            </a:pPr>
            <a:r>
              <a:rPr lang="en-US" sz="2400" b="1" dirty="0" err="1" smtClean="0">
                <a:solidFill>
                  <a:srgbClr val="C00000"/>
                </a:solidFill>
                <a:latin typeface="Calibri" pitchFamily="34" charset="0"/>
                <a:cs typeface="Calibri" pitchFamily="34" charset="0"/>
              </a:rPr>
              <a:t>Bolsa</a:t>
            </a:r>
            <a:r>
              <a:rPr lang="en-US" sz="2400" b="1" dirty="0" smtClean="0">
                <a:solidFill>
                  <a:srgbClr val="C00000"/>
                </a:solidFill>
                <a:latin typeface="Calibri" pitchFamily="34" charset="0"/>
                <a:cs typeface="Calibri" pitchFamily="34" charset="0"/>
              </a:rPr>
              <a:t> </a:t>
            </a:r>
            <a:r>
              <a:rPr lang="en-US" sz="2400" b="1" dirty="0" err="1" smtClean="0">
                <a:solidFill>
                  <a:srgbClr val="C00000"/>
                </a:solidFill>
                <a:latin typeface="Calibri" pitchFamily="34" charset="0"/>
                <a:cs typeface="Calibri" pitchFamily="34" charset="0"/>
              </a:rPr>
              <a:t>Familia</a:t>
            </a:r>
            <a:r>
              <a:rPr lang="en-US" sz="2400" b="1" dirty="0" smtClean="0">
                <a:solidFill>
                  <a:srgbClr val="C00000"/>
                </a:solidFill>
                <a:latin typeface="Calibri" pitchFamily="34" charset="0"/>
                <a:cs typeface="Calibri" pitchFamily="34" charset="0"/>
              </a:rPr>
              <a:t> </a:t>
            </a:r>
            <a:r>
              <a:rPr lang="en-US" sz="2000" dirty="0" smtClean="0">
                <a:solidFill>
                  <a:srgbClr val="292929"/>
                </a:solidFill>
                <a:latin typeface="Calibri" pitchFamily="34" charset="0"/>
                <a:cs typeface="Calibri" pitchFamily="34" charset="0"/>
              </a:rPr>
              <a:t>As a result, the program has also demonstrated a significant impact on poverty (...) Results of the annual household survey (PNAD 2004) show that the BFP accounted for (...) </a:t>
            </a:r>
            <a:r>
              <a:rPr lang="en-US" sz="2000" b="1" dirty="0" smtClean="0">
                <a:solidFill>
                  <a:srgbClr val="292929"/>
                </a:solidFill>
                <a:latin typeface="Calibri" pitchFamily="34" charset="0"/>
                <a:cs typeface="Calibri" pitchFamily="34" charset="0"/>
              </a:rPr>
              <a:t>16% of the recent fall in extreme poverty'</a:t>
            </a:r>
            <a:r>
              <a:rPr lang="en-US" sz="2000" dirty="0" smtClean="0">
                <a:solidFill>
                  <a:srgbClr val="292929"/>
                </a:solidFill>
                <a:latin typeface="Calibri" pitchFamily="34" charset="0"/>
                <a:cs typeface="Calibri" pitchFamily="34" charset="0"/>
              </a:rPr>
              <a:t>. </a:t>
            </a:r>
          </a:p>
          <a:p>
            <a:pPr marL="1397000" lvl="2" indent="-482600" eaLnBrk="0" hangingPunct="0">
              <a:lnSpc>
                <a:spcPct val="90000"/>
              </a:lnSpc>
              <a:spcBef>
                <a:spcPct val="20000"/>
              </a:spcBef>
              <a:buClr>
                <a:srgbClr val="C00000"/>
              </a:buClr>
              <a:buFont typeface="Wingdings 2" pitchFamily="18" charset="2"/>
              <a:buChar char=""/>
              <a:defRPr/>
            </a:pPr>
            <a:r>
              <a:rPr lang="en-US" sz="1400" dirty="0" smtClean="0">
                <a:solidFill>
                  <a:srgbClr val="292929"/>
                </a:solidFill>
                <a:latin typeface="Calibri" pitchFamily="34" charset="0"/>
                <a:cs typeface="Calibri" pitchFamily="34" charset="0"/>
              </a:rPr>
              <a:t>The nuts and bolts of Brazilian </a:t>
            </a:r>
            <a:r>
              <a:rPr lang="en-US" sz="1400" dirty="0" err="1" smtClean="0">
                <a:solidFill>
                  <a:srgbClr val="292929"/>
                </a:solidFill>
                <a:latin typeface="Calibri" pitchFamily="34" charset="0"/>
                <a:cs typeface="Calibri" pitchFamily="34" charset="0"/>
              </a:rPr>
              <a:t>Bolsa</a:t>
            </a:r>
            <a:r>
              <a:rPr lang="en-US" sz="1400" dirty="0" smtClean="0">
                <a:solidFill>
                  <a:srgbClr val="292929"/>
                </a:solidFill>
                <a:latin typeface="Calibri" pitchFamily="34" charset="0"/>
                <a:cs typeface="Calibri" pitchFamily="34" charset="0"/>
              </a:rPr>
              <a:t> </a:t>
            </a:r>
            <a:r>
              <a:rPr lang="en-US" sz="1400" dirty="0" err="1" smtClean="0">
                <a:solidFill>
                  <a:srgbClr val="292929"/>
                </a:solidFill>
                <a:latin typeface="Calibri" pitchFamily="34" charset="0"/>
                <a:cs typeface="Calibri" pitchFamily="34" charset="0"/>
              </a:rPr>
              <a:t>Família</a:t>
            </a:r>
            <a:r>
              <a:rPr lang="en-US" sz="1400" dirty="0" smtClean="0">
                <a:solidFill>
                  <a:srgbClr val="292929"/>
                </a:solidFill>
                <a:latin typeface="Calibri" pitchFamily="34" charset="0"/>
                <a:cs typeface="Calibri" pitchFamily="34" charset="0"/>
              </a:rPr>
              <a:t> </a:t>
            </a:r>
            <a:r>
              <a:rPr lang="en-US" sz="1400" dirty="0" err="1" smtClean="0">
                <a:solidFill>
                  <a:srgbClr val="292929"/>
                </a:solidFill>
                <a:latin typeface="Calibri" pitchFamily="34" charset="0"/>
                <a:cs typeface="Calibri" pitchFamily="34" charset="0"/>
              </a:rPr>
              <a:t>programme</a:t>
            </a:r>
            <a:r>
              <a:rPr lang="en-US" sz="1400" dirty="0" smtClean="0">
                <a:solidFill>
                  <a:srgbClr val="292929"/>
                </a:solidFill>
                <a:latin typeface="Calibri" pitchFamily="34" charset="0"/>
                <a:cs typeface="Calibri" pitchFamily="34" charset="0"/>
              </a:rPr>
              <a:t>: Implementing conditional cash transfers in a decentralized context </a:t>
            </a:r>
            <a:r>
              <a:rPr lang="en-US" sz="1400" dirty="0" err="1" smtClean="0">
                <a:solidFill>
                  <a:srgbClr val="292929"/>
                </a:solidFill>
                <a:latin typeface="Calibri" pitchFamily="34" charset="0"/>
                <a:cs typeface="Calibri" pitchFamily="34" charset="0"/>
              </a:rPr>
              <a:t>Lindert</a:t>
            </a:r>
            <a:r>
              <a:rPr lang="en-US" sz="1400" dirty="0" smtClean="0">
                <a:solidFill>
                  <a:srgbClr val="292929"/>
                </a:solidFill>
                <a:latin typeface="Calibri" pitchFamily="34" charset="0"/>
                <a:cs typeface="Calibri" pitchFamily="34" charset="0"/>
              </a:rPr>
              <a:t>, K. - Linder, A. - Hobbs, J. - </a:t>
            </a:r>
            <a:r>
              <a:rPr lang="en-US" sz="1400" dirty="0" err="1" smtClean="0">
                <a:solidFill>
                  <a:srgbClr val="292929"/>
                </a:solidFill>
                <a:latin typeface="Calibri" pitchFamily="34" charset="0"/>
                <a:cs typeface="Calibri" pitchFamily="34" charset="0"/>
              </a:rPr>
              <a:t>Brière</a:t>
            </a:r>
            <a:r>
              <a:rPr lang="en-US" sz="1400" dirty="0" smtClean="0">
                <a:solidFill>
                  <a:srgbClr val="292929"/>
                </a:solidFill>
                <a:latin typeface="Calibri" pitchFamily="34" charset="0"/>
                <a:cs typeface="Calibri" pitchFamily="34" charset="0"/>
              </a:rPr>
              <a:t>, B. - 2007 effects (poverty impact, health, education, participation on the </a:t>
            </a:r>
            <a:r>
              <a:rPr lang="en-US" sz="1400" dirty="0" err="1" smtClean="0">
                <a:solidFill>
                  <a:srgbClr val="292929"/>
                </a:solidFill>
                <a:latin typeface="Calibri" pitchFamily="34" charset="0"/>
                <a:cs typeface="Calibri" pitchFamily="34" charset="0"/>
              </a:rPr>
              <a:t>labour</a:t>
            </a:r>
            <a:r>
              <a:rPr lang="en-US" sz="1400" dirty="0" smtClean="0">
                <a:solidFill>
                  <a:srgbClr val="292929"/>
                </a:solidFill>
                <a:latin typeface="Calibri" pitchFamily="34" charset="0"/>
                <a:cs typeface="Calibri" pitchFamily="34" charset="0"/>
              </a:rPr>
              <a:t> market, etc.)</a:t>
            </a:r>
          </a:p>
          <a:p>
            <a:pPr marL="939800" lvl="1" indent="-482600" eaLnBrk="0" hangingPunct="0">
              <a:lnSpc>
                <a:spcPct val="90000"/>
              </a:lnSpc>
              <a:spcBef>
                <a:spcPct val="20000"/>
              </a:spcBef>
              <a:buClr>
                <a:srgbClr val="C00000"/>
              </a:buClr>
              <a:buFont typeface="Wingdings 2" pitchFamily="18" charset="2"/>
              <a:buChar char=""/>
              <a:defRPr/>
            </a:pPr>
            <a:r>
              <a:rPr lang="en-US" sz="2400" b="1" dirty="0" err="1" smtClean="0">
                <a:solidFill>
                  <a:srgbClr val="C00000"/>
                </a:solidFill>
                <a:latin typeface="Calibri" pitchFamily="34" charset="0"/>
                <a:cs typeface="Calibri" pitchFamily="34" charset="0"/>
              </a:rPr>
              <a:t>Progresa</a:t>
            </a:r>
            <a:r>
              <a:rPr lang="en-US" sz="2400" b="1" dirty="0" smtClean="0">
                <a:solidFill>
                  <a:srgbClr val="C00000"/>
                </a:solidFill>
                <a:latin typeface="Calibri" pitchFamily="34" charset="0"/>
                <a:cs typeface="Calibri" pitchFamily="34" charset="0"/>
              </a:rPr>
              <a:t> (</a:t>
            </a:r>
            <a:r>
              <a:rPr lang="en-US" sz="2400" b="1" dirty="0" err="1" smtClean="0">
                <a:solidFill>
                  <a:srgbClr val="C00000"/>
                </a:solidFill>
                <a:latin typeface="Calibri" pitchFamily="34" charset="0"/>
                <a:cs typeface="Calibri" pitchFamily="34" charset="0"/>
              </a:rPr>
              <a:t>Programa</a:t>
            </a:r>
            <a:r>
              <a:rPr lang="en-US" sz="2400" b="1" dirty="0" smtClean="0">
                <a:solidFill>
                  <a:srgbClr val="C00000"/>
                </a:solidFill>
                <a:latin typeface="Calibri" pitchFamily="34" charset="0"/>
                <a:cs typeface="Calibri" pitchFamily="34" charset="0"/>
              </a:rPr>
              <a:t> de </a:t>
            </a:r>
            <a:r>
              <a:rPr lang="en-US" sz="2400" b="1" dirty="0" err="1" smtClean="0">
                <a:solidFill>
                  <a:srgbClr val="C00000"/>
                </a:solidFill>
                <a:latin typeface="Calibri" pitchFamily="34" charset="0"/>
                <a:cs typeface="Calibri" pitchFamily="34" charset="0"/>
              </a:rPr>
              <a:t>Educacion</a:t>
            </a:r>
            <a:r>
              <a:rPr lang="en-US" sz="2400" b="1" dirty="0" smtClean="0">
                <a:solidFill>
                  <a:srgbClr val="C00000"/>
                </a:solidFill>
                <a:latin typeface="Calibri" pitchFamily="34" charset="0"/>
                <a:cs typeface="Calibri" pitchFamily="34" charset="0"/>
              </a:rPr>
              <a:t>, </a:t>
            </a:r>
            <a:r>
              <a:rPr lang="en-US" sz="2400" b="1" dirty="0" err="1" smtClean="0">
                <a:solidFill>
                  <a:srgbClr val="C00000"/>
                </a:solidFill>
                <a:latin typeface="Calibri" pitchFamily="34" charset="0"/>
                <a:cs typeface="Calibri" pitchFamily="34" charset="0"/>
              </a:rPr>
              <a:t>Salud</a:t>
            </a:r>
            <a:r>
              <a:rPr lang="en-US" sz="2400" b="1" dirty="0" smtClean="0">
                <a:solidFill>
                  <a:srgbClr val="C00000"/>
                </a:solidFill>
                <a:latin typeface="Calibri" pitchFamily="34" charset="0"/>
                <a:cs typeface="Calibri" pitchFamily="34" charset="0"/>
              </a:rPr>
              <a:t> y </a:t>
            </a:r>
            <a:r>
              <a:rPr lang="en-US" sz="2400" b="1" dirty="0" err="1" smtClean="0">
                <a:solidFill>
                  <a:srgbClr val="C00000"/>
                </a:solidFill>
                <a:latin typeface="Calibri" pitchFamily="34" charset="0"/>
                <a:cs typeface="Calibri" pitchFamily="34" charset="0"/>
              </a:rPr>
              <a:t>Alimentacion</a:t>
            </a:r>
            <a:r>
              <a:rPr lang="en-US" sz="2400" b="1" dirty="0" smtClean="0">
                <a:solidFill>
                  <a:srgbClr val="C00000"/>
                </a:solidFill>
                <a:latin typeface="Calibri" pitchFamily="34" charset="0"/>
                <a:cs typeface="Calibri" pitchFamily="34" charset="0"/>
              </a:rPr>
              <a:t>)</a:t>
            </a:r>
            <a:r>
              <a:rPr lang="en-US" sz="2400" dirty="0" smtClean="0">
                <a:solidFill>
                  <a:srgbClr val="292929"/>
                </a:solidFill>
                <a:latin typeface="Calibri" pitchFamily="34" charset="0"/>
                <a:cs typeface="Calibri" pitchFamily="34" charset="0"/>
              </a:rPr>
              <a:t> | </a:t>
            </a:r>
            <a:r>
              <a:rPr lang="en-US" sz="2400" b="1" dirty="0" err="1" smtClean="0">
                <a:solidFill>
                  <a:srgbClr val="C00000"/>
                </a:solidFill>
                <a:latin typeface="Calibri" pitchFamily="34" charset="0"/>
                <a:cs typeface="Calibri" pitchFamily="34" charset="0"/>
              </a:rPr>
              <a:t>Oportunidades</a:t>
            </a:r>
            <a:r>
              <a:rPr lang="en-US" sz="2400" dirty="0" smtClean="0">
                <a:solidFill>
                  <a:srgbClr val="292929"/>
                </a:solidFill>
                <a:latin typeface="Calibri" pitchFamily="34" charset="0"/>
                <a:cs typeface="Calibri" pitchFamily="34" charset="0"/>
              </a:rPr>
              <a:t>" . </a:t>
            </a:r>
            <a:r>
              <a:rPr lang="en-US" sz="2000" dirty="0" smtClean="0">
                <a:solidFill>
                  <a:srgbClr val="292929"/>
                </a:solidFill>
                <a:latin typeface="Calibri" pitchFamily="34" charset="0"/>
                <a:cs typeface="Calibri" pitchFamily="34" charset="0"/>
              </a:rPr>
              <a:t>The conditional cash transfers [</a:t>
            </a:r>
            <a:r>
              <a:rPr lang="en-US" sz="2000" dirty="0" err="1" smtClean="0">
                <a:solidFill>
                  <a:srgbClr val="292929"/>
                </a:solidFill>
                <a:latin typeface="Calibri" pitchFamily="34" charset="0"/>
                <a:cs typeface="Calibri" pitchFamily="34" charset="0"/>
              </a:rPr>
              <a:t>Bolsa</a:t>
            </a:r>
            <a:r>
              <a:rPr lang="en-US" sz="2000" dirty="0" smtClean="0">
                <a:solidFill>
                  <a:srgbClr val="292929"/>
                </a:solidFill>
                <a:latin typeface="Calibri" pitchFamily="34" charset="0"/>
                <a:cs typeface="Calibri" pitchFamily="34" charset="0"/>
              </a:rPr>
              <a:t> </a:t>
            </a:r>
            <a:r>
              <a:rPr lang="en-US" sz="2000" dirty="0" err="1" smtClean="0">
                <a:solidFill>
                  <a:srgbClr val="292929"/>
                </a:solidFill>
                <a:latin typeface="Calibri" pitchFamily="34" charset="0"/>
                <a:cs typeface="Calibri" pitchFamily="34" charset="0"/>
              </a:rPr>
              <a:t>Família</a:t>
            </a:r>
            <a:r>
              <a:rPr lang="en-US" sz="2000" dirty="0" smtClean="0">
                <a:solidFill>
                  <a:srgbClr val="292929"/>
                </a:solidFill>
                <a:latin typeface="Calibri" pitchFamily="34" charset="0"/>
                <a:cs typeface="Calibri" pitchFamily="34" charset="0"/>
              </a:rPr>
              <a:t>, </a:t>
            </a:r>
            <a:r>
              <a:rPr lang="en-US" sz="2000" dirty="0" err="1" smtClean="0">
                <a:solidFill>
                  <a:srgbClr val="292929"/>
                </a:solidFill>
                <a:latin typeface="Calibri" pitchFamily="34" charset="0"/>
                <a:cs typeface="Calibri" pitchFamily="34" charset="0"/>
              </a:rPr>
              <a:t>Oportunidades</a:t>
            </a:r>
            <a:r>
              <a:rPr lang="en-US" sz="2000" dirty="0" smtClean="0">
                <a:solidFill>
                  <a:srgbClr val="292929"/>
                </a:solidFill>
                <a:latin typeface="Calibri" pitchFamily="34" charset="0"/>
                <a:cs typeface="Calibri" pitchFamily="34" charset="0"/>
              </a:rPr>
              <a:t> and Chile </a:t>
            </a:r>
            <a:r>
              <a:rPr lang="en-US" sz="2000" dirty="0" err="1" smtClean="0">
                <a:solidFill>
                  <a:srgbClr val="292929"/>
                </a:solidFill>
                <a:latin typeface="Calibri" pitchFamily="34" charset="0"/>
                <a:cs typeface="Calibri" pitchFamily="34" charset="0"/>
              </a:rPr>
              <a:t>Solidario</a:t>
            </a:r>
            <a:r>
              <a:rPr lang="en-US" sz="2000" dirty="0" smtClean="0">
                <a:solidFill>
                  <a:srgbClr val="292929"/>
                </a:solidFill>
                <a:latin typeface="Calibri" pitchFamily="34" charset="0"/>
                <a:cs typeface="Calibri" pitchFamily="34" charset="0"/>
              </a:rPr>
              <a:t>] proved to be an important inequality-reducing factor in all three countries.  With a share of about 0.5 per cent of total income in Brazil and Mexico and much less in Chile, the CCTs </a:t>
            </a:r>
            <a:r>
              <a:rPr lang="en-US" sz="2000" dirty="0" smtClean="0">
                <a:solidFill>
                  <a:schemeClr val="accent2">
                    <a:lumMod val="25000"/>
                  </a:schemeClr>
                </a:solidFill>
                <a:latin typeface="Calibri" pitchFamily="34" charset="0"/>
                <a:cs typeface="Calibri" pitchFamily="34" charset="0"/>
              </a:rPr>
              <a:t>were </a:t>
            </a:r>
            <a:r>
              <a:rPr lang="en-US" sz="2000" b="1" dirty="0" smtClean="0">
                <a:solidFill>
                  <a:schemeClr val="accent2">
                    <a:lumMod val="25000"/>
                  </a:schemeClr>
                </a:solidFill>
                <a:latin typeface="Calibri" pitchFamily="34" charset="0"/>
                <a:cs typeface="Calibri" pitchFamily="34" charset="0"/>
              </a:rPr>
              <a:t>responsible for 21 per cent of inequality reduction in Brazil and Mexico and 15 per cent in Chile. </a:t>
            </a:r>
          </a:p>
          <a:p>
            <a:pPr marL="1397000" lvl="2" indent="-482600" eaLnBrk="0" hangingPunct="0">
              <a:lnSpc>
                <a:spcPct val="90000"/>
              </a:lnSpc>
              <a:spcBef>
                <a:spcPct val="20000"/>
              </a:spcBef>
              <a:buClr>
                <a:srgbClr val="C00000"/>
              </a:buClr>
              <a:buFont typeface="Wingdings 2" pitchFamily="18" charset="2"/>
              <a:buChar char=""/>
              <a:defRPr/>
            </a:pPr>
            <a:r>
              <a:rPr lang="en-US" sz="1400" dirty="0" smtClean="0">
                <a:solidFill>
                  <a:srgbClr val="292929"/>
                </a:solidFill>
                <a:latin typeface="Calibri" pitchFamily="34" charset="0"/>
                <a:cs typeface="Calibri" pitchFamily="34" charset="0"/>
              </a:rPr>
              <a:t>Conditional cash transfers in Brazil, Chile and Mexico: Impacts upon inequality "</a:t>
            </a:r>
            <a:r>
              <a:rPr lang="en-US" sz="1400" dirty="0" err="1" smtClean="0">
                <a:solidFill>
                  <a:srgbClr val="292929"/>
                </a:solidFill>
                <a:latin typeface="Calibri" pitchFamily="34" charset="0"/>
                <a:cs typeface="Calibri" pitchFamily="34" charset="0"/>
              </a:rPr>
              <a:t>Soares</a:t>
            </a:r>
            <a:r>
              <a:rPr lang="en-US" sz="1400" dirty="0" smtClean="0">
                <a:solidFill>
                  <a:srgbClr val="292929"/>
                </a:solidFill>
                <a:latin typeface="Calibri" pitchFamily="34" charset="0"/>
                <a:cs typeface="Calibri" pitchFamily="34" charset="0"/>
              </a:rPr>
              <a:t>, S. - </a:t>
            </a:r>
            <a:r>
              <a:rPr lang="en-US" sz="1400" dirty="0" err="1" smtClean="0">
                <a:solidFill>
                  <a:srgbClr val="292929"/>
                </a:solidFill>
                <a:latin typeface="Calibri" pitchFamily="34" charset="0"/>
                <a:cs typeface="Calibri" pitchFamily="34" charset="0"/>
              </a:rPr>
              <a:t>Osório</a:t>
            </a:r>
            <a:r>
              <a:rPr lang="en-US" sz="1400" dirty="0" smtClean="0">
                <a:solidFill>
                  <a:srgbClr val="292929"/>
                </a:solidFill>
                <a:latin typeface="Calibri" pitchFamily="34" charset="0"/>
                <a:cs typeface="Calibri" pitchFamily="34" charset="0"/>
              </a:rPr>
              <a:t>, R. - </a:t>
            </a:r>
            <a:r>
              <a:rPr lang="en-US" sz="1400" dirty="0" err="1" smtClean="0">
                <a:solidFill>
                  <a:srgbClr val="292929"/>
                </a:solidFill>
                <a:latin typeface="Calibri" pitchFamily="34" charset="0"/>
                <a:cs typeface="Calibri" pitchFamily="34" charset="0"/>
              </a:rPr>
              <a:t>Soares</a:t>
            </a:r>
            <a:r>
              <a:rPr lang="en-US" sz="1400" dirty="0" smtClean="0">
                <a:solidFill>
                  <a:srgbClr val="292929"/>
                </a:solidFill>
                <a:latin typeface="Calibri" pitchFamily="34" charset="0"/>
                <a:cs typeface="Calibri" pitchFamily="34" charset="0"/>
              </a:rPr>
              <a:t>, F. - Medeiros, M. - Zepeda, E. " – 2007 </a:t>
            </a:r>
            <a:endParaRPr lang="en-US" sz="2000" b="1" dirty="0" smtClean="0">
              <a:solidFill>
                <a:srgbClr val="292929"/>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idx="4294967295"/>
          </p:nvPr>
        </p:nvSpPr>
        <p:spPr>
          <a:xfrm>
            <a:off x="1500166" y="136525"/>
            <a:ext cx="7435872" cy="792145"/>
          </a:xfrm>
          <a:noFill/>
        </p:spPr>
        <p:txBody>
          <a:bodyPr anchor="t"/>
          <a:lstStyle/>
          <a:p>
            <a:pPr algn="l" eaLnBrk="1" hangingPunct="1"/>
            <a:r>
              <a:rPr lang="fr-FR" sz="4000" b="1" dirty="0" smtClean="0">
                <a:solidFill>
                  <a:srgbClr val="C00000"/>
                </a:solidFill>
              </a:rPr>
              <a:t>GESS</a:t>
            </a:r>
            <a:r>
              <a:rPr lang="fr-FR" sz="4000" b="1" dirty="0" smtClean="0">
                <a:solidFill>
                  <a:schemeClr val="bg2">
                    <a:lumMod val="50000"/>
                  </a:schemeClr>
                </a:solidFill>
              </a:rPr>
              <a:t> | </a:t>
            </a:r>
            <a:r>
              <a:rPr lang="en-GB" sz="4000" b="1" dirty="0" smtClean="0">
                <a:solidFill>
                  <a:schemeClr val="tx2">
                    <a:lumMod val="75000"/>
                    <a:lumOff val="25000"/>
                  </a:schemeClr>
                </a:solidFill>
              </a:rPr>
              <a:t>Social transfers matrix		</a:t>
            </a:r>
            <a:endParaRPr lang="en-US" sz="4000" dirty="0" smtClean="0">
              <a:solidFill>
                <a:schemeClr val="tx2">
                  <a:lumMod val="75000"/>
                  <a:lumOff val="25000"/>
                </a:schemeClr>
              </a:solidFill>
            </a:endParaRPr>
          </a:p>
        </p:txBody>
      </p:sp>
      <p:sp>
        <p:nvSpPr>
          <p:cNvPr id="10" name="TextBox 9"/>
          <p:cNvSpPr txBox="1">
            <a:spLocks noChangeArrowheads="1"/>
          </p:cNvSpPr>
          <p:nvPr/>
        </p:nvSpPr>
        <p:spPr bwMode="auto">
          <a:xfrm>
            <a:off x="857224" y="1428736"/>
            <a:ext cx="7715304" cy="4647426"/>
          </a:xfrm>
          <a:prstGeom prst="rect">
            <a:avLst/>
          </a:prstGeom>
          <a:noFill/>
          <a:ln w="25400">
            <a:solidFill>
              <a:schemeClr val="bg1"/>
            </a:solidFill>
            <a:miter lim="800000"/>
            <a:headEnd/>
            <a:tailEnd/>
          </a:ln>
        </p:spPr>
        <p:txBody>
          <a:bodyPr wrap="square">
            <a:spAutoFit/>
          </a:bodyPr>
          <a:lstStyle/>
          <a:p>
            <a:pPr marL="266700" indent="-171450"/>
            <a:r>
              <a:rPr lang="en-GB" sz="2000" b="1" dirty="0" smtClean="0">
                <a:latin typeface="Calibri" pitchFamily="34" charset="0"/>
              </a:rPr>
              <a:t>	</a:t>
            </a:r>
            <a:endParaRPr lang="en-GB" sz="2000" b="1" dirty="0" smtClean="0">
              <a:solidFill>
                <a:schemeClr val="tx2">
                  <a:lumMod val="75000"/>
                  <a:lumOff val="25000"/>
                </a:schemeClr>
              </a:solidFill>
              <a:latin typeface="Calibri" pitchFamily="34" charset="0"/>
            </a:endParaRPr>
          </a:p>
          <a:p>
            <a:pPr marL="457200" indent="-457200">
              <a:buClr>
                <a:srgbClr val="C00000"/>
              </a:buClr>
              <a:buFont typeface="Wingdings" pitchFamily="2" charset="2"/>
              <a:buChar char="q"/>
            </a:pPr>
            <a:r>
              <a:rPr lang="en-US" b="1" dirty="0" smtClean="0">
                <a:solidFill>
                  <a:srgbClr val="292929"/>
                </a:solidFill>
                <a:hlinkClick r:id="rId2" action="ppaction://hlinkfile"/>
              </a:rPr>
              <a:t>Child Support Grant</a:t>
            </a:r>
            <a:r>
              <a:rPr lang="en-US" dirty="0" smtClean="0">
                <a:solidFill>
                  <a:srgbClr val="292929"/>
                </a:solidFill>
                <a:hlinkClick r:id="rId2" action="ppaction://hlinkfile"/>
              </a:rPr>
              <a:t> </a:t>
            </a:r>
            <a:r>
              <a:rPr lang="en-US" dirty="0" smtClean="0">
                <a:solidFill>
                  <a:srgbClr val="292929"/>
                </a:solidFill>
              </a:rPr>
              <a:t>`In the absence of the CSG, but after taking account of the SOAP, 42.7% of children would be in poverty and 13.1% would be in ultra-poverty. As previously explained, 33.1% of individuals are poor after taking account of SOAP. Assuming that all the eligible (under the age of 7) register for the CSG, household poverty would fall to 28.9%. Even more strikingly, poverty among children (under 7) falls from 42.7% to 34.3% and ultra poverty falls from 13.1% to 4.2</a:t>
            </a:r>
            <a:r>
              <a:rPr lang="en-US" sz="1400" dirty="0" smtClean="0">
                <a:solidFill>
                  <a:srgbClr val="292929"/>
                </a:solidFill>
              </a:rPr>
              <a:t>%¿. (</a:t>
            </a:r>
            <a:r>
              <a:rPr lang="en-US" sz="1400" dirty="0" err="1" smtClean="0">
                <a:solidFill>
                  <a:srgbClr val="292929"/>
                </a:solidFill>
              </a:rPr>
              <a:t>Woolard</a:t>
            </a:r>
            <a:r>
              <a:rPr lang="en-US" sz="1400" dirty="0" smtClean="0">
                <a:solidFill>
                  <a:srgbClr val="292929"/>
                </a:solidFill>
              </a:rPr>
              <a:t>, 2003: 9).</a:t>
            </a:r>
          </a:p>
          <a:p>
            <a:pPr marL="457200" indent="-457200">
              <a:buClr>
                <a:srgbClr val="C00000"/>
              </a:buClr>
            </a:pPr>
            <a:r>
              <a:rPr lang="en-US" sz="1400" dirty="0" smtClean="0">
                <a:solidFill>
                  <a:srgbClr val="292929"/>
                </a:solidFill>
              </a:rPr>
              <a:t>	Social assistance grants: Impact of government </a:t>
            </a:r>
            <a:r>
              <a:rPr lang="en-US" sz="1400" dirty="0" err="1" smtClean="0">
                <a:solidFill>
                  <a:srgbClr val="292929"/>
                </a:solidFill>
              </a:rPr>
              <a:t>programmes</a:t>
            </a:r>
            <a:r>
              <a:rPr lang="en-US" sz="1400" dirty="0" smtClean="0">
                <a:solidFill>
                  <a:srgbClr val="292929"/>
                </a:solidFill>
              </a:rPr>
              <a:t> using administrative data sets </a:t>
            </a:r>
            <a:r>
              <a:rPr lang="en-US" sz="1400" i="1" dirty="0" err="1" smtClean="0">
                <a:solidFill>
                  <a:srgbClr val="292929"/>
                </a:solidFill>
              </a:rPr>
              <a:t>Woolard</a:t>
            </a:r>
            <a:r>
              <a:rPr lang="en-US" sz="1400" i="1" dirty="0" smtClean="0">
                <a:solidFill>
                  <a:srgbClr val="292929"/>
                </a:solidFill>
              </a:rPr>
              <a:t>, I. </a:t>
            </a:r>
            <a:r>
              <a:rPr lang="en-US" sz="1400" dirty="0" smtClean="0">
                <a:solidFill>
                  <a:srgbClr val="292929"/>
                </a:solidFill>
              </a:rPr>
              <a:t>– 2003</a:t>
            </a:r>
          </a:p>
          <a:p>
            <a:pPr marL="457200" indent="-457200">
              <a:buClr>
                <a:srgbClr val="C00000"/>
              </a:buClr>
            </a:pPr>
            <a:endParaRPr lang="en-US" sz="1400" dirty="0" smtClean="0">
              <a:solidFill>
                <a:srgbClr val="292929"/>
              </a:solidFill>
              <a:latin typeface="Calibri" pitchFamily="34" charset="0"/>
            </a:endParaRPr>
          </a:p>
          <a:p>
            <a:pPr lvl="1" indent="-457200">
              <a:buClr>
                <a:srgbClr val="C00000"/>
              </a:buClr>
              <a:buFont typeface="Wingdings" pitchFamily="2" charset="2"/>
              <a:buChar char="q"/>
            </a:pPr>
            <a:r>
              <a:rPr lang="en-US" b="1" dirty="0" smtClean="0">
                <a:solidFill>
                  <a:schemeClr val="accent2">
                    <a:lumMod val="10000"/>
                  </a:schemeClr>
                </a:solidFill>
                <a:hlinkClick r:id="rId3" action="ppaction://hlinkfile"/>
              </a:rPr>
              <a:t>Social Pension</a:t>
            </a:r>
            <a:r>
              <a:rPr lang="en-US" dirty="0" smtClean="0">
                <a:solidFill>
                  <a:schemeClr val="accent2">
                    <a:lumMod val="10000"/>
                  </a:schemeClr>
                </a:solidFill>
                <a:hlinkClick r:id="rId3" action="ppaction://hlinkfile"/>
              </a:rPr>
              <a:t> </a:t>
            </a:r>
            <a:r>
              <a:rPr lang="en-US" dirty="0" smtClean="0">
                <a:solidFill>
                  <a:schemeClr val="accent2">
                    <a:lumMod val="10000"/>
                  </a:schemeClr>
                </a:solidFill>
              </a:rPr>
              <a:t>The social pension [in South Africa] reduces the number of people living below the poverty line by 2.24 million. It increases the income of the poorest 5% of the population by 50%'. (</a:t>
            </a:r>
            <a:r>
              <a:rPr lang="en-US" dirty="0" err="1" smtClean="0">
                <a:solidFill>
                  <a:schemeClr val="accent2">
                    <a:lumMod val="10000"/>
                  </a:schemeClr>
                </a:solidFill>
              </a:rPr>
              <a:t>HelpAge</a:t>
            </a:r>
            <a:r>
              <a:rPr lang="en-US" dirty="0" smtClean="0">
                <a:solidFill>
                  <a:schemeClr val="accent2">
                    <a:lumMod val="10000"/>
                  </a:schemeClr>
                </a:solidFill>
              </a:rPr>
              <a:t> International, 2009).</a:t>
            </a:r>
          </a:p>
          <a:p>
            <a:pPr lvl="1" indent="-457200">
              <a:buClr>
                <a:srgbClr val="C00000"/>
              </a:buClr>
            </a:pPr>
            <a:r>
              <a:rPr lang="en-US" sz="1400" dirty="0" smtClean="0">
                <a:solidFill>
                  <a:schemeClr val="accent2">
                    <a:lumMod val="10000"/>
                  </a:schemeClr>
                </a:solidFill>
              </a:rPr>
              <a:t>	Social Pensions in South Africa </a:t>
            </a:r>
            <a:r>
              <a:rPr lang="en-US" sz="1400" i="1" dirty="0" err="1" smtClean="0">
                <a:solidFill>
                  <a:schemeClr val="accent2">
                    <a:lumMod val="10000"/>
                  </a:schemeClr>
                </a:solidFill>
              </a:rPr>
              <a:t>HelpAge</a:t>
            </a:r>
            <a:r>
              <a:rPr lang="en-US" sz="1400" i="1" dirty="0" smtClean="0">
                <a:solidFill>
                  <a:schemeClr val="accent2">
                    <a:lumMod val="10000"/>
                  </a:schemeClr>
                </a:solidFill>
              </a:rPr>
              <a:t> International </a:t>
            </a:r>
            <a:r>
              <a:rPr lang="en-US" sz="1400" dirty="0" smtClean="0">
                <a:solidFill>
                  <a:schemeClr val="accent2">
                    <a:lumMod val="10000"/>
                  </a:schemeClr>
                </a:solidFill>
              </a:rPr>
              <a:t>– 2009 </a:t>
            </a:r>
            <a:endParaRPr lang="en-US" sz="1400" dirty="0" smtClean="0">
              <a:solidFill>
                <a:schemeClr val="accent2">
                  <a:lumMod val="10000"/>
                </a:schemeClr>
              </a:solidFill>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1500166" y="-1"/>
            <a:ext cx="7411606" cy="1000109"/>
          </a:xfrm>
        </p:spPr>
        <p:txBody>
          <a:bodyPr/>
          <a:lstStyle/>
          <a:p>
            <a:pPr algn="l"/>
            <a:r>
              <a:rPr lang="en-GB" altLang="zh-CN" sz="3200" b="1" dirty="0" smtClean="0">
                <a:solidFill>
                  <a:schemeClr val="accent2">
                    <a:lumMod val="25000"/>
                  </a:schemeClr>
                </a:solidFill>
                <a:ea typeface="宋体" pitchFamily="2" charset="-122"/>
              </a:rPr>
              <a:t>Poverty impact</a:t>
            </a:r>
            <a:r>
              <a:rPr lang="en-GB" altLang="zh-CN" sz="3200" dirty="0" smtClean="0">
                <a:solidFill>
                  <a:schemeClr val="accent2">
                    <a:lumMod val="25000"/>
                  </a:schemeClr>
                </a:solidFill>
                <a:ea typeface="宋体" pitchFamily="2" charset="-122"/>
              </a:rPr>
              <a:t> </a:t>
            </a:r>
            <a:r>
              <a:rPr lang="en-GB" altLang="zh-CN" sz="3200" dirty="0" smtClean="0">
                <a:solidFill>
                  <a:srgbClr val="C00000"/>
                </a:solidFill>
                <a:ea typeface="宋体" pitchFamily="2" charset="-122"/>
              </a:rPr>
              <a:t>|</a:t>
            </a:r>
            <a:r>
              <a:rPr lang="en-GB" altLang="zh-CN" sz="3200" dirty="0" smtClean="0">
                <a:solidFill>
                  <a:schemeClr val="bg2">
                    <a:lumMod val="75000"/>
                  </a:schemeClr>
                </a:solidFill>
                <a:ea typeface="宋体" pitchFamily="2" charset="-122"/>
              </a:rPr>
              <a:t> </a:t>
            </a:r>
            <a:r>
              <a:rPr lang="en-GB" altLang="zh-CN" sz="3200" dirty="0" smtClean="0">
                <a:solidFill>
                  <a:schemeClr val="accent2">
                    <a:lumMod val="25000"/>
                  </a:schemeClr>
                </a:solidFill>
                <a:ea typeface="宋体" pitchFamily="2" charset="-122"/>
              </a:rPr>
              <a:t>Impact on </a:t>
            </a:r>
            <a:r>
              <a:rPr lang="en-GB" altLang="zh-CN" sz="3200" b="1" dirty="0" smtClean="0">
                <a:solidFill>
                  <a:srgbClr val="C00000"/>
                </a:solidFill>
                <a:ea typeface="宋体" pitchFamily="2" charset="-122"/>
              </a:rPr>
              <a:t>poverty rates</a:t>
            </a:r>
            <a:br>
              <a:rPr lang="en-GB" altLang="zh-CN" sz="3200" b="1" dirty="0" smtClean="0">
                <a:solidFill>
                  <a:srgbClr val="C00000"/>
                </a:solidFill>
                <a:ea typeface="宋体" pitchFamily="2" charset="-122"/>
              </a:rPr>
            </a:br>
            <a:r>
              <a:rPr lang="en-GB" altLang="zh-CN" sz="3200" b="1" dirty="0" smtClean="0">
                <a:solidFill>
                  <a:srgbClr val="C00000"/>
                </a:solidFill>
                <a:ea typeface="宋体" pitchFamily="2" charset="-122"/>
              </a:rPr>
              <a:t>		</a:t>
            </a:r>
            <a:r>
              <a:rPr lang="en-GB" altLang="zh-CN" b="1" dirty="0" smtClean="0">
                <a:solidFill>
                  <a:srgbClr val="C00000"/>
                </a:solidFill>
                <a:ea typeface="宋体" pitchFamily="2" charset="-122"/>
              </a:rPr>
              <a:t>	   </a:t>
            </a:r>
            <a:r>
              <a:rPr lang="en-GB" altLang="zh-CN" sz="3200" b="1" dirty="0" smtClean="0">
                <a:solidFill>
                  <a:srgbClr val="C00000"/>
                </a:solidFill>
                <a:ea typeface="宋体" pitchFamily="2" charset="-122"/>
              </a:rPr>
              <a:t>Viet Nam</a:t>
            </a:r>
            <a:endParaRPr lang="en-US" altLang="zh-CN" sz="3200" b="1" dirty="0" smtClean="0">
              <a:solidFill>
                <a:srgbClr val="C00000"/>
              </a:solidFill>
              <a:ea typeface="宋体" pitchFamily="2" charset="-122"/>
            </a:endParaRPr>
          </a:p>
        </p:txBody>
      </p:sp>
      <p:sp>
        <p:nvSpPr>
          <p:cNvPr id="68611" name="Rectangle 3"/>
          <p:cNvSpPr>
            <a:spLocks noGrp="1" noChangeArrowheads="1"/>
          </p:cNvSpPr>
          <p:nvPr>
            <p:ph type="body" idx="4294967295"/>
          </p:nvPr>
        </p:nvSpPr>
        <p:spPr>
          <a:xfrm>
            <a:off x="285720" y="1357298"/>
            <a:ext cx="8553450" cy="455599"/>
          </a:xfrm>
        </p:spPr>
        <p:txBody>
          <a:bodyPr/>
          <a:lstStyle/>
          <a:p>
            <a:pPr marL="628650" indent="-628650">
              <a:lnSpc>
                <a:spcPct val="90000"/>
              </a:lnSpc>
              <a:buClr>
                <a:srgbClr val="FF0000"/>
              </a:buClr>
              <a:buFont typeface="Wingdings" pitchFamily="2" charset="2"/>
              <a:buChar char="q"/>
            </a:pPr>
            <a:r>
              <a:rPr lang="fr-FR" altLang="zh-CN" sz="2800" b="1" dirty="0" smtClean="0">
                <a:ea typeface="宋体" pitchFamily="2" charset="-122"/>
              </a:rPr>
              <a:t>Real exercice for the main </a:t>
            </a:r>
            <a:r>
              <a:rPr lang="fr-FR" altLang="zh-CN" sz="2800" b="1" dirty="0" err="1" smtClean="0">
                <a:ea typeface="宋体" pitchFamily="2" charset="-122"/>
              </a:rPr>
              <a:t>two</a:t>
            </a:r>
            <a:r>
              <a:rPr lang="fr-FR" altLang="zh-CN" sz="2800" b="1" dirty="0" smtClean="0">
                <a:ea typeface="宋体" pitchFamily="2" charset="-122"/>
              </a:rPr>
              <a:t> scenarios for </a:t>
            </a:r>
            <a:r>
              <a:rPr lang="fr-FR" altLang="zh-CN" sz="2800" b="1" dirty="0" err="1" smtClean="0">
                <a:ea typeface="宋体" pitchFamily="2" charset="-122"/>
              </a:rPr>
              <a:t>elderly</a:t>
            </a:r>
            <a:endParaRPr lang="fr-FR" altLang="zh-CN" sz="2800" b="1" dirty="0" smtClean="0">
              <a:ea typeface="宋体" pitchFamily="2" charset="-122"/>
            </a:endParaRPr>
          </a:p>
          <a:p>
            <a:pPr marL="1028700" lvl="1" indent="-628650">
              <a:lnSpc>
                <a:spcPct val="90000"/>
              </a:lnSpc>
              <a:buClr>
                <a:srgbClr val="367DB2"/>
              </a:buClr>
            </a:pPr>
            <a:endParaRPr lang="fr-FR" altLang="zh-CN" sz="2000" dirty="0" smtClean="0">
              <a:ea typeface="宋体" pitchFamily="2" charset="-122"/>
            </a:endParaRPr>
          </a:p>
          <a:p>
            <a:pPr marL="628650" indent="-628650">
              <a:lnSpc>
                <a:spcPct val="90000"/>
              </a:lnSpc>
              <a:buFont typeface="Arial" charset="0"/>
              <a:buAutoNum type="arabicPeriod"/>
            </a:pPr>
            <a:endParaRPr lang="fr-FR" altLang="zh-CN" sz="2000" dirty="0" smtClean="0">
              <a:ea typeface="宋体" pitchFamily="2" charset="-122"/>
            </a:endParaRPr>
          </a:p>
          <a:p>
            <a:pPr marL="628650" indent="-628650">
              <a:lnSpc>
                <a:spcPct val="90000"/>
              </a:lnSpc>
              <a:buFont typeface="Arial" charset="0"/>
              <a:buNone/>
            </a:pPr>
            <a:r>
              <a:rPr lang="en-GB" altLang="zh-CN" sz="2000" dirty="0" smtClean="0">
                <a:ea typeface="宋体" pitchFamily="2" charset="-122"/>
              </a:rPr>
              <a:t> </a:t>
            </a:r>
          </a:p>
        </p:txBody>
      </p:sp>
      <p:pic>
        <p:nvPicPr>
          <p:cNvPr id="131075" name="Picture 3"/>
          <p:cNvPicPr>
            <a:picLocks noChangeAspect="1" noChangeArrowheads="1"/>
          </p:cNvPicPr>
          <p:nvPr/>
        </p:nvPicPr>
        <p:blipFill>
          <a:blip r:embed="rId2"/>
          <a:srcRect/>
          <a:stretch>
            <a:fillRect/>
          </a:stretch>
        </p:blipFill>
        <p:spPr bwMode="auto">
          <a:xfrm>
            <a:off x="-19807" y="2285992"/>
            <a:ext cx="9163808" cy="4071966"/>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Écho">
  <a:themeElements>
    <a:clrScheme name="Écho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fontScheme name="Éch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Écho 1">
        <a:dk1>
          <a:srgbClr val="25252F"/>
        </a:dk1>
        <a:lt1>
          <a:srgbClr val="9999FF"/>
        </a:lt1>
        <a:dk2>
          <a:srgbClr val="000000"/>
        </a:dk2>
        <a:lt2>
          <a:srgbClr val="FFFFFF"/>
        </a:lt2>
        <a:accent1>
          <a:srgbClr val="3366FF"/>
        </a:accent1>
        <a:accent2>
          <a:srgbClr val="003399"/>
        </a:accent2>
        <a:accent3>
          <a:srgbClr val="AAAAAA"/>
        </a:accent3>
        <a:accent4>
          <a:srgbClr val="8282DA"/>
        </a:accent4>
        <a:accent5>
          <a:srgbClr val="ADB8FF"/>
        </a:accent5>
        <a:accent6>
          <a:srgbClr val="002D8A"/>
        </a:accent6>
        <a:hlink>
          <a:srgbClr val="009999"/>
        </a:hlink>
        <a:folHlink>
          <a:srgbClr val="B2B2B2"/>
        </a:folHlink>
      </a:clrScheme>
      <a:clrMap bg1="dk2" tx1="lt1" bg2="dk1" tx2="lt2" accent1="accent1" accent2="accent2" accent3="accent3" accent4="accent4" accent5="accent5" accent6="accent6" hlink="hlink" folHlink="folHlink"/>
    </a:extraClrScheme>
    <a:extraClrScheme>
      <a:clrScheme name="Écho 2">
        <a:dk1>
          <a:srgbClr val="314183"/>
        </a:dk1>
        <a:lt1>
          <a:srgbClr val="FFFFFF"/>
        </a:lt1>
        <a:dk2>
          <a:srgbClr val="0B1E45"/>
        </a:dk2>
        <a:lt2>
          <a:srgbClr val="FFFFFF"/>
        </a:lt2>
        <a:accent1>
          <a:srgbClr val="6666FF"/>
        </a:accent1>
        <a:accent2>
          <a:srgbClr val="0066FF"/>
        </a:accent2>
        <a:accent3>
          <a:srgbClr val="AAABB0"/>
        </a:accent3>
        <a:accent4>
          <a:srgbClr val="DADADA"/>
        </a:accent4>
        <a:accent5>
          <a:srgbClr val="B8B8FF"/>
        </a:accent5>
        <a:accent6>
          <a:srgbClr val="005CE7"/>
        </a:accent6>
        <a:hlink>
          <a:srgbClr val="006699"/>
        </a:hlink>
        <a:folHlink>
          <a:srgbClr val="B2B2B2"/>
        </a:folHlink>
      </a:clrScheme>
      <a:clrMap bg1="dk2" tx1="lt1" bg2="dk1" tx2="lt2" accent1="accent1" accent2="accent2" accent3="accent3" accent4="accent4" accent5="accent5" accent6="accent6" hlink="hlink" folHlink="folHlink"/>
    </a:extraClrScheme>
    <a:extraClrScheme>
      <a:clrScheme name="Écho 3">
        <a:dk1>
          <a:srgbClr val="194349"/>
        </a:dk1>
        <a:lt1>
          <a:srgbClr val="FFFFCC"/>
        </a:lt1>
        <a:dk2>
          <a:srgbClr val="006666"/>
        </a:dk2>
        <a:lt2>
          <a:srgbClr val="FFFFFF"/>
        </a:lt2>
        <a:accent1>
          <a:srgbClr val="99CC00"/>
        </a:accent1>
        <a:accent2>
          <a:srgbClr val="00B6B2"/>
        </a:accent2>
        <a:accent3>
          <a:srgbClr val="AAB8B8"/>
        </a:accent3>
        <a:accent4>
          <a:srgbClr val="DADAAE"/>
        </a:accent4>
        <a:accent5>
          <a:srgbClr val="CAE2AA"/>
        </a:accent5>
        <a:accent6>
          <a:srgbClr val="00A5A1"/>
        </a:accent6>
        <a:hlink>
          <a:srgbClr val="669900"/>
        </a:hlink>
        <a:folHlink>
          <a:srgbClr val="666699"/>
        </a:folHlink>
      </a:clrScheme>
      <a:clrMap bg1="dk2" tx1="lt1" bg2="dk1" tx2="lt2" accent1="accent1" accent2="accent2" accent3="accent3" accent4="accent4" accent5="accent5" accent6="accent6" hlink="hlink" folHlink="folHlink"/>
    </a:extraClrScheme>
    <a:extraClrScheme>
      <a:clrScheme name="Écho 4">
        <a:dk1>
          <a:srgbClr val="194349"/>
        </a:dk1>
        <a:lt1>
          <a:srgbClr val="FFFFCC"/>
        </a:lt1>
        <a:dk2>
          <a:srgbClr val="0000FF"/>
        </a:dk2>
        <a:lt2>
          <a:srgbClr val="FFFFFF"/>
        </a:lt2>
        <a:accent1>
          <a:srgbClr val="0099FF"/>
        </a:accent1>
        <a:accent2>
          <a:srgbClr val="33CC33"/>
        </a:accent2>
        <a:accent3>
          <a:srgbClr val="AAAAFF"/>
        </a:accent3>
        <a:accent4>
          <a:srgbClr val="DADAAE"/>
        </a:accent4>
        <a:accent5>
          <a:srgbClr val="AACAFF"/>
        </a:accent5>
        <a:accent6>
          <a:srgbClr val="2DB92D"/>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Écho 5">
        <a:dk1>
          <a:srgbClr val="194349"/>
        </a:dk1>
        <a:lt1>
          <a:srgbClr val="FFFFCC"/>
        </a:lt1>
        <a:dk2>
          <a:srgbClr val="72A497"/>
        </a:dk2>
        <a:lt2>
          <a:srgbClr val="000000"/>
        </a:lt2>
        <a:accent1>
          <a:srgbClr val="805D32"/>
        </a:accent1>
        <a:accent2>
          <a:srgbClr val="7D2F3C"/>
        </a:accent2>
        <a:accent3>
          <a:srgbClr val="BCCFC9"/>
        </a:accent3>
        <a:accent4>
          <a:srgbClr val="DADAAE"/>
        </a:accent4>
        <a:accent5>
          <a:srgbClr val="C0B6AD"/>
        </a:accent5>
        <a:accent6>
          <a:srgbClr val="712A35"/>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Écho 6">
        <a:dk1>
          <a:srgbClr val="1C1C1C"/>
        </a:dk1>
        <a:lt1>
          <a:srgbClr val="FFFFFF"/>
        </a:lt1>
        <a:dk2>
          <a:srgbClr val="710F0F"/>
        </a:dk2>
        <a:lt2>
          <a:srgbClr val="FFFFFF"/>
        </a:lt2>
        <a:accent1>
          <a:srgbClr val="FF9900"/>
        </a:accent1>
        <a:accent2>
          <a:srgbClr val="FF3300"/>
        </a:accent2>
        <a:accent3>
          <a:srgbClr val="BBAAAA"/>
        </a:accent3>
        <a:accent4>
          <a:srgbClr val="DADADA"/>
        </a:accent4>
        <a:accent5>
          <a:srgbClr val="FFCAAA"/>
        </a:accent5>
        <a:accent6>
          <a:srgbClr val="E72D00"/>
        </a:accent6>
        <a:hlink>
          <a:srgbClr val="666699"/>
        </a:hlink>
        <a:folHlink>
          <a:srgbClr val="996633"/>
        </a:folHlink>
      </a:clrScheme>
      <a:clrMap bg1="dk2" tx1="lt1" bg2="dk1" tx2="lt2" accent1="accent1" accent2="accent2" accent3="accent3" accent4="accent4" accent5="accent5" accent6="accent6" hlink="hlink" folHlink="folHlink"/>
    </a:extraClrScheme>
    <a:extraClrScheme>
      <a:clrScheme name="Écho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Écho 8">
        <a:dk1>
          <a:srgbClr val="000000"/>
        </a:dk1>
        <a:lt1>
          <a:srgbClr val="FFFFFF"/>
        </a:lt1>
        <a:dk2>
          <a:srgbClr val="000000"/>
        </a:dk2>
        <a:lt2>
          <a:srgbClr val="666699"/>
        </a:lt2>
        <a:accent1>
          <a:srgbClr val="FF9900"/>
        </a:accent1>
        <a:accent2>
          <a:srgbClr val="FF0000"/>
        </a:accent2>
        <a:accent3>
          <a:srgbClr val="FFFFFF"/>
        </a:accent3>
        <a:accent4>
          <a:srgbClr val="000000"/>
        </a:accent4>
        <a:accent5>
          <a:srgbClr val="FFCAAA"/>
        </a:accent5>
        <a:accent6>
          <a:srgbClr val="E70000"/>
        </a:accent6>
        <a:hlink>
          <a:srgbClr val="336699"/>
        </a:hlink>
        <a:folHlink>
          <a:srgbClr val="808080"/>
        </a:folHlink>
      </a:clrScheme>
      <a:clrMap bg1="lt1" tx1="dk1" bg2="lt2" tx2="dk2" accent1="accent1" accent2="accent2" accent3="accent3" accent4="accent4" accent5="accent5" accent6="accent6" hlink="hlink" folHlink="folHlink"/>
    </a:extraClrScheme>
    <a:extraClrScheme>
      <a:clrScheme name="Écho 9">
        <a:dk1>
          <a:srgbClr val="000000"/>
        </a:dk1>
        <a:lt1>
          <a:srgbClr val="FFFFFF"/>
        </a:lt1>
        <a:dk2>
          <a:srgbClr val="000000"/>
        </a:dk2>
        <a:lt2>
          <a:srgbClr val="666699"/>
        </a:lt2>
        <a:accent1>
          <a:srgbClr val="CC3300"/>
        </a:accent1>
        <a:accent2>
          <a:srgbClr val="CC9900"/>
        </a:accent2>
        <a:accent3>
          <a:srgbClr val="FFFFFF"/>
        </a:accent3>
        <a:accent4>
          <a:srgbClr val="000000"/>
        </a:accent4>
        <a:accent5>
          <a:srgbClr val="E2ADAA"/>
        </a:accent5>
        <a:accent6>
          <a:srgbClr val="B98A00"/>
        </a:accent6>
        <a:hlink>
          <a:srgbClr val="CC6600"/>
        </a:hlink>
        <a:folHlink>
          <a:srgbClr val="808080"/>
        </a:folHlink>
      </a:clrScheme>
      <a:clrMap bg1="lt1" tx1="dk1" bg2="lt2" tx2="dk2" accent1="accent1" accent2="accent2" accent3="accent3" accent4="accent4" accent5="accent5" accent6="accent6" hlink="hlink" folHlink="folHlink"/>
    </a:extraClrScheme>
    <a:extraClrScheme>
      <a:clrScheme name="Écho 10">
        <a:dk1>
          <a:srgbClr val="000000"/>
        </a:dk1>
        <a:lt1>
          <a:srgbClr val="FFFFFF"/>
        </a:lt1>
        <a:dk2>
          <a:srgbClr val="000000"/>
        </a:dk2>
        <a:lt2>
          <a:srgbClr val="666699"/>
        </a:lt2>
        <a:accent1>
          <a:srgbClr val="666699"/>
        </a:accent1>
        <a:accent2>
          <a:srgbClr val="9999FF"/>
        </a:accent2>
        <a:accent3>
          <a:srgbClr val="FFFFFF"/>
        </a:accent3>
        <a:accent4>
          <a:srgbClr val="000000"/>
        </a:accent4>
        <a:accent5>
          <a:srgbClr val="B8B8CA"/>
        </a:accent5>
        <a:accent6>
          <a:srgbClr val="8A8AE7"/>
        </a:accent6>
        <a:hlink>
          <a:srgbClr val="3366FF"/>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66CC"/>
    </a:hlink>
    <a:folHlink>
      <a:srgbClr val="99CC00"/>
    </a:folHlink>
  </a:clrScheme>
  <a:fontScheme name="ISSA Technical Commission V1 1 Log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Echo</Template>
  <TotalTime>16973</TotalTime>
  <Words>7031</Words>
  <Application>Microsoft Office PowerPoint</Application>
  <PresentationFormat>Affichage à l'écran (4:3)</PresentationFormat>
  <Paragraphs>1486</Paragraphs>
  <Slides>100</Slides>
  <Notes>14</Notes>
  <HiddenSlides>9</HiddenSlides>
  <MMClips>0</MMClips>
  <ScaleCrop>false</ScaleCrop>
  <HeadingPairs>
    <vt:vector size="6" baseType="variant">
      <vt:variant>
        <vt:lpstr>Thème</vt:lpstr>
      </vt:variant>
      <vt:variant>
        <vt:i4>1</vt:i4>
      </vt:variant>
      <vt:variant>
        <vt:lpstr>Serveurs OLE incorporés</vt:lpstr>
      </vt:variant>
      <vt:variant>
        <vt:i4>3</vt:i4>
      </vt:variant>
      <vt:variant>
        <vt:lpstr>Titres des diapositives</vt:lpstr>
      </vt:variant>
      <vt:variant>
        <vt:i4>100</vt:i4>
      </vt:variant>
    </vt:vector>
  </HeadingPairs>
  <TitlesOfParts>
    <vt:vector size="104" baseType="lpstr">
      <vt:lpstr>Écho</vt:lpstr>
      <vt:lpstr>Équation</vt:lpstr>
      <vt:lpstr>Feuille de calcul</vt:lpstr>
      <vt:lpstr>Graphique</vt:lpstr>
      <vt:lpstr>Impacts of social protection on poverty reduction</vt:lpstr>
      <vt:lpstr>Diapositive 2</vt:lpstr>
      <vt:lpstr>1.1 Impact of cash transfers on the reduction of poverty:  A quick overview</vt:lpstr>
      <vt:lpstr>1.2 Impact of cash transfers on the reduction of poverty:  A quick overview</vt:lpstr>
      <vt:lpstr>1.3  Ex-ante assessment of impacts</vt:lpstr>
      <vt:lpstr>1.3 Evaluating the effects of social transfers on living standards</vt:lpstr>
      <vt:lpstr>1.4 Poverty impact | The process</vt:lpstr>
      <vt:lpstr>1.5 Evaluating the effects of social transfers on living standards: Ex-ante assessment</vt:lpstr>
      <vt:lpstr>Diapositive 9</vt:lpstr>
      <vt:lpstr>Diapositive 10</vt:lpstr>
      <vt:lpstr>2.2 Poverty impact |  Overview   Post benefit</vt:lpstr>
      <vt:lpstr>2.3 Poverty impact analysis | Steps</vt:lpstr>
      <vt:lpstr>2.3 Poverty impact analysis | Steps</vt:lpstr>
      <vt:lpstr>Step 1 Pre-requisite | Ready to use data file</vt:lpstr>
      <vt:lpstr>Microdata | Which data? which surveys?</vt:lpstr>
      <vt:lpstr>Step 1 | SPSS file … in 2-3 pictures (± Stata)</vt:lpstr>
      <vt:lpstr>Hands on | Excel files</vt:lpstr>
      <vt:lpstr> Step 1 | … the excel file a quick guided tour</vt:lpstr>
      <vt:lpstr>Step 1 |  Excel file — File 1 at the    individual level</vt:lpstr>
      <vt:lpstr>Pre-requisite | Excel file | File 2 at the     household level</vt:lpstr>
      <vt:lpstr>Poverty impact analysis | Step 2</vt:lpstr>
      <vt:lpstr>Diapositive 22</vt:lpstr>
      <vt:lpstr>3.1 Income and poverty | Definitions</vt:lpstr>
      <vt:lpstr>3.1 Income and poverty Examples of indicators and tools</vt:lpstr>
      <vt:lpstr>3.2 Income &amp; Poverty | Indicator of distribution Expenditure or Income quintiles / quartiles /deciles</vt:lpstr>
      <vt:lpstr>3.2 Income &amp; Poverty |  Indicator of  distribution. Example of quintiles</vt:lpstr>
      <vt:lpstr>3.2 Income &amp; Poverty | Expenditure per  capita by Quintile</vt:lpstr>
      <vt:lpstr>3.2 Income &amp; Poverty | Gini Coefficient       Definition</vt:lpstr>
      <vt:lpstr>3.2 Income &amp; Poverty | Gini Coefficient      Calculation</vt:lpstr>
      <vt:lpstr>3.2 Income &amp; Poverty | Gini Coefficient</vt:lpstr>
      <vt:lpstr>3.3 Income &amp; Poverty | Poverty monetary  indicators  Definitions</vt:lpstr>
      <vt:lpstr>3.3 Income &amp; Poverty | Poverty monetory  indicators   Calculation</vt:lpstr>
      <vt:lpstr>Step 2 |  Poverty monetary indicators      Definition poverty rate: example</vt:lpstr>
      <vt:lpstr>3.3. Poverty | Poverty rates in Viet Nam (1)</vt:lpstr>
      <vt:lpstr>3.3. Poverty | Poverty rates in Viet Nam (2)</vt:lpstr>
      <vt:lpstr>Step 2 |  Poverty monetary indicators      Calculation of the poverty gap</vt:lpstr>
      <vt:lpstr>Step 2 |  Poverty monetary indicators      Definition poverty gap</vt:lpstr>
      <vt:lpstr>Poverty gaps | Vietnam</vt:lpstr>
      <vt:lpstr>Poverty profile </vt:lpstr>
      <vt:lpstr>Poverty profile | Poverty rates &amp; socio-demo characteristics – Vietnam</vt:lpstr>
      <vt:lpstr>Poverty profile |  Poverty rates and level     of education: Vietnam</vt:lpstr>
      <vt:lpstr>Poverty profile | Poverty rates by age and area of residence  Vietnam</vt:lpstr>
      <vt:lpstr>Poverty profile | Poverty rates by size of household  Vietnam</vt:lpstr>
      <vt:lpstr>Poverty profile | Where do elderly live and poverty rates among elderly Vietnam</vt:lpstr>
      <vt:lpstr>Step 2 |  Simple analysis of the initial   situation “ex-ante” (1)</vt:lpstr>
      <vt:lpstr>Step 2 |  Simple analysis of the initial   situation “ex-ante” (2)</vt:lpstr>
      <vt:lpstr>Step 2 |  Simple analysis of the initial   situation “ex-ante” (3)</vt:lpstr>
      <vt:lpstr> Step 1 | … the excel file a quick guided tour</vt:lpstr>
      <vt:lpstr>Step 2 |  Simple analysis of the initial   situation “ex-ante” (4)</vt:lpstr>
      <vt:lpstr>Step 2 |  Identified poor individuals.    Useful formula (3) reminder</vt:lpstr>
      <vt:lpstr>Step 2 |  Identified poor individuals.    Useful formula (5) reminder</vt:lpstr>
      <vt:lpstr>Step 2 |  Simple analysis of the initial   situation “ex-ante” (6)</vt:lpstr>
      <vt:lpstr>Step 2 |  Simple analysis of the initial   situation “ex-ante” (7)</vt:lpstr>
      <vt:lpstr>Step 2 |  Simple analysis of the initial situation  “ex-ante” (8) | Poverty gap</vt:lpstr>
      <vt:lpstr>Step 2 |  Simple analysis of the initial situation  “ex-ante” (9) | Poverty gap</vt:lpstr>
      <vt:lpstr>Step 2 |  Simple analysis of the initial situation  “ex-ante” (10) | Poverty gap</vt:lpstr>
      <vt:lpstr>Step 2 | Simple analysis of the initial    situation “ex-ante” (11) | Poverty gap</vt:lpstr>
      <vt:lpstr>Poverty impact analysis | Step 3, 4 &amp; 5</vt:lpstr>
      <vt:lpstr>Diapositive 59</vt:lpstr>
      <vt:lpstr>Step 3 | Define and identify target groups for the new benefit (s) (1)</vt:lpstr>
      <vt:lpstr>Step 3 | Define and identify target groups for the new benefit (s) (2)</vt:lpstr>
      <vt:lpstr>Step 3 | Define and identify target groups for the new benefit (s) (3)</vt:lpstr>
      <vt:lpstr>Step 4 | Which benefit? (1)</vt:lpstr>
      <vt:lpstr>Step 4 | Which benefit? (2)</vt:lpstr>
      <vt:lpstr>Steps 3&amp;4 | Simple examples of benefits (1) </vt:lpstr>
      <vt:lpstr>Steps 3&amp;4 | Simple examples of benefits (2) </vt:lpstr>
      <vt:lpstr>Diapositive 67</vt:lpstr>
      <vt:lpstr>Step 5 | Adding the new benefit amount to the consumption expenditure per capita ex-ante</vt:lpstr>
      <vt:lpstr>Poverty impact analysis | Step 6 </vt:lpstr>
      <vt:lpstr>Step 6  |  Aggregation of  individual (or equivalent) consumption expenditure « ex-post » - household level </vt:lpstr>
      <vt:lpstr>Step 6  |  Aggregation of  individual (or equivalent) consumption expenditure « ex-post » - household level</vt:lpstr>
      <vt:lpstr>Poverty impact | Step 6 household level       useful formula (2)</vt:lpstr>
      <vt:lpstr>Poverty impact | Step 6 household level       useful formula (2)</vt:lpstr>
      <vt:lpstr>Poverty impact analysis | Step 7</vt:lpstr>
      <vt:lpstr>Step 7  |  Redistribution of this total amount    among household members  </vt:lpstr>
      <vt:lpstr>Step 7 |  From households to individuals   Useful formula: VLOOKUP (1)</vt:lpstr>
      <vt:lpstr>Step 7 |  From households to individuals   Useful formula: VLOOKUP (2)</vt:lpstr>
      <vt:lpstr>Poverty impact |  Step 8</vt:lpstr>
      <vt:lpstr>Diapositive 79</vt:lpstr>
      <vt:lpstr> Simulations | testing different options changing paramaters</vt:lpstr>
      <vt:lpstr>Simulations  |  Main indicators to consider</vt:lpstr>
      <vt:lpstr>Simulations  |  Main indicators to consider</vt:lpstr>
      <vt:lpstr>Poverty impact |  Useful indicators</vt:lpstr>
      <vt:lpstr>Poverty impact | Impact on poverty rates       Viet Nam</vt:lpstr>
      <vt:lpstr>Poverty impact | Impact on poverty gaps       Viet Nam</vt:lpstr>
      <vt:lpstr>Viet Nam: Poverty impact  Cost versus reduction of total poverty gap</vt:lpstr>
      <vt:lpstr>Diapositive 87</vt:lpstr>
      <vt:lpstr>Assessing impact on poverty reduction | some references (2)  </vt:lpstr>
      <vt:lpstr>Microdata | Where to find them? (1)  </vt:lpstr>
      <vt:lpstr>Microdata | Where to find them? (2)  </vt:lpstr>
      <vt:lpstr>GESS | Social protection in regular national household surveys:        questionnaires, types of questions and links to resources</vt:lpstr>
      <vt:lpstr>Diapositive 92</vt:lpstr>
      <vt:lpstr>Diapositive 93</vt:lpstr>
      <vt:lpstr>Assessing impact on poverty reduction | some references (1)  </vt:lpstr>
      <vt:lpstr>GESS |  Where to find evidence?   Social transfers matrix</vt:lpstr>
      <vt:lpstr>GESS |  Where to find evidence?   Social transfers matrix</vt:lpstr>
      <vt:lpstr>GESS | Social transfers matrix</vt:lpstr>
      <vt:lpstr>GESS | Social transfers matrix  </vt:lpstr>
      <vt:lpstr>GESS | Social transfers matrix  </vt:lpstr>
      <vt:lpstr>Poverty impact | Impact on poverty rates       Viet Nam</vt:lpstr>
    </vt:vector>
  </TitlesOfParts>
  <Company>Flobo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Flo</dc:creator>
  <cp:lastModifiedBy>Flo</cp:lastModifiedBy>
  <cp:revision>785</cp:revision>
  <dcterms:created xsi:type="dcterms:W3CDTF">2007-11-24T16:11:09Z</dcterms:created>
  <dcterms:modified xsi:type="dcterms:W3CDTF">2013-01-16T11:02:41Z</dcterms:modified>
</cp:coreProperties>
</file>