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0" r:id="rId1"/>
  </p:sldMasterIdLst>
  <p:sldIdLst>
    <p:sldId id="257" r:id="rId2"/>
    <p:sldId id="263" r:id="rId3"/>
    <p:sldId id="268" r:id="rId4"/>
    <p:sldId id="267" r:id="rId5"/>
    <p:sldId id="269" r:id="rId6"/>
    <p:sldId id="270" r:id="rId7"/>
  </p:sldIdLst>
  <p:sldSz cx="12192000" cy="6858000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94674"/>
  </p:normalViewPr>
  <p:slideViewPr>
    <p:cSldViewPr snapToGrid="0" snapToObjects="1">
      <p:cViewPr varScale="1">
        <p:scale>
          <a:sx n="67" d="100"/>
          <a:sy n="67" d="100"/>
        </p:scale>
        <p:origin x="78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9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3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8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2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9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0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9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2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701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9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0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004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13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4000"/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89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252543" y="2786063"/>
            <a:ext cx="8549569" cy="12283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Tên</a:t>
            </a:r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nhóm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Giới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truyền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endParaRPr lang="en-GB" sz="4800" b="1" dirty="0">
              <a:solidFill>
                <a:schemeClr val="accent5">
                  <a:lumMod val="75000"/>
                </a:schemeClr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402336"/>
            <a:ext cx="10096501" cy="61569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Kịch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bản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  <a:p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Chế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độ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thai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sản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đa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tầng</a:t>
            </a:r>
            <a:endParaRPr lang="en-GB" sz="4400" b="1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82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Mục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đích</a:t>
            </a:r>
            <a:endParaRPr lang="en-GB" sz="4400" b="1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Bao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toàn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bộ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trường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hợp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sinh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con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Khuyến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khích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</a:t>
            </a:r>
            <a:endParaRPr lang="vi-VN" sz="3200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5844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Mô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tả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chung</a:t>
            </a:r>
            <a:endParaRPr lang="en-GB" sz="4400" b="1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vi-VN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Tầng 2: Như hiện hành</a:t>
            </a:r>
          </a:p>
          <a:p>
            <a:r>
              <a:rPr lang="vi-VN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Tầng 1: Cho tất cả những cặp vợ chồng/cha mẹ đơn thân sinh con mà không đủ điều kiện hưởng thai sản ở tầng hai, sẽ được NSNN trợ cấp một khoản tùy theo tổng thời gian đã tham gia BHXH của bố và mẹ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Không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thời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lần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)</a:t>
            </a:r>
            <a:endParaRPr lang="vi-VN" sz="3200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877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Mô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tả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chi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tiết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tầng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1</a:t>
            </a:r>
            <a:endParaRPr lang="en-GB" sz="4400" b="1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Tx/>
              <a:buChar char="-"/>
            </a:pP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Nếu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mẹ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chưa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thời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hoặc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tổng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cộng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thời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6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tháng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2,2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triệu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/ con</a:t>
            </a:r>
          </a:p>
          <a:p>
            <a:pPr marL="457200" indent="-457200">
              <a:buFontTx/>
              <a:buChar char="-"/>
            </a:pP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Nếu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tổng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cộng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thời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từ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6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tháng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trở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lên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  <a:p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= 2,2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triệu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+ (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tổng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số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tháng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– 6) x 80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đồng</a:t>
            </a:r>
            <a:endParaRPr lang="en-US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Ví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dụ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Tổng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2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vợ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chồng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5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sẽ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là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2,2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+ (60 – 6) x 80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= 6.520.000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đồng</a:t>
            </a:r>
            <a:endParaRPr lang="en-US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Nếu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20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sẽ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là</a:t>
            </a:r>
            <a:endParaRPr lang="en-US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2,2 </a:t>
            </a:r>
            <a:r>
              <a:rPr lang="en-US" sz="3200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</a:t>
            </a:r>
            <a:r>
              <a:rPr lang="en-US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+ 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(240 </a:t>
            </a:r>
            <a:r>
              <a:rPr lang="en-US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– 6) x 80 </a:t>
            </a:r>
            <a:r>
              <a:rPr lang="en-US" sz="3200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US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= 20.920.000 </a:t>
            </a:r>
            <a:r>
              <a:rPr lang="en-US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đồng</a:t>
            </a:r>
            <a:endParaRPr lang="vi-VN" sz="3200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5483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Mô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tả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trên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</a:t>
            </a:r>
            <a:r>
              <a:rPr lang="en-GB" sz="44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thị</a:t>
            </a:r>
            <a:endParaRPr lang="en-GB" sz="4400" b="1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Tx/>
              <a:buChar char="-"/>
            </a:pPr>
            <a:endParaRPr lang="vi-VN" sz="3200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714500" y="5566410"/>
            <a:ext cx="8755380" cy="1143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9898380" y="1285875"/>
            <a:ext cx="22860" cy="428053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851660" y="5029200"/>
            <a:ext cx="1588770" cy="5372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Không</a:t>
            </a:r>
            <a:r>
              <a:rPr lang="en-US" sz="1400" dirty="0" smtClean="0"/>
              <a:t> </a:t>
            </a:r>
            <a:r>
              <a:rPr lang="en-US" sz="1400" dirty="0" err="1" smtClean="0"/>
              <a:t>tham</a:t>
            </a:r>
            <a:r>
              <a:rPr lang="en-US" sz="1400" dirty="0" smtClean="0"/>
              <a:t> </a:t>
            </a:r>
            <a:r>
              <a:rPr lang="en-US" sz="1400" dirty="0" err="1" smtClean="0"/>
              <a:t>gia</a:t>
            </a:r>
            <a:r>
              <a:rPr lang="en-US" sz="1400" dirty="0" smtClean="0"/>
              <a:t> </a:t>
            </a:r>
            <a:r>
              <a:rPr lang="en-US" sz="1400" dirty="0" err="1" smtClean="0"/>
              <a:t>hoặc</a:t>
            </a:r>
            <a:r>
              <a:rPr lang="en-US" sz="1400" dirty="0" smtClean="0"/>
              <a:t> </a:t>
            </a:r>
            <a:r>
              <a:rPr lang="en-US" sz="1400" dirty="0" err="1" smtClean="0"/>
              <a:t>dưới</a:t>
            </a:r>
            <a:r>
              <a:rPr lang="en-US" sz="1400" dirty="0" smtClean="0"/>
              <a:t> 6 </a:t>
            </a:r>
            <a:r>
              <a:rPr lang="en-US" sz="1400" dirty="0" err="1" smtClean="0"/>
              <a:t>tháng</a:t>
            </a:r>
            <a:endParaRPr lang="en-US" sz="1400" dirty="0"/>
          </a:p>
        </p:txBody>
      </p:sp>
      <p:sp>
        <p:nvSpPr>
          <p:cNvPr id="12" name="Flowchart: Manual Input 11"/>
          <p:cNvSpPr/>
          <p:nvPr/>
        </p:nvSpPr>
        <p:spPr>
          <a:xfrm>
            <a:off x="3440430" y="3674679"/>
            <a:ext cx="3661495" cy="1903161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30 w 10000"/>
              <a:gd name="connsiteY0" fmla="*/ 7237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0 w 10000"/>
              <a:gd name="connsiteY4" fmla="*/ 7237 h 10000"/>
              <a:gd name="connsiteX0" fmla="*/ 30 w 10000"/>
              <a:gd name="connsiteY0" fmla="*/ 6539 h 9302"/>
              <a:gd name="connsiteX1" fmla="*/ 10000 w 10000"/>
              <a:gd name="connsiteY1" fmla="*/ 0 h 9302"/>
              <a:gd name="connsiteX2" fmla="*/ 10000 w 10000"/>
              <a:gd name="connsiteY2" fmla="*/ 9302 h 9302"/>
              <a:gd name="connsiteX3" fmla="*/ 0 w 10000"/>
              <a:gd name="connsiteY3" fmla="*/ 9302 h 9302"/>
              <a:gd name="connsiteX4" fmla="*/ 30 w 10000"/>
              <a:gd name="connsiteY4" fmla="*/ 6539 h 9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9302">
                <a:moveTo>
                  <a:pt x="30" y="6539"/>
                </a:moveTo>
                <a:lnTo>
                  <a:pt x="10000" y="0"/>
                </a:lnTo>
                <a:lnTo>
                  <a:pt x="10000" y="9302"/>
                </a:lnTo>
                <a:lnTo>
                  <a:pt x="0" y="9302"/>
                </a:lnTo>
                <a:lnTo>
                  <a:pt x="30" y="6539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Không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đủ</a:t>
            </a:r>
            <a:r>
              <a:rPr lang="en-US" dirty="0" smtClean="0">
                <a:solidFill>
                  <a:schemeClr val="bg1"/>
                </a:solidFill>
              </a:rPr>
              <a:t> ĐK </a:t>
            </a:r>
            <a:r>
              <a:rPr lang="en-US" dirty="0" err="1" smtClean="0">
                <a:solidFill>
                  <a:schemeClr val="bg1"/>
                </a:solidFill>
              </a:rPr>
              <a:t>hưởng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thai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sản</a:t>
            </a:r>
            <a:r>
              <a:rPr lang="en-US" dirty="0" smtClean="0">
                <a:solidFill>
                  <a:schemeClr val="bg1"/>
                </a:solidFill>
              </a:rPr>
              <a:t> BHXH </a:t>
            </a:r>
            <a:r>
              <a:rPr lang="en-US" dirty="0" err="1" smtClean="0">
                <a:solidFill>
                  <a:schemeClr val="bg1"/>
                </a:solidFill>
              </a:rPr>
              <a:t>bắt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buộc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Flowchart: Manual Input 12"/>
          <p:cNvSpPr/>
          <p:nvPr/>
        </p:nvSpPr>
        <p:spPr>
          <a:xfrm>
            <a:off x="7101925" y="1614515"/>
            <a:ext cx="2819315" cy="395761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697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697 h 10000"/>
              <a:gd name="connsiteX0" fmla="*/ 0 w 10000"/>
              <a:gd name="connsiteY0" fmla="*/ 5931 h 13234"/>
              <a:gd name="connsiteX1" fmla="*/ 10000 w 10000"/>
              <a:gd name="connsiteY1" fmla="*/ 0 h 13234"/>
              <a:gd name="connsiteX2" fmla="*/ 10000 w 10000"/>
              <a:gd name="connsiteY2" fmla="*/ 13234 h 13234"/>
              <a:gd name="connsiteX3" fmla="*/ 0 w 10000"/>
              <a:gd name="connsiteY3" fmla="*/ 13234 h 13234"/>
              <a:gd name="connsiteX4" fmla="*/ 0 w 10000"/>
              <a:gd name="connsiteY4" fmla="*/ 5931 h 13234"/>
              <a:gd name="connsiteX0" fmla="*/ 0 w 10000"/>
              <a:gd name="connsiteY0" fmla="*/ 6478 h 13781"/>
              <a:gd name="connsiteX1" fmla="*/ 10000 w 10000"/>
              <a:gd name="connsiteY1" fmla="*/ 0 h 13781"/>
              <a:gd name="connsiteX2" fmla="*/ 10000 w 10000"/>
              <a:gd name="connsiteY2" fmla="*/ 13781 h 13781"/>
              <a:gd name="connsiteX3" fmla="*/ 0 w 10000"/>
              <a:gd name="connsiteY3" fmla="*/ 13781 h 13781"/>
              <a:gd name="connsiteX4" fmla="*/ 0 w 10000"/>
              <a:gd name="connsiteY4" fmla="*/ 6478 h 13781"/>
              <a:gd name="connsiteX0" fmla="*/ 51 w 10000"/>
              <a:gd name="connsiteY0" fmla="*/ 7025 h 13781"/>
              <a:gd name="connsiteX1" fmla="*/ 10000 w 10000"/>
              <a:gd name="connsiteY1" fmla="*/ 0 h 13781"/>
              <a:gd name="connsiteX2" fmla="*/ 10000 w 10000"/>
              <a:gd name="connsiteY2" fmla="*/ 13781 h 13781"/>
              <a:gd name="connsiteX3" fmla="*/ 0 w 10000"/>
              <a:gd name="connsiteY3" fmla="*/ 13781 h 13781"/>
              <a:gd name="connsiteX4" fmla="*/ 51 w 10000"/>
              <a:gd name="connsiteY4" fmla="*/ 7025 h 13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3781">
                <a:moveTo>
                  <a:pt x="51" y="7025"/>
                </a:moveTo>
                <a:lnTo>
                  <a:pt x="10000" y="0"/>
                </a:lnTo>
                <a:lnTo>
                  <a:pt x="10000" y="13781"/>
                </a:lnTo>
                <a:lnTo>
                  <a:pt x="0" y="13781"/>
                </a:lnTo>
                <a:lnTo>
                  <a:pt x="51" y="7025"/>
                </a:ln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BHXH </a:t>
            </a:r>
            <a:r>
              <a:rPr lang="en-US" dirty="0" err="1" smtClean="0">
                <a:solidFill>
                  <a:schemeClr val="bg1"/>
                </a:solidFill>
              </a:rPr>
              <a:t>bắt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buộc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28888" y="3405797"/>
            <a:ext cx="108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6 </a:t>
            </a:r>
            <a:r>
              <a:rPr lang="en-US" dirty="0" err="1" smtClean="0">
                <a:solidFill>
                  <a:schemeClr val="bg1"/>
                </a:solidFill>
              </a:rPr>
              <a:t>tháng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60178" y="2707824"/>
            <a:ext cx="1283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240 </a:t>
            </a:r>
            <a:r>
              <a:rPr lang="en-US" dirty="0" err="1" smtClean="0">
                <a:solidFill>
                  <a:schemeClr val="bg1"/>
                </a:solidFill>
              </a:rPr>
              <a:t>tháng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071813" y="3957638"/>
            <a:ext cx="368617" cy="928687"/>
          </a:xfrm>
          <a:prstGeom prst="straightConnector1">
            <a:avLst/>
          </a:prstGeom>
          <a:ln w="38100">
            <a:prstDash val="sys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907616" y="3126119"/>
            <a:ext cx="194309" cy="405686"/>
          </a:xfrm>
          <a:prstGeom prst="straightConnector1">
            <a:avLst/>
          </a:prstGeom>
          <a:ln w="38100">
            <a:prstDash val="sys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519092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bc3aef3e-fe7f-4323-bdb8-c0b7b182d7c4.mdb"/>
  <p:tag name="ARS_RESPONSE_PERSONNUM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{6DD0CA16-662D-8A49-B9C5-B0C75C2139C0}tf10001122</Template>
  <TotalTime>204</TotalTime>
  <Words>251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Microsoft Tai Le</vt:lpstr>
      <vt:lpstr>Trebuchet MS</vt:lpstr>
      <vt:lpstr>Tw Cen MT</vt:lpstr>
      <vt:lpstr>Circuit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AVITECH MEDIA</cp:lastModifiedBy>
  <cp:revision>22</cp:revision>
  <dcterms:created xsi:type="dcterms:W3CDTF">2018-12-25T14:07:18Z</dcterms:created>
  <dcterms:modified xsi:type="dcterms:W3CDTF">2019-01-11T09:31:32Z</dcterms:modified>
</cp:coreProperties>
</file>