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1" r:id="rId3"/>
    <p:sldId id="257" r:id="rId4"/>
    <p:sldId id="266" r:id="rId5"/>
    <p:sldId id="259" r:id="rId6"/>
    <p:sldId id="277" r:id="rId7"/>
    <p:sldId id="278" r:id="rId8"/>
    <p:sldId id="280" r:id="rId9"/>
    <p:sldId id="279" r:id="rId10"/>
    <p:sldId id="281" r:id="rId11"/>
    <p:sldId id="273" r:id="rId12"/>
    <p:sldId id="272" r:id="rId13"/>
    <p:sldId id="274" r:id="rId14"/>
    <p:sldId id="275" r:id="rId15"/>
    <p:sldId id="276" r:id="rId16"/>
    <p:sldId id="270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42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9EDE4-D926-4F8B-BFE8-6302240D56FA}" type="datetimeFigureOut">
              <a:rPr lang="en-GB" smtClean="0"/>
              <a:t>12/12/2013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922CC-6D9E-4589-B1B4-E63B38F951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08342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9EDE4-D926-4F8B-BFE8-6302240D56FA}" type="datetimeFigureOut">
              <a:rPr lang="en-GB" smtClean="0"/>
              <a:t>12/12/2013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922CC-6D9E-4589-B1B4-E63B38F951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05484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9EDE4-D926-4F8B-BFE8-6302240D56FA}" type="datetimeFigureOut">
              <a:rPr lang="en-GB" smtClean="0"/>
              <a:t>12/12/2013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922CC-6D9E-4589-B1B4-E63B38F951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99328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9EDE4-D926-4F8B-BFE8-6302240D56FA}" type="datetimeFigureOut">
              <a:rPr lang="en-GB" smtClean="0"/>
              <a:t>12/12/2013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922CC-6D9E-4589-B1B4-E63B38F951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72146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9EDE4-D926-4F8B-BFE8-6302240D56FA}" type="datetimeFigureOut">
              <a:rPr lang="en-GB" smtClean="0"/>
              <a:t>12/12/2013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922CC-6D9E-4589-B1B4-E63B38F951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19503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9EDE4-D926-4F8B-BFE8-6302240D56FA}" type="datetimeFigureOut">
              <a:rPr lang="en-GB" smtClean="0"/>
              <a:t>12/12/2013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922CC-6D9E-4589-B1B4-E63B38F951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9723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9EDE4-D926-4F8B-BFE8-6302240D56FA}" type="datetimeFigureOut">
              <a:rPr lang="en-GB" smtClean="0"/>
              <a:t>12/12/2013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922CC-6D9E-4589-B1B4-E63B38F951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19429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9EDE4-D926-4F8B-BFE8-6302240D56FA}" type="datetimeFigureOut">
              <a:rPr lang="en-GB" smtClean="0"/>
              <a:t>12/12/2013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922CC-6D9E-4589-B1B4-E63B38F951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75723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9EDE4-D926-4F8B-BFE8-6302240D56FA}" type="datetimeFigureOut">
              <a:rPr lang="en-GB" smtClean="0"/>
              <a:t>12/12/2013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922CC-6D9E-4589-B1B4-E63B38F951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3962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9EDE4-D926-4F8B-BFE8-6302240D56FA}" type="datetimeFigureOut">
              <a:rPr lang="en-GB" smtClean="0"/>
              <a:t>12/12/2013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922CC-6D9E-4589-B1B4-E63B38F951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22127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9EDE4-D926-4F8B-BFE8-6302240D56FA}" type="datetimeFigureOut">
              <a:rPr lang="en-GB" smtClean="0"/>
              <a:t>12/12/2013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922CC-6D9E-4589-B1B4-E63B38F951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71515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F9EDE4-D926-4F8B-BFE8-6302240D56FA}" type="datetimeFigureOut">
              <a:rPr lang="en-GB" smtClean="0"/>
              <a:t>12/12/2013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3922CC-6D9E-4589-B1B4-E63B38F951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3306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36512" y="2247007"/>
            <a:ext cx="9148639" cy="1470025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Defining Key Performance Indicators </a:t>
            </a:r>
            <a:br>
              <a:rPr lang="en-US" b="1" dirty="0" smtClean="0"/>
            </a:br>
            <a:r>
              <a:rPr lang="en-US" sz="3600" b="1" dirty="0" smtClean="0"/>
              <a:t>Learning from international practices</a:t>
            </a:r>
            <a:r>
              <a:rPr lang="en-US" sz="3600" b="1" dirty="0" smtClean="0"/>
              <a:t/>
            </a:r>
            <a:br>
              <a:rPr lang="en-US" sz="3600" b="1" dirty="0" smtClean="0"/>
            </a:br>
            <a:r>
              <a:rPr lang="en-US" sz="3600" b="1" dirty="0" smtClean="0"/>
              <a:t>Challenges </a:t>
            </a:r>
            <a:r>
              <a:rPr lang="en-US" sz="3600" b="1" dirty="0" smtClean="0"/>
              <a:t>for the UI scheme in Viet Nam </a:t>
            </a:r>
            <a:endParaRPr lang="en-GB" sz="3600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412704"/>
            <a:ext cx="6400800" cy="1752600"/>
          </a:xfrm>
        </p:spPr>
        <p:txBody>
          <a:bodyPr/>
          <a:lstStyle/>
          <a:p>
            <a:r>
              <a:rPr lang="en-US" dirty="0" smtClean="0"/>
              <a:t>By Celine </a:t>
            </a:r>
            <a:r>
              <a:rPr lang="en-US" dirty="0" err="1" smtClean="0"/>
              <a:t>Peyron</a:t>
            </a:r>
            <a:r>
              <a:rPr lang="en-US" dirty="0" smtClean="0"/>
              <a:t> </a:t>
            </a:r>
            <a:r>
              <a:rPr lang="en-US" dirty="0" err="1" smtClean="0"/>
              <a:t>Bista</a:t>
            </a:r>
            <a:r>
              <a:rPr lang="en-US" dirty="0" smtClean="0"/>
              <a:t>,</a:t>
            </a:r>
          </a:p>
          <a:p>
            <a:r>
              <a:rPr lang="en-US" dirty="0" smtClean="0"/>
              <a:t>13 December 2013</a:t>
            </a:r>
          </a:p>
          <a:p>
            <a:r>
              <a:rPr lang="en-US" dirty="0" smtClean="0"/>
              <a:t>Hanoi</a:t>
            </a:r>
            <a:endParaRPr lang="en-GB" dirty="0"/>
          </a:p>
        </p:txBody>
      </p:sp>
      <p:pic>
        <p:nvPicPr>
          <p:cNvPr id="4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777" y="364232"/>
            <a:ext cx="892941" cy="1120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" descr="E-org-V1-Blue-tran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332656"/>
            <a:ext cx="770617" cy="1223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04639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Content of the presentation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Importance of </a:t>
            </a:r>
            <a:r>
              <a:rPr lang="en-US" dirty="0" err="1" smtClean="0"/>
              <a:t>KPIs</a:t>
            </a:r>
            <a:r>
              <a:rPr lang="en-US" dirty="0" smtClean="0"/>
              <a:t> </a:t>
            </a:r>
          </a:p>
          <a:p>
            <a:r>
              <a:rPr lang="en-US" dirty="0" smtClean="0"/>
              <a:t>How to define </a:t>
            </a:r>
            <a:r>
              <a:rPr lang="en-US" dirty="0" err="1" smtClean="0"/>
              <a:t>KPIs</a:t>
            </a:r>
            <a:endParaRPr lang="en-US" dirty="0" smtClean="0"/>
          </a:p>
          <a:p>
            <a:r>
              <a:rPr lang="en-US" dirty="0" smtClean="0"/>
              <a:t>Lessons learnt from other experiences</a:t>
            </a:r>
          </a:p>
          <a:p>
            <a:r>
              <a:rPr lang="en-US" dirty="0" smtClean="0"/>
              <a:t>Challenges for Viet Nam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614403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Why do we monitor the scheme’s performance?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268960"/>
          </a:xfrm>
          <a:noFill/>
        </p:spPr>
        <p:txBody>
          <a:bodyPr>
            <a:normAutofit fontScale="77500" lnSpcReduction="20000"/>
          </a:bodyPr>
          <a:lstStyle/>
          <a:p>
            <a:r>
              <a:rPr lang="en-US" sz="3400" dirty="0" smtClean="0"/>
              <a:t>To monitor whether the system serves its </a:t>
            </a:r>
            <a:r>
              <a:rPr lang="en-US" sz="3400" b="1" dirty="0" smtClean="0"/>
              <a:t>objectives</a:t>
            </a:r>
            <a:r>
              <a:rPr lang="en-US" sz="3400" dirty="0" smtClean="0"/>
              <a:t>:</a:t>
            </a:r>
          </a:p>
          <a:p>
            <a:pPr marL="0" indent="0">
              <a:buNone/>
            </a:pPr>
            <a:r>
              <a:rPr lang="en-US" sz="3400" dirty="0" smtClean="0"/>
              <a:t>1. To compensate workers for the loss of earnings (workers’ protection)</a:t>
            </a:r>
          </a:p>
          <a:p>
            <a:pPr marL="0" indent="0">
              <a:buNone/>
            </a:pPr>
            <a:r>
              <a:rPr lang="en-US" sz="3400" dirty="0" smtClean="0"/>
              <a:t>2. In addition, unemployed shall receive:</a:t>
            </a:r>
          </a:p>
          <a:p>
            <a:pPr>
              <a:buFont typeface="Wingdings" pitchFamily="2" charset="2"/>
              <a:buChar char="ü"/>
            </a:pPr>
            <a:r>
              <a:rPr lang="en-US" sz="3400" dirty="0" smtClean="0"/>
              <a:t>assistance to find a job, including training and re-training if necessary.</a:t>
            </a:r>
          </a:p>
          <a:p>
            <a:pPr>
              <a:buFont typeface="Wingdings" pitchFamily="2" charset="2"/>
              <a:buChar char="ü"/>
            </a:pPr>
            <a:r>
              <a:rPr lang="en-US" sz="3400" dirty="0" smtClean="0"/>
              <a:t>provision of medical care for themselves and their dependent. </a:t>
            </a:r>
          </a:p>
          <a:p>
            <a:endParaRPr lang="en-US" sz="3400" dirty="0" smtClean="0"/>
          </a:p>
          <a:p>
            <a:pPr marL="0" indent="0">
              <a:buNone/>
            </a:pPr>
            <a:endParaRPr lang="en-US" sz="3400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514467" y="4797152"/>
            <a:ext cx="8136904" cy="16496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en-US" sz="2600" dirty="0">
                <a:solidFill>
                  <a:prstClr val="black"/>
                </a:solidFill>
              </a:rPr>
              <a:t>To </a:t>
            </a:r>
            <a:r>
              <a:rPr lang="en-US" sz="2600" dirty="0" smtClean="0">
                <a:solidFill>
                  <a:prstClr val="black"/>
                </a:solidFill>
              </a:rPr>
              <a:t>ensure </a:t>
            </a:r>
            <a:r>
              <a:rPr lang="en-US" sz="2600" b="1" dirty="0" smtClean="0">
                <a:solidFill>
                  <a:prstClr val="black"/>
                </a:solidFill>
              </a:rPr>
              <a:t>financial sustainability </a:t>
            </a:r>
            <a:r>
              <a:rPr lang="en-US" sz="2600" dirty="0" smtClean="0">
                <a:solidFill>
                  <a:prstClr val="black"/>
                </a:solidFill>
              </a:rPr>
              <a:t>and keep </a:t>
            </a:r>
            <a:r>
              <a:rPr lang="en-US" sz="2600" b="1" dirty="0">
                <a:solidFill>
                  <a:prstClr val="black"/>
                </a:solidFill>
              </a:rPr>
              <a:t>improving the UI scheme </a:t>
            </a:r>
            <a:r>
              <a:rPr lang="en-US" sz="2600" dirty="0">
                <a:solidFill>
                  <a:prstClr val="black"/>
                </a:solidFill>
              </a:rPr>
              <a:t>and </a:t>
            </a:r>
            <a:endParaRPr lang="en-US" sz="2600" dirty="0" smtClean="0">
              <a:solidFill>
                <a:prstClr val="black"/>
              </a:solidFill>
            </a:endParaRPr>
          </a:p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en-US" sz="2600" dirty="0" smtClean="0">
                <a:solidFill>
                  <a:prstClr val="black"/>
                </a:solidFill>
              </a:rPr>
              <a:t>To anticipate </a:t>
            </a:r>
            <a:r>
              <a:rPr lang="en-US" sz="2600" dirty="0">
                <a:solidFill>
                  <a:prstClr val="black"/>
                </a:solidFill>
              </a:rPr>
              <a:t>any needed </a:t>
            </a:r>
            <a:r>
              <a:rPr lang="en-US" sz="2600" b="1" dirty="0">
                <a:solidFill>
                  <a:prstClr val="black"/>
                </a:solidFill>
              </a:rPr>
              <a:t>reform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81493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From where do we start?</a:t>
            </a:r>
            <a:endParaRPr lang="en-GB" b="1" dirty="0"/>
          </a:p>
        </p:txBody>
      </p:sp>
      <p:sp>
        <p:nvSpPr>
          <p:cNvPr id="4" name="TextBox 3"/>
          <p:cNvSpPr txBox="1"/>
          <p:nvPr/>
        </p:nvSpPr>
        <p:spPr>
          <a:xfrm>
            <a:off x="467544" y="1772816"/>
            <a:ext cx="8352928" cy="32439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en-US" sz="3200" dirty="0">
                <a:solidFill>
                  <a:prstClr val="black"/>
                </a:solidFill>
              </a:rPr>
              <a:t>Start by setting objectives and target</a:t>
            </a:r>
            <a:r>
              <a:rPr lang="en-GB" sz="3200" dirty="0">
                <a:solidFill>
                  <a:prstClr val="black"/>
                </a:solidFill>
              </a:rPr>
              <a:t>s within a determined time </a:t>
            </a:r>
            <a:r>
              <a:rPr lang="en-GB" sz="3200" dirty="0" smtClean="0">
                <a:solidFill>
                  <a:prstClr val="black"/>
                </a:solidFill>
              </a:rPr>
              <a:t>frame= strategic vision for the scheme</a:t>
            </a:r>
          </a:p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endParaRPr lang="en-GB" sz="3200" dirty="0">
              <a:solidFill>
                <a:prstClr val="black"/>
              </a:solidFill>
            </a:endParaRPr>
          </a:p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en-US" sz="3200" dirty="0">
                <a:solidFill>
                  <a:prstClr val="black"/>
                </a:solidFill>
              </a:rPr>
              <a:t>Need to measure a base-line situation </a:t>
            </a:r>
            <a:r>
              <a:rPr lang="en-US" sz="3200" dirty="0" smtClean="0">
                <a:solidFill>
                  <a:prstClr val="black"/>
                </a:solidFill>
              </a:rPr>
              <a:t>in order to </a:t>
            </a:r>
            <a:r>
              <a:rPr lang="en-US" sz="3200" dirty="0">
                <a:solidFill>
                  <a:prstClr val="black"/>
                </a:solidFill>
              </a:rPr>
              <a:t>assess achievement of set </a:t>
            </a:r>
            <a:r>
              <a:rPr lang="en-US" sz="3200" dirty="0" smtClean="0">
                <a:solidFill>
                  <a:prstClr val="black"/>
                </a:solidFill>
              </a:rPr>
              <a:t>targets</a:t>
            </a:r>
            <a:endParaRPr lang="en-US" sz="32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5601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What do we measure?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dirty="0" smtClean="0"/>
              <a:t>Coverage (effective/legal)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Accuracy of level of benefits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Financial sustainability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Governance and administrative performance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Clients’ satisfaction</a:t>
            </a:r>
          </a:p>
          <a:p>
            <a:pPr marL="514350" indent="-514350">
              <a:buFont typeface="+mj-lt"/>
              <a:buAutoNum type="arabicPeriod"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Looking at international practices.</a:t>
            </a:r>
          </a:p>
        </p:txBody>
      </p:sp>
    </p:spTree>
    <p:extLst>
      <p:ext uri="{BB962C8B-B14F-4D97-AF65-F5344CB8AC3E}">
        <p14:creationId xmlns:p14="http://schemas.microsoft.com/office/powerpoint/2010/main" val="2426788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b="1" dirty="0" smtClean="0"/>
              <a:t>Coverage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328592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en-CA" altLang="en-US" sz="3000" dirty="0" smtClean="0"/>
              <a:t>Legal: percentage of the economically active population that is legally protected;</a:t>
            </a:r>
          </a:p>
          <a:p>
            <a:pPr>
              <a:spcAft>
                <a:spcPts val="600"/>
              </a:spcAft>
            </a:pPr>
            <a:r>
              <a:rPr lang="en-CA" altLang="en-US" sz="3000" dirty="0" smtClean="0"/>
              <a:t>Effective: percentage of the unemployed (all unemployed of the labour force) receiving unemployment benefits;</a:t>
            </a:r>
          </a:p>
          <a:p>
            <a:pPr>
              <a:spcAft>
                <a:spcPts val="600"/>
              </a:spcAft>
            </a:pPr>
            <a:r>
              <a:rPr lang="en-CA" altLang="en-US" sz="3000" u="sng" dirty="0" smtClean="0"/>
              <a:t>Examples:</a:t>
            </a:r>
          </a:p>
          <a:p>
            <a:pPr marL="0" indent="0">
              <a:spcAft>
                <a:spcPts val="600"/>
              </a:spcAft>
              <a:buNone/>
            </a:pPr>
            <a:r>
              <a:rPr lang="en-CA" altLang="en-US" sz="3000" dirty="0" smtClean="0"/>
              <a:t>- In countries categorized as “high income’, only around 70% of the economically active population is legally covered while only around 40% of those unemployed will receive unemployment benefits.</a:t>
            </a:r>
          </a:p>
        </p:txBody>
      </p:sp>
    </p:spTree>
    <p:extLst>
      <p:ext uri="{BB962C8B-B14F-4D97-AF65-F5344CB8AC3E}">
        <p14:creationId xmlns:p14="http://schemas.microsoft.com/office/powerpoint/2010/main" val="4972522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b="1" dirty="0" smtClean="0"/>
              <a:t>Adequacy of benefits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5501208"/>
          </a:xfrm>
        </p:spPr>
        <p:txBody>
          <a:bodyPr>
            <a:normAutofit fontScale="85000" lnSpcReduction="10000"/>
          </a:bodyPr>
          <a:lstStyle/>
          <a:p>
            <a:pPr>
              <a:lnSpc>
                <a:spcPct val="90000"/>
              </a:lnSpc>
            </a:pPr>
            <a:r>
              <a:rPr lang="en-CA" altLang="en-US" dirty="0" smtClean="0"/>
              <a:t>Ensure adequate income level for maintaining beneficiaries with certain living standard during periods of unemployment;</a:t>
            </a:r>
          </a:p>
          <a:p>
            <a:pPr>
              <a:lnSpc>
                <a:spcPct val="90000"/>
              </a:lnSpc>
            </a:pPr>
            <a:r>
              <a:rPr lang="en-CA" altLang="en-US" dirty="0" smtClean="0"/>
              <a:t>“adequate” : adequate enough to prevent unemployed worker and his/her family from falling into poverty but not overly generous to encourage “moral hazard”</a:t>
            </a:r>
          </a:p>
          <a:p>
            <a:pPr>
              <a:lnSpc>
                <a:spcPct val="90000"/>
              </a:lnSpc>
            </a:pPr>
            <a:endParaRPr lang="en-CA" altLang="en-US" dirty="0" smtClean="0"/>
          </a:p>
          <a:p>
            <a:pPr>
              <a:lnSpc>
                <a:spcPct val="90000"/>
              </a:lnSpc>
            </a:pPr>
            <a:r>
              <a:rPr lang="en-CA" altLang="en-US" u="sng" dirty="0" smtClean="0"/>
              <a:t>Examples:</a:t>
            </a:r>
          </a:p>
          <a:p>
            <a:pPr marL="1798638" indent="-898525">
              <a:lnSpc>
                <a:spcPct val="90000"/>
              </a:lnSpc>
              <a:buFontTx/>
              <a:buChar char="-"/>
            </a:pPr>
            <a:r>
              <a:rPr lang="en-GB" altLang="ja-JP" dirty="0">
                <a:ea typeface="ＭＳ Ｐゴシック" pitchFamily="50" charset="-128"/>
              </a:rPr>
              <a:t>Average ‘level’ of benefits compared to the average </a:t>
            </a:r>
            <a:r>
              <a:rPr lang="en-GB" altLang="ja-JP" dirty="0" smtClean="0">
                <a:ea typeface="ＭＳ Ｐゴシック" pitchFamily="50" charset="-128"/>
              </a:rPr>
              <a:t>wage, minimum wage, poverty line</a:t>
            </a:r>
            <a:endParaRPr lang="en-GB" altLang="ja-JP" dirty="0">
              <a:ea typeface="ＭＳ Ｐゴシック" pitchFamily="50" charset="-128"/>
            </a:endParaRPr>
          </a:p>
          <a:p>
            <a:pPr marL="1798638" indent="-898525">
              <a:lnSpc>
                <a:spcPct val="90000"/>
              </a:lnSpc>
              <a:buFontTx/>
              <a:buChar char="-"/>
            </a:pPr>
            <a:r>
              <a:rPr lang="en-GB" altLang="ja-JP" dirty="0">
                <a:ea typeface="ＭＳ Ｐゴシック" pitchFamily="50" charset="-128"/>
              </a:rPr>
              <a:t>Average duration of benefits (distribution</a:t>
            </a:r>
            <a:r>
              <a:rPr lang="en-GB" altLang="ja-JP" dirty="0" smtClean="0">
                <a:ea typeface="ＭＳ Ｐゴシック" pitchFamily="50" charset="-128"/>
              </a:rPr>
              <a:t>)</a:t>
            </a:r>
          </a:p>
          <a:p>
            <a:pPr marL="1798638" indent="-898525">
              <a:lnSpc>
                <a:spcPct val="90000"/>
              </a:lnSpc>
              <a:buFontTx/>
              <a:buChar char="-"/>
            </a:pPr>
            <a:r>
              <a:rPr lang="en-US" altLang="ja-JP" dirty="0" smtClean="0">
                <a:ea typeface="ＭＳ Ｐゴシック" pitchFamily="50" charset="-128"/>
              </a:rPr>
              <a:t>Whether beneficiaries return to work in a sustainable manner (difficult to measure)</a:t>
            </a:r>
            <a:endParaRPr lang="en-GB" altLang="ja-JP" dirty="0">
              <a:ea typeface="ＭＳ Ｐゴシック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2398715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b="1" dirty="0" smtClean="0"/>
              <a:t>Financial sustainability</a:t>
            </a:r>
            <a:endParaRPr lang="en-CA" dirty="0"/>
          </a:p>
        </p:txBody>
      </p:sp>
      <p:sp>
        <p:nvSpPr>
          <p:cNvPr id="22530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429200"/>
          </a:xfrm>
        </p:spPr>
        <p:txBody>
          <a:bodyPr>
            <a:normAutofit fontScale="85000" lnSpcReduction="10000"/>
          </a:bodyPr>
          <a:lstStyle/>
          <a:p>
            <a:r>
              <a:rPr lang="en-CA" altLang="en-US" dirty="0" smtClean="0"/>
              <a:t>Status of UI fund with full details on revenues and spending as well as the sustainability of the fund;</a:t>
            </a:r>
          </a:p>
          <a:p>
            <a:r>
              <a:rPr lang="en-CA" altLang="en-US" dirty="0" smtClean="0"/>
              <a:t>Ratio of these who pay consistently on time </a:t>
            </a:r>
            <a:r>
              <a:rPr lang="en-CA" altLang="en-US" dirty="0" err="1" smtClean="0"/>
              <a:t>v.s</a:t>
            </a:r>
            <a:r>
              <a:rPr lang="en-CA" altLang="en-US" dirty="0" smtClean="0"/>
              <a:t>. the overall number of contributors.</a:t>
            </a:r>
          </a:p>
          <a:p>
            <a:endParaRPr lang="en-CA" altLang="en-US" dirty="0" smtClean="0"/>
          </a:p>
          <a:p>
            <a:r>
              <a:rPr lang="en-CA" altLang="en-US" u="sng" dirty="0" smtClean="0"/>
              <a:t>Examples:</a:t>
            </a:r>
          </a:p>
          <a:p>
            <a:pPr lvl="1"/>
            <a:r>
              <a:rPr lang="en-GB" altLang="ja-JP" sz="3000" dirty="0"/>
              <a:t>Pay-As-You-Go (</a:t>
            </a:r>
            <a:r>
              <a:rPr lang="en-GB" altLang="ja-JP" sz="3000" dirty="0" err="1"/>
              <a:t>PAYG</a:t>
            </a:r>
            <a:r>
              <a:rPr lang="en-GB" altLang="ja-JP" sz="3000" dirty="0"/>
              <a:t>) cost rate</a:t>
            </a:r>
          </a:p>
          <a:p>
            <a:pPr lvl="1"/>
            <a:r>
              <a:rPr lang="en-GB" altLang="ja-JP" sz="3000" dirty="0"/>
              <a:t>Demographic ratio</a:t>
            </a:r>
          </a:p>
          <a:p>
            <a:pPr lvl="1"/>
            <a:r>
              <a:rPr lang="en-GB" altLang="ja-JP" sz="3000" dirty="0"/>
              <a:t>Financial ratio</a:t>
            </a:r>
          </a:p>
          <a:p>
            <a:pPr lvl="1"/>
            <a:r>
              <a:rPr lang="en-GB" altLang="ja-JP" sz="3000" dirty="0"/>
              <a:t>Reserve ratio</a:t>
            </a:r>
          </a:p>
          <a:p>
            <a:pPr lvl="1"/>
            <a:r>
              <a:rPr lang="en-GB" altLang="ja-JP" sz="3000" dirty="0"/>
              <a:t>Admin cost (compared to contributory wage base etc.)</a:t>
            </a:r>
          </a:p>
          <a:p>
            <a:pPr lvl="1"/>
            <a:r>
              <a:rPr lang="en-GB" altLang="ja-JP" sz="3000" dirty="0"/>
              <a:t>Real rate of return on investment</a:t>
            </a:r>
          </a:p>
          <a:p>
            <a:endParaRPr lang="en-CA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41254523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b="1" dirty="0" smtClean="0"/>
              <a:t>Administrative performance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267544"/>
            <a:ext cx="8686800" cy="5257800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</a:pPr>
            <a:r>
              <a:rPr lang="en-CA" altLang="en-US" sz="2800" dirty="0" smtClean="0"/>
              <a:t>All aspects of the process can be measured to some degree and the challenge is to highlight those elements that best reflect the main objectives of the UI programme;</a:t>
            </a:r>
          </a:p>
          <a:p>
            <a:pPr>
              <a:lnSpc>
                <a:spcPct val="80000"/>
              </a:lnSpc>
            </a:pPr>
            <a:r>
              <a:rPr lang="en-CA" altLang="en-US" sz="2800" dirty="0" smtClean="0"/>
              <a:t>“Main objective: to make the correct payment to the correct person at the correct time”;</a:t>
            </a:r>
          </a:p>
          <a:p>
            <a:pPr>
              <a:lnSpc>
                <a:spcPct val="80000"/>
              </a:lnSpc>
            </a:pPr>
            <a:r>
              <a:rPr lang="en-CA" altLang="en-US" sz="2800" u="sng" dirty="0" smtClean="0"/>
              <a:t>Examples:</a:t>
            </a:r>
          </a:p>
          <a:p>
            <a:pPr lvl="1">
              <a:lnSpc>
                <a:spcPct val="80000"/>
              </a:lnSpc>
            </a:pPr>
            <a:r>
              <a:rPr lang="en-CA" altLang="en-US" sz="2400" dirty="0" smtClean="0"/>
              <a:t>Speed of Service: in processing claims for benefit and also payment of benefit;</a:t>
            </a:r>
          </a:p>
          <a:p>
            <a:pPr lvl="1">
              <a:lnSpc>
                <a:spcPct val="80000"/>
              </a:lnSpc>
            </a:pPr>
            <a:r>
              <a:rPr lang="en-CA" altLang="en-US" sz="2400" dirty="0" smtClean="0"/>
              <a:t>Accuracy of Benefits: results of on-going quality monitoring programmes to determine the accuracy of payment or the quality of decision making;</a:t>
            </a:r>
          </a:p>
          <a:p>
            <a:pPr lvl="1">
              <a:lnSpc>
                <a:spcPct val="80000"/>
              </a:lnSpc>
            </a:pPr>
            <a:r>
              <a:rPr lang="en-CA" altLang="en-US" sz="2400" dirty="0" smtClean="0"/>
              <a:t>Percentage of employers failing to remit contributions on time;</a:t>
            </a:r>
          </a:p>
          <a:p>
            <a:pPr lvl="1">
              <a:lnSpc>
                <a:spcPct val="80000"/>
              </a:lnSpc>
            </a:pPr>
            <a:r>
              <a:rPr lang="en-CA" altLang="en-US" sz="2400" dirty="0" smtClean="0"/>
              <a:t>Appeal process: decisions upheld by an appeal board or decisions in favour of the appellant.</a:t>
            </a:r>
          </a:p>
        </p:txBody>
      </p:sp>
    </p:spTree>
    <p:extLst>
      <p:ext uri="{BB962C8B-B14F-4D97-AF65-F5344CB8AC3E}">
        <p14:creationId xmlns:p14="http://schemas.microsoft.com/office/powerpoint/2010/main" val="17466450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b="1" dirty="0" smtClean="0"/>
              <a:t>Satisfaction of clients</a:t>
            </a:r>
            <a:endParaRPr lang="en-CA" dirty="0"/>
          </a:p>
        </p:txBody>
      </p:sp>
      <p:sp>
        <p:nvSpPr>
          <p:cNvPr id="23554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CA" altLang="en-US" dirty="0" smtClean="0"/>
              <a:t>Client satisfaction surveys are effective tools in measuring to what degree insured persons, employers or beneficiaries are satisfied with the services provided by the responsible departments.</a:t>
            </a:r>
          </a:p>
          <a:p>
            <a:r>
              <a:rPr lang="en-CA" altLang="en-US" u="sng" dirty="0" smtClean="0"/>
              <a:t>Examples:</a:t>
            </a:r>
          </a:p>
          <a:p>
            <a:pPr marL="1158875" indent="-361950" defTabSz="246063">
              <a:lnSpc>
                <a:spcPct val="90000"/>
              </a:lnSpc>
              <a:buFontTx/>
              <a:buChar char="-"/>
            </a:pPr>
            <a:r>
              <a:rPr lang="en-GB" altLang="ja-JP" dirty="0" smtClean="0">
                <a:ea typeface="ＭＳ Ｐゴシック" pitchFamily="50" charset="-128"/>
              </a:rPr>
              <a:t>Number of complaints </a:t>
            </a:r>
            <a:r>
              <a:rPr lang="en-GB" altLang="ja-JP" dirty="0">
                <a:ea typeface="ＭＳ Ｐゴシック" pitchFamily="50" charset="-128"/>
              </a:rPr>
              <a:t>/ appeals</a:t>
            </a:r>
          </a:p>
          <a:p>
            <a:pPr marL="1158875" indent="-361950" defTabSz="246063">
              <a:lnSpc>
                <a:spcPct val="90000"/>
              </a:lnSpc>
              <a:buFontTx/>
              <a:buChar char="-"/>
            </a:pPr>
            <a:r>
              <a:rPr lang="en-GB" altLang="ja-JP" dirty="0">
                <a:ea typeface="ＭＳ Ｐゴシック" pitchFamily="50" charset="-128"/>
              </a:rPr>
              <a:t>Satisfaction to services (e.g. registration / benefit payments / job-matching services / vocational training etc.)</a:t>
            </a:r>
          </a:p>
          <a:p>
            <a:endParaRPr lang="en-CA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40366417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National or Provincial </a:t>
            </a:r>
            <a:r>
              <a:rPr lang="en-US" b="1" dirty="0" err="1" smtClean="0"/>
              <a:t>KPIs</a:t>
            </a:r>
            <a:r>
              <a:rPr lang="en-US" b="1" dirty="0" smtClean="0"/>
              <a:t>?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altLang="en-US" dirty="0" err="1"/>
              <a:t>KPIs</a:t>
            </a:r>
            <a:r>
              <a:rPr lang="en-CA" altLang="en-US" dirty="0"/>
              <a:t> are initially used to evaluate the programme’s overall </a:t>
            </a:r>
            <a:r>
              <a:rPr lang="en-CA" altLang="en-US" dirty="0" smtClean="0"/>
              <a:t>performance at the national level;</a:t>
            </a:r>
          </a:p>
          <a:p>
            <a:r>
              <a:rPr lang="en-CA" altLang="en-US" dirty="0" smtClean="0"/>
              <a:t>The same </a:t>
            </a:r>
            <a:r>
              <a:rPr lang="en-CA" altLang="en-US" dirty="0" err="1" smtClean="0"/>
              <a:t>KPIs</a:t>
            </a:r>
            <a:r>
              <a:rPr lang="en-CA" altLang="en-US" dirty="0" smtClean="0"/>
              <a:t> </a:t>
            </a:r>
            <a:r>
              <a:rPr lang="en-CA" altLang="en-US" dirty="0"/>
              <a:t>can also be used to measure </a:t>
            </a:r>
            <a:r>
              <a:rPr lang="en-CA" altLang="en-US" dirty="0" smtClean="0"/>
              <a:t>if provincial </a:t>
            </a:r>
            <a:r>
              <a:rPr lang="en-CA" altLang="en-US" dirty="0"/>
              <a:t>levels </a:t>
            </a:r>
            <a:r>
              <a:rPr lang="en-CA" altLang="en-US" dirty="0" smtClean="0"/>
              <a:t>meet the set targets.</a:t>
            </a:r>
            <a:endParaRPr lang="en-CA" altLang="en-US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771464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b="1" dirty="0" smtClean="0"/>
              <a:t>Lessons to be learned for Viet Nam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85000" lnSpcReduction="10000"/>
          </a:bodyPr>
          <a:lstStyle/>
          <a:p>
            <a:pPr marL="0" indent="0" fontAlgn="auto">
              <a:spcAft>
                <a:spcPts val="0"/>
              </a:spcAft>
              <a:buNone/>
              <a:defRPr/>
            </a:pPr>
            <a:r>
              <a:rPr lang="en-CA" sz="3300" dirty="0" smtClean="0"/>
              <a:t>When defining </a:t>
            </a:r>
            <a:r>
              <a:rPr lang="en-CA" sz="3300" dirty="0" err="1" smtClean="0"/>
              <a:t>KIPs</a:t>
            </a:r>
            <a:r>
              <a:rPr lang="en-CA" sz="3300" dirty="0" smtClean="0"/>
              <a:t>, one should avoid :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 smtClean="0"/>
              <a:t>Setting KPIs on the basis that it will be easy to reach certain goals;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 smtClean="0"/>
              <a:t>Selective KPIs can be made public; “secondary </a:t>
            </a:r>
            <a:r>
              <a:rPr lang="en-CA" dirty="0" err="1" smtClean="0"/>
              <a:t>KPIs</a:t>
            </a:r>
            <a:r>
              <a:rPr lang="en-CA" dirty="0" smtClean="0"/>
              <a:t>” are kept within the department management team;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 smtClean="0"/>
              <a:t>KPIs that are too complex, difficult to understand or to explain;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 smtClean="0"/>
              <a:t>Choosing </a:t>
            </a:r>
            <a:r>
              <a:rPr lang="en-CA" dirty="0" err="1" smtClean="0"/>
              <a:t>KPIs</a:t>
            </a:r>
            <a:r>
              <a:rPr lang="en-CA" dirty="0" smtClean="0"/>
              <a:t> that can be easily manipulated;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 smtClean="0"/>
              <a:t>Too many KPIs which would become too numerous to allow decision makers to focus on what’s important.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0962129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Challenges for implementing </a:t>
            </a:r>
            <a:r>
              <a:rPr lang="en-US" b="1" dirty="0" err="1" smtClean="0"/>
              <a:t>KPIs</a:t>
            </a:r>
            <a:r>
              <a:rPr lang="en-US" b="1" dirty="0" smtClean="0"/>
              <a:t> in Viet Nam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dirty="0" smtClean="0"/>
              <a:t>No systematic and rigorous </a:t>
            </a:r>
            <a:r>
              <a:rPr lang="en-US" dirty="0" smtClean="0"/>
              <a:t>collection </a:t>
            </a:r>
            <a:r>
              <a:rPr lang="en-US" dirty="0" smtClean="0"/>
              <a:t>of data and statistics</a:t>
            </a:r>
          </a:p>
          <a:p>
            <a:r>
              <a:rPr lang="en-US" u="sng" dirty="0" smtClean="0"/>
              <a:t>Step forward</a:t>
            </a:r>
            <a:r>
              <a:rPr lang="en-US" dirty="0" smtClean="0"/>
              <a:t>:</a:t>
            </a:r>
          </a:p>
          <a:p>
            <a:pPr>
              <a:buFontTx/>
              <a:buChar char="-"/>
            </a:pPr>
            <a:r>
              <a:rPr lang="en-US" dirty="0"/>
              <a:t>a</a:t>
            </a:r>
            <a:r>
              <a:rPr lang="en-US" dirty="0" smtClean="0"/>
              <a:t>greeing on definitions of </a:t>
            </a:r>
            <a:r>
              <a:rPr lang="en-US" dirty="0" err="1" smtClean="0"/>
              <a:t>labour</a:t>
            </a:r>
            <a:r>
              <a:rPr lang="en-US" dirty="0" smtClean="0"/>
              <a:t> market indicators (unemployed, employed, etc…)</a:t>
            </a:r>
          </a:p>
          <a:p>
            <a:pPr>
              <a:buFontTx/>
              <a:buChar char="-"/>
            </a:pPr>
            <a:r>
              <a:rPr lang="en-US" dirty="0" smtClean="0"/>
              <a:t>computerizing all data collection and analysis</a:t>
            </a:r>
            <a:r>
              <a:rPr lang="en-GB" dirty="0" smtClean="0"/>
              <a:t> at </a:t>
            </a:r>
            <a:r>
              <a:rPr lang="en-GB" dirty="0" err="1" smtClean="0"/>
              <a:t>ESCs</a:t>
            </a:r>
            <a:r>
              <a:rPr lang="en-GB" dirty="0" smtClean="0"/>
              <a:t> and </a:t>
            </a:r>
            <a:r>
              <a:rPr lang="en-GB" dirty="0" err="1" smtClean="0"/>
              <a:t>PSIs</a:t>
            </a:r>
            <a:r>
              <a:rPr lang="en-GB" dirty="0" smtClean="0"/>
              <a:t> levels;</a:t>
            </a:r>
          </a:p>
          <a:p>
            <a:pPr>
              <a:buFontTx/>
              <a:buChar char="-"/>
            </a:pPr>
            <a:r>
              <a:rPr lang="en-US" dirty="0"/>
              <a:t>c</a:t>
            </a:r>
            <a:r>
              <a:rPr lang="en-US" dirty="0" smtClean="0"/>
              <a:t>onnection through a national IT system.</a:t>
            </a:r>
            <a:endParaRPr lang="en-GB" dirty="0" smtClean="0"/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0757207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Challenges for implementing </a:t>
            </a:r>
            <a:r>
              <a:rPr lang="en-US" b="1" dirty="0" err="1"/>
              <a:t>KPIs</a:t>
            </a:r>
            <a:r>
              <a:rPr lang="en-US" b="1" dirty="0"/>
              <a:t> in Viet </a:t>
            </a:r>
            <a:r>
              <a:rPr lang="en-US" b="1" dirty="0" smtClean="0"/>
              <a:t>Nam (cont.)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2. No clear strategic vision and set objectives for the UI scheme</a:t>
            </a:r>
          </a:p>
          <a:p>
            <a:r>
              <a:rPr lang="en-US" u="sng" dirty="0" smtClean="0"/>
              <a:t>Step forward</a:t>
            </a:r>
            <a:r>
              <a:rPr lang="en-US" dirty="0" smtClean="0"/>
              <a:t>: </a:t>
            </a:r>
          </a:p>
          <a:p>
            <a:pPr marL="0" indent="0">
              <a:buNone/>
            </a:pPr>
            <a:r>
              <a:rPr lang="en-US" dirty="0" smtClean="0"/>
              <a:t>- defining a strategic plan (objectives and targets) for the next five/ten years;</a:t>
            </a:r>
          </a:p>
          <a:p>
            <a:pPr marL="0" indent="0">
              <a:buNone/>
            </a:pPr>
            <a:r>
              <a:rPr lang="en-US" dirty="0" smtClean="0"/>
              <a:t>- such plan should be concrete and realistic (achievable with resources available presently and in the coming years).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097992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Challenges for implementing </a:t>
            </a:r>
            <a:r>
              <a:rPr lang="en-US" b="1" dirty="0" err="1"/>
              <a:t>KPIs</a:t>
            </a:r>
            <a:r>
              <a:rPr lang="en-US" b="1" dirty="0"/>
              <a:t> in Viet </a:t>
            </a:r>
            <a:r>
              <a:rPr lang="en-US" b="1" dirty="0" smtClean="0"/>
              <a:t>Nam (cont.)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3</a:t>
            </a:r>
            <a:r>
              <a:rPr lang="en-US" dirty="0" smtClean="0"/>
              <a:t>. No clear idea on the purpose of setting </a:t>
            </a:r>
            <a:r>
              <a:rPr lang="en-US" dirty="0" err="1" smtClean="0"/>
              <a:t>KPIs</a:t>
            </a:r>
            <a:r>
              <a:rPr lang="en-US" dirty="0" smtClean="0"/>
              <a:t> for the UI scheme</a:t>
            </a:r>
          </a:p>
          <a:p>
            <a:r>
              <a:rPr lang="en-US" u="sng" dirty="0" smtClean="0"/>
              <a:t>Step forward</a:t>
            </a:r>
            <a:r>
              <a:rPr lang="en-US" dirty="0" smtClean="0"/>
              <a:t>: </a:t>
            </a:r>
          </a:p>
          <a:p>
            <a:pPr marL="0" indent="0">
              <a:buNone/>
            </a:pPr>
            <a:r>
              <a:rPr lang="en-US" dirty="0" smtClean="0"/>
              <a:t>- defining with all stakeholders which </a:t>
            </a:r>
            <a:r>
              <a:rPr lang="en-US" dirty="0" err="1" smtClean="0"/>
              <a:t>KPIs</a:t>
            </a:r>
            <a:r>
              <a:rPr lang="en-US" dirty="0" smtClean="0"/>
              <a:t> should be made public, under which periodicity;</a:t>
            </a:r>
          </a:p>
          <a:p>
            <a:pPr marL="0" indent="0">
              <a:buNone/>
            </a:pPr>
            <a:r>
              <a:rPr lang="en-US" dirty="0" smtClean="0"/>
              <a:t>- using the </a:t>
            </a:r>
            <a:r>
              <a:rPr lang="en-US" dirty="0" err="1" smtClean="0"/>
              <a:t>KPIs</a:t>
            </a:r>
            <a:r>
              <a:rPr lang="en-US" dirty="0" smtClean="0"/>
              <a:t> results to </a:t>
            </a:r>
            <a:r>
              <a:rPr lang="en-US" smtClean="0"/>
              <a:t>support </a:t>
            </a:r>
            <a:r>
              <a:rPr lang="en-US" smtClean="0"/>
              <a:t>national </a:t>
            </a:r>
            <a:r>
              <a:rPr lang="en-US" dirty="0" smtClean="0"/>
              <a:t>dialogue when reform to continue improving the UI </a:t>
            </a:r>
            <a:r>
              <a:rPr lang="en-US" smtClean="0"/>
              <a:t>scheme </a:t>
            </a:r>
            <a:r>
              <a:rPr lang="en-US" smtClean="0"/>
              <a:t>is</a:t>
            </a:r>
            <a:r>
              <a:rPr lang="en-US" smtClean="0"/>
              <a:t> </a:t>
            </a:r>
            <a:r>
              <a:rPr lang="en-US" dirty="0" smtClean="0"/>
              <a:t>needed.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4680375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To keep in mind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 </a:t>
            </a:r>
            <a:r>
              <a:rPr lang="en-US" dirty="0" err="1" smtClean="0"/>
              <a:t>KPI</a:t>
            </a:r>
            <a:r>
              <a:rPr lang="en-US" dirty="0" smtClean="0"/>
              <a:t> system contains limited but targeted indicators (not more than 10)</a:t>
            </a:r>
          </a:p>
          <a:p>
            <a:r>
              <a:rPr lang="en-US" dirty="0" smtClean="0"/>
              <a:t>Selection of indicators will mainly depend on available statistics </a:t>
            </a:r>
          </a:p>
          <a:p>
            <a:r>
              <a:rPr lang="en-US" dirty="0" smtClean="0"/>
              <a:t>It is important to determine who will be responsible for compiling which indicator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6880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321</TotalTime>
  <Words>917</Words>
  <Application>Microsoft Office PowerPoint</Application>
  <PresentationFormat>On-screen Show (4:3)</PresentationFormat>
  <Paragraphs>96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Defining Key Performance Indicators  Learning from international practices Challenges for the UI scheme in Viet Nam </vt:lpstr>
      <vt:lpstr>Content of the presentation</vt:lpstr>
      <vt:lpstr>Why do we monitor the scheme’s performance?</vt:lpstr>
      <vt:lpstr>From where do we start?</vt:lpstr>
      <vt:lpstr>What do we measure?</vt:lpstr>
      <vt:lpstr>Coverage</vt:lpstr>
      <vt:lpstr>Adequacy of benefits</vt:lpstr>
      <vt:lpstr>Financial sustainability</vt:lpstr>
      <vt:lpstr>Administrative performance</vt:lpstr>
      <vt:lpstr>Satisfaction of clients</vt:lpstr>
      <vt:lpstr>National or Provincial KPIs?</vt:lpstr>
      <vt:lpstr>Lessons to be learned for Viet Nam</vt:lpstr>
      <vt:lpstr>Challenges for implementing KPIs in Viet Nam</vt:lpstr>
      <vt:lpstr>Challenges for implementing KPIs in Viet Nam (cont.)</vt:lpstr>
      <vt:lpstr>Challenges for implementing KPIs in Viet Nam (cont.)</vt:lpstr>
      <vt:lpstr>To keep in mind</vt:lpstr>
    </vt:vector>
  </TitlesOfParts>
  <Company>ILO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Workshop on Key Performance Indicators</dc:title>
  <dc:creator>Celine Peyron Bista</dc:creator>
  <cp:lastModifiedBy>Celine Peyron Bista</cp:lastModifiedBy>
  <cp:revision>70</cp:revision>
  <dcterms:created xsi:type="dcterms:W3CDTF">2013-08-19T08:00:30Z</dcterms:created>
  <dcterms:modified xsi:type="dcterms:W3CDTF">2013-12-12T11:00:31Z</dcterms:modified>
</cp:coreProperties>
</file>