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43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15" autoAdjust="0"/>
    <p:restoredTop sz="94674"/>
  </p:normalViewPr>
  <p:slideViewPr>
    <p:cSldViewPr snapToGrid="0" snapToObjects="1">
      <p:cViewPr varScale="1">
        <p:scale>
          <a:sx n="67" d="100"/>
          <a:sy n="67" d="100"/>
        </p:scale>
        <p:origin x="66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70619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29587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35776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19067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1/10/2019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6931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1/10/2019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42076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1/10/2019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29918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18937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33476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21168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478858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98321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528199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614406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132154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8590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E94114-7644-0547-A88B-7F1B5B38A5B2}" type="datetimeFigureOut">
              <a:rPr lang="en-US" smtClean="0"/>
              <a:t>1/10/2019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07400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4" r:id="rId1"/>
    <p:sldLayoutId id="2147483745" r:id="rId2"/>
    <p:sldLayoutId id="2147483746" r:id="rId3"/>
    <p:sldLayoutId id="2147483747" r:id="rId4"/>
    <p:sldLayoutId id="2147483748" r:id="rId5"/>
    <p:sldLayoutId id="2147483749" r:id="rId6"/>
    <p:sldLayoutId id="2147483750" r:id="rId7"/>
    <p:sldLayoutId id="2147483751" r:id="rId8"/>
    <p:sldLayoutId id="2147483752" r:id="rId9"/>
    <p:sldLayoutId id="2147483753" r:id="rId10"/>
    <p:sldLayoutId id="2147483754" r:id="rId11"/>
    <p:sldLayoutId id="2147483755" r:id="rId12"/>
    <p:sldLayoutId id="2147483756" r:id="rId13"/>
    <p:sldLayoutId id="2147483757" r:id="rId14"/>
    <p:sldLayoutId id="2147483758" r:id="rId15"/>
    <p:sldLayoutId id="21474837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3BBC5743-83E1-7A45-B948-074A3B4E1D3E}"/>
              </a:ext>
            </a:extLst>
          </p:cNvPr>
          <p:cNvSpPr txBox="1">
            <a:spLocks/>
          </p:cNvSpPr>
          <p:nvPr/>
        </p:nvSpPr>
        <p:spPr>
          <a:xfrm>
            <a:off x="2146298" y="471951"/>
            <a:ext cx="6517641" cy="96462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44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Hướng</a:t>
            </a:r>
            <a:r>
              <a:rPr lang="en-GB" sz="44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44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dẫn</a:t>
            </a:r>
            <a:endParaRPr lang="en-GB" sz="4400" b="1" dirty="0">
              <a:latin typeface="Microsoft Tai Le" panose="020B0502040204020203" pitchFamily="34" charset="0"/>
              <a:cs typeface="Microsoft Tai Le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D79E8F-4591-FA40-ADD3-F5ECD4343302}"/>
              </a:ext>
            </a:extLst>
          </p:cNvPr>
          <p:cNvSpPr txBox="1"/>
          <p:nvPr/>
        </p:nvSpPr>
        <p:spPr>
          <a:xfrm>
            <a:off x="457200" y="43942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952E6E9-BBB1-034E-85C3-CBA02ED44CE1}"/>
              </a:ext>
            </a:extLst>
          </p:cNvPr>
          <p:cNvSpPr txBox="1">
            <a:spLocks/>
          </p:cNvSpPr>
          <p:nvPr/>
        </p:nvSpPr>
        <p:spPr>
          <a:xfrm>
            <a:off x="2146299" y="1828800"/>
            <a:ext cx="8648701" cy="40767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Đọc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tài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liệu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về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bối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cảnh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.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Có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thể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tham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khảo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các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nguồn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thông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tin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khác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.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Chuẩn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bị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bài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trình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bày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Powerpoint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theo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đề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cương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dưới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đây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385672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3BBC5743-83E1-7A45-B948-074A3B4E1D3E}"/>
              </a:ext>
            </a:extLst>
          </p:cNvPr>
          <p:cNvSpPr txBox="1">
            <a:spLocks/>
          </p:cNvSpPr>
          <p:nvPr/>
        </p:nvSpPr>
        <p:spPr>
          <a:xfrm>
            <a:off x="3441698" y="2770651"/>
            <a:ext cx="6517641" cy="96462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5000" lnSpcReduction="1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44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ĐỀ CƯƠNG BÀI TRÌNH BÀY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D79E8F-4591-FA40-ADD3-F5ECD4343302}"/>
              </a:ext>
            </a:extLst>
          </p:cNvPr>
          <p:cNvSpPr txBox="1"/>
          <p:nvPr/>
        </p:nvSpPr>
        <p:spPr>
          <a:xfrm>
            <a:off x="457200" y="43942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57334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3BBC5743-83E1-7A45-B948-074A3B4E1D3E}"/>
              </a:ext>
            </a:extLst>
          </p:cNvPr>
          <p:cNvSpPr txBox="1">
            <a:spLocks/>
          </p:cNvSpPr>
          <p:nvPr/>
        </p:nvSpPr>
        <p:spPr>
          <a:xfrm>
            <a:off x="1752599" y="471951"/>
            <a:ext cx="4610102" cy="96462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7500" lnSpcReduction="2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44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Những</a:t>
            </a:r>
            <a:r>
              <a:rPr lang="en-GB" sz="44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44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đối</a:t>
            </a:r>
            <a:r>
              <a:rPr lang="en-GB" sz="44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44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tượng</a:t>
            </a:r>
            <a:r>
              <a:rPr lang="en-GB" sz="44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44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nào</a:t>
            </a:r>
            <a:r>
              <a:rPr lang="en-GB" sz="44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44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đã</a:t>
            </a:r>
            <a:r>
              <a:rPr lang="en-GB" sz="44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44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tham</a:t>
            </a:r>
            <a:r>
              <a:rPr lang="en-GB" sz="44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44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gia</a:t>
            </a:r>
            <a:r>
              <a:rPr lang="en-GB" sz="44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D79E8F-4591-FA40-ADD3-F5ECD4343302}"/>
              </a:ext>
            </a:extLst>
          </p:cNvPr>
          <p:cNvSpPr txBox="1"/>
          <p:nvPr/>
        </p:nvSpPr>
        <p:spPr>
          <a:xfrm>
            <a:off x="457200" y="43942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952E6E9-BBB1-034E-85C3-CBA02ED44CE1}"/>
              </a:ext>
            </a:extLst>
          </p:cNvPr>
          <p:cNvSpPr txBox="1">
            <a:spLocks/>
          </p:cNvSpPr>
          <p:nvPr/>
        </p:nvSpPr>
        <p:spPr>
          <a:xfrm>
            <a:off x="1231903" y="1828800"/>
            <a:ext cx="5435598" cy="50292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Những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ng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ười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tham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gia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BB:</a:t>
            </a:r>
          </a:p>
          <a:p>
            <a:pPr marL="914400" lvl="1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en-GB" sz="26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Có</a:t>
            </a:r>
            <a:r>
              <a:rPr lang="en-GB" sz="26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HĐLĐ t</a:t>
            </a:r>
            <a:r>
              <a:rPr lang="en-US" sz="26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ừ 01 </a:t>
            </a:r>
            <a:r>
              <a:rPr lang="en-US" sz="26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tháng</a:t>
            </a:r>
            <a:r>
              <a:rPr lang="en-US" sz="26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trở</a:t>
            </a:r>
            <a:r>
              <a:rPr lang="en-US" sz="26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lên</a:t>
            </a:r>
            <a:endParaRPr lang="en-GB" sz="2600" dirty="0">
              <a:solidFill>
                <a:schemeClr val="tx1"/>
              </a:solidFill>
              <a:latin typeface="Microsoft Tai Le" panose="020B0502040204020203" pitchFamily="34" charset="0"/>
              <a:cs typeface="Microsoft Tai Le" panose="020B0502040204020203" pitchFamily="34" charset="0"/>
            </a:endParaRP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Nh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ững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ng</a:t>
            </a:r>
            <a:r>
              <a:rPr lang="vi-VN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ư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ời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thụ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h</a:t>
            </a:r>
            <a:r>
              <a:rPr lang="vi-VN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ư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ởng</a:t>
            </a:r>
            <a:endParaRPr lang="en-GB" sz="2800" dirty="0">
              <a:solidFill>
                <a:schemeClr val="tx1"/>
              </a:solidFill>
              <a:latin typeface="Microsoft Tai Le" panose="020B0502040204020203" pitchFamily="34" charset="0"/>
              <a:cs typeface="Microsoft Tai Le" panose="020B0502040204020203" pitchFamily="34" charset="0"/>
            </a:endParaRPr>
          </a:p>
          <a:p>
            <a:pPr marL="914400" lvl="1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en-GB" sz="26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Ng</a:t>
            </a:r>
            <a:r>
              <a:rPr lang="vi-VN" sz="26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ư</a:t>
            </a:r>
            <a:r>
              <a:rPr lang="en-US" sz="26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ời</a:t>
            </a:r>
            <a:r>
              <a:rPr lang="en-US" sz="26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đủ</a:t>
            </a:r>
            <a:r>
              <a:rPr lang="en-US" sz="26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điều</a:t>
            </a:r>
            <a:r>
              <a:rPr lang="en-US" sz="26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kiện</a:t>
            </a:r>
            <a:r>
              <a:rPr lang="en-US" sz="26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h</a:t>
            </a:r>
            <a:r>
              <a:rPr lang="vi-VN" sz="26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ư</a:t>
            </a:r>
            <a:r>
              <a:rPr lang="en-US" sz="26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ởng</a:t>
            </a:r>
            <a:r>
              <a:rPr lang="en-US" sz="26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h</a:t>
            </a:r>
            <a:r>
              <a:rPr lang="vi-VN" sz="26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ư</a:t>
            </a:r>
            <a:r>
              <a:rPr lang="en-US" sz="26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u </a:t>
            </a:r>
            <a:r>
              <a:rPr lang="en-US" sz="26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trí</a:t>
            </a:r>
            <a:r>
              <a:rPr lang="en-US" sz="26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(20 </a:t>
            </a:r>
            <a:r>
              <a:rPr lang="en-US" sz="26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năm</a:t>
            </a:r>
            <a:r>
              <a:rPr lang="en-US" sz="26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đóng</a:t>
            </a:r>
            <a:r>
              <a:rPr lang="en-US" sz="26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góp</a:t>
            </a:r>
            <a:r>
              <a:rPr lang="en-US" sz="26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)</a:t>
            </a:r>
          </a:p>
          <a:p>
            <a:pPr marL="914400" lvl="1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en-GB" sz="26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</a:t>
            </a:r>
            <a:r>
              <a:rPr lang="en-US" sz="26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ừ 80 </a:t>
            </a:r>
            <a:r>
              <a:rPr lang="en-US" sz="26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tuổi</a:t>
            </a:r>
            <a:r>
              <a:rPr lang="en-US" sz="26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trở</a:t>
            </a:r>
            <a:r>
              <a:rPr lang="en-US" sz="26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lên</a:t>
            </a:r>
            <a:r>
              <a:rPr lang="en-US" sz="26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(</a:t>
            </a:r>
            <a:r>
              <a:rPr lang="en-US" sz="26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có</a:t>
            </a:r>
            <a:r>
              <a:rPr lang="en-US" sz="26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thẩm</a:t>
            </a:r>
            <a:r>
              <a:rPr lang="en-US" sz="26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tra</a:t>
            </a:r>
            <a:r>
              <a:rPr lang="en-US" sz="26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về</a:t>
            </a:r>
            <a:r>
              <a:rPr lang="en-US" sz="26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h</a:t>
            </a:r>
            <a:r>
              <a:rPr lang="vi-VN" sz="26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ư</a:t>
            </a:r>
            <a:r>
              <a:rPr lang="en-US" sz="26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u </a:t>
            </a:r>
            <a:r>
              <a:rPr lang="en-US" sz="26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trí</a:t>
            </a:r>
            <a:r>
              <a:rPr lang="en-US" sz="26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)</a:t>
            </a:r>
            <a:endParaRPr lang="en-GB" sz="2600" dirty="0">
              <a:solidFill>
                <a:schemeClr val="tx1"/>
              </a:solidFill>
              <a:latin typeface="Microsoft Tai Le" panose="020B0502040204020203" pitchFamily="34" charset="0"/>
              <a:cs typeface="Microsoft Tai Le" panose="020B0502040204020203" pitchFamily="34" charset="0"/>
            </a:endParaRP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endParaRPr lang="en-GB" sz="2800" dirty="0">
              <a:solidFill>
                <a:schemeClr val="tx1"/>
              </a:solidFill>
              <a:latin typeface="Microsoft Tai Le" panose="020B0502040204020203" pitchFamily="34" charset="0"/>
              <a:cs typeface="Microsoft Tai Le" panose="020B0502040204020203" pitchFamily="34" charset="0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3C754336-9468-794D-A9EB-C93F6A57BBC9}"/>
              </a:ext>
            </a:extLst>
          </p:cNvPr>
          <p:cNvSpPr txBox="1">
            <a:spLocks/>
          </p:cNvSpPr>
          <p:nvPr/>
        </p:nvSpPr>
        <p:spPr>
          <a:xfrm>
            <a:off x="6756400" y="471951"/>
            <a:ext cx="5435599" cy="96462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7500" lnSpcReduction="2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44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Những</a:t>
            </a:r>
            <a:r>
              <a:rPr lang="en-GB" sz="44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44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đối</a:t>
            </a:r>
            <a:r>
              <a:rPr lang="en-GB" sz="44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44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tượng</a:t>
            </a:r>
            <a:r>
              <a:rPr lang="en-GB" sz="44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44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nào</a:t>
            </a:r>
            <a:r>
              <a:rPr lang="en-GB" sz="44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44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chưa</a:t>
            </a:r>
            <a:r>
              <a:rPr lang="en-GB" sz="44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44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tham</a:t>
            </a:r>
            <a:r>
              <a:rPr lang="en-GB" sz="44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44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gia</a:t>
            </a:r>
            <a:r>
              <a:rPr lang="en-GB" sz="44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?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2A06B295-1F28-C141-9AD4-D36FF70ABAC4}"/>
              </a:ext>
            </a:extLst>
          </p:cNvPr>
          <p:cNvSpPr txBox="1">
            <a:spLocks/>
          </p:cNvSpPr>
          <p:nvPr/>
        </p:nvSpPr>
        <p:spPr>
          <a:xfrm>
            <a:off x="6756401" y="1828800"/>
            <a:ext cx="5435598" cy="502920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10000"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vi-VN" sz="26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Những người chưa tham gia BB:</a:t>
            </a:r>
          </a:p>
          <a:p>
            <a:pPr marL="914400" lvl="1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4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Những</a:t>
            </a:r>
            <a:r>
              <a:rPr lang="en-US" sz="24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ng</a:t>
            </a:r>
            <a:r>
              <a:rPr lang="vi-VN" sz="24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ư</a:t>
            </a:r>
            <a:r>
              <a:rPr lang="en-US" sz="24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ời</a:t>
            </a:r>
            <a:r>
              <a:rPr lang="en-US" sz="24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còn</a:t>
            </a:r>
            <a:r>
              <a:rPr lang="en-US" sz="24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lại</a:t>
            </a:r>
            <a:r>
              <a:rPr lang="en-US" sz="24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(</a:t>
            </a:r>
            <a:r>
              <a:rPr lang="en-US" sz="24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có</a:t>
            </a:r>
            <a:r>
              <a:rPr lang="en-US" sz="24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thể</a:t>
            </a:r>
            <a:r>
              <a:rPr lang="en-US" sz="24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tham</a:t>
            </a:r>
            <a:r>
              <a:rPr lang="en-US" sz="24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gia</a:t>
            </a:r>
            <a:r>
              <a:rPr lang="en-US" sz="24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BH</a:t>
            </a:r>
            <a:r>
              <a:rPr lang="vi-VN" sz="24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XH tự nguyện)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vi-VN" sz="26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Những người chưa được hưởng</a:t>
            </a:r>
          </a:p>
          <a:p>
            <a:pPr marL="914400" lvl="1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vi-VN" sz="24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Không đủ điều kiện (dưới 20 năm đóng góp)</a:t>
            </a:r>
          </a:p>
          <a:p>
            <a:pPr marL="914400" lvl="1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vi-VN" sz="24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Từ 60 tuổi đến dưới 80 tuổi mà chưa tham gia BHXH (thuộc hệ thống TGXH)</a:t>
            </a:r>
            <a:endParaRPr lang="en-GB" sz="2400" dirty="0">
              <a:solidFill>
                <a:schemeClr val="tx1"/>
              </a:solidFill>
              <a:latin typeface="Microsoft Tai Le" panose="020B0502040204020203" pitchFamily="34" charset="0"/>
              <a:cs typeface="Microsoft Tai Le" panose="020B0502040204020203" pitchFamily="34" charset="0"/>
            </a:endParaRPr>
          </a:p>
          <a:p>
            <a:pPr>
              <a:lnSpc>
                <a:spcPct val="150000"/>
              </a:lnSpc>
            </a:pPr>
            <a:endParaRPr lang="en-GB" sz="2800" dirty="0">
              <a:solidFill>
                <a:schemeClr val="tx1"/>
              </a:solidFill>
              <a:latin typeface="Microsoft Tai Le" panose="020B0502040204020203" pitchFamily="34" charset="0"/>
              <a:cs typeface="Microsoft Tai Le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81536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3BBC5743-83E1-7A45-B948-074A3B4E1D3E}"/>
              </a:ext>
            </a:extLst>
          </p:cNvPr>
          <p:cNvSpPr txBox="1">
            <a:spLocks/>
          </p:cNvSpPr>
          <p:nvPr/>
        </p:nvSpPr>
        <p:spPr>
          <a:xfrm>
            <a:off x="1752598" y="114144"/>
            <a:ext cx="10096501" cy="96462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44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Các</a:t>
            </a:r>
            <a:r>
              <a:rPr lang="en-GB" sz="44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44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thách</a:t>
            </a:r>
            <a:r>
              <a:rPr lang="en-GB" sz="44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44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thức</a:t>
            </a:r>
            <a:r>
              <a:rPr lang="en-GB" sz="44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44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chính</a:t>
            </a:r>
            <a:r>
              <a:rPr lang="en-GB" sz="44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D79E8F-4591-FA40-ADD3-F5ECD4343302}"/>
              </a:ext>
            </a:extLst>
          </p:cNvPr>
          <p:cNvSpPr txBox="1"/>
          <p:nvPr/>
        </p:nvSpPr>
        <p:spPr>
          <a:xfrm>
            <a:off x="457200" y="43942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952E6E9-BBB1-034E-85C3-CBA02ED44CE1}"/>
              </a:ext>
            </a:extLst>
          </p:cNvPr>
          <p:cNvSpPr txBox="1">
            <a:spLocks/>
          </p:cNvSpPr>
          <p:nvPr/>
        </p:nvSpPr>
        <p:spPr>
          <a:xfrm>
            <a:off x="1752599" y="927652"/>
            <a:ext cx="10439401" cy="5930348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62500" lnSpcReduction="20000"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vi-VN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Khả năng tạo việc làm có HĐLĐ của nền kinh tế còn hạn chế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vi-VN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Mức độ tuân thủ của NLĐ và NSDLĐ thấp</a:t>
            </a:r>
            <a:endParaRPr lang="en-GB" sz="2800" dirty="0">
              <a:solidFill>
                <a:schemeClr val="tx1"/>
              </a:solidFill>
              <a:latin typeface="Microsoft Tai Le" panose="020B0502040204020203" pitchFamily="34" charset="0"/>
              <a:cs typeface="Microsoft Tai Le" panose="020B0502040204020203" pitchFamily="34" charset="0"/>
            </a:endParaRP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vi-VN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Khả năng tài chính của NLĐ và NSDLĐ (DN nhỏ và vừa) hạn chế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vi-VN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Nhận thức của NLĐ và NSDLĐ về lợi ích BHXH còn hạn chế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vi-VN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Niềm tin của người dân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vi-VN" sz="280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Các quyền lợi về BHXH chưa hấp dẫn, có sự khác biệt lớn giữa BB và TN</a:t>
            </a:r>
            <a:endParaRPr lang="vi-VN" sz="2800" dirty="0">
              <a:solidFill>
                <a:schemeClr val="tx1"/>
              </a:solidFill>
              <a:latin typeface="Microsoft Tai Le" panose="020B0502040204020203" pitchFamily="34" charset="0"/>
              <a:cs typeface="Microsoft Tai Le" panose="020B0502040204020203" pitchFamily="34" charset="0"/>
            </a:endParaRP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vi-VN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Thủ tục hành chính thực hiện BHXH (chưa thân thiện)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vi-VN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Khả năng thực thi pháp luật</a:t>
            </a:r>
          </a:p>
          <a:p>
            <a:pPr marL="914400" lvl="1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vi-VN" sz="26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Công tác thanh tra</a:t>
            </a:r>
          </a:p>
          <a:p>
            <a:pPr marL="914400" lvl="1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vi-VN" sz="26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Công tác quản lý đối tượng</a:t>
            </a:r>
          </a:p>
          <a:p>
            <a:pPr marL="914400" lvl="1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vi-VN" sz="26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Công tác đánh giá TC quỹ</a:t>
            </a:r>
          </a:p>
          <a:p>
            <a:pPr marL="914400" lvl="1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vi-VN" sz="26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Công tác thống kê và thông tin</a:t>
            </a:r>
            <a:endParaRPr lang="en-GB" sz="2600" dirty="0">
              <a:solidFill>
                <a:schemeClr val="tx1"/>
              </a:solidFill>
              <a:latin typeface="Microsoft Tai Le" panose="020B0502040204020203" pitchFamily="34" charset="0"/>
              <a:cs typeface="Microsoft Tai Le" panose="020B0502040204020203" pitchFamily="34" charset="0"/>
            </a:endParaRP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endParaRPr lang="en-GB" sz="2800" dirty="0">
              <a:solidFill>
                <a:schemeClr val="tx1"/>
              </a:solidFill>
              <a:latin typeface="Microsoft Tai Le" panose="020B0502040204020203" pitchFamily="34" charset="0"/>
              <a:cs typeface="Microsoft Tai Le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19595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3BBC5743-83E1-7A45-B948-074A3B4E1D3E}"/>
              </a:ext>
            </a:extLst>
          </p:cNvPr>
          <p:cNvSpPr txBox="1">
            <a:spLocks/>
          </p:cNvSpPr>
          <p:nvPr/>
        </p:nvSpPr>
        <p:spPr>
          <a:xfrm>
            <a:off x="1752598" y="471951"/>
            <a:ext cx="10096501" cy="96462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44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Các</a:t>
            </a:r>
            <a:r>
              <a:rPr lang="en-GB" sz="44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44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giải</a:t>
            </a:r>
            <a:r>
              <a:rPr lang="en-GB" sz="44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4400" b="1">
                <a:latin typeface="Microsoft Tai Le" panose="020B0502040204020203" pitchFamily="34" charset="0"/>
                <a:cs typeface="Microsoft Tai Le" panose="020B0502040204020203" pitchFamily="34" charset="0"/>
              </a:rPr>
              <a:t>pháp?</a:t>
            </a:r>
            <a:endParaRPr lang="en-GB" sz="4400" b="1" dirty="0">
              <a:latin typeface="Microsoft Tai Le" panose="020B0502040204020203" pitchFamily="34" charset="0"/>
              <a:cs typeface="Microsoft Tai Le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D79E8F-4591-FA40-ADD3-F5ECD4343302}"/>
              </a:ext>
            </a:extLst>
          </p:cNvPr>
          <p:cNvSpPr txBox="1"/>
          <p:nvPr/>
        </p:nvSpPr>
        <p:spPr>
          <a:xfrm>
            <a:off x="457200" y="43942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952E6E9-BBB1-034E-85C3-CBA02ED44CE1}"/>
              </a:ext>
            </a:extLst>
          </p:cNvPr>
          <p:cNvSpPr txBox="1">
            <a:spLocks/>
          </p:cNvSpPr>
          <p:nvPr/>
        </p:nvSpPr>
        <p:spPr>
          <a:xfrm>
            <a:off x="1752599" y="1828800"/>
            <a:ext cx="10439401" cy="502920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55000" lnSpcReduction="20000"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Tăng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c</a:t>
            </a:r>
            <a:r>
              <a:rPr lang="vi-VN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ư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ờng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công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tác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truyền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thông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về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BHXH</a:t>
            </a:r>
            <a:endParaRPr lang="en-GB" sz="2800" dirty="0">
              <a:solidFill>
                <a:schemeClr val="tx1"/>
              </a:solidFill>
              <a:latin typeface="Microsoft Tai Le" panose="020B0502040204020203" pitchFamily="34" charset="0"/>
              <a:cs typeface="Microsoft Tai Le" panose="020B0502040204020203" pitchFamily="34" charset="0"/>
            </a:endParaRP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Tăng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c</a:t>
            </a:r>
            <a:r>
              <a:rPr lang="vi-VN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ư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ờng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tính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minh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bạch</a:t>
            </a:r>
            <a:endParaRPr lang="en-US" sz="2800" dirty="0">
              <a:solidFill>
                <a:schemeClr val="tx1"/>
              </a:solidFill>
              <a:latin typeface="Microsoft Tai Le" panose="020B0502040204020203" pitchFamily="34" charset="0"/>
              <a:cs typeface="Microsoft Tai Le" panose="020B0502040204020203" pitchFamily="34" charset="0"/>
            </a:endParaRP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Hoàn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thiện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hệ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thống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pháp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luật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về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BHXH 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theo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hướng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tang 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tính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hấp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dẫn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tạo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điều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kiện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mở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rộng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đối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t</a:t>
            </a:r>
            <a:r>
              <a:rPr lang="vi-VN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ư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ợng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hướng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đến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BHXH 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toàn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dân</a:t>
            </a:r>
            <a:endParaRPr lang="en-US" sz="2800" dirty="0">
              <a:solidFill>
                <a:schemeClr val="tx1"/>
              </a:solidFill>
              <a:latin typeface="Microsoft Tai Le" panose="020B0502040204020203" pitchFamily="34" charset="0"/>
              <a:cs typeface="Microsoft Tai Le" panose="020B0502040204020203" pitchFamily="34" charset="0"/>
            </a:endParaRPr>
          </a:p>
          <a:p>
            <a:pPr marL="914400" lvl="1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6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Gắn</a:t>
            </a:r>
            <a:r>
              <a:rPr lang="en-US" sz="26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kết</a:t>
            </a:r>
            <a:r>
              <a:rPr lang="en-US" sz="26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hiệu</a:t>
            </a:r>
            <a:r>
              <a:rPr lang="en-US" sz="26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quả</a:t>
            </a:r>
            <a:r>
              <a:rPr lang="en-US" sz="26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giữa</a:t>
            </a:r>
            <a:r>
              <a:rPr lang="en-US" sz="26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BB </a:t>
            </a:r>
            <a:r>
              <a:rPr lang="en-US" sz="26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và</a:t>
            </a:r>
            <a:r>
              <a:rPr lang="en-US" sz="26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TN </a:t>
            </a:r>
          </a:p>
          <a:p>
            <a:pPr marL="914400" lvl="1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6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bổ</a:t>
            </a:r>
            <a:r>
              <a:rPr lang="en-US" sz="26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sung </a:t>
            </a:r>
            <a:r>
              <a:rPr lang="en-US" sz="26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các</a:t>
            </a:r>
            <a:r>
              <a:rPr lang="en-US" sz="26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chế</a:t>
            </a:r>
            <a:r>
              <a:rPr lang="en-US" sz="26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độ</a:t>
            </a:r>
            <a:r>
              <a:rPr lang="en-US" sz="26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ngắn</a:t>
            </a:r>
            <a:r>
              <a:rPr lang="en-US" sz="26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hạn</a:t>
            </a:r>
            <a:endParaRPr lang="en-US" sz="2600" dirty="0">
              <a:solidFill>
                <a:schemeClr val="tx1"/>
              </a:solidFill>
              <a:latin typeface="Microsoft Tai Le" panose="020B0502040204020203" pitchFamily="34" charset="0"/>
              <a:cs typeface="Microsoft Tai Le" panose="020B0502040204020203" pitchFamily="34" charset="0"/>
            </a:endParaRPr>
          </a:p>
          <a:p>
            <a:pPr marL="914400" lvl="1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6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Đa</a:t>
            </a:r>
            <a:r>
              <a:rPr lang="en-US" sz="26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dạng</a:t>
            </a:r>
            <a:r>
              <a:rPr lang="en-US" sz="26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hóa</a:t>
            </a:r>
            <a:r>
              <a:rPr lang="en-US" sz="26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các</a:t>
            </a:r>
            <a:r>
              <a:rPr lang="en-US" sz="26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nguồn</a:t>
            </a:r>
            <a:r>
              <a:rPr lang="en-US" sz="26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đóng</a:t>
            </a:r>
            <a:r>
              <a:rPr lang="en-US" sz="26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vào</a:t>
            </a:r>
            <a:r>
              <a:rPr lang="en-US" sz="26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quỹ</a:t>
            </a:r>
            <a:r>
              <a:rPr lang="en-US" sz="26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BHXH (NN, ng</a:t>
            </a:r>
            <a:r>
              <a:rPr lang="vi-VN" sz="26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ư</a:t>
            </a:r>
            <a:r>
              <a:rPr lang="en-US" sz="26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ời</a:t>
            </a:r>
            <a:r>
              <a:rPr lang="en-US" sz="26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dân</a:t>
            </a:r>
            <a:r>
              <a:rPr lang="en-US" sz="26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và</a:t>
            </a:r>
            <a:r>
              <a:rPr lang="en-US" sz="26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các</a:t>
            </a:r>
            <a:r>
              <a:rPr lang="en-US" sz="26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bên</a:t>
            </a:r>
            <a:r>
              <a:rPr lang="en-US" sz="26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liên</a:t>
            </a:r>
            <a:r>
              <a:rPr lang="en-US" sz="26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6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quan</a:t>
            </a:r>
            <a:r>
              <a:rPr lang="en-US" sz="26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)</a:t>
            </a:r>
          </a:p>
          <a:p>
            <a:pPr marL="914400" lvl="1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Thay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đổi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các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tham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số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l</a:t>
            </a:r>
            <a:r>
              <a:rPr lang="vi-VN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ư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ơng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hưu</a:t>
            </a:r>
            <a:endParaRPr lang="en-US" sz="2800" dirty="0">
              <a:solidFill>
                <a:schemeClr val="tx1"/>
              </a:solidFill>
              <a:latin typeface="Microsoft Tai Le" panose="020B0502040204020203" pitchFamily="34" charset="0"/>
              <a:cs typeface="Microsoft Tai Le" panose="020B0502040204020203" pitchFamily="34" charset="0"/>
            </a:endParaRPr>
          </a:p>
          <a:p>
            <a:pPr marL="914400" lvl="1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Có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chính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sách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hỗ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trợ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phù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hợp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của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NN 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đối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với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từng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nhóm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đối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t</a:t>
            </a:r>
            <a:r>
              <a:rPr lang="vi-VN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ư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ợng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mục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tiêu</a:t>
            </a:r>
            <a:endParaRPr lang="en-GB" sz="2800" dirty="0">
              <a:solidFill>
                <a:schemeClr val="tx1"/>
              </a:solidFill>
              <a:latin typeface="Microsoft Tai Le" panose="020B0502040204020203" pitchFamily="34" charset="0"/>
              <a:cs typeface="Microsoft Tai Le" panose="020B0502040204020203" pitchFamily="34" charset="0"/>
            </a:endParaRP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Tăng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c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ường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hiệu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quả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quản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lý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và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đầu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t</a:t>
            </a:r>
            <a:r>
              <a:rPr lang="vi-VN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ư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quỹ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BHXH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Nâng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cao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năng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lực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cho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đội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ngũ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làm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công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tác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BHXH (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trong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đó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có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năng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lực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đánh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giá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TC 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quỹ</a:t>
            </a:r>
            <a:endParaRPr lang="en-US" sz="2800" dirty="0">
              <a:solidFill>
                <a:schemeClr val="tx1"/>
              </a:solidFill>
              <a:latin typeface="Microsoft Tai Le" panose="020B0502040204020203" pitchFamily="34" charset="0"/>
              <a:cs typeface="Microsoft Tai Le" panose="020B0502040204020203" pitchFamily="34" charset="0"/>
            </a:endParaRP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Nâng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cao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năng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lực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thực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thi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(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thanh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tra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quản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lý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đối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t</a:t>
            </a:r>
            <a:r>
              <a:rPr lang="vi-VN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ư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ợng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thực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hiện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chính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sách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hỗ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trợ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của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NN, 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thống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kê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thông</a:t>
            </a:r>
            <a:r>
              <a:rPr lang="en-US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tin,…)</a:t>
            </a:r>
            <a:endParaRPr lang="en-GB" sz="2800" dirty="0">
              <a:solidFill>
                <a:schemeClr val="tx1"/>
              </a:solidFill>
              <a:latin typeface="Microsoft Tai Le" panose="020B0502040204020203" pitchFamily="34" charset="0"/>
              <a:cs typeface="Microsoft Tai Le" panose="020B0502040204020203" pitchFamily="34" charset="0"/>
            </a:endParaRP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endParaRPr lang="en-GB" sz="2800" dirty="0">
              <a:solidFill>
                <a:schemeClr val="tx1"/>
              </a:solidFill>
              <a:latin typeface="Microsoft Tai Le" panose="020B0502040204020203" pitchFamily="34" charset="0"/>
              <a:cs typeface="Microsoft Tai Le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2157960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{D355B83E-96CB-D64D-833B-77B89CDDF896}tf10001069</Template>
  <TotalTime>108</TotalTime>
  <Words>470</Words>
  <Application>Microsoft Office PowerPoint</Application>
  <PresentationFormat>Widescreen</PresentationFormat>
  <Paragraphs>42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Century Gothic</vt:lpstr>
      <vt:lpstr>Microsoft Tai Le</vt:lpstr>
      <vt:lpstr>Wingdings</vt:lpstr>
      <vt:lpstr>Wingdings 3</vt:lpstr>
      <vt:lpstr>Wisp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Loveleen</dc:creator>
  <cp:lastModifiedBy>Avitech</cp:lastModifiedBy>
  <cp:revision>16</cp:revision>
  <dcterms:created xsi:type="dcterms:W3CDTF">2018-12-25T14:07:18Z</dcterms:created>
  <dcterms:modified xsi:type="dcterms:W3CDTF">2019-01-10T05:07:52Z</dcterms:modified>
</cp:coreProperties>
</file>