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57" r:id="rId5"/>
    <p:sldId id="266" r:id="rId6"/>
    <p:sldId id="259" r:id="rId7"/>
    <p:sldId id="269" r:id="rId8"/>
    <p:sldId id="270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2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20/08/2013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834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20/08/2013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548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20/08/2013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932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20/08/2013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214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20/08/2013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950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20/08/2013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72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20/08/2013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942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20/08/2013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572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20/08/2013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96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20/08/2013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212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EDE4-D926-4F8B-BFE8-6302240D56FA}" type="datetimeFigureOut">
              <a:rPr lang="en-GB" smtClean="0"/>
              <a:t>20/08/2013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151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9EDE4-D926-4F8B-BFE8-6302240D56FA}" type="datetimeFigureOut">
              <a:rPr lang="en-GB" smtClean="0"/>
              <a:t>20/08/2013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922CC-6D9E-4589-B1B4-E63B38F95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306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Workshop on Key Performance Indicators- Opening remarks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By Celine </a:t>
            </a:r>
            <a:r>
              <a:rPr lang="en-US" dirty="0" err="1" smtClean="0"/>
              <a:t>Peyron</a:t>
            </a:r>
            <a:r>
              <a:rPr lang="en-US" dirty="0" smtClean="0"/>
              <a:t> </a:t>
            </a:r>
            <a:r>
              <a:rPr lang="en-US" dirty="0" err="1" smtClean="0"/>
              <a:t>Bista</a:t>
            </a:r>
            <a:r>
              <a:rPr lang="en-US" dirty="0" smtClean="0"/>
              <a:t>,</a:t>
            </a:r>
          </a:p>
          <a:p>
            <a:r>
              <a:rPr lang="en-US" dirty="0" smtClean="0"/>
              <a:t>20 August 2013</a:t>
            </a:r>
          </a:p>
          <a:p>
            <a:r>
              <a:rPr lang="en-US" dirty="0" smtClean="0"/>
              <a:t>Hanoi</a:t>
            </a:r>
            <a:endParaRPr lang="en-GB" dirty="0"/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77" y="364232"/>
            <a:ext cx="892941" cy="1120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E-org-V1-Blue-tra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332656"/>
            <a:ext cx="770617" cy="1223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463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Framework of this workshop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Mr. </a:t>
            </a:r>
            <a:r>
              <a:rPr lang="en-US" dirty="0" err="1" smtClean="0"/>
              <a:t>Trung</a:t>
            </a:r>
            <a:r>
              <a:rPr lang="en-US" dirty="0" smtClean="0"/>
              <a:t>, Vice-Director </a:t>
            </a:r>
            <a:r>
              <a:rPr lang="en-US" dirty="0" smtClean="0"/>
              <a:t>of BOE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This workshop is part of the </a:t>
            </a:r>
            <a:r>
              <a:rPr lang="en-US" dirty="0" err="1" smtClean="0"/>
              <a:t>ILO</a:t>
            </a:r>
            <a:r>
              <a:rPr lang="en-US" dirty="0" smtClean="0"/>
              <a:t>/Japan technical assistance provided to improve the UI scheme</a:t>
            </a:r>
          </a:p>
          <a:p>
            <a:r>
              <a:rPr lang="en-US" dirty="0" smtClean="0"/>
              <a:t>started in January 2011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43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Performance of the UI scheme – few indicators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Number of insured persons reached 8.5 millions this year</a:t>
            </a:r>
          </a:p>
          <a:p>
            <a:r>
              <a:rPr lang="en-US" dirty="0" smtClean="0"/>
              <a:t>Number of beneficiaries of UI allowance overpassed 420,000 in 2012</a:t>
            </a:r>
          </a:p>
          <a:p>
            <a:r>
              <a:rPr lang="en-US" dirty="0" smtClean="0"/>
              <a:t>Balance of the UI Fund estimated at 16.5 billion </a:t>
            </a:r>
            <a:r>
              <a:rPr lang="en-US" dirty="0" err="1" smtClean="0"/>
              <a:t>VND</a:t>
            </a:r>
            <a:r>
              <a:rPr lang="en-US" dirty="0" smtClean="0"/>
              <a:t> in May 2012 (Sept. 2012)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057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Why do we monitor the scheme’s performance?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268960"/>
          </a:xfrm>
          <a:noFill/>
        </p:spPr>
        <p:txBody>
          <a:bodyPr>
            <a:normAutofit fontScale="77500" lnSpcReduction="20000"/>
          </a:bodyPr>
          <a:lstStyle/>
          <a:p>
            <a:r>
              <a:rPr lang="en-US" sz="3400" dirty="0" smtClean="0"/>
              <a:t>To monitor whether the system serves its </a:t>
            </a:r>
            <a:r>
              <a:rPr lang="en-US" sz="3400" b="1" dirty="0" smtClean="0"/>
              <a:t>objectives</a:t>
            </a:r>
            <a:r>
              <a:rPr lang="en-US" sz="3400" dirty="0" smtClean="0"/>
              <a:t>:</a:t>
            </a:r>
          </a:p>
          <a:p>
            <a:pPr marL="0" indent="0">
              <a:buNone/>
            </a:pPr>
            <a:r>
              <a:rPr lang="en-US" sz="3400" dirty="0" smtClean="0"/>
              <a:t>1. To compensate workers for the loss of earnings (workers’ protection)</a:t>
            </a:r>
          </a:p>
          <a:p>
            <a:pPr marL="0" indent="0">
              <a:buNone/>
            </a:pPr>
            <a:r>
              <a:rPr lang="en-US" sz="3400" dirty="0" smtClean="0"/>
              <a:t>2. In addition, unemployed shall receive:</a:t>
            </a:r>
          </a:p>
          <a:p>
            <a:pPr>
              <a:buFont typeface="Wingdings" pitchFamily="2" charset="2"/>
              <a:buChar char="ü"/>
            </a:pPr>
            <a:r>
              <a:rPr lang="en-US" sz="3400" dirty="0" smtClean="0"/>
              <a:t>assistance to find a job, including training and re-training if necessary.</a:t>
            </a:r>
          </a:p>
          <a:p>
            <a:pPr>
              <a:buFont typeface="Wingdings" pitchFamily="2" charset="2"/>
              <a:buChar char="ü"/>
            </a:pPr>
            <a:r>
              <a:rPr lang="en-US" sz="3400" dirty="0" smtClean="0"/>
              <a:t>provision of medical care for themselves and their dependent. </a:t>
            </a:r>
          </a:p>
          <a:p>
            <a:endParaRPr lang="en-US" sz="3400" dirty="0" smtClean="0"/>
          </a:p>
          <a:p>
            <a:pPr marL="0" indent="0">
              <a:buNone/>
            </a:pPr>
            <a:endParaRPr lang="en-US" sz="34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514467" y="4797152"/>
            <a:ext cx="8136904" cy="1649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600" dirty="0">
                <a:solidFill>
                  <a:prstClr val="black"/>
                </a:solidFill>
              </a:rPr>
              <a:t>To </a:t>
            </a:r>
            <a:r>
              <a:rPr lang="en-US" sz="2600" dirty="0" smtClean="0">
                <a:solidFill>
                  <a:prstClr val="black"/>
                </a:solidFill>
              </a:rPr>
              <a:t>ensure </a:t>
            </a:r>
            <a:r>
              <a:rPr lang="en-US" sz="2600" b="1" dirty="0" smtClean="0">
                <a:solidFill>
                  <a:prstClr val="black"/>
                </a:solidFill>
              </a:rPr>
              <a:t>financial sustainability </a:t>
            </a:r>
            <a:r>
              <a:rPr lang="en-US" sz="2600" dirty="0" smtClean="0">
                <a:solidFill>
                  <a:prstClr val="black"/>
                </a:solidFill>
              </a:rPr>
              <a:t>and keep </a:t>
            </a:r>
            <a:r>
              <a:rPr lang="en-US" sz="2600" b="1" dirty="0">
                <a:solidFill>
                  <a:prstClr val="black"/>
                </a:solidFill>
              </a:rPr>
              <a:t>improving the UI scheme </a:t>
            </a:r>
            <a:r>
              <a:rPr lang="en-US" sz="2600" dirty="0">
                <a:solidFill>
                  <a:prstClr val="black"/>
                </a:solidFill>
              </a:rPr>
              <a:t>and </a:t>
            </a:r>
            <a:endParaRPr lang="en-US" sz="2600" dirty="0" smtClean="0">
              <a:solidFill>
                <a:prstClr val="black"/>
              </a:solidFill>
            </a:endParaRP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600" dirty="0" smtClean="0">
                <a:solidFill>
                  <a:prstClr val="black"/>
                </a:solidFill>
              </a:rPr>
              <a:t>To a</a:t>
            </a:r>
            <a:r>
              <a:rPr lang="en-US" sz="2600" dirty="0" smtClean="0">
                <a:solidFill>
                  <a:prstClr val="black"/>
                </a:solidFill>
              </a:rPr>
              <a:t>nticipate </a:t>
            </a:r>
            <a:r>
              <a:rPr lang="en-US" sz="2600" dirty="0">
                <a:solidFill>
                  <a:prstClr val="black"/>
                </a:solidFill>
              </a:rPr>
              <a:t>any needed </a:t>
            </a:r>
            <a:r>
              <a:rPr lang="en-US" sz="2600" b="1" dirty="0">
                <a:solidFill>
                  <a:prstClr val="black"/>
                </a:solidFill>
              </a:rPr>
              <a:t>reform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1493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From where do we start?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1772816"/>
            <a:ext cx="8352928" cy="324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3200" dirty="0">
                <a:solidFill>
                  <a:prstClr val="black"/>
                </a:solidFill>
              </a:rPr>
              <a:t>Start by setting objectives and target</a:t>
            </a:r>
            <a:r>
              <a:rPr lang="en-GB" sz="3200" dirty="0">
                <a:solidFill>
                  <a:prstClr val="black"/>
                </a:solidFill>
              </a:rPr>
              <a:t>s within a determined time </a:t>
            </a:r>
            <a:r>
              <a:rPr lang="en-GB" sz="3200" dirty="0" smtClean="0">
                <a:solidFill>
                  <a:prstClr val="black"/>
                </a:solidFill>
              </a:rPr>
              <a:t>frame= strategic vision for the scheme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endParaRPr lang="en-GB" sz="3200" dirty="0">
              <a:solidFill>
                <a:prstClr val="black"/>
              </a:solidFill>
            </a:endParaRP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3200" dirty="0">
                <a:solidFill>
                  <a:prstClr val="black"/>
                </a:solidFill>
              </a:rPr>
              <a:t>Need to measure a base-line situation </a:t>
            </a:r>
            <a:r>
              <a:rPr lang="en-US" sz="3200" dirty="0" smtClean="0">
                <a:solidFill>
                  <a:prstClr val="black"/>
                </a:solidFill>
              </a:rPr>
              <a:t>in order to </a:t>
            </a:r>
            <a:r>
              <a:rPr lang="en-US" sz="3200" dirty="0">
                <a:solidFill>
                  <a:prstClr val="black"/>
                </a:solidFill>
              </a:rPr>
              <a:t>assess achievement of set </a:t>
            </a:r>
            <a:r>
              <a:rPr lang="en-US" sz="3200" dirty="0" smtClean="0">
                <a:solidFill>
                  <a:prstClr val="black"/>
                </a:solidFill>
              </a:rPr>
              <a:t>targets</a:t>
            </a:r>
            <a:endParaRPr lang="en-US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601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 we measure?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Coverage (effective/legal)</a:t>
            </a:r>
          </a:p>
          <a:p>
            <a:r>
              <a:rPr lang="en-US" dirty="0" smtClean="0"/>
              <a:t>Accuracy of level of benefits</a:t>
            </a:r>
          </a:p>
          <a:p>
            <a:r>
              <a:rPr lang="en-US" dirty="0" smtClean="0"/>
              <a:t>Financial sustainability</a:t>
            </a:r>
          </a:p>
          <a:p>
            <a:r>
              <a:rPr lang="en-US" dirty="0" smtClean="0"/>
              <a:t>Governance and administrative performance</a:t>
            </a:r>
          </a:p>
          <a:p>
            <a:r>
              <a:rPr lang="en-US" dirty="0" smtClean="0"/>
              <a:t>Clients’ satisfaction</a:t>
            </a:r>
          </a:p>
          <a:p>
            <a:pPr marL="0" indent="0">
              <a:buNone/>
            </a:pPr>
            <a:r>
              <a:rPr lang="en-US" dirty="0" smtClean="0"/>
              <a:t>To be presented by my colleague, Hiroshi </a:t>
            </a:r>
            <a:r>
              <a:rPr lang="en-US" dirty="0" err="1" smtClean="0"/>
              <a:t>Yamabana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678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Purpose of today’s meeting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More than a technical workshop on how to build and use performance indicators</a:t>
            </a:r>
          </a:p>
          <a:p>
            <a:r>
              <a:rPr lang="en-US" dirty="0" smtClean="0"/>
              <a:t>Seek to open the discussion and collect your views on what do we want to monitor when looking at the scheme’s performance</a:t>
            </a:r>
          </a:p>
          <a:p>
            <a:r>
              <a:rPr lang="en-US" dirty="0" smtClean="0"/>
              <a:t>Once agreement, the set of indicators will be easily </a:t>
            </a:r>
            <a:r>
              <a:rPr lang="en-US" dirty="0" smtClean="0"/>
              <a:t>defined</a:t>
            </a:r>
          </a:p>
          <a:p>
            <a:r>
              <a:rPr lang="en-US" dirty="0" smtClean="0"/>
              <a:t>Two presentations will be merged</a:t>
            </a:r>
            <a:endParaRPr lang="en-US" dirty="0" smtClean="0"/>
          </a:p>
          <a:p>
            <a:endParaRPr lang="en-US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2827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 keep in mind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</a:t>
            </a:r>
            <a:r>
              <a:rPr lang="en-US" dirty="0" err="1" smtClean="0"/>
              <a:t>KPI</a:t>
            </a:r>
            <a:r>
              <a:rPr lang="en-US" dirty="0" smtClean="0"/>
              <a:t> system contains limited but targeted indicators (not more than 10)</a:t>
            </a:r>
          </a:p>
          <a:p>
            <a:r>
              <a:rPr lang="en-US" dirty="0" smtClean="0"/>
              <a:t>Selection of indicators will mainly depend on available statistics </a:t>
            </a:r>
          </a:p>
          <a:p>
            <a:r>
              <a:rPr lang="en-US" dirty="0" smtClean="0"/>
              <a:t>It is important to determine who will be responsible for compiling which indicator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6880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336</Words>
  <Application>Microsoft Office PowerPoint</Application>
  <PresentationFormat>On-screen Show (4:3)</PresentationFormat>
  <Paragraphs>41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Workshop on Key Performance Indicators- Opening remarks</vt:lpstr>
      <vt:lpstr>Framework of this workshop</vt:lpstr>
      <vt:lpstr>Performance of the UI scheme – few indicators</vt:lpstr>
      <vt:lpstr>Why do we monitor the scheme’s performance?</vt:lpstr>
      <vt:lpstr>From where do we start?</vt:lpstr>
      <vt:lpstr>What do we measure?</vt:lpstr>
      <vt:lpstr>Purpose of today’s meeting</vt:lpstr>
      <vt:lpstr>To keep in mind</vt:lpstr>
    </vt:vector>
  </TitlesOfParts>
  <Company>ILO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Workshop on Key Performance Indicators</dc:title>
  <dc:creator>Celine Peyron Bista</dc:creator>
  <cp:lastModifiedBy>Celine Peyron Bista</cp:lastModifiedBy>
  <cp:revision>44</cp:revision>
  <dcterms:created xsi:type="dcterms:W3CDTF">2013-08-19T08:00:30Z</dcterms:created>
  <dcterms:modified xsi:type="dcterms:W3CDTF">2013-08-20T02:04:26Z</dcterms:modified>
</cp:coreProperties>
</file>