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695" r:id="rId5"/>
  </p:sldMasterIdLst>
  <p:notesMasterIdLst>
    <p:notesMasterId r:id="rId25"/>
  </p:notesMasterIdLst>
  <p:sldIdLst>
    <p:sldId id="256" r:id="rId6"/>
    <p:sldId id="261" r:id="rId7"/>
    <p:sldId id="259" r:id="rId8"/>
    <p:sldId id="260" r:id="rId9"/>
    <p:sldId id="262" r:id="rId10"/>
    <p:sldId id="263" r:id="rId11"/>
    <p:sldId id="265" r:id="rId12"/>
    <p:sldId id="266" r:id="rId13"/>
    <p:sldId id="272" r:id="rId14"/>
    <p:sldId id="268" r:id="rId15"/>
    <p:sldId id="273" r:id="rId16"/>
    <p:sldId id="267" r:id="rId17"/>
    <p:sldId id="269" r:id="rId18"/>
    <p:sldId id="271" r:id="rId19"/>
    <p:sldId id="264" r:id="rId20"/>
    <p:sldId id="274" r:id="rId21"/>
    <p:sldId id="275" r:id="rId22"/>
    <p:sldId id="270" r:id="rId23"/>
    <p:sldId id="276" r:id="rId24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1F497D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8" autoAdjust="0"/>
    <p:restoredTop sz="86406"/>
  </p:normalViewPr>
  <p:slideViewPr>
    <p:cSldViewPr snapToGrid="0" snapToObjects="1">
      <p:cViewPr varScale="1">
        <p:scale>
          <a:sx n="128" d="100"/>
          <a:sy n="128" d="100"/>
        </p:scale>
        <p:origin x="1328" y="176"/>
      </p:cViewPr>
      <p:guideLst>
        <p:guide orient="horz" pos="1620"/>
        <p:guide pos="2880"/>
      </p:guideLst>
    </p:cSldViewPr>
  </p:slideViewPr>
  <p:notesTextViewPr>
    <p:cViewPr>
      <p:scale>
        <a:sx n="85" d="100"/>
        <a:sy n="85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6A52-DDE4-4A82-BE45-5A6536F31D88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2CAEE-DD2D-4260-9ABA-B1A169D94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35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2CAEE-DD2D-4260-9ABA-B1A169D948B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534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9829" y="601724"/>
            <a:ext cx="6421310" cy="1906073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69829" y="2648403"/>
            <a:ext cx="6421310" cy="733216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1/7/19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69829" y="246981"/>
            <a:ext cx="3672983" cy="2319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599230"/>
            <a:ext cx="608264" cy="377684"/>
          </a:xfrm>
        </p:spPr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50978" y="599230"/>
            <a:ext cx="0" cy="190856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2699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2059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110" y="1317097"/>
            <a:ext cx="6421935" cy="1415963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021" y="2854647"/>
            <a:ext cx="6412493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E7B99-7C3F-4BC3-B7B8-7E1F8C620B24}" type="datetime1">
              <a:rPr lang="en-US" smtClean="0"/>
              <a:pPr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028765" y="599230"/>
            <a:ext cx="0" cy="213383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12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022" y="603667"/>
            <a:ext cx="7140118" cy="7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021" y="1508159"/>
            <a:ext cx="3456432" cy="2578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095" y="1513007"/>
            <a:ext cx="3453098" cy="25811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17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022" y="603123"/>
            <a:ext cx="7140118" cy="792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021" y="1514662"/>
            <a:ext cx="3456432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1021" y="2118202"/>
            <a:ext cx="3456432" cy="198334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1093" y="1517253"/>
            <a:ext cx="3456432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1094" y="2116119"/>
            <a:ext cx="3456432" cy="19780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900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2307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82" y="599230"/>
            <a:ext cx="2387346" cy="168533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599230"/>
            <a:ext cx="4509353" cy="349412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1022" y="2404119"/>
            <a:ext cx="2388742" cy="1686136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028765" y="599230"/>
            <a:ext cx="0" cy="168533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6213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771" y="847135"/>
            <a:ext cx="4085880" cy="1372938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1022" y="2359494"/>
            <a:ext cx="4080028" cy="1502807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51021" y="4102393"/>
            <a:ext cx="4080029" cy="240092"/>
          </a:xfrm>
        </p:spPr>
        <p:txBody>
          <a:bodyPr/>
          <a:lstStyle>
            <a:lvl1pPr algn="l">
              <a:defRPr/>
            </a:lvl1pPr>
          </a:lstStyle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51183" y="238981"/>
            <a:ext cx="4090106" cy="240698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028765" y="599230"/>
            <a:ext cx="0" cy="1620843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1218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590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2898"/>
            <a:ext cx="1211807" cy="343124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1021" y="662898"/>
            <a:ext cx="5804105" cy="343124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7079333" y="539454"/>
            <a:ext cx="1211807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340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511799"/>
            <a:ext cx="9144000" cy="308912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4601718"/>
            <a:ext cx="9144000" cy="55721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022" y="603390"/>
            <a:ext cx="7140119" cy="7869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022" y="1511799"/>
            <a:ext cx="7140119" cy="2587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47778"/>
            <a:ext cx="2625536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51022" y="246981"/>
            <a:ext cx="4391789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599230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606279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6" descr="Logo100Years_E.png">
            <a:extLst>
              <a:ext uri="{FF2B5EF4-FFF2-40B4-BE49-F238E27FC236}">
                <a16:creationId xmlns:a16="http://schemas.microsoft.com/office/drawing/2014/main" id="{45DC81F2-111B-604D-A737-8F187F6E5036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0" y="324000"/>
            <a:ext cx="1468800" cy="63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15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696" r:id="rId1"/>
    <p:sldLayoutId id="2147493697" r:id="rId2"/>
    <p:sldLayoutId id="2147493698" r:id="rId3"/>
    <p:sldLayoutId id="2147493699" r:id="rId4"/>
    <p:sldLayoutId id="2147493700" r:id="rId5"/>
    <p:sldLayoutId id="2147493701" r:id="rId6"/>
    <p:sldLayoutId id="2147493702" r:id="rId7"/>
    <p:sldLayoutId id="2147493703" r:id="rId8"/>
    <p:sldLayoutId id="2147493704" r:id="rId9"/>
    <p:sldLayoutId id="2147493705" r:id="rId10"/>
    <p:sldLayoutId id="214749370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2B963-1626-4F70-B5A0-9D897A00D2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6844" y="665019"/>
            <a:ext cx="6681355" cy="2306782"/>
          </a:xfrm>
        </p:spPr>
        <p:txBody>
          <a:bodyPr>
            <a:normAutofit/>
          </a:bodyPr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Extending maternity protection to informal workers in Viet Nam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0098F-6873-4349-985F-9BC344FB98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243789"/>
            <a:ext cx="7865918" cy="1241822"/>
          </a:xfrm>
        </p:spPr>
        <p:txBody>
          <a:bodyPr>
            <a:noAutofit/>
          </a:bodyPr>
          <a:lstStyle/>
          <a:p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Silke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Steinhilber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, International Consultant, UN Women &amp; ILO</a:t>
            </a:r>
          </a:p>
          <a:p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	with </a:t>
            </a:r>
            <a:r>
              <a:rPr lang="de-DE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Nguyen Hong </a:t>
            </a:r>
            <a:r>
              <a:rPr lang="de-DE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Dieu</a:t>
            </a:r>
            <a:endParaRPr lang="de-DE" sz="24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8F1E72-53B8-D645-B773-97EDFC7C6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298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42883-E341-40CD-A700-71EB1E519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561" y="458705"/>
            <a:ext cx="7886700" cy="994172"/>
          </a:xfrm>
        </p:spPr>
        <p:txBody>
          <a:bodyPr>
            <a:norm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Structure of the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2AFA4-4090-43B5-9D31-CA1A4436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621" y="1704109"/>
            <a:ext cx="7400261" cy="2928614"/>
          </a:xfrm>
        </p:spPr>
        <p:txBody>
          <a:bodyPr>
            <a:normAutofit/>
          </a:bodyPr>
          <a:lstStyle/>
          <a:p>
            <a:pPr marL="385763" indent="-385763">
              <a:buAutoNum type="arabicPeriod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Context maternity protection Viet Nam</a:t>
            </a:r>
          </a:p>
          <a:p>
            <a:pPr marL="385763" indent="-385763">
              <a:buAutoNum type="arabicPeriod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Global policy norms on maternity protection</a:t>
            </a:r>
          </a:p>
          <a:p>
            <a:pPr marL="385763" indent="-385763">
              <a:buAutoNum type="arabicPeriod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Options and approaches to extending maternity protection to informal workers: Global experiences and options for Viet Nam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7FA0ED-02C6-D442-8538-08F84068B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19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08F78-1C47-42B1-861F-2AE41D149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37" y="572255"/>
            <a:ext cx="6447501" cy="868680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National context Viet Nam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4D88A-7F9F-426E-A6AC-B70FF7EE7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999" y="1440934"/>
            <a:ext cx="8433981" cy="3467469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Contrast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generous maternity benefits in statutory scheme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no benefits in voluntary scheme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Coverage gap: majority of women workers do not enjoy maternity benefits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about 7.8 million women informal workers 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very limited participation in voluntary social insurance 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no maternity benefits so far, only long-term benefits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615820-1ED4-7843-94A0-9B2ED26E8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53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14649-A39E-4213-9766-8DFDA55B6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022" y="644954"/>
            <a:ext cx="7140119" cy="786926"/>
          </a:xfrm>
        </p:spPr>
        <p:txBody>
          <a:bodyPr>
            <a:norm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Policy context Viet Nam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A15F2-C4F8-4EA8-AE1E-BB934A9DA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688" y="1573619"/>
            <a:ext cx="7674453" cy="3476362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Governmental commitment to enhancing social security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Master Plan for Social Protection Reform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Resolution 28 on extending coverage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Art. 13 Gender Equality Law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Extending coverage of social insurance, current discussion: 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Expanding benefits in voluntary insurance scheme, esp. short term benefits (e.g. maternity, work accident)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Boosting number of people in voluntary insurance scheme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001BDB-B4E5-E34C-A902-E749C91A8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83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2C7E1-0F1B-42D5-B0FE-143C58D81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77" y="130082"/>
            <a:ext cx="7140119" cy="1390316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Global norms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on maternity protection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8B686-B44A-4E4E-96B5-F706DAF2A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423" y="1709586"/>
            <a:ext cx="8548577" cy="350043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ILO Maternity Protection Convention, 2000 (No. 183); ILO Social Security (Minimum Standards) Convention, 1952 (No. 102) – not ratified by Viet Nam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Maternity protection should apply to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all women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including those working under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informal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conditions. 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Maternity protection at work entails five components: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1" indent="0">
              <a:buNone/>
            </a:pP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maternity leave,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cash and medical benefits,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health protection: workplace health and safety for a mother and child,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employment protection and non-discrimination,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breastfeeding support</a:t>
            </a:r>
          </a:p>
          <a:p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FE0C54-A3F0-C244-9362-E65BBEFE5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01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87FDB-AE11-4839-A7A1-6ED8EEC1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798" y="177928"/>
            <a:ext cx="7140119" cy="1294623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Extending maternity protection globally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8D532-CA6B-433A-A379-B8BE7AEAD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688" y="1586230"/>
            <a:ext cx="8527312" cy="342170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Most countries have maternity protection legislation (incl. 50% of low-income countries)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Usually protection applies to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formal economy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only. 2014: only 28.4 per cent of employed women expected maternity cash benefits (ILO)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Need to extend coverage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Two main strategies for extending benefits globally: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extending contribution-based schemes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providing for non-contributory cash transfers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609803-3514-A444-A164-812FC0D4E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40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C2F71-E40C-48C6-B488-A5B8925EC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940" y="319270"/>
            <a:ext cx="8142060" cy="1456367"/>
          </a:xfrm>
        </p:spPr>
        <p:txBody>
          <a:bodyPr>
            <a:no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Extending maternity benefits: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global trends &amp; Vietnamese reality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32E57-E1D2-4BFA-A1C6-B0CCEAC04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465" y="1988289"/>
            <a:ext cx="8665535" cy="3349259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Viet Nam: 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2014: extension of statutory scheme to workers with min. 1 month contract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2015: Decree 39/2015/ND-CP, support to ethnic minority women giving birth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How to further extend benefits, given the significant coverage gaps?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providing maternity benefits through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voluntary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scheme?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multi-tier extension?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benefit design? (ILO C 183 as guiding framework)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4A9111-102B-5D43-A1A3-6E405EA44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09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7E2E-8684-484F-95DD-E835AEEE6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90" y="308349"/>
            <a:ext cx="7857461" cy="1268016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Extending benefits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through voluntary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0393D-BE5C-4AD7-BFE2-A0094B7C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01" y="1775636"/>
            <a:ext cx="8175108" cy="3094019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Short-term benefits in voluntary scheme as a way to incentivize membership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Acknowledgement of women’s (informal) work:  </a:t>
            </a:r>
            <a:b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income replacement as way toward women’s economic empowerment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Limited contributory capacity of women informal workers, </a:t>
            </a:r>
            <a:b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reliance on subsidies, sustainability of the scheme?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BEEADE-C75D-D944-890B-B25BCB633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81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7E2E-8684-484F-95DD-E835AEEE6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90" y="308348"/>
            <a:ext cx="7857461" cy="1268016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Extending benefits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through voluntary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0393D-BE5C-4AD7-BFE2-A0094B7C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01" y="1690577"/>
            <a:ext cx="8175108" cy="317907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Problem of self-selection / risk pooling: need to combine maternity benefits with other short-term benefit to attract women and men of different ages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 opting out: maternity is social responsibility, not individual risk 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Benefit design: focus on cash benefit (what about the other aspects of maternity protection?); length of payment; level of benefit; qualifying periods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BEEADE-C75D-D944-890B-B25BCB633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61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A764B-4478-4543-B832-E592F48E5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042" y="446567"/>
            <a:ext cx="7793665" cy="1262715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Extending benefits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through voluntary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C3E0D-020A-494C-A6BA-595822108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619" y="1985439"/>
            <a:ext cx="8389088" cy="313945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Few examples globally, long-term impact not studied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Mongolia: 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combination of statutory, voluntary, non-contributory pillars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limited benefit from voluntary scheme combined with non-contributory benefit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financing: state budget, from mineral and mining revenues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nearly full coverage achieved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E78A57-2E44-A440-96EA-EF47510DD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16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A764B-4478-4543-B832-E592F48E5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042" y="446567"/>
            <a:ext cx="7793665" cy="1262715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Extending benefits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through voluntary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C3E0D-020A-494C-A6BA-595822108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619" y="2027967"/>
            <a:ext cx="8389088" cy="313945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Namibia: 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combination of statutory and voluntary scheme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compulsory for domestic workers and employees of small enterprises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voluntary for self-employed, no subsidies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coverage gap: 43% of women workers excluded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 comparison between cost of subsidizing voluntary schemes and financing non-contributory maternity benefits available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E78A57-2E44-A440-96EA-EF47510DD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63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7ABD4-5116-4B98-96D3-A578D57E8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624" y="294777"/>
            <a:ext cx="7852144" cy="1284159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Extension through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non-contributory schemes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CD11A-9916-4D19-A07D-5EA969A38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26" y="1603429"/>
            <a:ext cx="7951824" cy="302929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Predictable cash support during final stages of pregnancy and after childbirth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Support for motherhood, regardless of employment situation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Coverage of women with no / very low contributory capacities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Financing from state budget necessary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Viet Nam: benefit for women from ethnic minorities</a:t>
            </a:r>
          </a:p>
          <a:p>
            <a:pPr marL="0" indent="0">
              <a:buNone/>
            </a:pP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FACB99-F6B3-374D-A7F2-D445F3B73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482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CB8A9-BC42-43CB-89FF-A93FA5D52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260" y="1839433"/>
            <a:ext cx="8325293" cy="258371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Examples of conditional cash transfers globally (often not limited to maternity)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Financing often not from regular state budget (e.g. external funds, temporary funds)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India: worker welfare funds; conditional cash transfer schemes; some combine worker contributions and levies on value of production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AC2405-863D-3541-B1EA-2BA443566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AA21102-397E-824E-BAFB-090978406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624" y="294777"/>
            <a:ext cx="7852144" cy="1284159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Extension through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non-contributory schemes</a:t>
            </a:r>
          </a:p>
        </p:txBody>
      </p:sp>
    </p:spTree>
    <p:extLst>
      <p:ext uri="{BB962C8B-B14F-4D97-AF65-F5344CB8AC3E}">
        <p14:creationId xmlns:p14="http://schemas.microsoft.com/office/powerpoint/2010/main" val="4045138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4684A-AFDB-4EB8-98A8-69680CBDE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430" y="669851"/>
            <a:ext cx="7992979" cy="841948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Group-specific extension efforts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79998-78FE-4A65-882C-F4D9C5936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02" y="1626781"/>
            <a:ext cx="8208335" cy="281762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Numerous examples globally, focusing on inclusion of domestic workers in statutory social insurance (Latin America, some Africa and Asia)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Inclusion of self-employed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Inclusion of seasonal and part-time workers and workers with multiple employers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72E437-98EA-6E4A-96FA-1EB90916B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10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B1340-1A72-43FC-B58A-8FD5FF137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940" y="825240"/>
            <a:ext cx="8142060" cy="1295897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Additional considerations for extension of maternity benefits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8D998-2B90-437E-BBCD-5BD3D28C2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22204"/>
            <a:ext cx="7886700" cy="2822889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Who is in greatest need? How can specific groups be best included?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rural women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ethnic minority women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young urban women (shop assistants, domestic workers)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migrant women workers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What are the preferences of informally working women/families 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0FF8E5-67A8-2942-879D-BA00CFF07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6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B1340-1A72-43FC-B58A-8FD5FF137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940" y="825240"/>
            <a:ext cx="8142060" cy="1295897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Additional considerations for extension of maternity benefits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8D998-2B90-437E-BBCD-5BD3D28C2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317898"/>
            <a:ext cx="8515350" cy="2727196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which groups of women informal workers most affected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demographic, health and labour market data not aligned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challenge for actuarial calculations and modelling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patterns over life-cycle</a:t>
            </a:r>
          </a:p>
          <a:p>
            <a:endParaRPr lang="en-GB" sz="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Cost calculations only feasible with assumptions about benefit design and new beneficiaries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0FF8E5-67A8-2942-879D-BA00CFF07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627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06A41-9E16-4E7E-8974-3777AE4D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366" y="2121137"/>
            <a:ext cx="8515350" cy="2823003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Maternity protection to be seen in connection with other gender-specific barriers in employment / social protection, e.g.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wage/income gap in informal economy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patterns of women’s informal work over life cycle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high share of unpaid female contributing family workers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gender-specific differences in information, mobility, interaction with social security administration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7F6D07-5176-C649-887B-2380758A8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F04D6A5-C2B9-A041-9270-A5D487A40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940" y="825240"/>
            <a:ext cx="8333446" cy="1295897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Additional considerations for extension of maternity benefits</a:t>
            </a:r>
          </a:p>
        </p:txBody>
      </p:sp>
    </p:spTree>
    <p:extLst>
      <p:ext uri="{BB962C8B-B14F-4D97-AF65-F5344CB8AC3E}">
        <p14:creationId xmlns:p14="http://schemas.microsoft.com/office/powerpoint/2010/main" val="2432360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06A41-9E16-4E7E-8974-3777AE4D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366" y="2243470"/>
            <a:ext cx="8515350" cy="270067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Maternity protection goes beyond cash benefits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Maternity protection is women-specific, but childbearing and care work are not – revisiting of gender roles, work-family reconciliation policies necessary </a:t>
            </a:r>
          </a:p>
          <a:p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7F6D07-5176-C649-887B-2380758A8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F04D6A5-C2B9-A041-9270-A5D487A40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940" y="825240"/>
            <a:ext cx="8333446" cy="1295897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Additional considerations for extension of maternity benefits</a:t>
            </a:r>
          </a:p>
        </p:txBody>
      </p:sp>
    </p:spTree>
    <p:extLst>
      <p:ext uri="{BB962C8B-B14F-4D97-AF65-F5344CB8AC3E}">
        <p14:creationId xmlns:p14="http://schemas.microsoft.com/office/powerpoint/2010/main" val="4176870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06A41-9E16-4E7E-8974-3777AE4D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0129" y="1977656"/>
            <a:ext cx="4294225" cy="8718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Thank you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7F6D07-5176-C649-887B-2380758A8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8682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16D6D958AF16D74892666ECC7B9147BA" ma:contentTypeVersion="4" ma:contentTypeDescription="Upload an image." ma:contentTypeScope="" ma:versionID="6e3e6c9a219657dcdf271fe1e0ac9dff">
  <xsd:schema xmlns:xsd="http://www.w3.org/2001/XMLSchema" xmlns:xs="http://www.w3.org/2001/XMLSchema" xmlns:p="http://schemas.microsoft.com/office/2006/metadata/properties" xmlns:ns1="http://schemas.microsoft.com/sharepoint/v3" xmlns:ns2="B1D3474C-4FF6-48BD-8612-766E043571A3" xmlns:ns3="http://schemas.microsoft.com/sharepoint/v3/fields" xmlns:ns4="878b0d21-155b-4ec0-b795-80adec0f3329" targetNamespace="http://schemas.microsoft.com/office/2006/metadata/properties" ma:root="true" ma:fieldsID="dea5219a945a00cbbb3c1ca21177e7c9" ns1:_="" ns2:_="" ns3:_="" ns4:_="">
    <xsd:import namespace="http://schemas.microsoft.com/sharepoint/v3"/>
    <xsd:import namespace="B1D3474C-4FF6-48BD-8612-766E043571A3"/>
    <xsd:import namespace="http://schemas.microsoft.com/sharepoint/v3/fields"/>
    <xsd:import namespace="878b0d21-155b-4ec0-b795-80adec0f3329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1:PublishingStartDate" minOccurs="0"/>
                <xsd:element ref="ns1:PublishingExpiration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27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28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D3474C-4FF6-48BD-8612-766E043571A3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8b0d21-155b-4ec0-b795-80adec0f3329" elementFormDefault="qualified">
    <xsd:import namespace="http://schemas.microsoft.com/office/2006/documentManagement/types"/>
    <xsd:import namespace="http://schemas.microsoft.com/office/infopath/2007/PartnerControls"/>
    <xsd:element name="_dlc_DocId" ma:index="2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0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1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B1D3474C-4FF6-48BD-8612-766E043571A3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878b0d21-155b-4ec0-b795-80adec0f3329">DOCID-2092872618-349</_dlc_DocId>
    <_dlc_DocIdUrl xmlns="878b0d21-155b-4ec0-b795-80adec0f3329">
      <Url>https://intranet.ilo.org/_layouts/15/DocIdRedir.aspx?ID=DOCID-2092872618-349</Url>
      <Description>DOCID-2092872618-349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4A2D96D-6DAD-4ED0-93F6-0A9E0C29DC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1D3474C-4FF6-48BD-8612-766E043571A3"/>
    <ds:schemaRef ds:uri="http://schemas.microsoft.com/sharepoint/v3/fields"/>
    <ds:schemaRef ds:uri="878b0d21-155b-4ec0-b795-80adec0f33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069A97-59CD-4353-BB48-227A8EF6C2FD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www.w3.org/XML/1998/namespace"/>
    <ds:schemaRef ds:uri="http://purl.org/dc/dcmitype/"/>
    <ds:schemaRef ds:uri="B1D3474C-4FF6-48BD-8612-766E043571A3"/>
    <ds:schemaRef ds:uri="http://schemas.microsoft.com/office/2006/documentManagement/types"/>
    <ds:schemaRef ds:uri="http://purl.org/dc/terms/"/>
    <ds:schemaRef ds:uri="http://purl.org/dc/elements/1.1/"/>
    <ds:schemaRef ds:uri="http://schemas.microsoft.com/sharepoint/v3/fields"/>
    <ds:schemaRef ds:uri="http://schemas.microsoft.com/office/infopath/2007/PartnerControls"/>
    <ds:schemaRef ds:uri="http://schemas.openxmlformats.org/package/2006/metadata/core-properties"/>
    <ds:schemaRef ds:uri="878b0d21-155b-4ec0-b795-80adec0f3329"/>
    <ds:schemaRef ds:uri="http://schemas.microsoft.com/sharepoint/v3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{E04B5A05-1245-4049-B305-673443DA3086}tf10001119</Template>
  <TotalTime>86</TotalTime>
  <Words>877</Words>
  <Application>Microsoft Macintosh PowerPoint</Application>
  <PresentationFormat>On-screen Show (16:9)</PresentationFormat>
  <Paragraphs>100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Palatino Linotype</vt:lpstr>
      <vt:lpstr>Wingdings</vt:lpstr>
      <vt:lpstr>Gallery</vt:lpstr>
      <vt:lpstr>Extending maternity protection to informal workers in Viet Nam</vt:lpstr>
      <vt:lpstr>Structure of the presentation</vt:lpstr>
      <vt:lpstr>National context Viet Nam</vt:lpstr>
      <vt:lpstr>Policy context Viet Nam</vt:lpstr>
      <vt:lpstr>Global norms on maternity protection</vt:lpstr>
      <vt:lpstr>Extending maternity protection globally</vt:lpstr>
      <vt:lpstr>Extending maternity benefits: global trends &amp; Vietnamese reality</vt:lpstr>
      <vt:lpstr>Extending benefits through voluntary insurance</vt:lpstr>
      <vt:lpstr>Extending benefits through voluntary insurance</vt:lpstr>
      <vt:lpstr>Extending benefits through voluntary insurance</vt:lpstr>
      <vt:lpstr>Extending benefits through voluntary insurance</vt:lpstr>
      <vt:lpstr>Extension through non-contributory schemes</vt:lpstr>
      <vt:lpstr>Extension through non-contributory schemes</vt:lpstr>
      <vt:lpstr>Group-specific extension efforts</vt:lpstr>
      <vt:lpstr>Additional considerations for extension of maternity benefits</vt:lpstr>
      <vt:lpstr>Additional considerations for extension of maternity benefits</vt:lpstr>
      <vt:lpstr>Additional considerations for extension of maternity benefits</vt:lpstr>
      <vt:lpstr>Additional considerations for extension of maternity benefits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CHALLENGES TO THE EXTENSION OF SOCIAL PROTECTION TO THE INFORMAL ECONOMY</dc:title>
  <dc:creator>Quynh Anh Nguyen</dc:creator>
  <cp:lastModifiedBy>Loveleen</cp:lastModifiedBy>
  <cp:revision>15</cp:revision>
  <dcterms:created xsi:type="dcterms:W3CDTF">2018-12-27T04:08:55Z</dcterms:created>
  <dcterms:modified xsi:type="dcterms:W3CDTF">2019-01-07T09:33:01Z</dcterms:modified>
</cp:coreProperties>
</file>