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65" r:id="rId4"/>
    <p:sldId id="266" r:id="rId5"/>
    <p:sldId id="276" r:id="rId6"/>
    <p:sldId id="307" r:id="rId7"/>
    <p:sldId id="275" r:id="rId8"/>
    <p:sldId id="273" r:id="rId9"/>
    <p:sldId id="274" r:id="rId10"/>
    <p:sldId id="303" r:id="rId11"/>
    <p:sldId id="267" r:id="rId12"/>
    <p:sldId id="280" r:id="rId13"/>
    <p:sldId id="304" r:id="rId14"/>
    <p:sldId id="282" r:id="rId15"/>
    <p:sldId id="283" r:id="rId16"/>
    <p:sldId id="305" r:id="rId17"/>
    <p:sldId id="287" r:id="rId18"/>
    <p:sldId id="289" r:id="rId19"/>
    <p:sldId id="292" r:id="rId20"/>
    <p:sldId id="306" r:id="rId21"/>
    <p:sldId id="293" r:id="rId22"/>
    <p:sldId id="311" r:id="rId23"/>
    <p:sldId id="308" r:id="rId24"/>
    <p:sldId id="297" r:id="rId25"/>
    <p:sldId id="301" r:id="rId26"/>
    <p:sldId id="263" r:id="rId27"/>
    <p:sldId id="302" r:id="rId2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0000"/>
    <a:srgbClr val="CC6600"/>
    <a:srgbClr val="9900CC"/>
    <a:srgbClr val="6E9079"/>
    <a:srgbClr val="CC99FF"/>
    <a:srgbClr val="FF9933"/>
    <a:srgbClr val="CCCCFF"/>
    <a:srgbClr val="FFFF99"/>
    <a:srgbClr val="CCFF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354" autoAdjust="0"/>
  </p:normalViewPr>
  <p:slideViewPr>
    <p:cSldViewPr>
      <p:cViewPr varScale="1">
        <p:scale>
          <a:sx n="94" d="100"/>
          <a:sy n="94" d="100"/>
        </p:scale>
        <p:origin x="-4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00" d="100"/>
          <a:sy n="100" d="100"/>
        </p:scale>
        <p:origin x="-1632" y="63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8A89FB-8F2C-45BC-8CF8-A4914D1BE7D7}" type="datetimeFigureOut">
              <a:rPr lang="fr-FR" smtClean="0"/>
              <a:pPr/>
              <a:t>02/10/2012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460F76-7F29-40A7-867E-7BBA8D1F63B2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073615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fr-FR" sz="1000" dirty="0"/>
              <a:t>In New Delhi </a:t>
            </a:r>
            <a:r>
              <a:rPr lang="fr-FR" sz="1000" dirty="0" smtClean="0"/>
              <a:t>= public </a:t>
            </a:r>
            <a:r>
              <a:rPr lang="fr-FR" sz="1000" dirty="0" err="1"/>
              <a:t>private</a:t>
            </a:r>
            <a:r>
              <a:rPr lang="fr-FR" sz="1000" dirty="0"/>
              <a:t> </a:t>
            </a:r>
            <a:r>
              <a:rPr lang="fr-FR" sz="1000" dirty="0" err="1"/>
              <a:t>community</a:t>
            </a:r>
            <a:r>
              <a:rPr lang="fr-FR" sz="1000" dirty="0"/>
              <a:t> </a:t>
            </a:r>
            <a:r>
              <a:rPr lang="fr-FR" sz="1000" dirty="0" err="1"/>
              <a:t>partnership</a:t>
            </a:r>
            <a:r>
              <a:rPr lang="fr-FR" sz="1000" dirty="0"/>
              <a:t> for </a:t>
            </a:r>
            <a:r>
              <a:rPr lang="fr-FR" sz="1000" dirty="0" err="1"/>
              <a:t>urban</a:t>
            </a:r>
            <a:r>
              <a:rPr lang="fr-FR" sz="1000" dirty="0"/>
              <a:t> </a:t>
            </a:r>
            <a:r>
              <a:rPr lang="fr-FR" sz="1000" dirty="0" err="1"/>
              <a:t>poor</a:t>
            </a:r>
            <a:r>
              <a:rPr lang="fr-FR" sz="1000" dirty="0"/>
              <a:t> </a:t>
            </a:r>
            <a:r>
              <a:rPr lang="fr-FR" sz="1000" dirty="0" err="1"/>
              <a:t>centred</a:t>
            </a:r>
            <a:r>
              <a:rPr lang="fr-FR" sz="1000" dirty="0"/>
              <a:t> on </a:t>
            </a:r>
            <a:r>
              <a:rPr lang="fr-FR" sz="1000" dirty="0" err="1"/>
              <a:t>women</a:t>
            </a:r>
            <a:r>
              <a:rPr lang="fr-FR" sz="1000" dirty="0"/>
              <a:t> </a:t>
            </a:r>
            <a:r>
              <a:rPr lang="fr-FR" sz="1000" dirty="0" err="1"/>
              <a:t>where</a:t>
            </a:r>
            <a:r>
              <a:rPr lang="fr-FR" sz="1000" dirty="0"/>
              <a:t> </a:t>
            </a:r>
            <a:r>
              <a:rPr lang="fr-FR" sz="1000" dirty="0" err="1"/>
              <a:t>NGOs</a:t>
            </a:r>
            <a:r>
              <a:rPr lang="fr-FR" sz="1000" dirty="0"/>
              <a:t> are </a:t>
            </a:r>
            <a:r>
              <a:rPr lang="fr-FR" sz="1000" dirty="0" err="1"/>
              <a:t>hired</a:t>
            </a:r>
            <a:r>
              <a:rPr lang="fr-FR" sz="1000" dirty="0"/>
              <a:t> to </a:t>
            </a:r>
            <a:r>
              <a:rPr lang="fr-FR" sz="1000" dirty="0" err="1"/>
              <a:t>register</a:t>
            </a:r>
            <a:r>
              <a:rPr lang="fr-FR" sz="1000" dirty="0"/>
              <a:t> </a:t>
            </a:r>
            <a:r>
              <a:rPr lang="fr-FR" sz="1000" dirty="0" err="1"/>
              <a:t>beneficiaries</a:t>
            </a:r>
            <a:r>
              <a:rPr lang="fr-FR" sz="1000" dirty="0"/>
              <a:t> and </a:t>
            </a:r>
            <a:r>
              <a:rPr lang="fr-FR" sz="1000" dirty="0" err="1"/>
              <a:t>deliver</a:t>
            </a:r>
            <a:r>
              <a:rPr lang="fr-FR" sz="1000" dirty="0"/>
              <a:t> a </a:t>
            </a:r>
            <a:r>
              <a:rPr lang="fr-FR" sz="1000" dirty="0" err="1"/>
              <a:t>biometric</a:t>
            </a:r>
            <a:r>
              <a:rPr lang="fr-FR" sz="1000" dirty="0"/>
              <a:t> smart </a:t>
            </a:r>
            <a:r>
              <a:rPr lang="fr-FR" sz="1000" dirty="0" err="1"/>
              <a:t>card</a:t>
            </a:r>
            <a:r>
              <a:rPr lang="fr-FR" sz="1000" dirty="0"/>
              <a:t> to </a:t>
            </a:r>
            <a:r>
              <a:rPr lang="fr-FR" sz="1000" dirty="0" err="1"/>
              <a:t>enable</a:t>
            </a:r>
            <a:r>
              <a:rPr lang="fr-FR" sz="1000" dirty="0"/>
              <a:t> </a:t>
            </a:r>
            <a:r>
              <a:rPr lang="fr-FR" sz="1000" dirty="0" err="1"/>
              <a:t>them</a:t>
            </a:r>
            <a:r>
              <a:rPr lang="fr-FR" sz="1000" dirty="0"/>
              <a:t> </a:t>
            </a:r>
            <a:r>
              <a:rPr lang="fr-FR" sz="1000" dirty="0" err="1"/>
              <a:t>access</a:t>
            </a:r>
            <a:r>
              <a:rPr lang="fr-FR" sz="1000" dirty="0"/>
              <a:t> 45 social services; a single information system </a:t>
            </a:r>
            <a:r>
              <a:rPr lang="fr-FR" sz="1000" dirty="0" err="1" smtClean="0"/>
              <a:t>ensures</a:t>
            </a:r>
            <a:r>
              <a:rPr lang="fr-FR" sz="1000" dirty="0" smtClean="0"/>
              <a:t> coordination </a:t>
            </a:r>
            <a:r>
              <a:rPr lang="fr-FR" sz="1000" dirty="0" err="1"/>
              <a:t>between</a:t>
            </a:r>
            <a:r>
              <a:rPr lang="fr-FR" sz="1000" dirty="0"/>
              <a:t> all the programs. </a:t>
            </a:r>
          </a:p>
          <a:p>
            <a:r>
              <a:rPr lang="fr-FR" sz="1000" dirty="0"/>
              <a:t> </a:t>
            </a:r>
          </a:p>
          <a:p>
            <a:pPr lvl="0"/>
            <a:r>
              <a:rPr lang="fr-FR" sz="1000" dirty="0"/>
              <a:t>In </a:t>
            </a:r>
            <a:r>
              <a:rPr lang="fr-FR" sz="1000" dirty="0" err="1"/>
              <a:t>Brazil</a:t>
            </a:r>
            <a:r>
              <a:rPr lang="fr-FR" sz="1000" dirty="0"/>
              <a:t> the </a:t>
            </a:r>
            <a:r>
              <a:rPr lang="fr-FR" sz="1000" dirty="0" err="1"/>
              <a:t>Bolsa</a:t>
            </a:r>
            <a:r>
              <a:rPr lang="fr-FR" sz="1000" dirty="0"/>
              <a:t> </a:t>
            </a:r>
            <a:r>
              <a:rPr lang="fr-FR" sz="1000" dirty="0" err="1"/>
              <a:t>Familia</a:t>
            </a:r>
            <a:r>
              <a:rPr lang="fr-FR" sz="1000" dirty="0"/>
              <a:t> program has </a:t>
            </a:r>
            <a:r>
              <a:rPr lang="fr-FR" sz="1000" dirty="0" err="1"/>
              <a:t>established</a:t>
            </a:r>
            <a:r>
              <a:rPr lang="fr-FR" sz="1000" dirty="0"/>
              <a:t> an </a:t>
            </a:r>
            <a:r>
              <a:rPr lang="fr-FR" sz="1000" dirty="0" err="1"/>
              <a:t>integrated</a:t>
            </a:r>
            <a:r>
              <a:rPr lang="fr-FR" sz="1000" dirty="0"/>
              <a:t> </a:t>
            </a:r>
            <a:r>
              <a:rPr lang="fr-FR" sz="1000" dirty="0" err="1"/>
              <a:t>database</a:t>
            </a:r>
            <a:r>
              <a:rPr lang="fr-FR" sz="1000" dirty="0"/>
              <a:t> (“</a:t>
            </a:r>
            <a:r>
              <a:rPr lang="fr-FR" sz="1000" dirty="0" err="1"/>
              <a:t>cadastro</a:t>
            </a:r>
            <a:r>
              <a:rPr lang="fr-FR" sz="1000" dirty="0"/>
              <a:t> </a:t>
            </a:r>
            <a:r>
              <a:rPr lang="fr-FR" sz="1000" dirty="0" err="1"/>
              <a:t>unico</a:t>
            </a:r>
            <a:r>
              <a:rPr lang="fr-FR" sz="1000" dirty="0"/>
              <a:t>”) </a:t>
            </a:r>
            <a:r>
              <a:rPr lang="fr-FR" sz="1000" dirty="0" err="1"/>
              <a:t>which</a:t>
            </a:r>
            <a:r>
              <a:rPr lang="fr-FR" sz="1000" dirty="0"/>
              <a:t> </a:t>
            </a:r>
            <a:r>
              <a:rPr lang="fr-FR" sz="1000" dirty="0" err="1"/>
              <a:t>is</a:t>
            </a:r>
            <a:r>
              <a:rPr lang="fr-FR" sz="1000" dirty="0"/>
              <a:t> </a:t>
            </a:r>
            <a:r>
              <a:rPr lang="fr-FR" sz="1000" dirty="0" err="1"/>
              <a:t>managed</a:t>
            </a:r>
            <a:r>
              <a:rPr lang="fr-FR" sz="1000" dirty="0"/>
              <a:t> by a </a:t>
            </a:r>
            <a:r>
              <a:rPr lang="fr-FR" sz="1000" dirty="0" err="1"/>
              <a:t>federal</a:t>
            </a:r>
            <a:r>
              <a:rPr lang="fr-FR" sz="1000" dirty="0"/>
              <a:t> </a:t>
            </a:r>
            <a:r>
              <a:rPr lang="fr-FR" sz="1000" dirty="0" err="1"/>
              <a:t>bank</a:t>
            </a:r>
            <a:r>
              <a:rPr lang="fr-FR" sz="1000" dirty="0"/>
              <a:t>; </a:t>
            </a:r>
            <a:r>
              <a:rPr lang="fr-FR" sz="1000" dirty="0" err="1"/>
              <a:t>at</a:t>
            </a:r>
            <a:r>
              <a:rPr lang="fr-FR" sz="1000" dirty="0"/>
              <a:t> the </a:t>
            </a:r>
            <a:r>
              <a:rPr lang="fr-FR" sz="1000" dirty="0" err="1"/>
              <a:t>decentralized</a:t>
            </a:r>
            <a:r>
              <a:rPr lang="fr-FR" sz="1000" dirty="0"/>
              <a:t> </a:t>
            </a:r>
            <a:r>
              <a:rPr lang="fr-FR" sz="1000" dirty="0" err="1"/>
              <a:t>level</a:t>
            </a:r>
            <a:r>
              <a:rPr lang="fr-FR" sz="1000" dirty="0"/>
              <a:t> </a:t>
            </a:r>
            <a:r>
              <a:rPr lang="fr-FR" sz="1000" dirty="0" err="1"/>
              <a:t>beneficiaries</a:t>
            </a:r>
            <a:r>
              <a:rPr lang="fr-FR" sz="1000" dirty="0"/>
              <a:t> </a:t>
            </a:r>
            <a:r>
              <a:rPr lang="fr-FR" sz="1000" dirty="0" err="1"/>
              <a:t>can</a:t>
            </a:r>
            <a:r>
              <a:rPr lang="fr-FR" sz="1000" dirty="0"/>
              <a:t> </a:t>
            </a:r>
            <a:r>
              <a:rPr lang="fr-FR" sz="1000" dirty="0" err="1"/>
              <a:t>access</a:t>
            </a:r>
            <a:r>
              <a:rPr lang="fr-FR" sz="1000" dirty="0"/>
              <a:t> cash </a:t>
            </a:r>
            <a:r>
              <a:rPr lang="fr-FR" sz="1000" dirty="0" err="1"/>
              <a:t>transfers</a:t>
            </a:r>
            <a:r>
              <a:rPr lang="fr-FR" sz="1000" dirty="0"/>
              <a:t> </a:t>
            </a:r>
            <a:r>
              <a:rPr lang="fr-FR" sz="1000" dirty="0" err="1"/>
              <a:t>through</a:t>
            </a:r>
            <a:r>
              <a:rPr lang="fr-FR" sz="1000" dirty="0"/>
              <a:t> a </a:t>
            </a:r>
            <a:r>
              <a:rPr lang="fr-FR" sz="1000" dirty="0" err="1"/>
              <a:t>broad</a:t>
            </a:r>
            <a:r>
              <a:rPr lang="fr-FR" sz="1000" dirty="0"/>
              <a:t> network of 2,000 </a:t>
            </a:r>
            <a:r>
              <a:rPr lang="fr-FR" sz="1000" dirty="0" err="1"/>
              <a:t>agencies</a:t>
            </a:r>
            <a:r>
              <a:rPr lang="fr-FR" sz="1000" dirty="0"/>
              <a:t> and 9,000 </a:t>
            </a:r>
            <a:r>
              <a:rPr lang="fr-FR" sz="1000" dirty="0" err="1"/>
              <a:t>lottery</a:t>
            </a:r>
            <a:r>
              <a:rPr lang="fr-FR" sz="1000" dirty="0"/>
              <a:t> points in all </a:t>
            </a:r>
            <a:r>
              <a:rPr lang="fr-FR" sz="1000" dirty="0" err="1"/>
              <a:t>municipalities</a:t>
            </a:r>
            <a:r>
              <a:rPr lang="fr-FR" sz="1000" dirty="0"/>
              <a:t>. The subsidies </a:t>
            </a:r>
            <a:r>
              <a:rPr lang="fr-FR" sz="1000" dirty="0" err="1"/>
              <a:t>allocated</a:t>
            </a:r>
            <a:r>
              <a:rPr lang="fr-FR" sz="1000" dirty="0"/>
              <a:t> to </a:t>
            </a:r>
            <a:r>
              <a:rPr lang="fr-FR" sz="1000" dirty="0" err="1"/>
              <a:t>each</a:t>
            </a:r>
            <a:r>
              <a:rPr lang="fr-FR" sz="1000" dirty="0"/>
              <a:t> </a:t>
            </a:r>
            <a:r>
              <a:rPr lang="fr-FR" sz="1000" dirty="0" err="1"/>
              <a:t>municipality</a:t>
            </a:r>
            <a:r>
              <a:rPr lang="fr-FR" sz="1000" dirty="0"/>
              <a:t> are </a:t>
            </a:r>
            <a:r>
              <a:rPr lang="fr-FR" sz="1000" dirty="0" err="1"/>
              <a:t>based</a:t>
            </a:r>
            <a:r>
              <a:rPr lang="fr-FR" sz="1000" dirty="0"/>
              <a:t> on </a:t>
            </a:r>
            <a:r>
              <a:rPr lang="fr-FR" sz="1000" dirty="0" err="1"/>
              <a:t>their</a:t>
            </a:r>
            <a:r>
              <a:rPr lang="fr-FR" sz="1000" dirty="0"/>
              <a:t> </a:t>
            </a:r>
            <a:r>
              <a:rPr lang="fr-FR" sz="1000" dirty="0" err="1"/>
              <a:t>level</a:t>
            </a:r>
            <a:r>
              <a:rPr lang="fr-FR" sz="1000" dirty="0"/>
              <a:t> of performance. </a:t>
            </a:r>
          </a:p>
          <a:p>
            <a:r>
              <a:rPr lang="fr-FR" sz="1000" dirty="0"/>
              <a:t> </a:t>
            </a:r>
          </a:p>
          <a:p>
            <a:pPr lvl="0"/>
            <a:r>
              <a:rPr lang="fr-FR" sz="1000" dirty="0"/>
              <a:t>The programme Chile </a:t>
            </a:r>
            <a:r>
              <a:rPr lang="fr-FR" sz="1000" dirty="0" err="1"/>
              <a:t>Solidario</a:t>
            </a:r>
            <a:r>
              <a:rPr lang="fr-FR" sz="1000" dirty="0"/>
              <a:t> </a:t>
            </a:r>
            <a:r>
              <a:rPr lang="fr-FR" sz="1000" dirty="0" err="1"/>
              <a:t>provides</a:t>
            </a:r>
            <a:r>
              <a:rPr lang="fr-FR" sz="1000" dirty="0"/>
              <a:t> long-</a:t>
            </a:r>
            <a:r>
              <a:rPr lang="fr-FR" sz="1000" dirty="0" err="1"/>
              <a:t>term</a:t>
            </a:r>
            <a:r>
              <a:rPr lang="fr-FR" sz="1000" dirty="0"/>
              <a:t> psychosocial support to </a:t>
            </a:r>
            <a:r>
              <a:rPr lang="fr-FR" sz="1000" dirty="0" err="1"/>
              <a:t>families</a:t>
            </a:r>
            <a:r>
              <a:rPr lang="fr-FR" sz="1000" dirty="0"/>
              <a:t> </a:t>
            </a:r>
            <a:r>
              <a:rPr lang="fr-FR" sz="1000" dirty="0" err="1"/>
              <a:t>who</a:t>
            </a:r>
            <a:r>
              <a:rPr lang="fr-FR" sz="1000" dirty="0"/>
              <a:t> are </a:t>
            </a:r>
            <a:r>
              <a:rPr lang="fr-FR" sz="1000" dirty="0" err="1"/>
              <a:t>followed</a:t>
            </a:r>
            <a:r>
              <a:rPr lang="fr-FR" sz="1000" dirty="0"/>
              <a:t> by a case manager </a:t>
            </a:r>
            <a:r>
              <a:rPr lang="fr-FR" sz="1000" dirty="0" err="1"/>
              <a:t>during</a:t>
            </a:r>
            <a:r>
              <a:rPr lang="fr-FR" sz="1000" dirty="0"/>
              <a:t> 24 </a:t>
            </a:r>
            <a:r>
              <a:rPr lang="fr-FR" sz="1000" dirty="0" err="1"/>
              <a:t>months</a:t>
            </a:r>
            <a:r>
              <a:rPr lang="fr-FR" sz="1000" dirty="0"/>
              <a:t>. This </a:t>
            </a:r>
            <a:r>
              <a:rPr lang="fr-FR" sz="1000" dirty="0" err="1"/>
              <a:t>enables</a:t>
            </a:r>
            <a:r>
              <a:rPr lang="fr-FR" sz="1000" dirty="0"/>
              <a:t> the provision of </a:t>
            </a:r>
            <a:r>
              <a:rPr lang="fr-FR" sz="1000" dirty="0" err="1"/>
              <a:t>adapted</a:t>
            </a:r>
            <a:r>
              <a:rPr lang="fr-FR" sz="1000" dirty="0"/>
              <a:t> </a:t>
            </a:r>
            <a:r>
              <a:rPr lang="fr-FR" sz="1000" dirty="0" err="1"/>
              <a:t>combination</a:t>
            </a:r>
            <a:r>
              <a:rPr lang="fr-FR" sz="1000" dirty="0"/>
              <a:t> of social protection and </a:t>
            </a:r>
            <a:r>
              <a:rPr lang="fr-FR" sz="1000" dirty="0" err="1"/>
              <a:t>employment</a:t>
            </a:r>
            <a:r>
              <a:rPr lang="fr-FR" sz="1000" dirty="0"/>
              <a:t> </a:t>
            </a:r>
            <a:r>
              <a:rPr lang="fr-FR" sz="1000" dirty="0" err="1"/>
              <a:t>related</a:t>
            </a:r>
            <a:r>
              <a:rPr lang="fr-FR" sz="1000" dirty="0"/>
              <a:t> services to </a:t>
            </a:r>
            <a:r>
              <a:rPr lang="fr-FR" sz="1000" dirty="0" err="1"/>
              <a:t>these</a:t>
            </a:r>
            <a:r>
              <a:rPr lang="fr-FR" sz="1000" dirty="0"/>
              <a:t> </a:t>
            </a:r>
            <a:r>
              <a:rPr lang="fr-FR" sz="1000" dirty="0" err="1"/>
              <a:t>families</a:t>
            </a:r>
            <a:r>
              <a:rPr lang="fr-FR" sz="1000" dirty="0"/>
              <a:t>. </a:t>
            </a:r>
          </a:p>
          <a:p>
            <a:r>
              <a:rPr lang="fr-FR" sz="1000" dirty="0"/>
              <a:t> </a:t>
            </a:r>
          </a:p>
          <a:p>
            <a:pPr lvl="0"/>
            <a:r>
              <a:rPr lang="fr-FR" sz="1000" dirty="0"/>
              <a:t>The </a:t>
            </a:r>
            <a:r>
              <a:rPr lang="fr-FR" sz="1000" dirty="0" err="1"/>
              <a:t>LabourNet</a:t>
            </a:r>
            <a:r>
              <a:rPr lang="fr-FR" sz="1000" dirty="0"/>
              <a:t> program in Bangalore, </a:t>
            </a:r>
            <a:r>
              <a:rPr lang="fr-FR" sz="1000" dirty="0" err="1"/>
              <a:t>India</a:t>
            </a:r>
            <a:r>
              <a:rPr lang="fr-FR" sz="1000" dirty="0"/>
              <a:t> </a:t>
            </a:r>
            <a:r>
              <a:rPr lang="fr-FR" sz="1000" dirty="0" err="1"/>
              <a:t>is</a:t>
            </a:r>
            <a:r>
              <a:rPr lang="fr-FR" sz="1000" dirty="0"/>
              <a:t> an </a:t>
            </a:r>
            <a:r>
              <a:rPr lang="fr-FR" sz="1000" dirty="0" err="1"/>
              <a:t>independent</a:t>
            </a:r>
            <a:r>
              <a:rPr lang="fr-FR" sz="1000" dirty="0"/>
              <a:t> social </a:t>
            </a:r>
            <a:r>
              <a:rPr lang="fr-FR" sz="1000" dirty="0" err="1"/>
              <a:t>enterprise</a:t>
            </a:r>
            <a:r>
              <a:rPr lang="fr-FR" sz="1000" dirty="0"/>
              <a:t> </a:t>
            </a:r>
            <a:r>
              <a:rPr lang="fr-FR" sz="1000" dirty="0" err="1"/>
              <a:t>working</a:t>
            </a:r>
            <a:r>
              <a:rPr lang="fr-FR" sz="1000" dirty="0"/>
              <a:t> in coordination </a:t>
            </a:r>
            <a:r>
              <a:rPr lang="fr-FR" sz="1000" dirty="0" err="1"/>
              <a:t>with</a:t>
            </a:r>
            <a:r>
              <a:rPr lang="fr-FR" sz="1000" dirty="0"/>
              <a:t> the </a:t>
            </a:r>
            <a:r>
              <a:rPr lang="fr-FR" sz="1000" dirty="0" err="1"/>
              <a:t>Government</a:t>
            </a:r>
            <a:r>
              <a:rPr lang="fr-FR" sz="1000" dirty="0"/>
              <a:t> and </a:t>
            </a:r>
            <a:r>
              <a:rPr lang="fr-FR" sz="1000" dirty="0" err="1"/>
              <a:t>development</a:t>
            </a:r>
            <a:r>
              <a:rPr lang="fr-FR" sz="1000" dirty="0"/>
              <a:t> </a:t>
            </a:r>
            <a:r>
              <a:rPr lang="fr-FR" sz="1000" dirty="0" err="1"/>
              <a:t>partners</a:t>
            </a:r>
            <a:r>
              <a:rPr lang="fr-FR" sz="1000" dirty="0"/>
              <a:t>. It </a:t>
            </a:r>
            <a:r>
              <a:rPr lang="fr-FR" sz="1000" dirty="0" err="1"/>
              <a:t>provides</a:t>
            </a:r>
            <a:r>
              <a:rPr lang="fr-FR" sz="1000" dirty="0"/>
              <a:t> a </a:t>
            </a:r>
            <a:r>
              <a:rPr lang="fr-FR" sz="1000" dirty="0" err="1"/>
              <a:t>combination</a:t>
            </a:r>
            <a:r>
              <a:rPr lang="fr-FR" sz="1000" dirty="0"/>
              <a:t> of social protection programs (</a:t>
            </a:r>
            <a:r>
              <a:rPr lang="fr-FR" sz="1000" dirty="0" err="1"/>
              <a:t>health</a:t>
            </a:r>
            <a:r>
              <a:rPr lang="fr-FR" sz="1000" dirty="0"/>
              <a:t> </a:t>
            </a:r>
            <a:r>
              <a:rPr lang="fr-FR" sz="1000" dirty="0" err="1"/>
              <a:t>insurance</a:t>
            </a:r>
            <a:r>
              <a:rPr lang="fr-FR" sz="1000" dirty="0"/>
              <a:t>, crèches for </a:t>
            </a:r>
            <a:r>
              <a:rPr lang="fr-FR" sz="1000" dirty="0" err="1"/>
              <a:t>children</a:t>
            </a:r>
            <a:r>
              <a:rPr lang="fr-FR" sz="1000" dirty="0"/>
              <a:t>) and </a:t>
            </a:r>
            <a:r>
              <a:rPr lang="fr-FR" sz="1000" dirty="0" err="1"/>
              <a:t>employment</a:t>
            </a:r>
            <a:r>
              <a:rPr lang="fr-FR" sz="1000" dirty="0"/>
              <a:t> services (trainings, job placement…) to the final </a:t>
            </a:r>
            <a:r>
              <a:rPr lang="fr-FR" sz="1000" dirty="0" err="1"/>
              <a:t>beneficiaries</a:t>
            </a:r>
            <a:r>
              <a:rPr lang="fr-FR" sz="1000" dirty="0"/>
              <a:t>; </a:t>
            </a:r>
            <a:r>
              <a:rPr lang="fr-FR" sz="1000" dirty="0" err="1"/>
              <a:t>employers</a:t>
            </a:r>
            <a:r>
              <a:rPr lang="fr-FR" sz="1000" dirty="0"/>
              <a:t> are </a:t>
            </a:r>
            <a:r>
              <a:rPr lang="fr-FR" sz="1000" dirty="0" err="1"/>
              <a:t>sending</a:t>
            </a:r>
            <a:r>
              <a:rPr lang="fr-FR" sz="1000" dirty="0"/>
              <a:t> job </a:t>
            </a:r>
            <a:r>
              <a:rPr lang="fr-FR" sz="1000" dirty="0" err="1"/>
              <a:t>offers</a:t>
            </a:r>
            <a:r>
              <a:rPr lang="fr-FR" sz="1000" dirty="0"/>
              <a:t> to </a:t>
            </a:r>
            <a:r>
              <a:rPr lang="fr-FR" sz="1000" dirty="0" err="1"/>
              <a:t>LabourNet’s</a:t>
            </a:r>
            <a:r>
              <a:rPr lang="fr-FR" sz="1000" dirty="0"/>
              <a:t> call center </a:t>
            </a:r>
            <a:r>
              <a:rPr lang="fr-FR" sz="1000" dirty="0" err="1"/>
              <a:t>which</a:t>
            </a:r>
            <a:r>
              <a:rPr lang="fr-FR" sz="1000" dirty="0"/>
              <a:t> in </a:t>
            </a:r>
            <a:r>
              <a:rPr lang="fr-FR" sz="1000" dirty="0" err="1"/>
              <a:t>turn</a:t>
            </a:r>
            <a:r>
              <a:rPr lang="fr-FR" sz="1000" dirty="0"/>
              <a:t> contacts </a:t>
            </a:r>
            <a:r>
              <a:rPr lang="fr-FR" sz="1000" dirty="0" err="1"/>
              <a:t>registered</a:t>
            </a:r>
            <a:r>
              <a:rPr lang="fr-FR" sz="1000" dirty="0"/>
              <a:t> </a:t>
            </a:r>
            <a:r>
              <a:rPr lang="fr-FR" sz="1000" dirty="0" err="1"/>
              <a:t>workers</a:t>
            </a:r>
            <a:r>
              <a:rPr lang="fr-FR" sz="1000" dirty="0"/>
              <a:t> by </a:t>
            </a:r>
            <a:r>
              <a:rPr lang="fr-FR" sz="1000" dirty="0" err="1"/>
              <a:t>sending</a:t>
            </a:r>
            <a:r>
              <a:rPr lang="fr-FR" sz="1000" dirty="0"/>
              <a:t> SMS to </a:t>
            </a:r>
            <a:r>
              <a:rPr lang="fr-FR" sz="1000" dirty="0" err="1"/>
              <a:t>them</a:t>
            </a:r>
            <a:r>
              <a:rPr lang="fr-FR" sz="1000" dirty="0"/>
              <a:t>. </a:t>
            </a:r>
            <a:r>
              <a:rPr lang="fr-FR" sz="1000" dirty="0" err="1"/>
              <a:t>Workers</a:t>
            </a:r>
            <a:r>
              <a:rPr lang="fr-FR" sz="1000" dirty="0"/>
              <a:t> </a:t>
            </a:r>
            <a:r>
              <a:rPr lang="fr-FR" sz="1000" dirty="0" err="1"/>
              <a:t>can</a:t>
            </a:r>
            <a:r>
              <a:rPr lang="fr-FR" sz="1000" dirty="0"/>
              <a:t> </a:t>
            </a:r>
            <a:r>
              <a:rPr lang="fr-FR" sz="1000" dirty="0" err="1"/>
              <a:t>also</a:t>
            </a:r>
            <a:r>
              <a:rPr lang="fr-FR" sz="1000" dirty="0"/>
              <a:t> </a:t>
            </a:r>
            <a:r>
              <a:rPr lang="fr-FR" sz="1000" dirty="0" err="1"/>
              <a:t>through</a:t>
            </a:r>
            <a:r>
              <a:rPr lang="fr-FR" sz="1000" dirty="0"/>
              <a:t> </a:t>
            </a:r>
            <a:r>
              <a:rPr lang="fr-FR" sz="1000" dirty="0" err="1"/>
              <a:t>LabourNet</a:t>
            </a:r>
            <a:r>
              <a:rPr lang="fr-FR" sz="1000" dirty="0"/>
              <a:t> </a:t>
            </a:r>
            <a:r>
              <a:rPr lang="fr-FR" sz="1000" dirty="0" err="1"/>
              <a:t>undertake</a:t>
            </a:r>
            <a:r>
              <a:rPr lang="fr-FR" sz="1000" dirty="0"/>
              <a:t> training, open a </a:t>
            </a:r>
            <a:r>
              <a:rPr lang="fr-FR" sz="1000" dirty="0" err="1"/>
              <a:t>bank</a:t>
            </a:r>
            <a:r>
              <a:rPr lang="fr-FR" sz="1000" dirty="0"/>
              <a:t> </a:t>
            </a:r>
            <a:r>
              <a:rPr lang="fr-FR" sz="1000" dirty="0" err="1"/>
              <a:t>account</a:t>
            </a:r>
            <a:r>
              <a:rPr lang="fr-FR" sz="1000" dirty="0"/>
              <a:t> and </a:t>
            </a:r>
            <a:r>
              <a:rPr lang="fr-FR" sz="1000" dirty="0" err="1"/>
              <a:t>access</a:t>
            </a:r>
            <a:r>
              <a:rPr lang="fr-FR" sz="1000" dirty="0"/>
              <a:t> </a:t>
            </a:r>
            <a:r>
              <a:rPr lang="fr-FR" sz="1000" dirty="0" err="1"/>
              <a:t>micro-credit</a:t>
            </a:r>
            <a:r>
              <a:rPr lang="fr-FR" sz="1000" dirty="0"/>
              <a:t> programs. The business model of </a:t>
            </a:r>
            <a:r>
              <a:rPr lang="fr-FR" sz="1000" dirty="0" err="1"/>
              <a:t>LabourNet</a:t>
            </a:r>
            <a:r>
              <a:rPr lang="fr-FR" sz="1000" dirty="0"/>
              <a:t> </a:t>
            </a:r>
            <a:r>
              <a:rPr lang="fr-FR" sz="1000" dirty="0" err="1"/>
              <a:t>allows</a:t>
            </a:r>
            <a:r>
              <a:rPr lang="fr-FR" sz="1000" dirty="0"/>
              <a:t> the </a:t>
            </a:r>
            <a:r>
              <a:rPr lang="fr-FR" sz="1000" dirty="0" err="1"/>
              <a:t>scheme</a:t>
            </a:r>
            <a:r>
              <a:rPr lang="fr-FR" sz="1000" dirty="0"/>
              <a:t> to </a:t>
            </a:r>
            <a:r>
              <a:rPr lang="fr-FR" sz="1000" dirty="0" err="1"/>
              <a:t>collect</a:t>
            </a:r>
            <a:r>
              <a:rPr lang="fr-FR" sz="1000" dirty="0"/>
              <a:t> registration </a:t>
            </a:r>
            <a:r>
              <a:rPr lang="fr-FR" sz="1000" dirty="0" err="1"/>
              <a:t>fees</a:t>
            </a:r>
            <a:r>
              <a:rPr lang="fr-FR" sz="1000" dirty="0"/>
              <a:t> for </a:t>
            </a:r>
            <a:r>
              <a:rPr lang="fr-FR" sz="1000" dirty="0" err="1"/>
              <a:t>workers</a:t>
            </a:r>
            <a:r>
              <a:rPr lang="fr-FR" sz="1000" dirty="0"/>
              <a:t> and </a:t>
            </a:r>
            <a:r>
              <a:rPr lang="fr-FR" sz="1000" dirty="0" err="1"/>
              <a:t>employers</a:t>
            </a:r>
            <a:r>
              <a:rPr lang="fr-FR" sz="1000" dirty="0"/>
              <a:t>, and to </a:t>
            </a:r>
            <a:r>
              <a:rPr lang="fr-FR" sz="1000" dirty="0" err="1"/>
              <a:t>levy</a:t>
            </a:r>
            <a:r>
              <a:rPr lang="fr-FR" sz="1000" dirty="0"/>
              <a:t> transaction </a:t>
            </a:r>
            <a:r>
              <a:rPr lang="fr-FR" sz="1000" dirty="0" err="1"/>
              <a:t>fees</a:t>
            </a:r>
            <a:r>
              <a:rPr lang="fr-FR" sz="1000" dirty="0"/>
              <a:t> on all job placements. </a:t>
            </a:r>
          </a:p>
          <a:p>
            <a:r>
              <a:rPr lang="fr-FR" sz="1000" dirty="0"/>
              <a:t> </a:t>
            </a:r>
          </a:p>
          <a:p>
            <a:pPr lvl="0"/>
            <a:r>
              <a:rPr lang="fr-FR" sz="1000" dirty="0"/>
              <a:t>In China the social </a:t>
            </a:r>
            <a:r>
              <a:rPr lang="fr-FR" sz="1000" dirty="0" err="1"/>
              <a:t>security</a:t>
            </a:r>
            <a:r>
              <a:rPr lang="fr-FR" sz="1000" dirty="0"/>
              <a:t> and </a:t>
            </a:r>
            <a:r>
              <a:rPr lang="fr-FR" sz="1000" dirty="0" err="1"/>
              <a:t>employment</a:t>
            </a:r>
            <a:r>
              <a:rPr lang="fr-FR" sz="1000" dirty="0"/>
              <a:t> services are </a:t>
            </a:r>
            <a:r>
              <a:rPr lang="fr-FR" sz="1000" dirty="0" err="1"/>
              <a:t>integrated</a:t>
            </a:r>
            <a:r>
              <a:rPr lang="fr-FR" sz="1000" dirty="0"/>
              <a:t> </a:t>
            </a:r>
            <a:r>
              <a:rPr lang="fr-FR" sz="1000" dirty="0" err="1"/>
              <a:t>at</a:t>
            </a:r>
            <a:r>
              <a:rPr lang="fr-FR" sz="1000" dirty="0"/>
              <a:t> </a:t>
            </a:r>
            <a:r>
              <a:rPr lang="fr-FR" sz="1000" dirty="0" err="1"/>
              <a:t>decentralized</a:t>
            </a:r>
            <a:r>
              <a:rPr lang="fr-FR" sz="1000" dirty="0"/>
              <a:t> </a:t>
            </a:r>
            <a:r>
              <a:rPr lang="fr-FR" sz="1000" dirty="0" err="1"/>
              <a:t>level</a:t>
            </a:r>
            <a:r>
              <a:rPr lang="fr-FR" sz="1000" dirty="0"/>
              <a:t> </a:t>
            </a:r>
            <a:r>
              <a:rPr lang="fr-FR" sz="1000" dirty="0" err="1"/>
              <a:t>through</a:t>
            </a:r>
            <a:r>
              <a:rPr lang="fr-FR" sz="1000" dirty="0"/>
              <a:t> the 190,000 “</a:t>
            </a:r>
            <a:r>
              <a:rPr lang="fr-FR" sz="1000" dirty="0" err="1"/>
              <a:t>community</a:t>
            </a:r>
            <a:r>
              <a:rPr lang="fr-FR" sz="1000" dirty="0"/>
              <a:t> services” (1 </a:t>
            </a:r>
            <a:r>
              <a:rPr lang="fr-FR" sz="1000" dirty="0" err="1"/>
              <a:t>every</a:t>
            </a:r>
            <a:r>
              <a:rPr lang="fr-FR" sz="1000" dirty="0"/>
              <a:t> 3 km) </a:t>
            </a:r>
            <a:r>
              <a:rPr lang="fr-FR" sz="1000" dirty="0" err="1"/>
              <a:t>which</a:t>
            </a:r>
            <a:r>
              <a:rPr lang="fr-FR" sz="1000" dirty="0"/>
              <a:t> </a:t>
            </a:r>
            <a:r>
              <a:rPr lang="fr-FR" sz="1000" dirty="0" err="1"/>
              <a:t>offer</a:t>
            </a:r>
            <a:r>
              <a:rPr lang="fr-FR" sz="1000" dirty="0"/>
              <a:t> </a:t>
            </a:r>
            <a:r>
              <a:rPr lang="fr-FR" sz="1000" dirty="0" err="1"/>
              <a:t>access</a:t>
            </a:r>
            <a:r>
              <a:rPr lang="fr-FR" sz="1000" dirty="0"/>
              <a:t> to all the </a:t>
            </a:r>
            <a:r>
              <a:rPr lang="fr-FR" sz="1000" dirty="0" err="1"/>
              <a:t>available</a:t>
            </a:r>
            <a:r>
              <a:rPr lang="fr-FR" sz="1000" dirty="0"/>
              <a:t> social protection </a:t>
            </a:r>
            <a:r>
              <a:rPr lang="fr-FR" sz="1000" dirty="0" err="1"/>
              <a:t>schemes</a:t>
            </a:r>
            <a:r>
              <a:rPr lang="fr-FR" sz="1000" dirty="0"/>
              <a:t> as </a:t>
            </a:r>
            <a:r>
              <a:rPr lang="fr-FR" sz="1000" dirty="0" err="1"/>
              <a:t>well</a:t>
            </a:r>
            <a:r>
              <a:rPr lang="fr-FR" sz="1000" dirty="0"/>
              <a:t> as job placement services and </a:t>
            </a:r>
            <a:r>
              <a:rPr lang="fr-FR" sz="1000" dirty="0" err="1"/>
              <a:t>skills</a:t>
            </a:r>
            <a:r>
              <a:rPr lang="fr-FR" sz="1000" dirty="0"/>
              <a:t> </a:t>
            </a:r>
            <a:r>
              <a:rPr lang="fr-FR" sz="1000" dirty="0" err="1"/>
              <a:t>development</a:t>
            </a:r>
            <a:r>
              <a:rPr lang="fr-FR" sz="1000" dirty="0"/>
              <a:t> programs. A National Social </a:t>
            </a:r>
            <a:r>
              <a:rPr lang="fr-FR" sz="1000" dirty="0" err="1"/>
              <a:t>Insurance</a:t>
            </a:r>
            <a:r>
              <a:rPr lang="fr-FR" sz="1000" dirty="0"/>
              <a:t> Platform </a:t>
            </a:r>
            <a:r>
              <a:rPr lang="fr-FR" sz="1000" dirty="0" err="1"/>
              <a:t>is</a:t>
            </a:r>
            <a:r>
              <a:rPr lang="fr-FR" sz="1000" dirty="0"/>
              <a:t> </a:t>
            </a:r>
            <a:r>
              <a:rPr lang="fr-FR" sz="1000" dirty="0" err="1"/>
              <a:t>also</a:t>
            </a:r>
            <a:r>
              <a:rPr lang="fr-FR" sz="1000" dirty="0"/>
              <a:t> in place </a:t>
            </a:r>
            <a:r>
              <a:rPr lang="fr-FR" sz="1000" dirty="0" err="1"/>
              <a:t>including</a:t>
            </a:r>
            <a:r>
              <a:rPr lang="fr-FR" sz="1000" dirty="0"/>
              <a:t> a </a:t>
            </a:r>
            <a:r>
              <a:rPr lang="fr-FR" sz="1000" dirty="0" err="1"/>
              <a:t>common</a:t>
            </a:r>
            <a:r>
              <a:rPr lang="fr-FR" sz="1000" dirty="0"/>
              <a:t> </a:t>
            </a:r>
            <a:r>
              <a:rPr lang="fr-FR" sz="1000" dirty="0" err="1"/>
              <a:t>database</a:t>
            </a:r>
            <a:r>
              <a:rPr lang="fr-FR" sz="1000" dirty="0"/>
              <a:t> system accessible </a:t>
            </a:r>
            <a:r>
              <a:rPr lang="fr-FR" sz="1000" dirty="0" err="1"/>
              <a:t>through</a:t>
            </a:r>
            <a:r>
              <a:rPr lang="fr-FR" sz="1000" dirty="0"/>
              <a:t> the Internet. </a:t>
            </a:r>
            <a:r>
              <a:rPr lang="fr-FR" sz="1000" dirty="0" err="1"/>
              <a:t>Employers</a:t>
            </a:r>
            <a:r>
              <a:rPr lang="fr-FR" sz="1000" dirty="0"/>
              <a:t> and </a:t>
            </a:r>
            <a:r>
              <a:rPr lang="fr-FR" sz="1000" dirty="0" err="1"/>
              <a:t>workers</a:t>
            </a:r>
            <a:r>
              <a:rPr lang="fr-FR" sz="1000" dirty="0"/>
              <a:t> </a:t>
            </a:r>
            <a:r>
              <a:rPr lang="fr-FR" sz="1000" dirty="0" err="1"/>
              <a:t>can</a:t>
            </a:r>
            <a:r>
              <a:rPr lang="fr-FR" sz="1000" dirty="0"/>
              <a:t> </a:t>
            </a:r>
            <a:r>
              <a:rPr lang="fr-FR" sz="1000" dirty="0" err="1"/>
              <a:t>pay</a:t>
            </a:r>
            <a:r>
              <a:rPr lang="fr-FR" sz="1000" dirty="0"/>
              <a:t> </a:t>
            </a:r>
            <a:r>
              <a:rPr lang="fr-FR" sz="1000" dirty="0" err="1"/>
              <a:t>their</a:t>
            </a:r>
            <a:r>
              <a:rPr lang="fr-FR" sz="1000" dirty="0"/>
              <a:t> contributions </a:t>
            </a:r>
            <a:r>
              <a:rPr lang="fr-FR" sz="1000" dirty="0" err="1"/>
              <a:t>through</a:t>
            </a:r>
            <a:r>
              <a:rPr lang="fr-FR" sz="1000" dirty="0"/>
              <a:t> the internet. The social </a:t>
            </a:r>
            <a:r>
              <a:rPr lang="fr-FR" sz="1000" dirty="0" err="1"/>
              <a:t>security</a:t>
            </a:r>
            <a:r>
              <a:rPr lang="fr-FR" sz="1000" dirty="0"/>
              <a:t> system </a:t>
            </a:r>
            <a:r>
              <a:rPr lang="fr-FR" sz="1000" dirty="0" err="1"/>
              <a:t>is</a:t>
            </a:r>
            <a:r>
              <a:rPr lang="fr-FR" sz="1000" dirty="0"/>
              <a:t> </a:t>
            </a:r>
            <a:r>
              <a:rPr lang="fr-FR" sz="1000" dirty="0" err="1"/>
              <a:t>linked</a:t>
            </a:r>
            <a:r>
              <a:rPr lang="fr-FR" sz="1000" dirty="0"/>
              <a:t> </a:t>
            </a:r>
            <a:r>
              <a:rPr lang="fr-FR" sz="1000" dirty="0" err="1"/>
              <a:t>with</a:t>
            </a:r>
            <a:r>
              <a:rPr lang="fr-FR" sz="1000" dirty="0"/>
              <a:t> the </a:t>
            </a:r>
            <a:r>
              <a:rPr lang="fr-FR" sz="1000" dirty="0" err="1"/>
              <a:t>banking</a:t>
            </a:r>
            <a:r>
              <a:rPr lang="fr-FR" sz="1000" dirty="0"/>
              <a:t> system (Bank of China) </a:t>
            </a:r>
            <a:r>
              <a:rPr lang="fr-FR" sz="1000" dirty="0" err="1"/>
              <a:t>which</a:t>
            </a:r>
            <a:r>
              <a:rPr lang="fr-FR" sz="1000" dirty="0"/>
              <a:t> </a:t>
            </a:r>
            <a:r>
              <a:rPr lang="fr-FR" sz="1000" dirty="0" err="1"/>
              <a:t>facilitates</a:t>
            </a:r>
            <a:r>
              <a:rPr lang="fr-FR" sz="1000" dirty="0"/>
              <a:t> the </a:t>
            </a:r>
            <a:r>
              <a:rPr lang="fr-FR" sz="1000" dirty="0" err="1"/>
              <a:t>payment</a:t>
            </a:r>
            <a:r>
              <a:rPr lang="fr-FR" sz="1000" dirty="0"/>
              <a:t> of contributions and </a:t>
            </a:r>
            <a:r>
              <a:rPr lang="fr-FR" sz="1000" dirty="0" err="1"/>
              <a:t>benefits</a:t>
            </a:r>
            <a:r>
              <a:rPr lang="fr-FR" sz="1000" dirty="0"/>
              <a:t>. All </a:t>
            </a:r>
            <a:r>
              <a:rPr lang="fr-FR" sz="1000" dirty="0" err="1"/>
              <a:t>insured</a:t>
            </a:r>
            <a:r>
              <a:rPr lang="fr-FR" sz="1000" dirty="0"/>
              <a:t> have smart </a:t>
            </a:r>
            <a:r>
              <a:rPr lang="fr-FR" sz="1000" dirty="0" err="1"/>
              <a:t>cards</a:t>
            </a:r>
            <a:r>
              <a:rPr lang="fr-FR" sz="1000" dirty="0"/>
              <a:t> </a:t>
            </a:r>
            <a:r>
              <a:rPr lang="fr-FR" sz="1000" dirty="0" err="1"/>
              <a:t>which</a:t>
            </a:r>
            <a:r>
              <a:rPr lang="fr-FR" sz="1000" dirty="0"/>
              <a:t> </a:t>
            </a:r>
            <a:r>
              <a:rPr lang="fr-FR" sz="1000" dirty="0" err="1"/>
              <a:t>facilitates</a:t>
            </a:r>
            <a:r>
              <a:rPr lang="fr-FR" sz="1000" dirty="0"/>
              <a:t> </a:t>
            </a:r>
            <a:r>
              <a:rPr lang="fr-FR" sz="1000" dirty="0" err="1"/>
              <a:t>their</a:t>
            </a:r>
            <a:r>
              <a:rPr lang="fr-FR" sz="1000" dirty="0"/>
              <a:t> identification and </a:t>
            </a:r>
            <a:r>
              <a:rPr lang="fr-FR" sz="1000" dirty="0" err="1"/>
              <a:t>their</a:t>
            </a:r>
            <a:r>
              <a:rPr lang="fr-FR" sz="1000" dirty="0"/>
              <a:t> </a:t>
            </a:r>
            <a:r>
              <a:rPr lang="fr-FR" sz="1000" dirty="0" err="1"/>
              <a:t>access</a:t>
            </a:r>
            <a:r>
              <a:rPr lang="fr-FR" sz="1000" dirty="0"/>
              <a:t> to services.</a:t>
            </a:r>
          </a:p>
          <a:p>
            <a:endParaRPr lang="fr-FR" sz="1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60F76-7F29-40A7-867E-7BBA8D1F63B2}" type="slidenum">
              <a:rPr lang="fr-FR" smtClean="0"/>
              <a:pPr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918798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60F76-7F29-40A7-867E-7BBA8D1F63B2}" type="slidenum">
              <a:rPr lang="fr-FR" smtClean="0"/>
              <a:pPr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110999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0695-C5CB-4221-8B59-E569E71866B3}" type="datetimeFigureOut">
              <a:rPr lang="fr-FR" smtClean="0"/>
              <a:pPr/>
              <a:t>02/10/2012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44CB-A8FE-4E53-A47F-85AA0CB134B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664030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0695-C5CB-4221-8B59-E569E71866B3}" type="datetimeFigureOut">
              <a:rPr lang="fr-FR" smtClean="0"/>
              <a:pPr/>
              <a:t>02/10/2012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44CB-A8FE-4E53-A47F-85AA0CB134B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297621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0695-C5CB-4221-8B59-E569E71866B3}" type="datetimeFigureOut">
              <a:rPr lang="fr-FR" smtClean="0"/>
              <a:pPr/>
              <a:t>02/10/2012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44CB-A8FE-4E53-A47F-85AA0CB134B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77451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0695-C5CB-4221-8B59-E569E71866B3}" type="datetimeFigureOut">
              <a:rPr lang="fr-FR" smtClean="0"/>
              <a:pPr/>
              <a:t>02/10/2012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44CB-A8FE-4E53-A47F-85AA0CB134B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218230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0695-C5CB-4221-8B59-E569E71866B3}" type="datetimeFigureOut">
              <a:rPr lang="fr-FR" smtClean="0"/>
              <a:pPr/>
              <a:t>02/10/2012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44CB-A8FE-4E53-A47F-85AA0CB134B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136372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0695-C5CB-4221-8B59-E569E71866B3}" type="datetimeFigureOut">
              <a:rPr lang="fr-FR" smtClean="0"/>
              <a:pPr/>
              <a:t>02/10/2012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44CB-A8FE-4E53-A47F-85AA0CB134B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752698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0695-C5CB-4221-8B59-E569E71866B3}" type="datetimeFigureOut">
              <a:rPr lang="fr-FR" smtClean="0"/>
              <a:pPr/>
              <a:t>02/10/2012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44CB-A8FE-4E53-A47F-85AA0CB134B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055525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0695-C5CB-4221-8B59-E569E71866B3}" type="datetimeFigureOut">
              <a:rPr lang="fr-FR" smtClean="0"/>
              <a:pPr/>
              <a:t>02/10/2012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44CB-A8FE-4E53-A47F-85AA0CB134B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048939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0695-C5CB-4221-8B59-E569E71866B3}" type="datetimeFigureOut">
              <a:rPr lang="fr-FR" smtClean="0"/>
              <a:pPr/>
              <a:t>02/10/2012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44CB-A8FE-4E53-A47F-85AA0CB134B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835845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0695-C5CB-4221-8B59-E569E71866B3}" type="datetimeFigureOut">
              <a:rPr lang="fr-FR" smtClean="0"/>
              <a:pPr/>
              <a:t>02/10/2012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44CB-A8FE-4E53-A47F-85AA0CB134B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245299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0695-C5CB-4221-8B59-E569E71866B3}" type="datetimeFigureOut">
              <a:rPr lang="fr-FR" smtClean="0"/>
              <a:pPr/>
              <a:t>02/10/2012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244CB-A8FE-4E53-A47F-85AA0CB134B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081825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40695-C5CB-4221-8B59-E569E71866B3}" type="datetimeFigureOut">
              <a:rPr lang="fr-FR" smtClean="0"/>
              <a:pPr/>
              <a:t>02/10/2012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244CB-A8FE-4E53-A47F-85AA0CB134B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237429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.th/imgres?imgurl=http://www.wsstp.eu/files/WSSTPX0001/communication%20tools/Agenda%20VF.bmp&amp;imgrefurl=http://www.wsstp.eu/content/default.asp?PageId=270&amp;usg=__Zc7QkgQLv-lHd39IdHy6R2PX2eo=&amp;h=1200&amp;w=856&amp;sz=3010&amp;hl=th&amp;start=10&amp;zoom=1&amp;itbs=1&amp;tbnid=YqPte-j1Bb1jkM:&amp;tbnh=150&amp;tbnw=107&amp;prev=/images?q=image+agenda&amp;hl=th&amp;sa=G&amp;gbv=2&amp;tbs=isch:1&amp;ei=cGdsTeLWC4OmugPt3ZC7BA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.th/imgres?imgurl=http://www.wsstp.eu/files/WSSTPX0001/communication%20tools/Agenda%20VF.bmp&amp;imgrefurl=http://www.wsstp.eu/content/default.asp?PageId=270&amp;usg=__Zc7QkgQLv-lHd39IdHy6R2PX2eo=&amp;h=1200&amp;w=856&amp;sz=3010&amp;hl=th&amp;start=10&amp;zoom=1&amp;itbs=1&amp;tbnid=YqPte-j1Bb1jkM:&amp;tbnh=150&amp;tbnw=107&amp;prev=/images?q=image+agenda&amp;hl=th&amp;sa=G&amp;gbv=2&amp;tbs=isch:1&amp;ei=cGdsTeLWC4OmugPt3ZC7BA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.th/imgres?imgurl=http://www.wsstp.eu/files/WSSTPX0001/communication%20tools/Agenda%20VF.bmp&amp;imgrefurl=http://www.wsstp.eu/content/default.asp?PageId=270&amp;usg=__Zc7QkgQLv-lHd39IdHy6R2PX2eo=&amp;h=1200&amp;w=856&amp;sz=3010&amp;hl=th&amp;start=10&amp;zoom=1&amp;itbs=1&amp;tbnid=YqPte-j1Bb1jkM:&amp;tbnh=150&amp;tbnw=107&amp;prev=/images?q=image+agenda&amp;hl=th&amp;sa=G&amp;gbv=2&amp;tbs=isch:1&amp;ei=cGdsTeLWC4OmugPt3ZC7BA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.th/imgres?imgurl=http://www.wsstp.eu/files/WSSTPX0001/communication%20tools/Agenda%20VF.bmp&amp;imgrefurl=http://www.wsstp.eu/content/default.asp?PageId=270&amp;usg=__Zc7QkgQLv-lHd39IdHy6R2PX2eo=&amp;h=1200&amp;w=856&amp;sz=3010&amp;hl=th&amp;start=10&amp;zoom=1&amp;itbs=1&amp;tbnid=YqPte-j1Bb1jkM:&amp;tbnh=150&amp;tbnw=107&amp;prev=/images?q=image+agenda&amp;hl=th&amp;sa=G&amp;gbv=2&amp;tbs=isch:1&amp;ei=cGdsTeLWC4OmugPt3ZC7BA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.th/imgres?imgurl=http://www.wsstp.eu/files/WSSTPX0001/communication%20tools/Agenda%20VF.bmp&amp;imgrefurl=http://www.wsstp.eu/content/default.asp?PageId=270&amp;usg=__Zc7QkgQLv-lHd39IdHy6R2PX2eo=&amp;h=1200&amp;w=856&amp;sz=3010&amp;hl=th&amp;start=10&amp;zoom=1&amp;itbs=1&amp;tbnid=YqPte-j1Bb1jkM:&amp;tbnh=150&amp;tbnw=107&amp;prev=/images?q=image+agenda&amp;hl=th&amp;sa=G&amp;gbv=2&amp;tbs=isch:1&amp;ei=cGdsTeLWC4OmugPt3ZC7BA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fes.de/GPol/img/SocialSecurit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2053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/>
              <a:t>Linking the social protection floor to employment promoting and enhancing interventions to tend towards social protection and economic inclusion</a:t>
            </a:r>
            <a:endParaRPr lang="fr-FR" sz="36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4941168"/>
            <a:ext cx="6400800" cy="1752600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Valerie Schmitt, ILO Bangkok</a:t>
            </a:r>
          </a:p>
          <a:p>
            <a:r>
              <a:rPr lang="en-US" b="1" dirty="0" smtClean="0">
                <a:solidFill>
                  <a:schemeClr val="bg1"/>
                </a:solidFill>
              </a:rPr>
              <a:t>ASSA Board Meeting, </a:t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b="1" dirty="0" smtClean="0">
                <a:solidFill>
                  <a:schemeClr val="bg1"/>
                </a:solidFill>
              </a:rPr>
              <a:t>25-27 September 2012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016776"/>
            <a:ext cx="1944216" cy="1652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7178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Structure of the presentation</a:t>
            </a:r>
            <a:endParaRPr lang="fr-F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9956" y="1600200"/>
            <a:ext cx="6966843" cy="4525963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+mj-lt"/>
              </a:rPr>
              <a:t>The social protection floor = right to social security for all</a:t>
            </a:r>
          </a:p>
          <a:p>
            <a:r>
              <a:rPr lang="en-US" dirty="0" smtClean="0">
                <a:latin typeface="+mj-lt"/>
              </a:rPr>
              <a:t>A disincentive to work? – NO!</a:t>
            </a:r>
          </a:p>
          <a:p>
            <a:r>
              <a:rPr lang="en-US" dirty="0" smtClean="0">
                <a:latin typeface="+mj-lt"/>
              </a:rPr>
              <a:t>Towards a virtuous cycle</a:t>
            </a:r>
          </a:p>
          <a:p>
            <a:r>
              <a:rPr lang="en-US" dirty="0" smtClean="0">
                <a:latin typeface="+mj-lt"/>
              </a:rPr>
              <a:t>Linking social protection with employment promotion</a:t>
            </a:r>
          </a:p>
          <a:p>
            <a:r>
              <a:rPr lang="en-US" dirty="0" smtClean="0">
                <a:latin typeface="+mj-lt"/>
              </a:rPr>
              <a:t>The Single Window Service</a:t>
            </a:r>
          </a:p>
          <a:p>
            <a:endParaRPr lang="fr-FR" dirty="0">
              <a:latin typeface="+mj-lt"/>
            </a:endParaRPr>
          </a:p>
        </p:txBody>
      </p:sp>
      <p:pic>
        <p:nvPicPr>
          <p:cNvPr id="4" name="Picture 4" descr="ANd9GcTaKRpH6xinpYfIUlJsxCu-KKvsvlrlny0gFWzW9YKzM_w7N4aGH5YbCpdK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01813"/>
            <a:ext cx="1468437" cy="2058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0600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social protection floor</a:t>
            </a:r>
            <a:endParaRPr lang="fr-FR" dirty="0"/>
          </a:p>
        </p:txBody>
      </p:sp>
      <p:sp>
        <p:nvSpPr>
          <p:cNvPr id="8" name="TextBox 7"/>
          <p:cNvSpPr txBox="1"/>
          <p:nvPr/>
        </p:nvSpPr>
        <p:spPr>
          <a:xfrm>
            <a:off x="3412443" y="6361856"/>
            <a:ext cx="1227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/>
              <a:t>Population</a:t>
            </a:r>
            <a:endParaRPr lang="fr-FR" b="1" i="1" dirty="0"/>
          </a:p>
        </p:txBody>
      </p:sp>
      <p:sp>
        <p:nvSpPr>
          <p:cNvPr id="9" name="TextBox 8"/>
          <p:cNvSpPr txBox="1"/>
          <p:nvPr/>
        </p:nvSpPr>
        <p:spPr>
          <a:xfrm>
            <a:off x="7776357" y="1844824"/>
            <a:ext cx="1367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/>
              <a:t>Level of protection</a:t>
            </a:r>
            <a:endParaRPr lang="fr-FR" b="1" i="1" dirty="0"/>
          </a:p>
        </p:txBody>
      </p:sp>
      <p:sp>
        <p:nvSpPr>
          <p:cNvPr id="11" name="Rectangle 10"/>
          <p:cNvSpPr/>
          <p:nvPr/>
        </p:nvSpPr>
        <p:spPr>
          <a:xfrm>
            <a:off x="6012161" y="4293096"/>
            <a:ext cx="216023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6228184" y="2708920"/>
            <a:ext cx="1152128" cy="32403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7380312" y="2420888"/>
            <a:ext cx="324036" cy="3528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899592" y="5949280"/>
            <a:ext cx="7416824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1965547" y="5535365"/>
            <a:ext cx="576064" cy="4139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7668344" y="1628800"/>
            <a:ext cx="72008" cy="4320480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2411760" y="5686302"/>
            <a:ext cx="432048" cy="2629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245467" y="5679381"/>
            <a:ext cx="720080" cy="2698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1239609" y="5998794"/>
            <a:ext cx="614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Poor</a:t>
            </a:r>
            <a:endParaRPr lang="fr-FR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3203848" y="6021288"/>
            <a:ext cx="22867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Rest of informal sector</a:t>
            </a:r>
            <a:endParaRPr lang="fr-FR" i="1" dirty="0"/>
          </a:p>
        </p:txBody>
      </p:sp>
      <p:sp>
        <p:nvSpPr>
          <p:cNvPr id="19" name="TextBox 18"/>
          <p:cNvSpPr txBox="1"/>
          <p:nvPr/>
        </p:nvSpPr>
        <p:spPr>
          <a:xfrm>
            <a:off x="6176184" y="6021288"/>
            <a:ext cx="14591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Formal sector</a:t>
            </a:r>
            <a:endParaRPr lang="fr-FR" i="1" dirty="0"/>
          </a:p>
        </p:txBody>
      </p:sp>
      <p:sp>
        <p:nvSpPr>
          <p:cNvPr id="20" name="TextBox 19"/>
          <p:cNvSpPr txBox="1"/>
          <p:nvPr/>
        </p:nvSpPr>
        <p:spPr>
          <a:xfrm>
            <a:off x="1115616" y="2060848"/>
            <a:ext cx="46085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For informal sector workers: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SP programs are scattered, sometimes overlapping, inclusion/exclusion errors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Some target only the poorest, leaving the rest of informal sector workers uncovered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In a few countries (e.g. Thailand) universal schemes (UCS, old age allowance)</a:t>
            </a:r>
            <a:endParaRPr lang="fr-FR" sz="2000" dirty="0"/>
          </a:p>
        </p:txBody>
      </p:sp>
      <p:sp>
        <p:nvSpPr>
          <p:cNvPr id="21" name="TextBox 20"/>
          <p:cNvSpPr txBox="1"/>
          <p:nvPr/>
        </p:nvSpPr>
        <p:spPr>
          <a:xfrm>
            <a:off x="4026297" y="5445224"/>
            <a:ext cx="5180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6600"/>
                </a:solidFill>
              </a:rPr>
              <a:t>??</a:t>
            </a:r>
            <a:endParaRPr lang="fr-FR" sz="28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0470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39608" y="5535365"/>
            <a:ext cx="4988575" cy="413915"/>
          </a:xfrm>
          <a:prstGeom prst="rect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social protection floor</a:t>
            </a:r>
            <a:endParaRPr lang="fr-FR" dirty="0"/>
          </a:p>
        </p:txBody>
      </p:sp>
      <p:sp>
        <p:nvSpPr>
          <p:cNvPr id="8" name="TextBox 7"/>
          <p:cNvSpPr txBox="1"/>
          <p:nvPr/>
        </p:nvSpPr>
        <p:spPr>
          <a:xfrm>
            <a:off x="3412443" y="6361856"/>
            <a:ext cx="1227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/>
              <a:t>Population</a:t>
            </a:r>
            <a:endParaRPr lang="fr-FR" b="1" i="1" dirty="0"/>
          </a:p>
        </p:txBody>
      </p:sp>
      <p:sp>
        <p:nvSpPr>
          <p:cNvPr id="9" name="TextBox 8"/>
          <p:cNvSpPr txBox="1"/>
          <p:nvPr/>
        </p:nvSpPr>
        <p:spPr>
          <a:xfrm>
            <a:off x="7776357" y="1844824"/>
            <a:ext cx="1367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/>
              <a:t>Level of protection</a:t>
            </a:r>
            <a:endParaRPr lang="fr-FR" b="1" i="1" dirty="0"/>
          </a:p>
        </p:txBody>
      </p:sp>
      <p:sp>
        <p:nvSpPr>
          <p:cNvPr id="11" name="Rectangle 10"/>
          <p:cNvSpPr/>
          <p:nvPr/>
        </p:nvSpPr>
        <p:spPr>
          <a:xfrm>
            <a:off x="6012161" y="4293095"/>
            <a:ext cx="216023" cy="12422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6228184" y="2708920"/>
            <a:ext cx="1152128" cy="32403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7380312" y="2420888"/>
            <a:ext cx="324036" cy="3528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899592" y="5949280"/>
            <a:ext cx="7416824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1965547" y="5535365"/>
            <a:ext cx="576064" cy="4139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7668344" y="1628800"/>
            <a:ext cx="72008" cy="4320480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2411760" y="5686302"/>
            <a:ext cx="432048" cy="2629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245467" y="5679381"/>
            <a:ext cx="720080" cy="2698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1239609" y="5998794"/>
            <a:ext cx="614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Poor</a:t>
            </a:r>
            <a:endParaRPr lang="fr-FR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3203848" y="6021288"/>
            <a:ext cx="22867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Rest of informal sector</a:t>
            </a:r>
            <a:endParaRPr lang="fr-FR" i="1" dirty="0"/>
          </a:p>
        </p:txBody>
      </p:sp>
      <p:sp>
        <p:nvSpPr>
          <p:cNvPr id="19" name="TextBox 18"/>
          <p:cNvSpPr txBox="1"/>
          <p:nvPr/>
        </p:nvSpPr>
        <p:spPr>
          <a:xfrm>
            <a:off x="6176184" y="6021288"/>
            <a:ext cx="14591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Formal sector</a:t>
            </a:r>
            <a:endParaRPr lang="fr-FR" i="1" dirty="0"/>
          </a:p>
        </p:txBody>
      </p:sp>
      <p:sp>
        <p:nvSpPr>
          <p:cNvPr id="20" name="TextBox 19"/>
          <p:cNvSpPr txBox="1"/>
          <p:nvPr/>
        </p:nvSpPr>
        <p:spPr>
          <a:xfrm>
            <a:off x="1115616" y="2060848"/>
            <a:ext cx="46085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All residents should enjoy at least a minimum level of social security</a:t>
            </a:r>
          </a:p>
          <a:p>
            <a:endParaRPr lang="en-US" sz="2000" b="1" dirty="0"/>
          </a:p>
          <a:p>
            <a:r>
              <a:rPr lang="en-US" sz="2000" b="1" dirty="0" smtClean="0"/>
              <a:t>Member states of the ILO should establish social protection floors as a fundamental element of their social security systems</a:t>
            </a:r>
            <a:endParaRPr lang="fr-FR" sz="2000" dirty="0"/>
          </a:p>
        </p:txBody>
      </p:sp>
      <p:sp>
        <p:nvSpPr>
          <p:cNvPr id="21" name="TextBox 20"/>
          <p:cNvSpPr txBox="1"/>
          <p:nvPr/>
        </p:nvSpPr>
        <p:spPr>
          <a:xfrm>
            <a:off x="1321002" y="5117122"/>
            <a:ext cx="45471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6600"/>
                </a:solidFill>
              </a:rPr>
              <a:t>Nationally defined social protection floor</a:t>
            </a:r>
            <a:endParaRPr lang="fr-FR" sz="20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140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4333799" y="3203225"/>
            <a:ext cx="1894385" cy="2332139"/>
          </a:xfrm>
          <a:prstGeom prst="rect">
            <a:avLst/>
          </a:prstGeom>
          <a:solidFill>
            <a:srgbClr val="FF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239608" y="5535365"/>
            <a:ext cx="4988575" cy="413915"/>
          </a:xfrm>
          <a:prstGeom prst="rect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social protection floor</a:t>
            </a:r>
            <a:endParaRPr lang="fr-FR" dirty="0"/>
          </a:p>
        </p:txBody>
      </p:sp>
      <p:sp>
        <p:nvSpPr>
          <p:cNvPr id="8" name="TextBox 7"/>
          <p:cNvSpPr txBox="1"/>
          <p:nvPr/>
        </p:nvSpPr>
        <p:spPr>
          <a:xfrm>
            <a:off x="3412443" y="6361856"/>
            <a:ext cx="1227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/>
              <a:t>Population</a:t>
            </a:r>
            <a:endParaRPr lang="fr-FR" b="1" i="1" dirty="0"/>
          </a:p>
        </p:txBody>
      </p:sp>
      <p:sp>
        <p:nvSpPr>
          <p:cNvPr id="9" name="TextBox 8"/>
          <p:cNvSpPr txBox="1"/>
          <p:nvPr/>
        </p:nvSpPr>
        <p:spPr>
          <a:xfrm>
            <a:off x="7776357" y="1844824"/>
            <a:ext cx="1367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/>
              <a:t>Level of protection</a:t>
            </a:r>
            <a:endParaRPr lang="fr-FR" b="1" i="1" dirty="0"/>
          </a:p>
        </p:txBody>
      </p:sp>
      <p:sp>
        <p:nvSpPr>
          <p:cNvPr id="11" name="Rectangle 10"/>
          <p:cNvSpPr/>
          <p:nvPr/>
        </p:nvSpPr>
        <p:spPr>
          <a:xfrm>
            <a:off x="6012161" y="4293095"/>
            <a:ext cx="216023" cy="12422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6228184" y="2708920"/>
            <a:ext cx="1152128" cy="32403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7380312" y="2420888"/>
            <a:ext cx="324036" cy="3528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899592" y="5949280"/>
            <a:ext cx="7416824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1965547" y="5535365"/>
            <a:ext cx="576064" cy="4139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7668344" y="1628800"/>
            <a:ext cx="72008" cy="4320480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2411760" y="5686302"/>
            <a:ext cx="432048" cy="2629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245467" y="5679381"/>
            <a:ext cx="720080" cy="2698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1239609" y="5998794"/>
            <a:ext cx="614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Poor</a:t>
            </a:r>
            <a:endParaRPr lang="fr-FR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3203848" y="6021288"/>
            <a:ext cx="22867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Rest of informal sector</a:t>
            </a:r>
            <a:endParaRPr lang="fr-FR" i="1" dirty="0"/>
          </a:p>
        </p:txBody>
      </p:sp>
      <p:sp>
        <p:nvSpPr>
          <p:cNvPr id="19" name="TextBox 18"/>
          <p:cNvSpPr txBox="1"/>
          <p:nvPr/>
        </p:nvSpPr>
        <p:spPr>
          <a:xfrm>
            <a:off x="6176184" y="6021288"/>
            <a:ext cx="14591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Formal sector</a:t>
            </a:r>
            <a:endParaRPr lang="fr-FR" i="1" dirty="0"/>
          </a:p>
        </p:txBody>
      </p:sp>
      <p:sp>
        <p:nvSpPr>
          <p:cNvPr id="20" name="TextBox 19"/>
          <p:cNvSpPr txBox="1"/>
          <p:nvPr/>
        </p:nvSpPr>
        <p:spPr>
          <a:xfrm>
            <a:off x="1115616" y="2060848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Based on this floor, extend social security to provide progressively higher levels of SP benefits to more people</a:t>
            </a:r>
            <a:endParaRPr lang="fr-FR" sz="2000" dirty="0"/>
          </a:p>
        </p:txBody>
      </p:sp>
      <p:sp>
        <p:nvSpPr>
          <p:cNvPr id="21" name="TextBox 20"/>
          <p:cNvSpPr txBox="1"/>
          <p:nvPr/>
        </p:nvSpPr>
        <p:spPr>
          <a:xfrm>
            <a:off x="1321002" y="5117122"/>
            <a:ext cx="45471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6600"/>
                </a:solidFill>
              </a:rPr>
              <a:t>Nationally defined social protection floor</a:t>
            </a:r>
            <a:endParaRPr lang="fr-FR" sz="2000" b="1" dirty="0">
              <a:solidFill>
                <a:srgbClr val="FF66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319346" y="3291035"/>
            <a:ext cx="20528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Higher levels of social security to more people</a:t>
            </a:r>
            <a:endParaRPr lang="fr-FR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1056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This approach was adopted in national social protection strategies</a:t>
            </a:r>
            <a:endParaRPr lang="fr-FR" b="1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44824"/>
            <a:ext cx="6911401" cy="4512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87624" y="6453336"/>
            <a:ext cx="356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NSPS-PV of Cambodia, 2011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58379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And endorsed by the ILC in June 2012 with the adoption of the SPF Recommendation (No 202)</a:t>
            </a:r>
            <a:endParaRPr lang="fr-FR" b="1" dirty="0"/>
          </a:p>
        </p:txBody>
      </p:sp>
      <p:pic>
        <p:nvPicPr>
          <p:cNvPr id="2050" name="Picture 2" descr="http://www.social-protection.org/gimi/pages/online/english/images/3089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88840"/>
            <a:ext cx="4762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604049" y="2204864"/>
            <a:ext cx="275838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101</a:t>
            </a:r>
            <a:r>
              <a:rPr lang="en-US" sz="3600" b="1" baseline="30000" dirty="0" smtClean="0"/>
              <a:t>st</a:t>
            </a:r>
            <a:r>
              <a:rPr lang="en-US" sz="3600" b="1" dirty="0" smtClean="0"/>
              <a:t> ILC</a:t>
            </a:r>
          </a:p>
          <a:p>
            <a:r>
              <a:rPr lang="en-US" sz="3600" b="1" dirty="0" smtClean="0"/>
              <a:t>14 June 2012</a:t>
            </a:r>
          </a:p>
          <a:p>
            <a:r>
              <a:rPr lang="en-US" sz="3600" b="1" dirty="0" smtClean="0"/>
              <a:t>456 yes votes</a:t>
            </a:r>
          </a:p>
          <a:p>
            <a:r>
              <a:rPr lang="en-US" sz="3600" b="1" dirty="0" smtClean="0"/>
              <a:t>1 </a:t>
            </a:r>
            <a:r>
              <a:rPr lang="en-US" sz="3600" b="1" dirty="0" err="1" smtClean="0"/>
              <a:t>absention</a:t>
            </a:r>
            <a:endParaRPr lang="fr-FR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5036983"/>
            <a:ext cx="8604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The recommendation 202 is a useful guidance for member states who wish to establish/maintain SPFs as part of their national social security systems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xmlns="" val="365745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6" descr="Screen Shot 2011-12-07 at 9.28.09 A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907" y="5682116"/>
            <a:ext cx="1004571" cy="819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 5" descr="Screen Shot 2011-12-07 at 9.27.47 AM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907" y="1630696"/>
            <a:ext cx="1059429" cy="846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 7" descr="Screen Shot 2011-12-07 at 9.28.24 AM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907" y="4233564"/>
            <a:ext cx="970286" cy="8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8" descr="Screen Shot 2011-12-07 at 9.29.59 AM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907" y="2894183"/>
            <a:ext cx="891429" cy="894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/>
              <a:t>In a country with a Social protection floor, </a:t>
            </a:r>
            <a:br>
              <a:rPr lang="en-US" sz="4000" b="1" dirty="0" smtClean="0"/>
            </a:br>
            <a:r>
              <a:rPr lang="en-US" sz="4000" b="1" dirty="0" smtClean="0"/>
              <a:t>four guarantees:</a:t>
            </a:r>
            <a:endParaRPr lang="en-GB" sz="4000" b="1" dirty="0"/>
          </a:p>
        </p:txBody>
      </p:sp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830263" y="1412777"/>
            <a:ext cx="8062912" cy="1008063"/>
            <a:chOff x="523" y="1004"/>
            <a:chExt cx="5079" cy="635"/>
          </a:xfrm>
        </p:grpSpPr>
        <p:sp>
          <p:nvSpPr>
            <p:cNvPr id="17413" name="Text Box 5"/>
            <p:cNvSpPr txBox="1">
              <a:spLocks noChangeArrowheads="1"/>
            </p:cNvSpPr>
            <p:nvPr/>
          </p:nvSpPr>
          <p:spPr bwMode="auto">
            <a:xfrm>
              <a:off x="523" y="1004"/>
              <a:ext cx="37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srgbClr val="00B050"/>
                  </a:solidFill>
                  <a:latin typeface="Calibri" pitchFamily="34" charset="0"/>
                  <a:sym typeface="Wingdings" pitchFamily="2" charset="2"/>
                </a:rPr>
                <a:t></a:t>
              </a:r>
            </a:p>
          </p:txBody>
        </p:sp>
        <p:sp>
          <p:nvSpPr>
            <p:cNvPr id="17414" name="Text Box 6"/>
            <p:cNvSpPr txBox="1">
              <a:spLocks noChangeArrowheads="1"/>
            </p:cNvSpPr>
            <p:nvPr/>
          </p:nvSpPr>
          <p:spPr bwMode="auto">
            <a:xfrm>
              <a:off x="826" y="1351"/>
              <a:ext cx="47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2400" b="1" dirty="0">
                  <a:latin typeface="Calibri" pitchFamily="34" charset="0"/>
                </a:rPr>
                <a:t>All residents have access to </a:t>
              </a:r>
              <a:r>
                <a:rPr lang="en-US" sz="2400" b="1" dirty="0">
                  <a:solidFill>
                    <a:srgbClr val="00B050"/>
                  </a:solidFill>
                  <a:latin typeface="Calibri" pitchFamily="34" charset="0"/>
                </a:rPr>
                <a:t>essential health care</a:t>
              </a:r>
              <a:endParaRPr lang="en-GB" sz="2400" dirty="0">
                <a:solidFill>
                  <a:srgbClr val="00B050"/>
                </a:solidFill>
                <a:latin typeface="Calibri" pitchFamily="34" charset="0"/>
              </a:endParaRPr>
            </a:p>
          </p:txBody>
        </p:sp>
      </p:grpSp>
      <p:grpSp>
        <p:nvGrpSpPr>
          <p:cNvPr id="17415" name="Group 7"/>
          <p:cNvGrpSpPr>
            <a:grpSpLocks/>
          </p:cNvGrpSpPr>
          <p:nvPr/>
        </p:nvGrpSpPr>
        <p:grpSpPr bwMode="auto">
          <a:xfrm>
            <a:off x="576263" y="2703873"/>
            <a:ext cx="8281987" cy="1050927"/>
            <a:chOff x="376" y="1794"/>
            <a:chExt cx="5217" cy="662"/>
          </a:xfrm>
        </p:grpSpPr>
        <p:sp>
          <p:nvSpPr>
            <p:cNvPr id="17416" name="Text Box 8"/>
            <p:cNvSpPr txBox="1">
              <a:spLocks noChangeArrowheads="1"/>
            </p:cNvSpPr>
            <p:nvPr/>
          </p:nvSpPr>
          <p:spPr bwMode="auto">
            <a:xfrm>
              <a:off x="376" y="1794"/>
              <a:ext cx="37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schemeClr val="accent6">
                      <a:lumMod val="75000"/>
                    </a:schemeClr>
                  </a:solidFill>
                  <a:latin typeface="Calibri" pitchFamily="34" charset="0"/>
                  <a:sym typeface="Wingdings" pitchFamily="2" charset="2"/>
                </a:rPr>
                <a:t></a:t>
              </a:r>
            </a:p>
          </p:txBody>
        </p:sp>
        <p:sp>
          <p:nvSpPr>
            <p:cNvPr id="17417" name="Text Box 9"/>
            <p:cNvSpPr txBox="1">
              <a:spLocks noChangeArrowheads="1"/>
            </p:cNvSpPr>
            <p:nvPr/>
          </p:nvSpPr>
          <p:spPr bwMode="auto">
            <a:xfrm>
              <a:off x="817" y="1933"/>
              <a:ext cx="4776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GB" sz="2400" b="1" dirty="0">
                  <a:latin typeface="Calibri" pitchFamily="34" charset="0"/>
                </a:rPr>
                <a:t>All </a:t>
              </a:r>
              <a:r>
                <a:rPr lang="en-GB" sz="2400" b="1" dirty="0">
                  <a:solidFill>
                    <a:srgbClr val="FF9900"/>
                  </a:solidFill>
                  <a:latin typeface="Calibri" pitchFamily="34" charset="0"/>
                </a:rPr>
                <a:t>children</a:t>
              </a:r>
              <a:r>
                <a:rPr lang="en-GB" sz="2400" b="1" dirty="0">
                  <a:latin typeface="Calibri" pitchFamily="34" charset="0"/>
                </a:rPr>
                <a:t> enjoy </a:t>
              </a:r>
              <a:r>
                <a:rPr lang="en-GB" sz="2400" b="1" dirty="0">
                  <a:solidFill>
                    <a:srgbClr val="FF9900"/>
                  </a:solidFill>
                  <a:latin typeface="Calibri" pitchFamily="34" charset="0"/>
                </a:rPr>
                <a:t>income security </a:t>
              </a:r>
              <a:r>
                <a:rPr lang="en-GB" sz="2400" b="1" dirty="0">
                  <a:latin typeface="Calibri" pitchFamily="34" charset="0"/>
                </a:rPr>
                <a:t>through transfers in cash or kind </a:t>
              </a:r>
              <a:r>
                <a:rPr lang="en-GB" sz="2400" b="1" dirty="0">
                  <a:latin typeface="Calibri" pitchFamily="34" charset="0"/>
                  <a:sym typeface="Wingdings" pitchFamily="2" charset="2"/>
                </a:rPr>
                <a:t> </a:t>
              </a:r>
              <a:r>
                <a:rPr lang="en-GB" sz="2400" b="1" dirty="0">
                  <a:latin typeface="Calibri" pitchFamily="34" charset="0"/>
                </a:rPr>
                <a:t>access to nutrition, education and care</a:t>
              </a:r>
            </a:p>
          </p:txBody>
        </p:sp>
      </p:grpSp>
      <p:grpSp>
        <p:nvGrpSpPr>
          <p:cNvPr id="17418" name="Group 10"/>
          <p:cNvGrpSpPr>
            <a:grpSpLocks/>
          </p:cNvGrpSpPr>
          <p:nvPr/>
        </p:nvGrpSpPr>
        <p:grpSpPr bwMode="auto">
          <a:xfrm>
            <a:off x="735013" y="4064545"/>
            <a:ext cx="8158162" cy="1249363"/>
            <a:chOff x="476" y="2447"/>
            <a:chExt cx="5139" cy="787"/>
          </a:xfrm>
        </p:grpSpPr>
        <p:sp>
          <p:nvSpPr>
            <p:cNvPr id="17419" name="Text Box 11"/>
            <p:cNvSpPr txBox="1">
              <a:spLocks noChangeArrowheads="1"/>
            </p:cNvSpPr>
            <p:nvPr/>
          </p:nvSpPr>
          <p:spPr bwMode="auto">
            <a:xfrm>
              <a:off x="476" y="2447"/>
              <a:ext cx="37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itchFamily="34" charset="0"/>
                  <a:sym typeface="Wingdings" pitchFamily="2" charset="2"/>
                </a:rPr>
                <a:t></a:t>
              </a:r>
            </a:p>
          </p:txBody>
        </p:sp>
        <p:sp>
          <p:nvSpPr>
            <p:cNvPr id="17420" name="Text Box 12"/>
            <p:cNvSpPr txBox="1">
              <a:spLocks noChangeArrowheads="1"/>
            </p:cNvSpPr>
            <p:nvPr/>
          </p:nvSpPr>
          <p:spPr bwMode="auto">
            <a:xfrm>
              <a:off x="839" y="2478"/>
              <a:ext cx="4776" cy="7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GB" sz="2400" b="1" dirty="0">
                  <a:latin typeface="Calibri" pitchFamily="34" charset="0"/>
                </a:rPr>
                <a:t>All those in </a:t>
              </a:r>
              <a:r>
                <a:rPr lang="en-GB" sz="2400" b="1" dirty="0">
                  <a:solidFill>
                    <a:srgbClr val="0070C0"/>
                  </a:solidFill>
                  <a:latin typeface="Calibri" pitchFamily="34" charset="0"/>
                </a:rPr>
                <a:t>active age groups </a:t>
              </a:r>
              <a:r>
                <a:rPr lang="en-GB" sz="2400" b="1" dirty="0">
                  <a:latin typeface="Calibri" pitchFamily="34" charset="0"/>
                </a:rPr>
                <a:t>who cannot earn sufficient income enjoy a </a:t>
              </a:r>
              <a:r>
                <a:rPr lang="en-GB" sz="2400" b="1" dirty="0" smtClean="0">
                  <a:solidFill>
                    <a:srgbClr val="0070C0"/>
                  </a:solidFill>
                  <a:latin typeface="Calibri" pitchFamily="34" charset="0"/>
                </a:rPr>
                <a:t>basic </a:t>
              </a:r>
              <a:r>
                <a:rPr lang="en-GB" sz="2400" b="1" dirty="0">
                  <a:solidFill>
                    <a:srgbClr val="0070C0"/>
                  </a:solidFill>
                  <a:latin typeface="Calibri" pitchFamily="34" charset="0"/>
                </a:rPr>
                <a:t>income security </a:t>
              </a:r>
              <a:r>
                <a:rPr lang="en-GB" sz="2400" b="1" dirty="0" smtClean="0">
                  <a:latin typeface="Calibri" pitchFamily="34" charset="0"/>
                </a:rPr>
                <a:t>(particularly in case of sickness, unemployment, maternity, disability)</a:t>
              </a:r>
              <a:endParaRPr lang="en-US" sz="2400" b="1" dirty="0">
                <a:latin typeface="Calibri" pitchFamily="34" charset="0"/>
              </a:endParaRPr>
            </a:p>
          </p:txBody>
        </p:sp>
      </p:grpSp>
      <p:grpSp>
        <p:nvGrpSpPr>
          <p:cNvPr id="17421" name="Group 13"/>
          <p:cNvGrpSpPr>
            <a:grpSpLocks/>
          </p:cNvGrpSpPr>
          <p:nvPr/>
        </p:nvGrpSpPr>
        <p:grpSpPr bwMode="auto">
          <a:xfrm>
            <a:off x="811213" y="5523632"/>
            <a:ext cx="8081962" cy="1009652"/>
            <a:chOff x="524" y="3136"/>
            <a:chExt cx="5091" cy="636"/>
          </a:xfrm>
        </p:grpSpPr>
        <p:sp>
          <p:nvSpPr>
            <p:cNvPr id="17422" name="Text Box 14"/>
            <p:cNvSpPr txBox="1">
              <a:spLocks noChangeArrowheads="1"/>
            </p:cNvSpPr>
            <p:nvPr/>
          </p:nvSpPr>
          <p:spPr bwMode="auto">
            <a:xfrm>
              <a:off x="524" y="3136"/>
              <a:ext cx="37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schemeClr val="accent2">
                      <a:lumMod val="75000"/>
                    </a:schemeClr>
                  </a:solidFill>
                  <a:latin typeface="Calibri" pitchFamily="34" charset="0"/>
                  <a:sym typeface="Wingdings" pitchFamily="2" charset="2"/>
                </a:rPr>
                <a:t></a:t>
              </a:r>
            </a:p>
          </p:txBody>
        </p:sp>
        <p:sp>
          <p:nvSpPr>
            <p:cNvPr id="17423" name="Text Box 15"/>
            <p:cNvSpPr txBox="1">
              <a:spLocks noChangeArrowheads="1"/>
            </p:cNvSpPr>
            <p:nvPr/>
          </p:nvSpPr>
          <p:spPr bwMode="auto">
            <a:xfrm>
              <a:off x="839" y="3249"/>
              <a:ext cx="4776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GB" sz="2400" b="1" dirty="0">
                  <a:latin typeface="Calibri" pitchFamily="34" charset="0"/>
                </a:rPr>
                <a:t>All </a:t>
              </a:r>
              <a:r>
                <a:rPr lang="en-GB" sz="2400" b="1" dirty="0">
                  <a:solidFill>
                    <a:srgbClr val="C00000"/>
                  </a:solidFill>
                  <a:latin typeface="Calibri" pitchFamily="34" charset="0"/>
                </a:rPr>
                <a:t>residents in old age </a:t>
              </a:r>
              <a:r>
                <a:rPr lang="en-GB" sz="2400" b="1" dirty="0">
                  <a:latin typeface="Calibri" pitchFamily="34" charset="0"/>
                </a:rPr>
                <a:t>and with disabilities have </a:t>
              </a:r>
              <a:r>
                <a:rPr lang="en-GB" sz="2400" b="1" dirty="0">
                  <a:solidFill>
                    <a:srgbClr val="C00000"/>
                  </a:solidFill>
                  <a:latin typeface="Calibri" pitchFamily="34" charset="0"/>
                </a:rPr>
                <a:t>income security</a:t>
              </a:r>
              <a:r>
                <a:rPr lang="en-GB" sz="2400" b="1" dirty="0">
                  <a:latin typeface="Calibri" pitchFamily="34" charset="0"/>
                </a:rPr>
                <a:t> through pensions or transfers in kind</a:t>
              </a:r>
              <a:endParaRPr lang="en-US" sz="2400" b="1" dirty="0">
                <a:latin typeface="Calibr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92646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Nationally defined</a:t>
            </a:r>
            <a:br>
              <a:rPr lang="en-US" b="1" dirty="0" smtClean="0"/>
            </a:br>
            <a:r>
              <a:rPr lang="en-US" b="1" dirty="0" smtClean="0"/>
              <a:t>Social Protection Floor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36912"/>
            <a:ext cx="2414921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18"/>
          <p:cNvSpPr txBox="1">
            <a:spLocks noChangeArrowheads="1"/>
          </p:cNvSpPr>
          <p:nvPr/>
        </p:nvSpPr>
        <p:spPr>
          <a:xfrm>
            <a:off x="395288" y="1556445"/>
            <a:ext cx="8748712" cy="1008459"/>
          </a:xfrm>
          <a:prstGeom prst="rect">
            <a:avLst/>
          </a:prstGeom>
          <a:noFill/>
          <a:ln/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 smtClean="0">
                <a:latin typeface="Calibri" pitchFamily="34" charset="0"/>
              </a:rPr>
              <a:t>Not a one size fits all approach</a:t>
            </a:r>
            <a:r>
              <a:rPr lang="en-US" sz="2800" dirty="0" smtClean="0">
                <a:latin typeface="Calibri" pitchFamily="34" charset="0"/>
              </a:rPr>
              <a:t> : each country defines the levels of benefits that it can/is willing to provide</a:t>
            </a:r>
            <a:endParaRPr lang="en-GB" sz="2800" dirty="0">
              <a:latin typeface="Calibri" pitchFamily="34" charset="0"/>
            </a:endParaRPr>
          </a:p>
        </p:txBody>
      </p:sp>
      <p:sp>
        <p:nvSpPr>
          <p:cNvPr id="8" name="Rectangle 18"/>
          <p:cNvSpPr txBox="1">
            <a:spLocks noChangeArrowheads="1"/>
          </p:cNvSpPr>
          <p:nvPr/>
        </p:nvSpPr>
        <p:spPr>
          <a:xfrm>
            <a:off x="3635896" y="2852589"/>
            <a:ext cx="5112568" cy="3456731"/>
          </a:xfrm>
          <a:prstGeom prst="rect">
            <a:avLst/>
          </a:prstGeom>
          <a:noFill/>
          <a:ln/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smtClean="0">
                <a:latin typeface="Calibri" pitchFamily="34" charset="0"/>
              </a:rPr>
              <a:t>Each country also decides </a:t>
            </a:r>
            <a:r>
              <a:rPr lang="en-US" sz="2800" b="1" dirty="0" smtClean="0">
                <a:latin typeface="Calibri" pitchFamily="34" charset="0"/>
              </a:rPr>
              <a:t>how to do it</a:t>
            </a:r>
            <a:r>
              <a:rPr lang="en-US" sz="2800" dirty="0" smtClean="0">
                <a:latin typeface="Calibri" pitchFamily="34" charset="0"/>
              </a:rPr>
              <a:t> – through universal schemes, targeted social assistance, social insurance, a combination…</a:t>
            </a:r>
          </a:p>
          <a:p>
            <a:pPr marL="0" indent="0">
              <a:buNone/>
            </a:pPr>
            <a:endParaRPr lang="en-GB" sz="28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033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Structure of the presentation</a:t>
            </a:r>
            <a:endParaRPr lang="fr-F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9956" y="1600200"/>
            <a:ext cx="6966843" cy="4525963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+mj-lt"/>
              </a:rPr>
              <a:t>The social protection floor = right to social security for all</a:t>
            </a:r>
          </a:p>
          <a:p>
            <a:r>
              <a:rPr lang="en-US" b="1" dirty="0">
                <a:solidFill>
                  <a:srgbClr val="FF0000"/>
                </a:solidFill>
                <a:latin typeface="+mj-lt"/>
              </a:rPr>
              <a:t>A disincentive to work? – NO!</a:t>
            </a:r>
          </a:p>
          <a:p>
            <a:r>
              <a:rPr lang="en-US" dirty="0" smtClean="0">
                <a:latin typeface="+mj-lt"/>
              </a:rPr>
              <a:t>Towards a virtuous cycle</a:t>
            </a:r>
          </a:p>
          <a:p>
            <a:r>
              <a:rPr lang="en-US" dirty="0" smtClean="0">
                <a:latin typeface="+mj-lt"/>
              </a:rPr>
              <a:t>Linking social protection with employment promotion</a:t>
            </a:r>
          </a:p>
          <a:p>
            <a:r>
              <a:rPr lang="en-US" dirty="0" smtClean="0">
                <a:latin typeface="+mj-lt"/>
              </a:rPr>
              <a:t>The Single Window Service</a:t>
            </a:r>
          </a:p>
          <a:p>
            <a:endParaRPr lang="fr-FR" dirty="0">
              <a:latin typeface="+mj-lt"/>
            </a:endParaRPr>
          </a:p>
        </p:txBody>
      </p:sp>
      <p:pic>
        <p:nvPicPr>
          <p:cNvPr id="4" name="Picture 4" descr="ANd9GcTaKRpH6xinpYfIUlJsxCu-KKvsvlrlny0gFWzW9YKzM_w7N4aGH5YbCpdK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01813"/>
            <a:ext cx="1468437" cy="2058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9608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738836"/>
            <a:ext cx="2286000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A disincentive to work? </a:t>
            </a:r>
            <a:r>
              <a:rPr lang="en-US" b="1" dirty="0" smtClean="0">
                <a:solidFill>
                  <a:srgbClr val="FF6600"/>
                </a:solidFill>
              </a:rPr>
              <a:t>– NO!</a:t>
            </a:r>
            <a:endParaRPr lang="fr-FR" b="1" dirty="0">
              <a:solidFill>
                <a:srgbClr val="FF66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SPF de-links entitlement to social security from work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3540224"/>
            <a:ext cx="1876425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https://encrypted-tbn1.gstatic.com/images?q=tbn:ANd9GcTWmwt0q5bvgEgFIqEYOi8_-rC9h8p513RnafO-Aj8xttKUflTvc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92525" y="2636912"/>
            <a:ext cx="214312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Elbow Connector 11"/>
          <p:cNvCxnSpPr/>
          <p:nvPr/>
        </p:nvCxnSpPr>
        <p:spPr>
          <a:xfrm flipV="1">
            <a:off x="2848025" y="3703712"/>
            <a:ext cx="1579959" cy="789012"/>
          </a:xfrm>
          <a:prstGeom prst="bentConnector3">
            <a:avLst/>
          </a:prstGeom>
          <a:ln w="57150">
            <a:solidFill>
              <a:srgbClr val="FF99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12"/>
          <p:cNvCxnSpPr>
            <a:stCxn id="4" idx="3"/>
            <a:endCxn id="6" idx="1"/>
          </p:cNvCxnSpPr>
          <p:nvPr/>
        </p:nvCxnSpPr>
        <p:spPr>
          <a:xfrm>
            <a:off x="2848025" y="4492724"/>
            <a:ext cx="1579959" cy="1103362"/>
          </a:xfrm>
          <a:prstGeom prst="bentConnector3">
            <a:avLst/>
          </a:prstGeom>
          <a:ln w="57150">
            <a:solidFill>
              <a:srgbClr val="FF9933"/>
            </a:solidFill>
            <a:prstDash val="lgDashDot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3275856" y="5044405"/>
            <a:ext cx="720080" cy="400819"/>
          </a:xfrm>
          <a:prstGeom prst="line">
            <a:avLst/>
          </a:prstGeom>
          <a:ln w="76200">
            <a:solidFill>
              <a:srgbClr val="FF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275856" y="5044405"/>
            <a:ext cx="720080" cy="400819"/>
          </a:xfrm>
          <a:prstGeom prst="line">
            <a:avLst/>
          </a:prstGeom>
          <a:ln w="76200">
            <a:solidFill>
              <a:srgbClr val="FF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48928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A disincentive to work? </a:t>
            </a:r>
            <a:r>
              <a:rPr lang="en-US" b="1" dirty="0" smtClean="0">
                <a:solidFill>
                  <a:srgbClr val="FF6600"/>
                </a:solidFill>
              </a:rPr>
              <a:t>– NO!</a:t>
            </a:r>
            <a:endParaRPr lang="fr-FR" b="1" dirty="0">
              <a:solidFill>
                <a:srgbClr val="FF66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Evidence shows that the provision of SPF benefits contributes to the participation in the </a:t>
            </a:r>
            <a:r>
              <a:rPr lang="en-US" dirty="0" err="1" smtClean="0"/>
              <a:t>labour</a:t>
            </a:r>
            <a:r>
              <a:rPr lang="en-US" dirty="0" smtClean="0"/>
              <a:t> market and economic growth</a:t>
            </a:r>
            <a:endParaRPr lang="fr-FR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3212976"/>
            <a:ext cx="78488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smtClean="0">
                <a:solidFill>
                  <a:srgbClr val="9900CC"/>
                </a:solidFill>
              </a:rPr>
              <a:t>“People </a:t>
            </a:r>
            <a:r>
              <a:rPr lang="en-US" sz="2800" i="1" dirty="0">
                <a:solidFill>
                  <a:srgbClr val="9900CC"/>
                </a:solidFill>
              </a:rPr>
              <a:t>who have access to a basic set of goods, services, and transfers are lifted out of poverty or vulnerability and can become more productive contributors to the economy” (</a:t>
            </a:r>
            <a:r>
              <a:rPr lang="en-US" sz="2800" i="1" dirty="0" err="1">
                <a:solidFill>
                  <a:srgbClr val="9900CC"/>
                </a:solidFill>
              </a:rPr>
              <a:t>Cichon</a:t>
            </a:r>
            <a:r>
              <a:rPr lang="en-US" sz="2800" i="1" dirty="0">
                <a:solidFill>
                  <a:srgbClr val="9900CC"/>
                </a:solidFill>
              </a:rPr>
              <a:t> et al, 2011: 5). </a:t>
            </a:r>
            <a:endParaRPr lang="fr-FR" sz="2800" i="1" dirty="0">
              <a:solidFill>
                <a:srgbClr val="9900CC"/>
              </a:solidFill>
            </a:endParaRPr>
          </a:p>
        </p:txBody>
      </p:sp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229200"/>
            <a:ext cx="1825957" cy="1246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3275856" y="5229200"/>
            <a:ext cx="5040560" cy="1080120"/>
          </a:xfrm>
          <a:prstGeom prst="wedgeRoundRectCallout">
            <a:avLst>
              <a:gd name="adj1" fmla="val -57636"/>
              <a:gd name="adj2" fmla="val 1957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With the SPF, I can put my children at school, be in better health, have some cash to go and seek for a job, receive training to become more employable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244076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Structure of the presentation</a:t>
            </a:r>
            <a:endParaRPr lang="fr-F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9956" y="1600200"/>
            <a:ext cx="6966843" cy="4525963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+mj-lt"/>
              </a:rPr>
              <a:t>The social protection floor = right to social security for all</a:t>
            </a:r>
          </a:p>
          <a:p>
            <a:r>
              <a:rPr lang="en-US" dirty="0" smtClean="0">
                <a:latin typeface="+mj-lt"/>
              </a:rPr>
              <a:t>A disincentive to work? – NO!</a:t>
            </a:r>
          </a:p>
          <a:p>
            <a:r>
              <a:rPr lang="en-US" b="1" dirty="0">
                <a:solidFill>
                  <a:srgbClr val="FF0000"/>
                </a:solidFill>
                <a:latin typeface="+mj-lt"/>
              </a:rPr>
              <a:t>Towards a virtuous cycle</a:t>
            </a:r>
          </a:p>
          <a:p>
            <a:r>
              <a:rPr lang="en-US" dirty="0" smtClean="0">
                <a:latin typeface="+mj-lt"/>
              </a:rPr>
              <a:t>Linking social protection with employment promotion</a:t>
            </a:r>
          </a:p>
          <a:p>
            <a:r>
              <a:rPr lang="en-US" dirty="0" smtClean="0">
                <a:latin typeface="+mj-lt"/>
              </a:rPr>
              <a:t>The Single Window Service</a:t>
            </a:r>
          </a:p>
          <a:p>
            <a:endParaRPr lang="fr-FR" dirty="0">
              <a:latin typeface="+mj-lt"/>
            </a:endParaRPr>
          </a:p>
        </p:txBody>
      </p:sp>
      <p:pic>
        <p:nvPicPr>
          <p:cNvPr id="4" name="Picture 4" descr="ANd9GcTaKRpH6xinpYfIUlJsxCu-KKvsvlrlny0gFWzW9YKzM_w7N4aGH5YbCpdK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01813"/>
            <a:ext cx="1468437" cy="2058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9608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Towards a virtuous cycle</a:t>
            </a:r>
            <a:endParaRPr lang="fr-FR" dirty="0"/>
          </a:p>
        </p:txBody>
      </p:sp>
      <p:grpSp>
        <p:nvGrpSpPr>
          <p:cNvPr id="67" name="Group 66"/>
          <p:cNvGrpSpPr/>
          <p:nvPr/>
        </p:nvGrpSpPr>
        <p:grpSpPr>
          <a:xfrm>
            <a:off x="244129" y="1196752"/>
            <a:ext cx="8792367" cy="5469838"/>
            <a:chOff x="244129" y="1196752"/>
            <a:chExt cx="8792367" cy="5469838"/>
          </a:xfrm>
        </p:grpSpPr>
        <p:sp>
          <p:nvSpPr>
            <p:cNvPr id="4" name="TextBox 3"/>
            <p:cNvSpPr txBox="1"/>
            <p:nvPr/>
          </p:nvSpPr>
          <p:spPr>
            <a:xfrm>
              <a:off x="395536" y="1386935"/>
              <a:ext cx="1224136" cy="646331"/>
            </a:xfrm>
            <a:prstGeom prst="rect">
              <a:avLst/>
            </a:prstGeom>
            <a:solidFill>
              <a:srgbClr val="FFFFCC"/>
            </a:solidFill>
            <a:ln>
              <a:solidFill>
                <a:srgbClr val="FF66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Social protection</a:t>
              </a:r>
              <a:endParaRPr lang="fr-FR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233724" y="3043119"/>
              <a:ext cx="1610084" cy="646331"/>
            </a:xfrm>
            <a:prstGeom prst="rect">
              <a:avLst/>
            </a:prstGeom>
            <a:solidFill>
              <a:srgbClr val="CCECFF"/>
            </a:solidFill>
            <a:ln>
              <a:solidFill>
                <a:srgbClr val="00B0F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Household consumption</a:t>
              </a:r>
              <a:endParaRPr lang="fr-FR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528296" y="1242919"/>
              <a:ext cx="1610084" cy="646331"/>
            </a:xfrm>
            <a:prstGeom prst="rect">
              <a:avLst/>
            </a:prstGeom>
            <a:solidFill>
              <a:srgbClr val="FFFF99"/>
            </a:solidFill>
            <a:ln>
              <a:solidFill>
                <a:srgbClr val="FF66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Poverty and inequality</a:t>
              </a:r>
              <a:endParaRPr lang="fr-FR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393964" y="2180764"/>
              <a:ext cx="1610084" cy="646331"/>
            </a:xfrm>
            <a:prstGeom prst="rect">
              <a:avLst/>
            </a:prstGeom>
            <a:solidFill>
              <a:srgbClr val="CCFFCC"/>
            </a:solidFill>
            <a:ln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Education &amp; training</a:t>
              </a:r>
              <a:endParaRPr lang="fr-FR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393964" y="2971111"/>
              <a:ext cx="1610084" cy="369332"/>
            </a:xfrm>
            <a:prstGeom prst="rect">
              <a:avLst/>
            </a:prstGeom>
            <a:solidFill>
              <a:srgbClr val="CCFFCC"/>
            </a:solidFill>
            <a:ln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Health</a:t>
              </a:r>
              <a:endParaRPr lang="fr-FR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393964" y="3475167"/>
              <a:ext cx="1610084" cy="646331"/>
            </a:xfrm>
            <a:prstGeom prst="rect">
              <a:avLst/>
            </a:prstGeom>
            <a:solidFill>
              <a:srgbClr val="CCFFCC"/>
            </a:solidFill>
            <a:ln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Child well being</a:t>
              </a:r>
              <a:endParaRPr lang="fr-FR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393964" y="4278288"/>
              <a:ext cx="1610084" cy="923330"/>
            </a:xfrm>
            <a:prstGeom prst="rect">
              <a:avLst/>
            </a:prstGeom>
            <a:solidFill>
              <a:srgbClr val="CCFFCC"/>
            </a:solidFill>
            <a:ln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Livelihoods and productive investments</a:t>
              </a:r>
              <a:endParaRPr lang="fr-FR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393964" y="5369440"/>
              <a:ext cx="1610084" cy="369332"/>
            </a:xfrm>
            <a:prstGeom prst="rect">
              <a:avLst/>
            </a:prstGeom>
            <a:solidFill>
              <a:srgbClr val="CCFFCC"/>
            </a:solidFill>
            <a:ln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err="1" smtClean="0"/>
                <a:t>Labour</a:t>
              </a:r>
              <a:endParaRPr lang="fr-FR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554204" y="2755087"/>
              <a:ext cx="1610084" cy="369332"/>
            </a:xfrm>
            <a:prstGeom prst="rect">
              <a:avLst/>
            </a:prstGeom>
            <a:solidFill>
              <a:srgbClr val="FFFF99"/>
            </a:solidFill>
            <a:ln>
              <a:solidFill>
                <a:srgbClr val="FF66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Human capital</a:t>
              </a:r>
              <a:endParaRPr lang="fr-FR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554204" y="4555287"/>
              <a:ext cx="1610084" cy="369332"/>
            </a:xfrm>
            <a:prstGeom prst="rect">
              <a:avLst/>
            </a:prstGeom>
            <a:solidFill>
              <a:srgbClr val="FFFF99"/>
            </a:solidFill>
            <a:ln>
              <a:solidFill>
                <a:srgbClr val="FF66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Physical capital</a:t>
              </a:r>
              <a:endParaRPr lang="fr-FR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562316" y="5230941"/>
              <a:ext cx="1610084" cy="646331"/>
            </a:xfrm>
            <a:prstGeom prst="rect">
              <a:avLst/>
            </a:prstGeom>
            <a:solidFill>
              <a:srgbClr val="CCCCFF"/>
            </a:solidFill>
            <a:ln>
              <a:solidFill>
                <a:srgbClr val="CC99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err="1" smtClean="0"/>
                <a:t>Labour</a:t>
              </a:r>
              <a:r>
                <a:rPr lang="en-US" dirty="0" smtClean="0"/>
                <a:t> productivity</a:t>
              </a:r>
              <a:endParaRPr lang="fr-FR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393964" y="6020259"/>
              <a:ext cx="1610084" cy="646331"/>
            </a:xfrm>
            <a:prstGeom prst="rect">
              <a:avLst/>
            </a:prstGeom>
            <a:solidFill>
              <a:srgbClr val="FF0000">
                <a:alpha val="41961"/>
              </a:srgbClr>
            </a:solidFill>
            <a:ln>
              <a:solidFill>
                <a:srgbClr val="FF66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Economic performance</a:t>
              </a:r>
              <a:endParaRPr lang="fr-FR" dirty="0"/>
            </a:p>
          </p:txBody>
        </p:sp>
        <p:cxnSp>
          <p:nvCxnSpPr>
            <p:cNvPr id="18" name="Elbow Connector 17"/>
            <p:cNvCxnSpPr>
              <a:stCxn id="4" idx="2"/>
              <a:endCxn id="5" idx="1"/>
            </p:cNvCxnSpPr>
            <p:nvPr/>
          </p:nvCxnSpPr>
          <p:spPr>
            <a:xfrm rot="16200000" flipH="1">
              <a:off x="454155" y="2586715"/>
              <a:ext cx="1333019" cy="226120"/>
            </a:xfrm>
            <a:prstGeom prst="bentConnector2">
              <a:avLst/>
            </a:prstGeom>
            <a:ln>
              <a:solidFill>
                <a:srgbClr val="FF66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Elbow Connector 19"/>
            <p:cNvCxnSpPr>
              <a:stCxn id="5" idx="3"/>
              <a:endCxn id="7" idx="1"/>
            </p:cNvCxnSpPr>
            <p:nvPr/>
          </p:nvCxnSpPr>
          <p:spPr>
            <a:xfrm flipV="1">
              <a:off x="2843808" y="2503930"/>
              <a:ext cx="550156" cy="862355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Elbow Connector 23"/>
            <p:cNvCxnSpPr>
              <a:stCxn id="5" idx="3"/>
              <a:endCxn id="8" idx="1"/>
            </p:cNvCxnSpPr>
            <p:nvPr/>
          </p:nvCxnSpPr>
          <p:spPr>
            <a:xfrm flipV="1">
              <a:off x="2843808" y="3155777"/>
              <a:ext cx="550156" cy="210508"/>
            </a:xfrm>
            <a:prstGeom prst="bentConnector3">
              <a:avLst/>
            </a:prstGeom>
            <a:ln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Elbow Connector 25"/>
            <p:cNvCxnSpPr>
              <a:stCxn id="5" idx="3"/>
              <a:endCxn id="9" idx="1"/>
            </p:cNvCxnSpPr>
            <p:nvPr/>
          </p:nvCxnSpPr>
          <p:spPr>
            <a:xfrm>
              <a:off x="2843808" y="3366285"/>
              <a:ext cx="550156" cy="432048"/>
            </a:xfrm>
            <a:prstGeom prst="bentConnector3">
              <a:avLst/>
            </a:prstGeom>
            <a:ln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Elbow Connector 28"/>
            <p:cNvCxnSpPr>
              <a:stCxn id="5" idx="3"/>
              <a:endCxn id="10" idx="1"/>
            </p:cNvCxnSpPr>
            <p:nvPr/>
          </p:nvCxnSpPr>
          <p:spPr>
            <a:xfrm>
              <a:off x="2843808" y="3366285"/>
              <a:ext cx="550156" cy="1373668"/>
            </a:xfrm>
            <a:prstGeom prst="bentConnector3">
              <a:avLst/>
            </a:prstGeom>
            <a:ln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Elbow Connector 30"/>
            <p:cNvCxnSpPr>
              <a:stCxn id="5" idx="3"/>
              <a:endCxn id="11" idx="1"/>
            </p:cNvCxnSpPr>
            <p:nvPr/>
          </p:nvCxnSpPr>
          <p:spPr>
            <a:xfrm>
              <a:off x="2843808" y="3366285"/>
              <a:ext cx="550156" cy="2187821"/>
            </a:xfrm>
            <a:prstGeom prst="bentConnector3">
              <a:avLst/>
            </a:prstGeom>
            <a:ln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Elbow Connector 32"/>
            <p:cNvCxnSpPr>
              <a:stCxn id="5" idx="0"/>
              <a:endCxn id="6" idx="1"/>
            </p:cNvCxnSpPr>
            <p:nvPr/>
          </p:nvCxnSpPr>
          <p:spPr>
            <a:xfrm rot="5400000" flipH="1" flipV="1">
              <a:off x="3045014" y="559837"/>
              <a:ext cx="1477034" cy="3489530"/>
            </a:xfrm>
            <a:prstGeom prst="bentConnector2">
              <a:avLst/>
            </a:prstGeom>
            <a:ln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Elbow Connector 34"/>
            <p:cNvCxnSpPr>
              <a:stCxn id="7" idx="3"/>
              <a:endCxn id="13" idx="1"/>
            </p:cNvCxnSpPr>
            <p:nvPr/>
          </p:nvCxnSpPr>
          <p:spPr>
            <a:xfrm>
              <a:off x="5004048" y="2503930"/>
              <a:ext cx="550156" cy="435823"/>
            </a:xfrm>
            <a:prstGeom prst="bentConnector3">
              <a:avLst/>
            </a:prstGeom>
            <a:ln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Elbow Connector 36"/>
            <p:cNvCxnSpPr>
              <a:stCxn id="8" idx="3"/>
              <a:endCxn id="13" idx="1"/>
            </p:cNvCxnSpPr>
            <p:nvPr/>
          </p:nvCxnSpPr>
          <p:spPr>
            <a:xfrm flipV="1">
              <a:off x="5004048" y="2939753"/>
              <a:ext cx="550156" cy="216024"/>
            </a:xfrm>
            <a:prstGeom prst="bentConnector3">
              <a:avLst/>
            </a:prstGeom>
            <a:ln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Elbow Connector 38"/>
            <p:cNvCxnSpPr>
              <a:stCxn id="9" idx="3"/>
              <a:endCxn id="13" idx="1"/>
            </p:cNvCxnSpPr>
            <p:nvPr/>
          </p:nvCxnSpPr>
          <p:spPr>
            <a:xfrm flipV="1">
              <a:off x="5004048" y="2939753"/>
              <a:ext cx="550156" cy="858580"/>
            </a:xfrm>
            <a:prstGeom prst="bentConnector3">
              <a:avLst/>
            </a:prstGeom>
            <a:ln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Elbow Connector 42"/>
            <p:cNvCxnSpPr>
              <a:stCxn id="13" idx="3"/>
              <a:endCxn id="15" idx="0"/>
            </p:cNvCxnSpPr>
            <p:nvPr/>
          </p:nvCxnSpPr>
          <p:spPr>
            <a:xfrm>
              <a:off x="7164288" y="2939753"/>
              <a:ext cx="203070" cy="2291188"/>
            </a:xfrm>
            <a:prstGeom prst="bentConnector2">
              <a:avLst/>
            </a:prstGeom>
            <a:ln>
              <a:solidFill>
                <a:srgbClr val="FF99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Elbow Connector 44"/>
            <p:cNvCxnSpPr>
              <a:stCxn id="14" idx="3"/>
              <a:endCxn id="15" idx="0"/>
            </p:cNvCxnSpPr>
            <p:nvPr/>
          </p:nvCxnSpPr>
          <p:spPr>
            <a:xfrm>
              <a:off x="7164288" y="4739953"/>
              <a:ext cx="203070" cy="490988"/>
            </a:xfrm>
            <a:prstGeom prst="bentConnector2">
              <a:avLst/>
            </a:prstGeom>
            <a:ln>
              <a:solidFill>
                <a:srgbClr val="FF99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7677932" y="3410993"/>
              <a:ext cx="1358564" cy="923330"/>
            </a:xfrm>
            <a:prstGeom prst="rect">
              <a:avLst/>
            </a:prstGeom>
            <a:solidFill>
              <a:srgbClr val="CCCCFF"/>
            </a:solidFill>
            <a:ln>
              <a:solidFill>
                <a:srgbClr val="CC99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Demand for goods and services</a:t>
              </a:r>
              <a:endParaRPr lang="fr-FR" dirty="0"/>
            </a:p>
          </p:txBody>
        </p:sp>
        <p:cxnSp>
          <p:nvCxnSpPr>
            <p:cNvPr id="49" name="Elbow Connector 48"/>
            <p:cNvCxnSpPr>
              <a:stCxn id="15" idx="2"/>
              <a:endCxn id="16" idx="3"/>
            </p:cNvCxnSpPr>
            <p:nvPr/>
          </p:nvCxnSpPr>
          <p:spPr>
            <a:xfrm rot="5400000">
              <a:off x="5952627" y="4928693"/>
              <a:ext cx="466153" cy="2363310"/>
            </a:xfrm>
            <a:prstGeom prst="bentConnector2">
              <a:avLst/>
            </a:prstGeom>
            <a:ln>
              <a:solidFill>
                <a:srgbClr val="CC99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Elbow Connector 50"/>
            <p:cNvCxnSpPr>
              <a:stCxn id="16" idx="1"/>
              <a:endCxn id="5" idx="2"/>
            </p:cNvCxnSpPr>
            <p:nvPr/>
          </p:nvCxnSpPr>
          <p:spPr>
            <a:xfrm rot="10800000">
              <a:off x="2038766" y="3689451"/>
              <a:ext cx="1355198" cy="2653975"/>
            </a:xfrm>
            <a:prstGeom prst="bentConnector2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Elbow Connector 52"/>
            <p:cNvCxnSpPr>
              <a:stCxn id="16" idx="1"/>
              <a:endCxn id="4" idx="1"/>
            </p:cNvCxnSpPr>
            <p:nvPr/>
          </p:nvCxnSpPr>
          <p:spPr>
            <a:xfrm rot="10800000">
              <a:off x="395536" y="1710101"/>
              <a:ext cx="2998428" cy="4633324"/>
            </a:xfrm>
            <a:prstGeom prst="bentConnector3">
              <a:avLst>
                <a:gd name="adj1" fmla="val 107624"/>
              </a:avLst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Elbow Connector 54"/>
            <p:cNvCxnSpPr>
              <a:stCxn id="6" idx="3"/>
              <a:endCxn id="47" idx="0"/>
            </p:cNvCxnSpPr>
            <p:nvPr/>
          </p:nvCxnSpPr>
          <p:spPr>
            <a:xfrm>
              <a:off x="7138380" y="1566085"/>
              <a:ext cx="1218834" cy="1844908"/>
            </a:xfrm>
            <a:prstGeom prst="bentConnector2">
              <a:avLst/>
            </a:prstGeom>
            <a:ln>
              <a:solidFill>
                <a:srgbClr val="FF99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Elbow Connector 56"/>
            <p:cNvCxnSpPr>
              <a:stCxn id="47" idx="2"/>
              <a:endCxn id="16" idx="3"/>
            </p:cNvCxnSpPr>
            <p:nvPr/>
          </p:nvCxnSpPr>
          <p:spPr>
            <a:xfrm rot="5400000">
              <a:off x="5676080" y="3662291"/>
              <a:ext cx="2009102" cy="3353166"/>
            </a:xfrm>
            <a:prstGeom prst="bentConnector2">
              <a:avLst/>
            </a:prstGeom>
            <a:ln>
              <a:solidFill>
                <a:srgbClr val="CC99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971600" y="4293096"/>
              <a:ext cx="10914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Increased Wages, income</a:t>
              </a:r>
              <a:endParaRPr lang="fr-FR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44129" y="5661248"/>
              <a:ext cx="123152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Increased financing</a:t>
              </a:r>
              <a:endParaRPr lang="fr-FR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83568" y="2503930"/>
              <a:ext cx="3630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rgbClr val="FF6600"/>
                  </a:solidFill>
                </a:rPr>
                <a:t>1.</a:t>
              </a:r>
              <a:endParaRPr lang="fr-FR" b="1" dirty="0">
                <a:solidFill>
                  <a:srgbClr val="FF6600"/>
                </a:solidFill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2195736" y="1196752"/>
              <a:ext cx="3630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rgbClr val="00B0F0"/>
                  </a:solidFill>
                </a:rPr>
                <a:t>2.</a:t>
              </a:r>
              <a:endParaRPr lang="fr-FR" b="1" dirty="0">
                <a:solidFill>
                  <a:srgbClr val="00B0F0"/>
                </a:solidFill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2396502" y="1848600"/>
              <a:ext cx="3630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rgbClr val="00B0F0"/>
                  </a:solidFill>
                </a:rPr>
                <a:t>2.</a:t>
              </a:r>
              <a:endParaRPr lang="fr-FR" b="1" dirty="0">
                <a:solidFill>
                  <a:srgbClr val="00B0F0"/>
                </a:solidFill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5279126" y="2330443"/>
              <a:ext cx="3630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rgbClr val="00B050"/>
                  </a:solidFill>
                </a:rPr>
                <a:t>3.</a:t>
              </a:r>
              <a:endParaRPr lang="fr-FR" b="1" dirty="0">
                <a:solidFill>
                  <a:srgbClr val="00B050"/>
                </a:solidFill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5210397" y="4333355"/>
              <a:ext cx="3630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rgbClr val="00B050"/>
                  </a:solidFill>
                </a:rPr>
                <a:t>3.</a:t>
              </a:r>
              <a:endParaRPr lang="fr-FR" b="1" dirty="0">
                <a:solidFill>
                  <a:srgbClr val="00B050"/>
                </a:solidFill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7413809" y="4787860"/>
              <a:ext cx="3630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rgbClr val="9900CC"/>
                  </a:solidFill>
                </a:rPr>
                <a:t>4.</a:t>
              </a:r>
              <a:endParaRPr lang="fr-FR" b="1" dirty="0">
                <a:solidFill>
                  <a:srgbClr val="9900CC"/>
                </a:solidFill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8357214" y="3041661"/>
              <a:ext cx="3630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rgbClr val="9900CC"/>
                  </a:solidFill>
                </a:rPr>
                <a:t>4.</a:t>
              </a:r>
              <a:endParaRPr lang="fr-FR" b="1" dirty="0">
                <a:solidFill>
                  <a:srgbClr val="9900CC"/>
                </a:solidFill>
              </a:endParaRPr>
            </a:p>
          </p:txBody>
        </p:sp>
      </p:grpSp>
      <p:sp>
        <p:nvSpPr>
          <p:cNvPr id="68" name="TextBox 67"/>
          <p:cNvSpPr txBox="1"/>
          <p:nvPr/>
        </p:nvSpPr>
        <p:spPr>
          <a:xfrm>
            <a:off x="5148064" y="6503015"/>
            <a:ext cx="40541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Maastricht School of Governance</a:t>
            </a:r>
            <a:endParaRPr lang="fr-FR" dirty="0"/>
          </a:p>
        </p:txBody>
      </p:sp>
      <p:sp>
        <p:nvSpPr>
          <p:cNvPr id="69" name="TextBox 68"/>
          <p:cNvSpPr txBox="1"/>
          <p:nvPr/>
        </p:nvSpPr>
        <p:spPr>
          <a:xfrm>
            <a:off x="2051720" y="5974092"/>
            <a:ext cx="3630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5.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46500" y="1196752"/>
            <a:ext cx="1426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Direct effects</a:t>
            </a:r>
            <a:endParaRPr lang="fr-FR" dirty="0"/>
          </a:p>
        </p:txBody>
      </p:sp>
      <p:sp>
        <p:nvSpPr>
          <p:cNvPr id="48" name="TextBox 47"/>
          <p:cNvSpPr txBox="1"/>
          <p:nvPr/>
        </p:nvSpPr>
        <p:spPr>
          <a:xfrm>
            <a:off x="2698900" y="1844824"/>
            <a:ext cx="1850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Behavioral effects</a:t>
            </a:r>
            <a:endParaRPr lang="fr-FR" dirty="0"/>
          </a:p>
        </p:txBody>
      </p:sp>
      <p:cxnSp>
        <p:nvCxnSpPr>
          <p:cNvPr id="50" name="Elbow Connector 49"/>
          <p:cNvCxnSpPr>
            <a:stCxn id="11" idx="3"/>
            <a:endCxn id="15" idx="1"/>
          </p:cNvCxnSpPr>
          <p:nvPr/>
        </p:nvCxnSpPr>
        <p:spPr>
          <a:xfrm>
            <a:off x="5004048" y="5554106"/>
            <a:ext cx="1558268" cy="1"/>
          </a:xfrm>
          <a:prstGeom prst="bentConnector3">
            <a:avLst>
              <a:gd name="adj1" fmla="val 50000"/>
            </a:avLst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0" idx="3"/>
            <a:endCxn id="14" idx="1"/>
          </p:cNvCxnSpPr>
          <p:nvPr/>
        </p:nvCxnSpPr>
        <p:spPr>
          <a:xfrm>
            <a:off x="5004048" y="4739953"/>
            <a:ext cx="550156" cy="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84288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24128" cy="6897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5940152" y="404664"/>
            <a:ext cx="3059832" cy="4392488"/>
          </a:xfrm>
          <a:prstGeom prst="wedgeRoundRectCallout">
            <a:avLst>
              <a:gd name="adj1" fmla="val -51015"/>
              <a:gd name="adj2" fmla="val 62500"/>
              <a:gd name="adj3" fmla="val 16667"/>
            </a:avLst>
          </a:prstGeom>
          <a:solidFill>
            <a:srgbClr val="6E90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 smtClean="0"/>
              <a:t>This virtuous cycle is in line with the </a:t>
            </a:r>
            <a:r>
              <a:rPr lang="en-GB" sz="2400" b="1" dirty="0" err="1" smtClean="0"/>
              <a:t>productivist</a:t>
            </a:r>
            <a:r>
              <a:rPr lang="en-GB" sz="2400" b="1" dirty="0" smtClean="0"/>
              <a:t> </a:t>
            </a:r>
            <a:r>
              <a:rPr lang="en-GB" sz="2400" b="1" dirty="0"/>
              <a:t>model of Asia</a:t>
            </a:r>
            <a:r>
              <a:rPr lang="en-GB" sz="2400" dirty="0"/>
              <a:t>, </a:t>
            </a:r>
            <a:r>
              <a:rPr lang="en-GB" sz="2400" dirty="0" smtClean="0"/>
              <a:t>which sees social protection as a means towards the achievement of economic progress</a:t>
            </a:r>
          </a:p>
        </p:txBody>
      </p:sp>
    </p:spTree>
    <p:extLst>
      <p:ext uri="{BB962C8B-B14F-4D97-AF65-F5344CB8AC3E}">
        <p14:creationId xmlns:p14="http://schemas.microsoft.com/office/powerpoint/2010/main" xmlns="" val="233957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Structure of the presentation</a:t>
            </a:r>
            <a:endParaRPr lang="fr-F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9956" y="1600200"/>
            <a:ext cx="6966843" cy="4525963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+mj-lt"/>
              </a:rPr>
              <a:t>The social protection floor = right to social security for all</a:t>
            </a:r>
          </a:p>
          <a:p>
            <a:r>
              <a:rPr lang="en-US" dirty="0" smtClean="0">
                <a:latin typeface="+mj-lt"/>
              </a:rPr>
              <a:t>A disincentive to work? – NO!</a:t>
            </a:r>
          </a:p>
          <a:p>
            <a:r>
              <a:rPr lang="en-US" dirty="0" smtClean="0">
                <a:latin typeface="+mj-lt"/>
              </a:rPr>
              <a:t>Towards a virtuous cycle</a:t>
            </a:r>
          </a:p>
          <a:p>
            <a:r>
              <a:rPr lang="en-US" b="1" dirty="0">
                <a:solidFill>
                  <a:srgbClr val="FF0000"/>
                </a:solidFill>
                <a:latin typeface="+mj-lt"/>
              </a:rPr>
              <a:t>Linking social protection with employment promotion</a:t>
            </a:r>
          </a:p>
          <a:p>
            <a:r>
              <a:rPr lang="en-US" dirty="0" smtClean="0">
                <a:latin typeface="+mj-lt"/>
              </a:rPr>
              <a:t>The Single Window Service</a:t>
            </a:r>
          </a:p>
          <a:p>
            <a:endParaRPr lang="fr-FR" dirty="0">
              <a:latin typeface="+mj-lt"/>
            </a:endParaRPr>
          </a:p>
        </p:txBody>
      </p:sp>
      <p:pic>
        <p:nvPicPr>
          <p:cNvPr id="4" name="Picture 4" descr="ANd9GcTaKRpH6xinpYfIUlJsxCu-KKvsvlrlny0gFWzW9YKzM_w7N4aGH5YbCpdK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01813"/>
            <a:ext cx="1468437" cy="2058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9608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To enhance the virtuous cycle… Linking SP and employment promotion</a:t>
            </a:r>
            <a:endParaRPr lang="fr-F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85313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smtClean="0"/>
              <a:t>Inter-linked policies:</a:t>
            </a:r>
          </a:p>
          <a:p>
            <a:pPr lvl="1"/>
            <a:r>
              <a:rPr lang="en-US" dirty="0" smtClean="0"/>
              <a:t>Ensure coherence among strategies and policies  (social protection, employment, macroeconomic policy)</a:t>
            </a:r>
          </a:p>
          <a:p>
            <a:pPr lvl="1"/>
            <a:r>
              <a:rPr lang="en-US" dirty="0"/>
              <a:t>Develop integrated programs (e.g. Chile </a:t>
            </a:r>
            <a:r>
              <a:rPr lang="en-US" dirty="0" err="1"/>
              <a:t>Solidario</a:t>
            </a:r>
            <a:r>
              <a:rPr lang="en-US" dirty="0"/>
              <a:t>) aiming at withdrawing people from poverty through a mix of social protection and employment promotion interventions</a:t>
            </a:r>
          </a:p>
          <a:p>
            <a:pPr lvl="1"/>
            <a:r>
              <a:rPr lang="en-US" dirty="0" smtClean="0"/>
              <a:t>Develop sectorial approaches for the development of priority economic clusters, with a mix of social protection, employment, fiscal policies</a:t>
            </a:r>
          </a:p>
          <a:p>
            <a:pPr lvl="2"/>
            <a:r>
              <a:rPr lang="en-US" dirty="0" smtClean="0"/>
              <a:t>The concept of “</a:t>
            </a:r>
            <a:r>
              <a:rPr lang="en-US" b="1" dirty="0" smtClean="0"/>
              <a:t>growth diamond</a:t>
            </a:r>
            <a:r>
              <a:rPr lang="en-US" dirty="0" smtClean="0"/>
              <a:t>” helps to focus and coordinate policies around priority economic clusters </a:t>
            </a:r>
          </a:p>
        </p:txBody>
      </p:sp>
    </p:spTree>
    <p:extLst>
      <p:ext uri="{BB962C8B-B14F-4D97-AF65-F5344CB8AC3E}">
        <p14:creationId xmlns:p14="http://schemas.microsoft.com/office/powerpoint/2010/main" xmlns="" val="252893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80" y="274638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To enhance the virtuous cycle… Linking SP and employment promotion</a:t>
            </a:r>
            <a:endParaRPr lang="fr-FR" dirty="0"/>
          </a:p>
        </p:txBody>
      </p:sp>
      <p:sp>
        <p:nvSpPr>
          <p:cNvPr id="6" name="TextBox 5"/>
          <p:cNvSpPr txBox="1"/>
          <p:nvPr/>
        </p:nvSpPr>
        <p:spPr>
          <a:xfrm>
            <a:off x="755576" y="6453336"/>
            <a:ext cx="7328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ILO-EU project, 2012. Integrated National E/SP Strategy in Cambodia</a:t>
            </a:r>
            <a:endParaRPr lang="fr-FR" dirty="0"/>
          </a:p>
        </p:txBody>
      </p:sp>
      <p:grpSp>
        <p:nvGrpSpPr>
          <p:cNvPr id="7" name="Group 6"/>
          <p:cNvGrpSpPr/>
          <p:nvPr/>
        </p:nvGrpSpPr>
        <p:grpSpPr>
          <a:xfrm>
            <a:off x="467544" y="1679902"/>
            <a:ext cx="8064896" cy="4678035"/>
            <a:chOff x="323528" y="1825659"/>
            <a:chExt cx="8064896" cy="4678035"/>
          </a:xfrm>
        </p:grpSpPr>
        <p:pic>
          <p:nvPicPr>
            <p:cNvPr id="8" name="Afbeelding 12"/>
            <p:cNvPicPr/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83767" y="2420888"/>
              <a:ext cx="3414056" cy="34826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5796136" y="3839043"/>
              <a:ext cx="241859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Irrigation infrastructure through PWPs</a:t>
              </a:r>
              <a:endParaRPr lang="fr-FR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932040" y="5580364"/>
              <a:ext cx="345638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Access to health care for farmers, income security during off farm through PWPs</a:t>
              </a:r>
              <a:endParaRPr lang="fr-FR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83568" y="4942909"/>
              <a:ext cx="241859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Skills training on new production techniques, marketing of agricultural products</a:t>
              </a:r>
              <a:endParaRPr lang="fr-FR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932040" y="1825659"/>
              <a:ext cx="273921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Tax exemptions on exports of agriculture products, rice banks to stabilize farmers’ income, …</a:t>
              </a:r>
              <a:endParaRPr lang="fr-FR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23528" y="2564904"/>
              <a:ext cx="2376264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Linkages to local markets (hotels, schools …) through the school feeding program</a:t>
              </a:r>
              <a:endParaRPr lang="fr-FR" dirty="0"/>
            </a:p>
          </p:txBody>
        </p:sp>
      </p:grpSp>
      <p:sp>
        <p:nvSpPr>
          <p:cNvPr id="14" name="Rectangle 13"/>
          <p:cNvSpPr/>
          <p:nvPr/>
        </p:nvSpPr>
        <p:spPr>
          <a:xfrm>
            <a:off x="323528" y="1556792"/>
            <a:ext cx="32001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/>
              <a:t>Growth diamond:</a:t>
            </a:r>
          </a:p>
        </p:txBody>
      </p:sp>
    </p:spTree>
    <p:extLst>
      <p:ext uri="{BB962C8B-B14F-4D97-AF65-F5344CB8AC3E}">
        <p14:creationId xmlns:p14="http://schemas.microsoft.com/office/powerpoint/2010/main" xmlns="" val="56116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67328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To enhance the virtuous cycle… Linking SP and employment promotion</a:t>
            </a:r>
            <a:endParaRPr lang="fr-F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Operational tools:</a:t>
            </a:r>
          </a:p>
          <a:p>
            <a:pPr lvl="1"/>
            <a:r>
              <a:rPr lang="en-US" dirty="0" smtClean="0"/>
              <a:t>At national level</a:t>
            </a:r>
            <a:r>
              <a:rPr lang="en-US" dirty="0"/>
              <a:t>: </a:t>
            </a:r>
            <a:endParaRPr lang="en-US" dirty="0" smtClean="0"/>
          </a:p>
          <a:p>
            <a:pPr lvl="2"/>
            <a:r>
              <a:rPr lang="en-US" dirty="0" smtClean="0"/>
              <a:t>inter-ministerial </a:t>
            </a:r>
            <a:r>
              <a:rPr lang="en-US" dirty="0"/>
              <a:t>coordination </a:t>
            </a:r>
            <a:r>
              <a:rPr lang="en-US" dirty="0" smtClean="0"/>
              <a:t>boards, </a:t>
            </a:r>
          </a:p>
          <a:p>
            <a:pPr lvl="2"/>
            <a:r>
              <a:rPr lang="en-US" dirty="0" smtClean="0"/>
              <a:t>coordinating ministry or task force under ministry of finance, vice president or ministry of interior (e.g. CARD)</a:t>
            </a:r>
          </a:p>
          <a:p>
            <a:pPr lvl="1"/>
            <a:r>
              <a:rPr lang="en-US" dirty="0" smtClean="0"/>
              <a:t>At delivery level: integrated delivery mechanisms providing access to social protection and employment services for the individuals</a:t>
            </a:r>
          </a:p>
          <a:p>
            <a:pPr lvl="2"/>
            <a:r>
              <a:rPr lang="en-US" dirty="0" smtClean="0"/>
              <a:t>The idea of the </a:t>
            </a:r>
            <a:r>
              <a:rPr lang="en-US" b="1" dirty="0" smtClean="0"/>
              <a:t>Single Window Service</a:t>
            </a:r>
            <a:r>
              <a:rPr lang="en-US" dirty="0" smtClean="0"/>
              <a:t>, PEOPLE service, One bowl service, One house service…</a:t>
            </a:r>
          </a:p>
        </p:txBody>
      </p:sp>
    </p:spTree>
    <p:extLst>
      <p:ext uri="{BB962C8B-B14F-4D97-AF65-F5344CB8AC3E}">
        <p14:creationId xmlns:p14="http://schemas.microsoft.com/office/powerpoint/2010/main" xmlns="" val="382492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Structure of the presentation</a:t>
            </a:r>
            <a:endParaRPr lang="fr-F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9956" y="1600200"/>
            <a:ext cx="6966843" cy="4525963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+mj-lt"/>
              </a:rPr>
              <a:t>The social protection floor = right to social security for all</a:t>
            </a:r>
          </a:p>
          <a:p>
            <a:r>
              <a:rPr lang="en-US" dirty="0" smtClean="0">
                <a:latin typeface="+mj-lt"/>
              </a:rPr>
              <a:t>A disincentive to work? – NO!</a:t>
            </a:r>
          </a:p>
          <a:p>
            <a:r>
              <a:rPr lang="en-US" dirty="0" smtClean="0">
                <a:latin typeface="+mj-lt"/>
              </a:rPr>
              <a:t>Towards a virtuous cycle</a:t>
            </a:r>
          </a:p>
          <a:p>
            <a:r>
              <a:rPr lang="en-US" dirty="0" smtClean="0">
                <a:latin typeface="+mj-lt"/>
              </a:rPr>
              <a:t>Linking social protection with employment promotion</a:t>
            </a:r>
          </a:p>
          <a:p>
            <a:r>
              <a:rPr lang="en-US" b="1" dirty="0">
                <a:solidFill>
                  <a:srgbClr val="FF0000"/>
                </a:solidFill>
                <a:latin typeface="+mj-lt"/>
              </a:rPr>
              <a:t>The Single Window Service</a:t>
            </a:r>
          </a:p>
          <a:p>
            <a:endParaRPr lang="fr-FR" dirty="0">
              <a:latin typeface="+mj-lt"/>
            </a:endParaRPr>
          </a:p>
        </p:txBody>
      </p:sp>
      <p:pic>
        <p:nvPicPr>
          <p:cNvPr id="4" name="Picture 4" descr="ANd9GcTaKRpH6xinpYfIUlJsxCu-KKvsvlrlny0gFWzW9YKzM_w7N4aGH5YbCpdK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01813"/>
            <a:ext cx="1468437" cy="2058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57548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80" y="413792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The Single Window Service</a:t>
            </a:r>
            <a:r>
              <a:rPr lang="en-US" sz="4000" b="1" dirty="0" smtClean="0"/>
              <a:t>: a case management system, to provide adapted SP and employment services to people</a:t>
            </a:r>
            <a:endParaRPr lang="fr-FR" sz="4000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5900" y="2348880"/>
            <a:ext cx="7102484" cy="4200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68663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Box 100"/>
          <p:cNvSpPr txBox="1"/>
          <p:nvPr/>
        </p:nvSpPr>
        <p:spPr>
          <a:xfrm>
            <a:off x="228600" y="4382631"/>
            <a:ext cx="38862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dirty="0" smtClean="0"/>
          </a:p>
          <a:p>
            <a:endParaRPr lang="en-US" sz="1400" dirty="0" smtClean="0"/>
          </a:p>
          <a:p>
            <a:pPr>
              <a:buBlip>
                <a:blip r:embed="rId2"/>
              </a:buBlip>
            </a:pPr>
            <a:endParaRPr lang="en-US" sz="1400" dirty="0" smtClean="0"/>
          </a:p>
        </p:txBody>
      </p:sp>
      <p:sp>
        <p:nvSpPr>
          <p:cNvPr id="105" name="TextBox 104"/>
          <p:cNvSpPr txBox="1"/>
          <p:nvPr/>
        </p:nvSpPr>
        <p:spPr>
          <a:xfrm>
            <a:off x="228600" y="2756357"/>
            <a:ext cx="411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dirty="0" smtClean="0"/>
          </a:p>
          <a:p>
            <a:pPr>
              <a:buBlip>
                <a:blip r:embed="rId2"/>
              </a:buBlip>
            </a:pPr>
            <a:endParaRPr lang="en-US" sz="1400" dirty="0" smtClean="0"/>
          </a:p>
        </p:txBody>
      </p:sp>
      <p:pic>
        <p:nvPicPr>
          <p:cNvPr id="95" name="Picture 94" descr="SWS figure1 In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299403"/>
            <a:ext cx="7776864" cy="6153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67232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Single Window Service: </a:t>
            </a:r>
            <a:r>
              <a:rPr lang="en-US" sz="4000" b="1" dirty="0" smtClean="0"/>
              <a:t>a database of beneficiaries which is updated regularly</a:t>
            </a:r>
            <a:endParaRPr lang="fr-FR" sz="4000" b="1" dirty="0"/>
          </a:p>
        </p:txBody>
      </p:sp>
      <p:grpSp>
        <p:nvGrpSpPr>
          <p:cNvPr id="4" name="Group 3"/>
          <p:cNvGrpSpPr/>
          <p:nvPr/>
        </p:nvGrpSpPr>
        <p:grpSpPr>
          <a:xfrm>
            <a:off x="683568" y="1437409"/>
            <a:ext cx="1449511" cy="1142573"/>
            <a:chOff x="122386" y="1852638"/>
            <a:chExt cx="1449511" cy="1142573"/>
          </a:xfrm>
        </p:grpSpPr>
        <p:pic>
          <p:nvPicPr>
            <p:cNvPr id="5" name="Picture 10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386" y="1852638"/>
              <a:ext cx="1449511" cy="10857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122386" y="2348880"/>
              <a:ext cx="144951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bg1"/>
                  </a:solidFill>
                </a:rPr>
                <a:t>PROVINCE/</a:t>
              </a:r>
              <a:br>
                <a:rPr lang="en-US" b="1" dirty="0" smtClean="0">
                  <a:solidFill>
                    <a:schemeClr val="bg1"/>
                  </a:solidFill>
                </a:rPr>
              </a:br>
              <a:r>
                <a:rPr lang="en-US" b="1" dirty="0" smtClean="0">
                  <a:solidFill>
                    <a:schemeClr val="bg1"/>
                  </a:solidFill>
                </a:rPr>
                <a:t>NATIONAL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9099" y="2531850"/>
            <a:ext cx="1506637" cy="1339308"/>
            <a:chOff x="122386" y="2953788"/>
            <a:chExt cx="1506637" cy="1339308"/>
          </a:xfrm>
        </p:grpSpPr>
        <p:pic>
          <p:nvPicPr>
            <p:cNvPr id="8" name="Picture 1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386" y="2953788"/>
              <a:ext cx="1449512" cy="13069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TextBox 8"/>
            <p:cNvSpPr txBox="1"/>
            <p:nvPr/>
          </p:nvSpPr>
          <p:spPr>
            <a:xfrm>
              <a:off x="179512" y="3923764"/>
              <a:ext cx="14495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bg1"/>
                  </a:solidFill>
                </a:rPr>
                <a:t>DISTRICT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83568" y="4039327"/>
            <a:ext cx="1497286" cy="1080120"/>
            <a:chOff x="122386" y="4509120"/>
            <a:chExt cx="1497286" cy="1080120"/>
          </a:xfrm>
        </p:grpSpPr>
        <p:pic>
          <p:nvPicPr>
            <p:cNvPr id="11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386" y="4509120"/>
              <a:ext cx="1409497" cy="10557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>
              <a:off x="170161" y="5219908"/>
              <a:ext cx="14495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bg1"/>
                  </a:solidFill>
                </a:rPr>
                <a:t>COMMUNE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83568" y="5339630"/>
            <a:ext cx="1497286" cy="945883"/>
            <a:chOff x="122386" y="5795485"/>
            <a:chExt cx="1497286" cy="945883"/>
          </a:xfrm>
        </p:grpSpPr>
        <p:pic>
          <p:nvPicPr>
            <p:cNvPr id="14" name="Picture 9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386" y="5795485"/>
              <a:ext cx="1409497" cy="9345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5" name="TextBox 14"/>
            <p:cNvSpPr txBox="1"/>
            <p:nvPr/>
          </p:nvSpPr>
          <p:spPr>
            <a:xfrm>
              <a:off x="170161" y="6372036"/>
              <a:ext cx="14495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bg1"/>
                  </a:solidFill>
                </a:rPr>
                <a:t>VILLAGE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2204741" y="5373216"/>
            <a:ext cx="53915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Village committees identify potential beneficiaries (targeted programs), explain about social protection and employment programs and registration process</a:t>
            </a:r>
            <a:endParaRPr lang="fr-FR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2204742" y="3956863"/>
            <a:ext cx="48736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Commune officers promote existing schemes, facilitate applications, collect contributions if any, deliver the membership cards, update commune databases of beneficiaries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204741" y="2588711"/>
            <a:ext cx="48736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Health / SS / Education officers </a:t>
            </a:r>
            <a:r>
              <a:rPr lang="en-US" b="1" dirty="0" smtClean="0"/>
              <a:t>process applications and issue membership cards</a:t>
            </a:r>
          </a:p>
          <a:p>
            <a:r>
              <a:rPr lang="en-US" b="1" dirty="0" err="1" smtClean="0"/>
              <a:t>MoI</a:t>
            </a:r>
            <a:r>
              <a:rPr lang="en-US" b="1" dirty="0" smtClean="0"/>
              <a:t> or Planning officers consolidate district database </a:t>
            </a:r>
            <a:r>
              <a:rPr lang="en-US" b="1" dirty="0"/>
              <a:t>of </a:t>
            </a:r>
            <a:r>
              <a:rPr lang="en-US" b="1" dirty="0" smtClean="0"/>
              <a:t>beneficiaries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204740" y="1571307"/>
            <a:ext cx="47435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/>
              <a:t>MoI</a:t>
            </a:r>
            <a:r>
              <a:rPr lang="en-US" b="1" dirty="0" smtClean="0"/>
              <a:t> or Planning officers monitor extension of coverage. Health / SS / Education officers prepare information tools on existing programs</a:t>
            </a:r>
            <a:endParaRPr lang="fr-FR" b="1" dirty="0"/>
          </a:p>
        </p:txBody>
      </p:sp>
      <p:sp>
        <p:nvSpPr>
          <p:cNvPr id="20" name="Can 19"/>
          <p:cNvSpPr/>
          <p:nvPr/>
        </p:nvSpPr>
        <p:spPr>
          <a:xfrm>
            <a:off x="7308304" y="4277997"/>
            <a:ext cx="576064" cy="495637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DB</a:t>
            </a:r>
            <a:endParaRPr lang="fr-FR" dirty="0"/>
          </a:p>
        </p:txBody>
      </p:sp>
      <p:sp>
        <p:nvSpPr>
          <p:cNvPr id="21" name="Can 20"/>
          <p:cNvSpPr/>
          <p:nvPr/>
        </p:nvSpPr>
        <p:spPr>
          <a:xfrm>
            <a:off x="7308304" y="2708920"/>
            <a:ext cx="1368152" cy="100811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Database of members</a:t>
            </a:r>
            <a:endParaRPr lang="fr-FR" dirty="0"/>
          </a:p>
        </p:txBody>
      </p:sp>
      <p:sp>
        <p:nvSpPr>
          <p:cNvPr id="22" name="Can 21"/>
          <p:cNvSpPr/>
          <p:nvPr/>
        </p:nvSpPr>
        <p:spPr>
          <a:xfrm>
            <a:off x="8172400" y="4277997"/>
            <a:ext cx="576064" cy="495637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DB</a:t>
            </a:r>
            <a:endParaRPr lang="fr-FR" dirty="0"/>
          </a:p>
        </p:txBody>
      </p:sp>
      <p:cxnSp>
        <p:nvCxnSpPr>
          <p:cNvPr id="24" name="Elbow Connector 23"/>
          <p:cNvCxnSpPr>
            <a:stCxn id="20" idx="1"/>
            <a:endCxn id="21" idx="3"/>
          </p:cNvCxnSpPr>
          <p:nvPr/>
        </p:nvCxnSpPr>
        <p:spPr>
          <a:xfrm rot="5400000" flipH="1" flipV="1">
            <a:off x="7513876" y="3799493"/>
            <a:ext cx="560965" cy="396044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Elbow Connector 25"/>
          <p:cNvCxnSpPr>
            <a:stCxn id="22" idx="1"/>
            <a:endCxn id="21" idx="3"/>
          </p:cNvCxnSpPr>
          <p:nvPr/>
        </p:nvCxnSpPr>
        <p:spPr>
          <a:xfrm rot="16200000" flipV="1">
            <a:off x="7945924" y="3763489"/>
            <a:ext cx="560965" cy="468052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7308304" y="1894472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 </a:t>
            </a:r>
            <a:endParaRPr lang="fr-F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75723" y="1547612"/>
            <a:ext cx="1228725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298305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Single Window Service: a key tool to expand coverage</a:t>
            </a:r>
            <a:endParaRPr lang="fr-F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>
                <a:sym typeface="Wingdings" pitchFamily="2" charset="2"/>
              </a:rPr>
              <a:t>Offers case management (adapted provision of social protection and employment services)  graduation out of poverty </a:t>
            </a:r>
          </a:p>
          <a:p>
            <a:r>
              <a:rPr lang="en-US" dirty="0" smtClean="0">
                <a:sym typeface="Wingdings" pitchFamily="2" charset="2"/>
              </a:rPr>
              <a:t>Facilitates outreach of SP&amp;E programs (below provincial level!) and extension of coverage</a:t>
            </a:r>
          </a:p>
          <a:p>
            <a:r>
              <a:rPr lang="en-US" dirty="0" smtClean="0">
                <a:sym typeface="Wingdings" pitchFamily="2" charset="2"/>
              </a:rPr>
              <a:t>Provides concrete role to subnational level</a:t>
            </a:r>
            <a:r>
              <a:rPr lang="fr-FR" dirty="0" smtClean="0">
                <a:sym typeface="Wingdings" pitchFamily="2" charset="2"/>
              </a:rPr>
              <a:t> in the provision of social services</a:t>
            </a:r>
          </a:p>
          <a:p>
            <a:r>
              <a:rPr lang="en-US" dirty="0" smtClean="0">
                <a:sym typeface="Wingdings" pitchFamily="2" charset="2"/>
              </a:rPr>
              <a:t>Increases efficiencies by sharing administrative functions between schemes (enrolment…)</a:t>
            </a:r>
          </a:p>
          <a:p>
            <a:r>
              <a:rPr lang="en-US" dirty="0" smtClean="0">
                <a:sym typeface="Wingdings" pitchFamily="2" charset="2"/>
              </a:rPr>
              <a:t>Uses and updates a common DB of beneficiaries (linked with Single ID system)</a:t>
            </a:r>
          </a:p>
          <a:p>
            <a:r>
              <a:rPr lang="en-US" dirty="0" smtClean="0">
                <a:sym typeface="Wingdings" pitchFamily="2" charset="2"/>
              </a:rPr>
              <a:t>Completes the DB with information on the schemes that people are entitled to / registered in</a:t>
            </a:r>
          </a:p>
        </p:txBody>
      </p:sp>
    </p:spTree>
    <p:extLst>
      <p:ext uri="{BB962C8B-B14F-4D97-AF65-F5344CB8AC3E}">
        <p14:creationId xmlns:p14="http://schemas.microsoft.com/office/powerpoint/2010/main" xmlns="" val="333610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The SWS around the world</a:t>
            </a:r>
            <a:endParaRPr lang="fr-FR" b="1" dirty="0"/>
          </a:p>
        </p:txBody>
      </p:sp>
      <p:pic>
        <p:nvPicPr>
          <p:cNvPr id="4" name="Picture 4" descr="http://alecks.free.fr/wp-content/uploads/2010/12/political_world_map_12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976" y="1844605"/>
            <a:ext cx="8992073" cy="4563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Multiplier 3"/>
          <p:cNvSpPr/>
          <p:nvPr/>
        </p:nvSpPr>
        <p:spPr>
          <a:xfrm>
            <a:off x="2915816" y="4077072"/>
            <a:ext cx="360040" cy="57606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Multiplier 7"/>
          <p:cNvSpPr/>
          <p:nvPr/>
        </p:nvSpPr>
        <p:spPr>
          <a:xfrm>
            <a:off x="6084168" y="3501008"/>
            <a:ext cx="360040" cy="57606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Multiplier 8"/>
          <p:cNvSpPr/>
          <p:nvPr/>
        </p:nvSpPr>
        <p:spPr>
          <a:xfrm>
            <a:off x="6012160" y="3140968"/>
            <a:ext cx="360040" cy="57606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Multiplier 9"/>
          <p:cNvSpPr/>
          <p:nvPr/>
        </p:nvSpPr>
        <p:spPr>
          <a:xfrm>
            <a:off x="2438048" y="4725144"/>
            <a:ext cx="360040" cy="57606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TextBox 9"/>
          <p:cNvSpPr txBox="1"/>
          <p:nvPr/>
        </p:nvSpPr>
        <p:spPr>
          <a:xfrm>
            <a:off x="3419872" y="3140968"/>
            <a:ext cx="25638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>
                <a:solidFill>
                  <a:schemeClr val="tx2"/>
                </a:solidFill>
              </a:rPr>
              <a:t>Delhi: </a:t>
            </a:r>
            <a:r>
              <a:rPr lang="en-US" b="1" dirty="0" err="1">
                <a:solidFill>
                  <a:schemeClr val="tx2"/>
                </a:solidFill>
              </a:rPr>
              <a:t>Samajik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Suvidha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Sangam</a:t>
            </a:r>
            <a:r>
              <a:rPr lang="en-US" dirty="0" smtClean="0"/>
              <a:t>; NGOs, Single registration &amp; MIS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24128" y="3892406"/>
            <a:ext cx="343017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</a:rPr>
              <a:t>Bangalore: </a:t>
            </a:r>
            <a:r>
              <a:rPr lang="en-US" b="1" dirty="0" err="1" smtClean="0">
                <a:solidFill>
                  <a:schemeClr val="tx2"/>
                </a:solidFill>
              </a:rPr>
              <a:t>LabourNet</a:t>
            </a:r>
            <a:endParaRPr lang="en-US" b="1" dirty="0" smtClean="0">
              <a:solidFill>
                <a:schemeClr val="tx2"/>
              </a:solidFill>
            </a:endParaRPr>
          </a:p>
          <a:p>
            <a:r>
              <a:rPr lang="en-US" dirty="0" smtClean="0"/>
              <a:t>SMS to propose jobs</a:t>
            </a:r>
          </a:p>
          <a:p>
            <a:r>
              <a:rPr lang="en-US" dirty="0" smtClean="0"/>
              <a:t>Linkages SP/access to employment</a:t>
            </a:r>
            <a:endParaRPr lang="fr-FR" dirty="0"/>
          </a:p>
        </p:txBody>
      </p:sp>
      <p:sp>
        <p:nvSpPr>
          <p:cNvPr id="12" name="TextBox 11"/>
          <p:cNvSpPr txBox="1"/>
          <p:nvPr/>
        </p:nvSpPr>
        <p:spPr>
          <a:xfrm>
            <a:off x="919973" y="3661573"/>
            <a:ext cx="2175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</a:rPr>
              <a:t>Brazil: </a:t>
            </a:r>
            <a:r>
              <a:rPr lang="en-US" b="1" dirty="0" err="1" smtClean="0">
                <a:solidFill>
                  <a:schemeClr val="tx2"/>
                </a:solidFill>
              </a:rPr>
              <a:t>Bolsa</a:t>
            </a:r>
            <a:r>
              <a:rPr lang="en-US" b="1" dirty="0" smtClean="0">
                <a:solidFill>
                  <a:schemeClr val="tx2"/>
                </a:solidFill>
              </a:rPr>
              <a:t> </a:t>
            </a:r>
            <a:r>
              <a:rPr lang="en-US" b="1" dirty="0" err="1" smtClean="0">
                <a:solidFill>
                  <a:schemeClr val="tx2"/>
                </a:solidFill>
              </a:rPr>
              <a:t>Familia</a:t>
            </a:r>
            <a:r>
              <a:rPr lang="en-US" b="1" dirty="0" smtClean="0">
                <a:solidFill>
                  <a:schemeClr val="tx2"/>
                </a:solidFill>
              </a:rPr>
              <a:t>: </a:t>
            </a:r>
            <a:r>
              <a:rPr lang="en-US" dirty="0" smtClean="0"/>
              <a:t>performance based contracts, federal bank, </a:t>
            </a:r>
            <a:r>
              <a:rPr lang="en-US" dirty="0" err="1" smtClean="0"/>
              <a:t>cadastro</a:t>
            </a:r>
            <a:r>
              <a:rPr lang="en-US" dirty="0" smtClean="0"/>
              <a:t> </a:t>
            </a:r>
            <a:r>
              <a:rPr lang="en-US" dirty="0" err="1" smtClean="0"/>
              <a:t>unico</a:t>
            </a:r>
            <a:endParaRPr lang="fr-FR" dirty="0"/>
          </a:p>
        </p:txBody>
      </p:sp>
      <p:sp>
        <p:nvSpPr>
          <p:cNvPr id="13" name="TextBox 12"/>
          <p:cNvSpPr txBox="1"/>
          <p:nvPr/>
        </p:nvSpPr>
        <p:spPr>
          <a:xfrm>
            <a:off x="1475656" y="5157192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</a:rPr>
              <a:t>Chile </a:t>
            </a:r>
            <a:r>
              <a:rPr lang="en-US" b="1" dirty="0" err="1" smtClean="0">
                <a:solidFill>
                  <a:schemeClr val="tx2"/>
                </a:solidFill>
              </a:rPr>
              <a:t>solidario</a:t>
            </a:r>
            <a:r>
              <a:rPr lang="en-US" b="1" dirty="0" smtClean="0">
                <a:solidFill>
                  <a:schemeClr val="tx2"/>
                </a:solidFill>
              </a:rPr>
              <a:t>: </a:t>
            </a:r>
            <a:r>
              <a:rPr lang="en-US" dirty="0" smtClean="0"/>
              <a:t>case management</a:t>
            </a:r>
            <a:endParaRPr lang="fr-FR" dirty="0"/>
          </a:p>
        </p:txBody>
      </p:sp>
      <p:sp>
        <p:nvSpPr>
          <p:cNvPr id="14" name="Multiplier 7"/>
          <p:cNvSpPr/>
          <p:nvPr/>
        </p:nvSpPr>
        <p:spPr>
          <a:xfrm>
            <a:off x="4779916" y="4639992"/>
            <a:ext cx="360040" cy="57606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TextBox 14"/>
          <p:cNvSpPr txBox="1"/>
          <p:nvPr/>
        </p:nvSpPr>
        <p:spPr>
          <a:xfrm>
            <a:off x="4659818" y="5107709"/>
            <a:ext cx="27793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</a:rPr>
              <a:t>South African Social Security Agency (SASSA):</a:t>
            </a:r>
          </a:p>
          <a:p>
            <a:r>
              <a:rPr lang="en-US" dirty="0" smtClean="0"/>
              <a:t>Mobile one stop shop</a:t>
            </a:r>
            <a:endParaRPr lang="fr-FR" dirty="0"/>
          </a:p>
        </p:txBody>
      </p:sp>
      <p:sp>
        <p:nvSpPr>
          <p:cNvPr id="16" name="Multiplier 8"/>
          <p:cNvSpPr/>
          <p:nvPr/>
        </p:nvSpPr>
        <p:spPr>
          <a:xfrm>
            <a:off x="5799815" y="2839887"/>
            <a:ext cx="360040" cy="57606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4779916" y="2284296"/>
            <a:ext cx="25514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</a:rPr>
              <a:t>Pakistan: Benazir income support program</a:t>
            </a:r>
            <a:endParaRPr lang="fr-FR" b="1" dirty="0">
              <a:solidFill>
                <a:schemeClr val="tx2"/>
              </a:solidFill>
            </a:endParaRPr>
          </a:p>
        </p:txBody>
      </p:sp>
      <p:sp>
        <p:nvSpPr>
          <p:cNvPr id="19" name="Multiplier 7"/>
          <p:cNvSpPr/>
          <p:nvPr/>
        </p:nvSpPr>
        <p:spPr>
          <a:xfrm>
            <a:off x="8100392" y="5039046"/>
            <a:ext cx="360040" cy="57606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extBox 19"/>
          <p:cNvSpPr txBox="1"/>
          <p:nvPr/>
        </p:nvSpPr>
        <p:spPr>
          <a:xfrm>
            <a:off x="7439213" y="5569374"/>
            <a:ext cx="17150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</a:rPr>
              <a:t>New Zealand: community link centers</a:t>
            </a:r>
            <a:endParaRPr lang="fr-FR" dirty="0"/>
          </a:p>
        </p:txBody>
      </p:sp>
      <p:sp>
        <p:nvSpPr>
          <p:cNvPr id="21" name="Multiplier 8"/>
          <p:cNvSpPr/>
          <p:nvPr/>
        </p:nvSpPr>
        <p:spPr>
          <a:xfrm>
            <a:off x="6660232" y="2960452"/>
            <a:ext cx="360040" cy="57606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TextBox 21"/>
          <p:cNvSpPr txBox="1"/>
          <p:nvPr/>
        </p:nvSpPr>
        <p:spPr>
          <a:xfrm>
            <a:off x="7020272" y="2708920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</a:rPr>
              <a:t>China: </a:t>
            </a:r>
            <a:r>
              <a:rPr lang="fr-FR" b="1" dirty="0" err="1">
                <a:solidFill>
                  <a:schemeClr val="tx2"/>
                </a:solidFill>
              </a:rPr>
              <a:t>Community</a:t>
            </a:r>
            <a:r>
              <a:rPr lang="fr-FR" b="1" dirty="0">
                <a:solidFill>
                  <a:schemeClr val="tx2"/>
                </a:solidFill>
              </a:rPr>
              <a:t> services </a:t>
            </a:r>
            <a:r>
              <a:rPr lang="fr-FR" dirty="0" err="1" smtClean="0"/>
              <a:t>integrating</a:t>
            </a:r>
            <a:r>
              <a:rPr lang="fr-FR" dirty="0" smtClean="0"/>
              <a:t> SP and </a:t>
            </a:r>
            <a:r>
              <a:rPr lang="fr-FR" dirty="0" err="1" smtClean="0"/>
              <a:t>Employment</a:t>
            </a:r>
            <a:r>
              <a:rPr lang="fr-FR" dirty="0" smtClean="0"/>
              <a:t> services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3701800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Is the SWS relevant for the future of social security in ASEAN?</a:t>
            </a:r>
            <a:endParaRPr lang="fr-F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Was endorsed as the implementation mechanism of the NSPS in Cambodia</a:t>
            </a:r>
          </a:p>
          <a:p>
            <a:r>
              <a:rPr lang="en-US" dirty="0" smtClean="0"/>
              <a:t>Growing interest in Indonesia for anti poverty programs and extension of coverage in the framework of BPJS1 and 2</a:t>
            </a:r>
          </a:p>
          <a:p>
            <a:r>
              <a:rPr lang="en-US" dirty="0" smtClean="0"/>
              <a:t>Design studies in the two countries</a:t>
            </a:r>
          </a:p>
          <a:p>
            <a:r>
              <a:rPr lang="en-US" dirty="0" smtClean="0"/>
              <a:t>Workshop in May 2013, Bangkok leading to a consolidated publication with articles/country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Discussion on relevance for other countries and forms it can take</a:t>
            </a:r>
            <a:endParaRPr lang="en-US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68397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401416" y="274638"/>
            <a:ext cx="627504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/>
              <a:t>Readings…</a:t>
            </a:r>
            <a:endParaRPr lang="fr-FR" b="1" dirty="0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265" y="3747145"/>
            <a:ext cx="6209316" cy="3110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33265" y="3377813"/>
            <a:ext cx="2809115" cy="369332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www.social-protection.org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1520" y="2003356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 smtClean="0"/>
              <a:t>http://www.ilo.org/ilc/ILCSessions/101stSession/reports/provisional-records/WCMS_183326/lang--en/index.htm</a:t>
            </a:r>
            <a:endParaRPr lang="fr-FR" sz="2000" dirty="0"/>
          </a:p>
        </p:txBody>
      </p:sp>
      <p:pic>
        <p:nvPicPr>
          <p:cNvPr id="10" name="Picture 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106" y="188640"/>
            <a:ext cx="1225550" cy="175101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115617" y="764704"/>
            <a:ext cx="2304256" cy="1200329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RECOMMENDATION ON NATIONAL FLOORS OF SOCIAL PROTECTION (202)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0916" y="1208162"/>
            <a:ext cx="2579596" cy="3660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932040" y="1951965"/>
            <a:ext cx="2809115" cy="1477328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FACTSHEET on the SWS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http://www.social-protection.org/gimi/gess/RessShowRessource.do?ressourceId=30172</a:t>
            </a:r>
            <a:endParaRPr lang="fr-F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4084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1490</Words>
  <Application>Microsoft Office PowerPoint</Application>
  <PresentationFormat>On-screen Show (4:3)</PresentationFormat>
  <Paragraphs>196</Paragraphs>
  <Slides>27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Linking the social protection floor to employment promoting and enhancing interventions to tend towards social protection and economic inclusion</vt:lpstr>
      <vt:lpstr>Structure of the presentation</vt:lpstr>
      <vt:lpstr>The social protection floor</vt:lpstr>
      <vt:lpstr>The social protection floor</vt:lpstr>
      <vt:lpstr>The social protection floor</vt:lpstr>
      <vt:lpstr>This approach was adopted in national social protection strategies</vt:lpstr>
      <vt:lpstr>And endorsed by the ILC in June 2012 with the adoption of the SPF Recommendation (No 202)</vt:lpstr>
      <vt:lpstr>In a country with a Social protection floor,  four guarantees:</vt:lpstr>
      <vt:lpstr>Nationally defined Social Protection Floors</vt:lpstr>
      <vt:lpstr>Structure of the presentation</vt:lpstr>
      <vt:lpstr>A disincentive to work? – NO!</vt:lpstr>
      <vt:lpstr>A disincentive to work? – NO!</vt:lpstr>
      <vt:lpstr>Structure of the presentation</vt:lpstr>
      <vt:lpstr>Towards a virtuous cycle</vt:lpstr>
      <vt:lpstr>Slide 15</vt:lpstr>
      <vt:lpstr>Structure of the presentation</vt:lpstr>
      <vt:lpstr>To enhance the virtuous cycle… Linking SP and employment promotion</vt:lpstr>
      <vt:lpstr>To enhance the virtuous cycle… Linking SP and employment promotion</vt:lpstr>
      <vt:lpstr>To enhance the virtuous cycle… Linking SP and employment promotion</vt:lpstr>
      <vt:lpstr>Structure of the presentation</vt:lpstr>
      <vt:lpstr>The Single Window Service: a case management system, to provide adapted SP and employment services to people</vt:lpstr>
      <vt:lpstr>Slide 22</vt:lpstr>
      <vt:lpstr>The Single Window Service: a database of beneficiaries which is updated regularly</vt:lpstr>
      <vt:lpstr>The Single Window Service: a key tool to expand coverage</vt:lpstr>
      <vt:lpstr>The SWS around the world</vt:lpstr>
      <vt:lpstr>Is the SWS relevant for the future of social security in ASEAN?</vt:lpstr>
      <vt:lpstr>Slide 27</vt:lpstr>
    </vt:vector>
  </TitlesOfParts>
  <Company>ILO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Linking the social protection floor to employment promoting and enhancing interventions to tend towards social protection and economic inclusion</dc:title>
  <dc:creator>schmittv</dc:creator>
  <cp:lastModifiedBy>g4socfas</cp:lastModifiedBy>
  <cp:revision>43</cp:revision>
  <dcterms:created xsi:type="dcterms:W3CDTF">2012-09-24T08:35:12Z</dcterms:created>
  <dcterms:modified xsi:type="dcterms:W3CDTF">2012-10-02T13:59:17Z</dcterms:modified>
</cp:coreProperties>
</file>