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63" r:id="rId6"/>
    <p:sldId id="276" r:id="rId7"/>
    <p:sldId id="273" r:id="rId8"/>
    <p:sldId id="274" r:id="rId9"/>
    <p:sldId id="284" r:id="rId10"/>
    <p:sldId id="282" r:id="rId11"/>
    <p:sldId id="275" r:id="rId12"/>
    <p:sldId id="279" r:id="rId13"/>
    <p:sldId id="278" r:id="rId14"/>
    <p:sldId id="285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1" autoAdjust="0"/>
    <p:restoredTop sz="77328" autoAdjust="0"/>
  </p:normalViewPr>
  <p:slideViewPr>
    <p:cSldViewPr snapToGrid="0">
      <p:cViewPr varScale="1">
        <p:scale>
          <a:sx n="51" d="100"/>
          <a:sy n="51" d="100"/>
        </p:scale>
        <p:origin x="1304" y="24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600" b="1" dirty="0"/>
              <a:t>Aim of the </a:t>
            </a:r>
            <a:r>
              <a:rPr lang="fr-BE" sz="1600" b="1" dirty="0" err="1"/>
              <a:t>study</a:t>
            </a:r>
            <a:r>
              <a:rPr lang="fr-BE" sz="1600" b="1" dirty="0"/>
              <a:t>:</a:t>
            </a:r>
          </a:p>
          <a:p>
            <a:pPr marL="171450" indent="-171450">
              <a:buFontTx/>
              <a:buChar char="-"/>
            </a:pPr>
            <a:r>
              <a:rPr lang="en-GB" sz="1600" b="1" dirty="0"/>
              <a:t>Deepen the understanding on the situation of workers and economic units in the informal economy;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dirty="0"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Identify </a:t>
            </a:r>
            <a:r>
              <a:rPr lang="en-US" sz="1600" b="1" dirty="0">
                <a:effectLst/>
                <a:highlight>
                  <a:srgbClr val="FFFF00"/>
                </a:highlight>
                <a:latin typeface="Noto Sans" panose="020B0502040504020204" pitchFamily="34" charset="0"/>
                <a:ea typeface="Noto Sans" panose="020B0502040504020204" pitchFamily="34" charset="0"/>
              </a:rPr>
              <a:t>possible barriers</a:t>
            </a:r>
            <a:r>
              <a:rPr lang="en-US" sz="1600" b="1" dirty="0"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to </a:t>
            </a:r>
            <a:r>
              <a:rPr lang="en-US" sz="1600" b="1" dirty="0">
                <a:effectLst/>
                <a:highlight>
                  <a:srgbClr val="FFFF00"/>
                </a:highlight>
                <a:latin typeface="Noto Sans" panose="020B0502040504020204" pitchFamily="34" charset="0"/>
                <a:ea typeface="Noto Sans" panose="020B0502040504020204" pitchFamily="34" charset="0"/>
              </a:rPr>
              <a:t>coverage</a:t>
            </a:r>
            <a:r>
              <a:rPr lang="en-US" sz="1600" b="1" dirty="0"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and </a:t>
            </a:r>
            <a:r>
              <a:rPr lang="en-US" sz="1600" b="1" dirty="0">
                <a:effectLst/>
                <a:highlight>
                  <a:srgbClr val="FFFF00"/>
                </a:highlight>
                <a:latin typeface="Noto Sans" panose="020B0502040504020204" pitchFamily="34" charset="0"/>
                <a:ea typeface="Noto Sans" panose="020B0502040504020204" pitchFamily="34" charset="0"/>
              </a:rPr>
              <a:t>formalization;</a:t>
            </a:r>
            <a:endParaRPr lang="en-GB" sz="1600" b="1" dirty="0"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600" b="1" dirty="0"/>
              <a:t>Provide recommendations.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1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2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Average monthly salary: Important gaps between formal and informal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Certain </a:t>
            </a:r>
            <a:r>
              <a:rPr lang="fr-BE" dirty="0" err="1"/>
              <a:t>number</a:t>
            </a:r>
            <a:r>
              <a:rPr lang="fr-BE" dirty="0"/>
              <a:t> of </a:t>
            </a:r>
            <a:r>
              <a:rPr lang="fr-BE" dirty="0" err="1"/>
              <a:t>findings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are cross-</a:t>
            </a:r>
            <a:r>
              <a:rPr lang="fr-BE" dirty="0" err="1"/>
              <a:t>sectoral</a:t>
            </a:r>
            <a:endParaRPr lang="fr-BE" dirty="0"/>
          </a:p>
          <a:p>
            <a:endParaRPr lang="fr-BE" dirty="0"/>
          </a:p>
          <a:p>
            <a:r>
              <a:rPr lang="en-GB" sz="1800" dirty="0">
                <a:effectLst/>
                <a:latin typeface="Segoe UI" panose="020B0502040204020203" pitchFamily="34" charset="0"/>
              </a:rPr>
              <a:t>Participants were aware about other schemes, such as maternity, pensions, but considered they are only for public sector workers and high earners (hence segmentation within the society)</a:t>
            </a:r>
            <a:endParaRPr lang="fr-BE" dirty="0"/>
          </a:p>
          <a:p>
            <a:endParaRPr lang="fr-BE" dirty="0"/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Women being underrepresented as they might have added maternity but it could also be that the main risk for maternity is associated with health cost which are covered by CBHI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0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Reimburse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bikes to </a:t>
            </a:r>
            <a:r>
              <a:rPr lang="fr-BE" dirty="0" err="1"/>
              <a:t>cooperatives</a:t>
            </a:r>
            <a:r>
              <a:rPr lang="fr-BE" dirty="0"/>
              <a:t> (</a:t>
            </a:r>
            <a:r>
              <a:rPr lang="fr-BE" dirty="0" err="1"/>
              <a:t>they</a:t>
            </a:r>
            <a:r>
              <a:rPr lang="fr-BE" dirty="0"/>
              <a:t> </a:t>
            </a:r>
            <a:r>
              <a:rPr lang="fr-BE" dirty="0" err="1"/>
              <a:t>pay</a:t>
            </a:r>
            <a:r>
              <a:rPr lang="fr-BE" dirty="0"/>
              <a:t> 200,000 for a bike </a:t>
            </a:r>
            <a:r>
              <a:rPr lang="fr-BE" dirty="0" err="1"/>
              <a:t>worth</a:t>
            </a:r>
            <a:r>
              <a:rPr lang="fr-BE" dirty="0"/>
              <a:t> 120,000 due to </a:t>
            </a:r>
            <a:r>
              <a:rPr lang="fr-BE" dirty="0" err="1"/>
              <a:t>interest</a:t>
            </a:r>
            <a:r>
              <a:rPr lang="fr-BE" dirty="0"/>
              <a:t> rates) -&gt; </a:t>
            </a:r>
            <a:r>
              <a:rPr lang="fr-BE" dirty="0" err="1"/>
              <a:t>Contribute</a:t>
            </a:r>
            <a:r>
              <a:rPr lang="fr-BE" dirty="0"/>
              <a:t> </a:t>
            </a:r>
            <a:r>
              <a:rPr lang="fr-BE" dirty="0" err="1"/>
              <a:t>towards</a:t>
            </a:r>
            <a:r>
              <a:rPr lang="fr-BE" dirty="0"/>
              <a:t>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lack</a:t>
            </a:r>
            <a:r>
              <a:rPr lang="fr-BE" dirty="0"/>
              <a:t> of trust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6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Broad &amp; diverse sector</a:t>
            </a:r>
          </a:p>
          <a:p>
            <a:endParaRPr lang="en-GB" noProof="0" dirty="0"/>
          </a:p>
          <a:p>
            <a:r>
              <a:rPr lang="en-GB" noProof="0" dirty="0"/>
              <a:t>VUP face similar challenges to social security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6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4328070"/>
            <a:ext cx="9245600" cy="1655762"/>
          </a:xfrm>
        </p:spPr>
        <p:txBody>
          <a:bodyPr/>
          <a:lstStyle/>
          <a:p>
            <a:r>
              <a:rPr lang="en-GB" dirty="0"/>
              <a:t>Workshop on extension of social protection to informal workers</a:t>
            </a:r>
            <a:br>
              <a:rPr lang="en-GB" dirty="0"/>
            </a:br>
            <a:r>
              <a:rPr lang="en-GB" sz="3200" i="1" dirty="0"/>
              <a:t>Kigali, 5 December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B5124CC-B52D-4379-A1B4-1DD3CCED9D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3959"/>
          <a:stretch/>
        </p:blipFill>
        <p:spPr>
          <a:xfrm>
            <a:off x="2946400" y="0"/>
            <a:ext cx="9245600" cy="53213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7F38A62-4570-FF1D-756D-7841D7622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8" y="2845378"/>
            <a:ext cx="7984389" cy="608525"/>
          </a:xfrm>
        </p:spPr>
        <p:txBody>
          <a:bodyPr/>
          <a:lstStyle/>
          <a:p>
            <a:r>
              <a:rPr lang="en-GB" sz="3400" dirty="0"/>
              <a:t>Findings from the study on barriers </a:t>
            </a:r>
            <a:br>
              <a:rPr lang="en-GB" sz="3400" dirty="0"/>
            </a:br>
            <a:r>
              <a:rPr lang="en-GB" sz="3400" dirty="0"/>
              <a:t>to access to social protection</a:t>
            </a:r>
            <a:br>
              <a:rPr lang="en-GB" sz="3400" dirty="0"/>
            </a:b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9645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18" y="2007220"/>
            <a:ext cx="7485573" cy="4360243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b="1" dirty="0"/>
              <a:t>Working Conditions</a:t>
            </a:r>
            <a:r>
              <a:rPr lang="en-US" dirty="0"/>
              <a:t>: No written contracts, </a:t>
            </a:r>
            <a:r>
              <a:rPr lang="en-GB" dirty="0"/>
              <a:t>working conditions vary from one employer to another; usually paid on weekly basis.</a:t>
            </a:r>
          </a:p>
          <a:p>
            <a:pPr lvl="1">
              <a:spcAft>
                <a:spcPts val="1800"/>
              </a:spcAft>
            </a:pPr>
            <a:r>
              <a:rPr lang="en-US" b="1" dirty="0"/>
              <a:t>Knowledge of social security schemes</a:t>
            </a:r>
            <a:r>
              <a:rPr lang="en-US" dirty="0"/>
              <a:t>: group with the lowest knowledge. Many are not affiliated with CBHI.</a:t>
            </a:r>
          </a:p>
          <a:p>
            <a:pPr lvl="1">
              <a:spcAft>
                <a:spcPts val="1800"/>
              </a:spcAft>
            </a:pPr>
            <a:r>
              <a:rPr lang="en-GB" dirty="0"/>
              <a:t>Some said they had savings capacity but disparities of income between domestic workers (e.g. in Kigali and outside);</a:t>
            </a:r>
          </a:p>
          <a:p>
            <a:pPr lvl="1">
              <a:spcAft>
                <a:spcPts val="1800"/>
              </a:spcAft>
            </a:pPr>
            <a:r>
              <a:rPr lang="en-US" b="1" dirty="0"/>
              <a:t>Biggest binding barriers</a:t>
            </a:r>
            <a:r>
              <a:rPr lang="en-US" dirty="0"/>
              <a:t>: Limited knowledge of social security schemes, limited knowledge of trade unions, employer willingness to formalize them.</a:t>
            </a:r>
            <a:endParaRPr lang="fr-BE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Image caption style here, lorem ipsum dolor sitam.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C55DA65-9F90-4746-B9C1-78D4014D4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27808"/>
          <a:stretch/>
        </p:blipFill>
        <p:spPr>
          <a:xfrm>
            <a:off x="8289130" y="981075"/>
            <a:ext cx="3902869" cy="58769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442E3-C14F-EA77-9F3E-D76D6CA2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/>
          <a:lstStyle/>
          <a:p>
            <a:r>
              <a:rPr lang="fr-BE" dirty="0"/>
              <a:t>D</a:t>
            </a:r>
            <a:r>
              <a:rPr lang="en-GB" dirty="0"/>
              <a:t>omestic Workers</a:t>
            </a:r>
          </a:p>
        </p:txBody>
      </p:sp>
    </p:spTree>
    <p:extLst>
      <p:ext uri="{BB962C8B-B14F-4D97-AF65-F5344CB8AC3E}">
        <p14:creationId xmlns:p14="http://schemas.microsoft.com/office/powerpoint/2010/main" val="277021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1C672-A5A9-4B51-93BF-B4D662B156E5}"/>
              </a:ext>
            </a:extLst>
          </p:cNvPr>
          <p:cNvSpPr txBox="1"/>
          <p:nvPr/>
        </p:nvSpPr>
        <p:spPr>
          <a:xfrm>
            <a:off x="11050832" y="6440119"/>
            <a:ext cx="930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</a:rPr>
              <a:t>©</a:t>
            </a:r>
            <a:r>
              <a:rPr lang="en-GB" sz="800" dirty="0"/>
              <a:t> </a:t>
            </a:r>
            <a:r>
              <a:rPr lang="en-GB" sz="800" dirty="0">
                <a:solidFill>
                  <a:schemeClr val="bg2"/>
                </a:solidFill>
              </a:rPr>
              <a:t>UN4U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90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Groups (FGs) Methodology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A3A15A-7342-27F1-2984-C5709AAE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9" y="2393951"/>
            <a:ext cx="7311862" cy="3609284"/>
          </a:xfrm>
        </p:spPr>
        <p:txBody>
          <a:bodyPr/>
          <a:lstStyle/>
          <a:p>
            <a:pPr lvl="2"/>
            <a:r>
              <a:rPr lang="en-GB" dirty="0"/>
              <a:t>FGs carried out by EPRN;</a:t>
            </a:r>
            <a:endParaRPr lang="en-GB" b="0" dirty="0">
              <a:solidFill>
                <a:schemeClr val="tx1"/>
              </a:solidFill>
            </a:endParaRPr>
          </a:p>
          <a:p>
            <a:pPr lvl="2"/>
            <a:r>
              <a:rPr lang="en-GB" b="0" dirty="0">
                <a:solidFill>
                  <a:schemeClr val="tx1"/>
                </a:solidFill>
              </a:rPr>
              <a:t>20 Focus Groups </a:t>
            </a:r>
            <a:r>
              <a:rPr lang="en-GB" dirty="0"/>
              <a:t>were organised;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GB" b="0" dirty="0">
                <a:solidFill>
                  <a:schemeClr val="tx1"/>
                </a:solidFill>
              </a:rPr>
              <a:t>6 Sectors: Mining, Construction, Motorcycle / Bicycle riders, Agriculture (tea plantation, rice plantation, coffee plantation), Retail (street vendors, fruit sellers, cross border trade), Domestic Workers;</a:t>
            </a:r>
          </a:p>
          <a:p>
            <a:pPr lvl="2"/>
            <a:r>
              <a:rPr lang="en-GB" dirty="0"/>
              <a:t>Geographical / spatial distribution (Kigali, secondary cities, remote districts, rural areas);</a:t>
            </a:r>
            <a:endParaRPr lang="en-GB" b="0" dirty="0">
              <a:solidFill>
                <a:schemeClr val="tx1"/>
              </a:solidFill>
            </a:endParaRPr>
          </a:p>
          <a:p>
            <a:pPr lvl="2"/>
            <a:r>
              <a:rPr lang="en-GB" dirty="0"/>
              <a:t>2 Cross-sectoral FGs exclusively with women;</a:t>
            </a:r>
          </a:p>
          <a:p>
            <a:pPr lvl="2"/>
            <a:r>
              <a:rPr lang="en-GB" b="0" dirty="0">
                <a:solidFill>
                  <a:schemeClr val="tx1"/>
                </a:solidFill>
              </a:rPr>
              <a:t>2 FGs exclusively with refugees (urban refugees / camp-based refugees);</a:t>
            </a:r>
          </a:p>
          <a:p>
            <a:pPr lvl="2"/>
            <a:r>
              <a:rPr lang="en-GB" dirty="0"/>
              <a:t>1 FG exclusively with PWDs from cross-border retail sector.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DBE7F9-0AD1-4A04-7E4A-927C1B2E3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5" name="Picture Placeholder 16" descr="A person wearing a yellow shirt&#10;&#10;Description automatically generated with medium confidence">
            <a:extLst>
              <a:ext uri="{FF2B5EF4-FFF2-40B4-BE49-F238E27FC236}">
                <a16:creationId xmlns:a16="http://schemas.microsoft.com/office/drawing/2014/main" id="{FD7EEDF4-D608-6C01-7C72-728592DCC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r="27859"/>
          <a:stretch>
            <a:fillRect/>
          </a:stretch>
        </p:blipFill>
        <p:spPr>
          <a:xfrm>
            <a:off x="8289131" y="981074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260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informal workers in specific sectors and average monthly salary (LFS 2022)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6254F0-F7DE-A30B-1B17-F845F94DA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10401"/>
              </p:ext>
            </p:extLst>
          </p:nvPr>
        </p:nvGraphicFramePr>
        <p:xfrm>
          <a:off x="490539" y="2321961"/>
          <a:ext cx="11417209" cy="4241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4459">
                  <a:extLst>
                    <a:ext uri="{9D8B030D-6E8A-4147-A177-3AD203B41FA5}">
                      <a16:colId xmlns:a16="http://schemas.microsoft.com/office/drawing/2014/main" val="3366599612"/>
                    </a:ext>
                  </a:extLst>
                </a:gridCol>
                <a:gridCol w="1066321">
                  <a:extLst>
                    <a:ext uri="{9D8B030D-6E8A-4147-A177-3AD203B41FA5}">
                      <a16:colId xmlns:a16="http://schemas.microsoft.com/office/drawing/2014/main" val="20181084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3362471865"/>
                    </a:ext>
                  </a:extLst>
                </a:gridCol>
                <a:gridCol w="960509">
                  <a:extLst>
                    <a:ext uri="{9D8B030D-6E8A-4147-A177-3AD203B41FA5}">
                      <a16:colId xmlns:a16="http://schemas.microsoft.com/office/drawing/2014/main" val="1051602596"/>
                    </a:ext>
                  </a:extLst>
                </a:gridCol>
                <a:gridCol w="1280194">
                  <a:extLst>
                    <a:ext uri="{9D8B030D-6E8A-4147-A177-3AD203B41FA5}">
                      <a16:colId xmlns:a16="http://schemas.microsoft.com/office/drawing/2014/main" val="1687428143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val="59506022"/>
                    </a:ext>
                  </a:extLst>
                </a:gridCol>
                <a:gridCol w="1160979">
                  <a:extLst>
                    <a:ext uri="{9D8B030D-6E8A-4147-A177-3AD203B41FA5}">
                      <a16:colId xmlns:a16="http://schemas.microsoft.com/office/drawing/2014/main" val="4140867145"/>
                    </a:ext>
                  </a:extLst>
                </a:gridCol>
                <a:gridCol w="1171254">
                  <a:extLst>
                    <a:ext uri="{9D8B030D-6E8A-4147-A177-3AD203B41FA5}">
                      <a16:colId xmlns:a16="http://schemas.microsoft.com/office/drawing/2014/main" val="72401858"/>
                    </a:ext>
                  </a:extLst>
                </a:gridCol>
              </a:tblGrid>
              <a:tr h="3904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Economic activity</a:t>
                      </a:r>
                      <a:endParaRPr lang="en-GB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monthly Salary</a:t>
                      </a:r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578941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 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Total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Formal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Share informal workers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Total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Formal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9154850"/>
                  </a:ext>
                </a:extLst>
              </a:tr>
              <a:tr h="410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Agriculture, forestry and fishing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1.419.226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6.459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1.412.768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"/>
                        </a:rPr>
                        <a:t>97%</a:t>
                      </a:r>
                      <a:endParaRPr lang="en-GB" sz="1500" b="1" i="0" u="none" strike="noStrike" dirty="0">
                        <a:solidFill>
                          <a:srgbClr val="002060"/>
                        </a:solidFill>
                        <a:effectLst/>
                        <a:latin typeface="Arial 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                          22.532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99.552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500" u="none" strike="noStrike" dirty="0">
                          <a:effectLst/>
                        </a:rPr>
                        <a:t>        </a:t>
                      </a:r>
                      <a:r>
                        <a:rPr lang="en-GB" sz="1500" b="1" u="none" strike="noStrike" dirty="0">
                          <a:effectLst/>
                        </a:rPr>
                        <a:t>22.179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4364847"/>
                  </a:ext>
                </a:extLst>
              </a:tr>
              <a:tr h="410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Mining and quarrying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38.102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2.722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effectLst/>
                        </a:rPr>
                        <a:t>35.380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"/>
                        </a:rPr>
                        <a:t>93%</a:t>
                      </a:r>
                      <a:endParaRPr lang="en-GB" sz="1500" b="0" i="0" u="none" strike="noStrike" dirty="0">
                        <a:solidFill>
                          <a:srgbClr val="002060"/>
                        </a:solidFill>
                        <a:effectLst/>
                        <a:latin typeface="Arial 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                          48.110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92.600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500" u="none" strike="noStrike" dirty="0">
                          <a:effectLst/>
                        </a:rPr>
                        <a:t>       44.658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713576"/>
                  </a:ext>
                </a:extLst>
              </a:tr>
              <a:tr h="410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Manufacturing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67.561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12.552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55.009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"/>
                        </a:rPr>
                        <a:t>81%</a:t>
                      </a:r>
                      <a:endParaRPr lang="en-GB" sz="1500" b="1" i="0" u="none" strike="noStrike" dirty="0">
                        <a:solidFill>
                          <a:srgbClr val="002060"/>
                        </a:solidFill>
                        <a:effectLst/>
                        <a:latin typeface="Arial 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                          71.569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149.971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500" u="none" strike="noStrike" dirty="0">
                          <a:effectLst/>
                        </a:rPr>
                        <a:t>        53.626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2465569"/>
                  </a:ext>
                </a:extLst>
              </a:tr>
              <a:tr h="410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Construction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344.144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effectLst/>
                        </a:rPr>
                        <a:t>6.737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337.407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"/>
                        </a:rPr>
                        <a:t>97%</a:t>
                      </a:r>
                      <a:endParaRPr lang="en-GB" sz="1500" b="0" i="0" u="none" strike="noStrike" dirty="0">
                        <a:solidFill>
                          <a:srgbClr val="002060"/>
                        </a:solidFill>
                        <a:effectLst/>
                        <a:latin typeface="Arial 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                          73.625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197.327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500" b="1" u="none" strike="noStrike" dirty="0">
                          <a:effectLst/>
                        </a:rPr>
                        <a:t>        71.231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728835"/>
                  </a:ext>
                </a:extLst>
              </a:tr>
              <a:tr h="53260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Wholesale, retail trade, repair of motor vehicles, motorcylces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63.896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effectLst/>
                        </a:rPr>
                        <a:t>8.620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55.277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"/>
                        </a:rPr>
                        <a:t>86%</a:t>
                      </a:r>
                      <a:endParaRPr lang="en-GB" sz="1500" b="0" i="0" u="none" strike="noStrike" dirty="0">
                        <a:solidFill>
                          <a:srgbClr val="002060"/>
                        </a:solidFill>
                        <a:effectLst/>
                        <a:latin typeface="Arial 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                        108.652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389.471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500" u="none" strike="noStrike" dirty="0">
                          <a:effectLst/>
                        </a:rPr>
                        <a:t>        66.486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7633142"/>
                  </a:ext>
                </a:extLst>
              </a:tr>
              <a:tr h="410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Transportation and storage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63.215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effectLst/>
                        </a:rPr>
                        <a:t>6.353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56.862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"/>
                        </a:rPr>
                        <a:t>90%</a:t>
                      </a:r>
                      <a:endParaRPr lang="en-GB" sz="1500" b="0" i="0" u="none" strike="noStrike" dirty="0">
                        <a:solidFill>
                          <a:srgbClr val="002060"/>
                        </a:solidFill>
                        <a:effectLst/>
                        <a:latin typeface="Arial 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                          99.352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effectLst/>
                        </a:rPr>
                        <a:t>     222.229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500" u="none" strike="noStrike" dirty="0">
                          <a:effectLst/>
                        </a:rPr>
                        <a:t>        85.928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8216732"/>
                  </a:ext>
                </a:extLst>
              </a:tr>
              <a:tr h="410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Activities of households as employers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138.719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effectLst/>
                        </a:rPr>
                        <a:t>2.048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136.670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"/>
                        </a:rPr>
                        <a:t>98%</a:t>
                      </a:r>
                      <a:endParaRPr lang="en-GB" sz="1500" b="0" i="0" u="none" strike="noStrike" dirty="0">
                        <a:solidFill>
                          <a:srgbClr val="002060"/>
                        </a:solidFill>
                        <a:effectLst/>
                        <a:latin typeface="Arial 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                          21.060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</a:rPr>
                        <a:t>        61.387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500" u="none" strike="noStrike" dirty="0">
                          <a:effectLst/>
                        </a:rPr>
                        <a:t>        </a:t>
                      </a:r>
                      <a:r>
                        <a:rPr lang="en-GB" sz="1500" b="1" u="none" strike="noStrike" dirty="0">
                          <a:effectLst/>
                        </a:rPr>
                        <a:t>20.451</a:t>
                      </a:r>
                      <a:r>
                        <a:rPr lang="en-GB" sz="1500" u="none" strike="noStrike" dirty="0">
                          <a:effectLst/>
                        </a:rPr>
                        <a:t>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52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37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18" y="1928848"/>
            <a:ext cx="7485573" cy="4438616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b="1" dirty="0"/>
              <a:t>Working Conditions</a:t>
            </a:r>
            <a:r>
              <a:rPr lang="en-US" dirty="0"/>
              <a:t>: Income insecurity, long working hours;</a:t>
            </a:r>
          </a:p>
          <a:p>
            <a:pPr lvl="1">
              <a:spcAft>
                <a:spcPts val="1800"/>
              </a:spcAft>
            </a:pPr>
            <a:r>
              <a:rPr lang="en-US" b="1" dirty="0"/>
              <a:t>Knowledge of social security schemes</a:t>
            </a:r>
            <a:r>
              <a:rPr lang="en-US" dirty="0"/>
              <a:t>: CBHI is widely known, Ejo Heza is widely know but there is limited understanding on how it works (for instance they don’t know how to access the system);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Very </a:t>
            </a:r>
            <a:r>
              <a:rPr lang="en-US" b="1" dirty="0"/>
              <a:t>low degree of interaction </a:t>
            </a:r>
            <a:r>
              <a:rPr lang="en-US" dirty="0"/>
              <a:t>with social protection administration. </a:t>
            </a:r>
            <a:r>
              <a:rPr lang="en-GB" dirty="0"/>
              <a:t>Local level administration is often seen as the key platform for engagement (rather than online platforms)</a:t>
            </a:r>
            <a:r>
              <a:rPr lang="en-US" dirty="0"/>
              <a:t>;</a:t>
            </a:r>
          </a:p>
          <a:p>
            <a:pPr lvl="1">
              <a:spcAft>
                <a:spcPts val="1800"/>
              </a:spcAft>
            </a:pPr>
            <a:r>
              <a:rPr lang="en-US" b="1" dirty="0"/>
              <a:t>Old-age and risks of accidents </a:t>
            </a:r>
            <a:r>
              <a:rPr lang="en-US" dirty="0"/>
              <a:t>are considered as the main risks associated with lack of social protection (potential gender bias);</a:t>
            </a:r>
          </a:p>
          <a:p>
            <a:pPr lvl="1">
              <a:spcAft>
                <a:spcPts val="1800"/>
              </a:spcAft>
            </a:pPr>
            <a:r>
              <a:rPr lang="en-US" b="1" dirty="0"/>
              <a:t>Biggest binding barriers</a:t>
            </a:r>
            <a:r>
              <a:rPr lang="en-US" dirty="0"/>
              <a:t>: lack of information, low contributory capacity, lack of trust, perceived lack of transparency</a:t>
            </a:r>
            <a:endParaRPr lang="fr-BE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Image caption style here, lorem ipsum dolor sitam.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C55DA65-9F90-4746-B9C1-78D4014D4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27808"/>
          <a:stretch/>
        </p:blipFill>
        <p:spPr>
          <a:xfrm>
            <a:off x="8289130" y="981075"/>
            <a:ext cx="3902869" cy="58769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442E3-C14F-EA77-9F3E-D76D6CA2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/>
          <a:lstStyle/>
          <a:p>
            <a:r>
              <a:rPr lang="en-GB" dirty="0"/>
              <a:t>Cross-sectoral findings</a:t>
            </a:r>
          </a:p>
        </p:txBody>
      </p:sp>
    </p:spTree>
    <p:extLst>
      <p:ext uri="{BB962C8B-B14F-4D97-AF65-F5344CB8AC3E}">
        <p14:creationId xmlns:p14="http://schemas.microsoft.com/office/powerpoint/2010/main" val="174444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423247"/>
            <a:ext cx="11210924" cy="720000"/>
          </a:xfrm>
        </p:spPr>
        <p:txBody>
          <a:bodyPr/>
          <a:lstStyle/>
          <a:p>
            <a:r>
              <a:rPr lang="en-GB" dirty="0"/>
              <a:t>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6" y="2143247"/>
            <a:ext cx="7797800" cy="4396482"/>
          </a:xfrm>
        </p:spPr>
        <p:txBody>
          <a:bodyPr/>
          <a:lstStyle/>
          <a:p>
            <a:pPr lvl="2"/>
            <a:r>
              <a:rPr lang="en-GB" b="1" dirty="0"/>
              <a:t>Working conditions</a:t>
            </a:r>
            <a:r>
              <a:rPr lang="en-GB" dirty="0"/>
              <a:t>: No income security, no permanent or written contracts (contracts can be 1 week), protective equipment is sometimes provided; Salary can be very low in remote areas;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Some are organised under cooperatives or associations;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Positive view on CBHI, but long waiting times / limited supply of medicines;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Risks of accident: </a:t>
            </a:r>
            <a:r>
              <a:rPr lang="en-GB" dirty="0"/>
              <a:t>Perceived as the biggest shortcoming of the lack of SP. Some have work-related accidents covered by their employer;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Barriers</a:t>
            </a:r>
            <a:r>
              <a:rPr lang="en-GB" dirty="0"/>
              <a:t>: lack of information &amp; trust BUT ALSO lack of representation.</a:t>
            </a:r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Image caption style here, lorem ipsum dolor sitam.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25" name="Picture Placeholder 24" descr="A group of people wearing hard hats&#10;&#10;Description automatically generated with low confidence">
            <a:extLst>
              <a:ext uri="{FF2B5EF4-FFF2-40B4-BE49-F238E27FC236}">
                <a16:creationId xmlns:a16="http://schemas.microsoft.com/office/drawing/2014/main" id="{1E1833AB-59F3-4417-B6C7-E3946F278C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r="27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17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143195"/>
            <a:ext cx="7311862" cy="2793137"/>
          </a:xfrm>
        </p:spPr>
        <p:txBody>
          <a:bodyPr/>
          <a:lstStyle/>
          <a:p>
            <a:pPr lvl="2"/>
            <a:r>
              <a:rPr lang="en-GB" b="1" dirty="0">
                <a:solidFill>
                  <a:schemeClr val="tx1"/>
                </a:solidFill>
              </a:rPr>
              <a:t>Working conditions</a:t>
            </a:r>
            <a:r>
              <a:rPr lang="en-GB" b="0" dirty="0">
                <a:solidFill>
                  <a:schemeClr val="tx1"/>
                </a:solidFill>
              </a:rPr>
              <a:t>: No regular income</a:t>
            </a:r>
            <a:r>
              <a:rPr lang="en-GB" dirty="0"/>
              <a:t>. Paid based on work done;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pPr lvl="2"/>
            <a:endParaRPr lang="en-GB" b="0" dirty="0">
              <a:solidFill>
                <a:schemeClr val="tx1"/>
              </a:solidFill>
            </a:endParaRPr>
          </a:p>
          <a:p>
            <a:pPr lvl="2"/>
            <a:r>
              <a:rPr lang="en-GB" b="1" dirty="0">
                <a:solidFill>
                  <a:schemeClr val="tx1"/>
                </a:solidFill>
              </a:rPr>
              <a:t>Risks of Accidents</a:t>
            </a:r>
            <a:r>
              <a:rPr lang="en-GB" b="0" dirty="0">
                <a:solidFill>
                  <a:schemeClr val="tx1"/>
                </a:solidFill>
              </a:rPr>
              <a:t>: no insurance in case of accidents;</a:t>
            </a:r>
          </a:p>
          <a:p>
            <a:pPr lvl="2"/>
            <a:endParaRPr lang="en-GB" b="0" dirty="0">
              <a:solidFill>
                <a:schemeClr val="tx1"/>
              </a:solidFill>
            </a:endParaRPr>
          </a:p>
          <a:p>
            <a:pPr lvl="2"/>
            <a:r>
              <a:rPr lang="en-GB" b="0" dirty="0">
                <a:solidFill>
                  <a:schemeClr val="tx1"/>
                </a:solidFill>
              </a:rPr>
              <a:t>Members of cooperatives;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Low contributory capacity due to seasonal earnings.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B7EF45-C8F0-4C7D-BAA7-88A4282CE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3D7C32-2535-8FA2-4594-BF1EC2239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Placeholder 11">
            <a:extLst>
              <a:ext uri="{FF2B5EF4-FFF2-40B4-BE49-F238E27FC236}">
                <a16:creationId xmlns:a16="http://schemas.microsoft.com/office/drawing/2014/main" id="{CA21F183-8381-0750-4CE6-FA23453B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r="29467"/>
          <a:stretch/>
        </p:blipFill>
        <p:spPr>
          <a:xfrm>
            <a:off x="8285324" y="981074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65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Moto Taxi / Bicycle Drivers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51830"/>
            <a:ext cx="7311862" cy="4305132"/>
          </a:xfrm>
        </p:spPr>
        <p:txBody>
          <a:bodyPr/>
          <a:lstStyle/>
          <a:p>
            <a:pPr lvl="2"/>
            <a:r>
              <a:rPr lang="en-GB" b="1" dirty="0"/>
              <a:t>Working conditions: </a:t>
            </a:r>
            <a:r>
              <a:rPr lang="en-GB" dirty="0"/>
              <a:t>Self-employed, no fixed working hours, some own their motorbike / bike;</a:t>
            </a:r>
          </a:p>
          <a:p>
            <a:pPr lvl="2"/>
            <a:endParaRPr lang="en-GB" b="1" dirty="0"/>
          </a:p>
          <a:p>
            <a:pPr lvl="2"/>
            <a:r>
              <a:rPr lang="en-GB" dirty="0"/>
              <a:t>Members of </a:t>
            </a:r>
            <a:r>
              <a:rPr lang="en-GB" b="1" dirty="0"/>
              <a:t>cooperatives</a:t>
            </a:r>
            <a:r>
              <a:rPr lang="en-GB" dirty="0"/>
              <a:t>: Lack of trust towards cooperatives (high contributions/ low benefits). In the meantime, they believe that it should be the role of cooperatives to increase awareness about social security schemes;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Risks of accidents </a:t>
            </a:r>
            <a:r>
              <a:rPr lang="en-GB" dirty="0"/>
              <a:t>is perceived as the biggest risk of SP exclusion;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Lack of representation </a:t>
            </a:r>
            <a:r>
              <a:rPr lang="en-GB" dirty="0"/>
              <a:t>is perceived as one of the biggest barriers;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Lack of information </a:t>
            </a:r>
            <a:r>
              <a:rPr lang="en-GB" dirty="0"/>
              <a:t>: Some believe that other social protection schemes are designed for public servants only.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Image caption style here, lorem ipsum dolor sitam.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25" name="Picture Placeholder 2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8088AD7-86A5-47E8-9296-0086D9486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8" r="27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72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51830"/>
            <a:ext cx="7311862" cy="4481921"/>
          </a:xfrm>
        </p:spPr>
        <p:txBody>
          <a:bodyPr/>
          <a:lstStyle/>
          <a:p>
            <a:pPr lvl="2"/>
            <a:r>
              <a:rPr lang="en-GB" b="1" dirty="0"/>
              <a:t>Working conditions: </a:t>
            </a:r>
            <a:r>
              <a:rPr lang="en-GB" dirty="0"/>
              <a:t>Heterogeneous category, many self-employed, long working hours, daily earning can be very low;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b="1" dirty="0"/>
              <a:t>Knowledge of social protection: </a:t>
            </a:r>
            <a:r>
              <a:rPr lang="en-GB" dirty="0"/>
              <a:t>Positive perception of CBHI. 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Social Protection perceived as important but low contributory capacity for many of them; Already paying high administrative taxes for their business;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VUP</a:t>
            </a:r>
            <a:r>
              <a:rPr lang="en-GB" dirty="0"/>
              <a:t> schemes are perceived as administratively cumbersome, lacking in transparency and limited to rural areas;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Main barriers</a:t>
            </a:r>
            <a:r>
              <a:rPr lang="en-GB" dirty="0"/>
              <a:t>: Taxation linked to formalization.</a:t>
            </a:r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Image caption style here, lorem ipsum dolor sitam.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12" name="Picture Placeholder 11" descr="Two people wearing helmets&#10;&#10;Description automatically generated with medium confidence">
            <a:extLst>
              <a:ext uri="{FF2B5EF4-FFF2-40B4-BE49-F238E27FC236}">
                <a16:creationId xmlns:a16="http://schemas.microsoft.com/office/drawing/2014/main" id="{6C84D48D-B20C-4363-A0B6-77987AD01D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r="27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44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51830"/>
            <a:ext cx="7311862" cy="4172745"/>
          </a:xfrm>
        </p:spPr>
        <p:txBody>
          <a:bodyPr/>
          <a:lstStyle/>
          <a:p>
            <a:pPr lvl="2"/>
            <a:r>
              <a:rPr lang="en-GB" b="1" dirty="0"/>
              <a:t>Working Conditions</a:t>
            </a:r>
            <a:r>
              <a:rPr lang="en-GB" dirty="0"/>
              <a:t>: Mix self-employed / employees, (very) low wages (especially in coffee plantation), some have regular income;</a:t>
            </a:r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dirty="0"/>
              <a:t>High risk of accidents / injuries but no access to occupational hazards for most workers;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Good example of </a:t>
            </a:r>
            <a:r>
              <a:rPr lang="en-GB" b="1" dirty="0"/>
              <a:t>Tea Plantation Cooperatives</a:t>
            </a:r>
            <a:r>
              <a:rPr lang="en-GB" dirty="0"/>
              <a:t>: contributions deducted by the employer (accident insurance, Ejo Heza, Maternity leave);</a:t>
            </a:r>
          </a:p>
          <a:p>
            <a:pPr lvl="2"/>
            <a:endParaRPr lang="en-GB" dirty="0"/>
          </a:p>
          <a:p>
            <a:pPr lvl="2"/>
            <a:r>
              <a:rPr lang="en-GB" b="1" dirty="0"/>
              <a:t>Barriers</a:t>
            </a:r>
            <a:r>
              <a:rPr lang="en-GB" dirty="0"/>
              <a:t>: Benefits not aligned with needs (e.g. savings for old age is not considered as a priority, age of withdrawal is too high).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Image caption style here, lorem ipsum dolor sitam.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462AFDA-03DA-4A3D-9F90-9F29C34275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r="29467"/>
          <a:stretch/>
        </p:blipFill>
        <p:spPr>
          <a:xfrm>
            <a:off x="8289130" y="981075"/>
            <a:ext cx="3902869" cy="5876925"/>
          </a:xfrm>
        </p:spPr>
      </p:pic>
    </p:spTree>
    <p:extLst>
      <p:ext uri="{BB962C8B-B14F-4D97-AF65-F5344CB8AC3E}">
        <p14:creationId xmlns:p14="http://schemas.microsoft.com/office/powerpoint/2010/main" val="1865082634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2F4627F06654C8ED5E02B623EFE9C" ma:contentTypeVersion="17" ma:contentTypeDescription="Create a new document." ma:contentTypeScope="" ma:versionID="6c47c4f60b79b353acf623dd9822d101">
  <xsd:schema xmlns:xsd="http://www.w3.org/2001/XMLSchema" xmlns:xs="http://www.w3.org/2001/XMLSchema" xmlns:p="http://schemas.microsoft.com/office/2006/metadata/properties" xmlns:ns1="http://schemas.microsoft.com/sharepoint/v3" xmlns:ns2="b5396a58-3bb7-462e-9805-51434cc3d3e0" xmlns:ns3="878b0d21-155b-4ec0-b795-80adec0f3329" xmlns:ns4="a8016071-5506-4e81-b350-a39cd8cc7a0e" targetNamespace="http://schemas.microsoft.com/office/2006/metadata/properties" ma:root="true" ma:fieldsID="9df7594203c633de1b5d8a9e62ca98e9" ns1:_="" ns2:_="" ns3:_="" ns4:_="">
    <xsd:import namespace="http://schemas.microsoft.com/sharepoint/v3"/>
    <xsd:import namespace="b5396a58-3bb7-462e-9805-51434cc3d3e0"/>
    <xsd:import namespace="878b0d21-155b-4ec0-b795-80adec0f3329"/>
    <xsd:import namespace="a8016071-5506-4e81-b350-a39cd8cc7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3:g8011ea3f4174311a25ea36f64a5407a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  <xsd:element ref="ns4:SharedWithDetails" minOccurs="0"/>
                <xsd:element ref="ns2:TaxCatchAllLabel" minOccurs="0"/>
                <xsd:element ref="ns3:p1a0af296abb421c86260382d7517b77" minOccurs="0"/>
                <xsd:element ref="ns3:l7511195fc364c7ba5a2662c7743290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96a58-3bb7-462e-9805-51434cc3d3e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ad477ad-3e71-4345-bf4a-1a1de5c0e421}" ma:internalName="TaxCatchAll" ma:showField="CatchAllData" ma:web="878b0d21-155b-4ec0-b795-80adec0f3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6ad477ad-3e71-4345-bf4a-1a1de5c0e421}" ma:internalName="TaxCatchAllLabel" ma:readOnly="true" ma:showField="CatchAllDataLabel" ma:web="878b0d21-155b-4ec0-b795-80adec0f3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b0d21-155b-4ec0-b795-80adec0f3329" elementFormDefault="qualified">
    <xsd:import namespace="http://schemas.microsoft.com/office/2006/documentManagement/types"/>
    <xsd:import namespace="http://schemas.microsoft.com/office/infopath/2007/PartnerControls"/>
    <xsd:element name="g8011ea3f4174311a25ea36f64a5407a" ma:index="12" nillable="true" ma:taxonomy="true" ma:internalName="g8011ea3f4174311a25ea36f64a5407a" ma:taxonomyFieldName="ILODocumentCategory" ma:displayName="ILODocumentCategory" ma:default="" ma:fieldId="{08011ea3-f417-4311-a25e-a36f64a5407a}" ma:sspId="cf5d3917-ff46-4619-8a71-85dd69c1901b" ma:termSetId="0c3badda-bf6b-4fc1-97b3-62cfba5a61f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a0af296abb421c86260382d7517b77" ma:index="19" ma:taxonomy="true" ma:internalName="p1a0af296abb421c86260382d7517b77" ma:taxonomyFieldName="ILODocumentType" ma:displayName="ILODocumentType" ma:default="" ma:fieldId="{91a0af29-6abb-421c-8626-0382d7517b77}" ma:sspId="cf5d3917-ff46-4619-8a71-85dd69c1901b" ma:termSetId="66c08a96-feec-444e-9b18-1c196a8e9a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511195fc364c7ba5a2662c7743290d" ma:index="21" ma:taxonomy="true" ma:internalName="l7511195fc364c7ba5a2662c7743290d" ma:taxonomyFieldName="ILOLanguage" ma:displayName="ILOLanguage" ma:default="" ma:fieldId="{57511195-fc36-4c7b-a5a2-662c7743290d}" ma:sspId="cf5d3917-ff46-4619-8a71-85dd69c1901b" ma:termSetId="7713086f-77c1-4558-92f4-f54455018e2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16071-5506-4e81-b350-a39cd8cc7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8011ea3f4174311a25ea36f64a5407a xmlns="878b0d21-155b-4ec0-b795-80adec0f33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Mission reports and presentations</TermName>
          <TermId xmlns="http://schemas.microsoft.com/office/infopath/2007/PartnerControls">631f4e0d-af70-4ed4-8a80-660ccefc5e0c</TermId>
        </TermInfo>
      </Terms>
    </g8011ea3f4174311a25ea36f64a5407a>
    <TaxCatchAll xmlns="b5396a58-3bb7-462e-9805-51434cc3d3e0">
      <Value>55</Value>
      <Value>355</Value>
      <Value>45</Value>
    </TaxCatchAll>
    <PublishingExpirationDate xmlns="http://schemas.microsoft.com/sharepoint/v3" xsi:nil="true"/>
    <PublishingStartDate xmlns="http://schemas.microsoft.com/sharepoint/v3" xsi:nil="true"/>
    <p1a0af296abb421c86260382d7517b77 xmlns="878b0d21-155b-4ec0-b795-80adec0f33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b27b98d2-4d6b-480f-b192-c48aecc4144b</TermId>
        </TermInfo>
      </Terms>
    </p1a0af296abb421c86260382d7517b77>
    <l7511195fc364c7ba5a2662c7743290d xmlns="878b0d21-155b-4ec0-b795-80adec0f33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501f1053-401d-4bf0-bb7e-b6b0dfcb4f84</TermId>
        </TermInfo>
      </Terms>
    </l7511195fc364c7ba5a2662c7743290d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36FF9C-9900-4CE2-B10F-10E0E422E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396a58-3bb7-462e-9805-51434cc3d3e0"/>
    <ds:schemaRef ds:uri="878b0d21-155b-4ec0-b795-80adec0f3329"/>
    <ds:schemaRef ds:uri="a8016071-5506-4e81-b350-a39cd8cc7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594C76-5534-4315-B6F1-92EEAEB65999}">
  <ds:schemaRefs>
    <ds:schemaRef ds:uri="http://schemas.microsoft.com/office/2006/metadata/properties"/>
    <ds:schemaRef ds:uri="http://schemas.microsoft.com/office/infopath/2007/PartnerControls"/>
    <ds:schemaRef ds:uri="878b0d21-155b-4ec0-b795-80adec0f3329"/>
    <ds:schemaRef ds:uri="b5396a58-3bb7-462e-9805-51434cc3d3e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6E81D7D-FA36-4311-A3C2-577D3D0A940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0ED326D-2B9B-4D91-8B9C-9EA8F6481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English_PowerPoint_Presentation (1)</Template>
  <TotalTime>0</TotalTime>
  <Words>1219</Words>
  <Application>Microsoft Office PowerPoint</Application>
  <PresentationFormat>Widescreen</PresentationFormat>
  <Paragraphs>187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</vt:lpstr>
      <vt:lpstr>Calibri</vt:lpstr>
      <vt:lpstr>Noto Sans</vt:lpstr>
      <vt:lpstr>Segoe UI</vt:lpstr>
      <vt:lpstr>Wingdings 3</vt:lpstr>
      <vt:lpstr>ILO 2020</vt:lpstr>
      <vt:lpstr>Findings from the study on barriers  to access to social protection </vt:lpstr>
      <vt:lpstr>Focus Groups (FGs) Methodology</vt:lpstr>
      <vt:lpstr>Number of informal workers in specific sectors and average monthly salary (LFS 2022)  </vt:lpstr>
      <vt:lpstr>Cross-sectoral findings</vt:lpstr>
      <vt:lpstr>Construction</vt:lpstr>
      <vt:lpstr>Mining</vt:lpstr>
      <vt:lpstr>Moto Taxi / Bicycle Drivers</vt:lpstr>
      <vt:lpstr>Retail</vt:lpstr>
      <vt:lpstr>Agriculture</vt:lpstr>
      <vt:lpstr>Domestic Workers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the ILO basics</dc:title>
  <dc:creator>Bowers, Adam</dc:creator>
  <cp:lastModifiedBy>Muraille, Marcel</cp:lastModifiedBy>
  <cp:revision>24</cp:revision>
  <dcterms:created xsi:type="dcterms:W3CDTF">2022-03-09T11:44:27Z</dcterms:created>
  <dcterms:modified xsi:type="dcterms:W3CDTF">2023-12-05T15:50:03Z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0x0101008E62F4627F06654C8ED5E02B623EFE9C</vt:lpwstr>
  </property>
  <property fmtid="{D5CDD505-2E9C-101B-9397-08002B2CF9AE}" pid="3" name="ILODocumentCategory">
    <vt:lpwstr>355;#Mission reports and presentations|631f4e0d-af70-4ed4-8a80-660ccefc5e0c</vt:lpwstr>
  </property>
  <property fmtid="{D5CDD505-2E9C-101B-9397-08002B2CF9AE}" pid="4" name="ILODocumentType">
    <vt:lpwstr>55;#presentation|b27b98d2-4d6b-480f-b192-c48aecc4144b</vt:lpwstr>
  </property>
  <property fmtid="{D5CDD505-2E9C-101B-9397-08002B2CF9AE}" pid="5" name="ILOLanguage">
    <vt:lpwstr>45;#English|501f1053-401d-4bf0-bb7e-b6b0dfcb4f84</vt:lpwstr>
  </property>
</Properties>
</file>