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68" r:id="rId2"/>
    <p:sldId id="260" r:id="rId3"/>
    <p:sldId id="263" r:id="rId4"/>
    <p:sldId id="279" r:id="rId5"/>
    <p:sldId id="267" r:id="rId6"/>
    <p:sldId id="278" r:id="rId7"/>
    <p:sldId id="280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8338" autoAdjust="0"/>
  </p:normalViewPr>
  <p:slideViewPr>
    <p:cSldViewPr snapToGrid="0" snapToObjects="1">
      <p:cViewPr>
        <p:scale>
          <a:sx n="75" d="100"/>
          <a:sy n="75" d="100"/>
        </p:scale>
        <p:origin x="-1224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>
        <p:scale>
          <a:sx n="75" d="100"/>
          <a:sy n="75" d="100"/>
        </p:scale>
        <p:origin x="-2464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EE32D9-33AF-134F-B727-4B8576DAEA2A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E107CB-F106-AD4C-AA12-F9EE15051A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638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107CB-F106-AD4C-AA12-F9EE15051A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812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107CB-F106-AD4C-AA12-F9EE15051AD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442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107CB-F106-AD4C-AA12-F9EE15051AD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276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107CB-F106-AD4C-AA12-F9EE15051AD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2768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107CB-F106-AD4C-AA12-F9EE15051AD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8283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107CB-F106-AD4C-AA12-F9EE15051AD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8283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107CB-F106-AD4C-AA12-F9EE15051AD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828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C7B68-9E76-9143-8E25-E90F5A5737B9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FE983-1B54-CC4D-B300-1D14AB04F4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770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C7B68-9E76-9143-8E25-E90F5A5737B9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FE983-1B54-CC4D-B300-1D14AB04F4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274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C7B68-9E76-9143-8E25-E90F5A5737B9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FE983-1B54-CC4D-B300-1D14AB04F4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865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C7B68-9E76-9143-8E25-E90F5A5737B9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FE983-1B54-CC4D-B300-1D14AB04F4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724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C7B68-9E76-9143-8E25-E90F5A5737B9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FE983-1B54-CC4D-B300-1D14AB04F4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827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C7B68-9E76-9143-8E25-E90F5A5737B9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FE983-1B54-CC4D-B300-1D14AB04F4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059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C7B68-9E76-9143-8E25-E90F5A5737B9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FE983-1B54-CC4D-B300-1D14AB04F4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953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C7B68-9E76-9143-8E25-E90F5A5737B9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FE983-1B54-CC4D-B300-1D14AB04F4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765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C7B68-9E76-9143-8E25-E90F5A5737B9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FE983-1B54-CC4D-B300-1D14AB04F4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556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C7B68-9E76-9143-8E25-E90F5A5737B9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FE983-1B54-CC4D-B300-1D14AB04F4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923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C7B68-9E76-9143-8E25-E90F5A5737B9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FE983-1B54-CC4D-B300-1D14AB04F4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241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C7B68-9E76-9143-8E25-E90F5A5737B9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FE983-1B54-CC4D-B300-1D14AB04F4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318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40311"/>
            <a:ext cx="7481455" cy="14587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600"/>
              </a:spcBef>
            </a:pPr>
            <a:r>
              <a:rPr lang="en-US" sz="2400" dirty="0" smtClean="0"/>
              <a:t>Executive Training on Costing</a:t>
            </a:r>
          </a:p>
          <a:p>
            <a:pPr>
              <a:spcBef>
                <a:spcPts val="600"/>
              </a:spcBef>
            </a:pPr>
            <a:r>
              <a:rPr lang="en-US" sz="2400" dirty="0" smtClean="0"/>
              <a:t>Phnom Penh</a:t>
            </a:r>
            <a:endParaRPr lang="en-US" sz="2400" dirty="0"/>
          </a:p>
          <a:p>
            <a:pPr>
              <a:spcBef>
                <a:spcPts val="600"/>
              </a:spcBef>
            </a:pPr>
            <a:r>
              <a:rPr lang="en-US" sz="2400" dirty="0" smtClean="0"/>
              <a:t> 13/14 Nov 2012</a:t>
            </a:r>
            <a:endParaRPr lang="en-US" sz="2400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2399985"/>
            <a:ext cx="8229600" cy="309609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spcBef>
                <a:spcPts val="2064"/>
              </a:spcBef>
              <a:spcAft>
                <a:spcPts val="1200"/>
              </a:spcAft>
              <a:buNone/>
            </a:pPr>
            <a:r>
              <a:rPr lang="en-US" sz="3600" b="1" dirty="0" smtClean="0"/>
              <a:t>Costing policy options with </a:t>
            </a:r>
            <a:br>
              <a:rPr lang="en-US" sz="3600" b="1" dirty="0" smtClean="0"/>
            </a:br>
            <a:r>
              <a:rPr lang="en-US" sz="3600" b="1" dirty="0" smtClean="0"/>
              <a:t>The </a:t>
            </a:r>
            <a:r>
              <a:rPr lang="en-US" sz="3600" b="1" dirty="0" smtClean="0"/>
              <a:t>Rapid </a:t>
            </a:r>
            <a:r>
              <a:rPr lang="en-US" sz="3600" b="1" dirty="0" smtClean="0"/>
              <a:t>Assessment Protocol</a:t>
            </a:r>
            <a:br>
              <a:rPr lang="en-US" sz="3600" b="1" dirty="0" smtClean="0"/>
            </a:br>
            <a:r>
              <a:rPr lang="en-US" sz="3600" b="1" dirty="0" smtClean="0"/>
              <a:t>(ILO/RAP</a:t>
            </a:r>
            <a:r>
              <a:rPr lang="en-US" sz="3600" b="1" dirty="0" smtClean="0"/>
              <a:t>)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253770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832" y="186471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Background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087" y="1778403"/>
            <a:ext cx="8888380" cy="4859665"/>
          </a:xfrm>
        </p:spPr>
        <p:txBody>
          <a:bodyPr>
            <a:normAutofit/>
          </a:bodyPr>
          <a:lstStyle/>
          <a:p>
            <a:r>
              <a:rPr lang="en-US" sz="2800" dirty="0" smtClean="0"/>
              <a:t>ILO/FACTS Financial, Actuarial, and Statistical Branch</a:t>
            </a:r>
            <a:br>
              <a:rPr lang="en-US" sz="2800" dirty="0" smtClean="0"/>
            </a:br>
            <a:r>
              <a:rPr lang="en-US" sz="2000" dirty="0" smtClean="0"/>
              <a:t>- actuarial valuations of social security schemes</a:t>
            </a:r>
            <a:br>
              <a:rPr lang="en-US" sz="2000" dirty="0" smtClean="0"/>
            </a:br>
            <a:r>
              <a:rPr lang="en-US" sz="2000" dirty="0" smtClean="0"/>
              <a:t>- in-house actuarial expertise and model development</a:t>
            </a:r>
          </a:p>
          <a:p>
            <a:pPr>
              <a:spcBef>
                <a:spcPts val="1272"/>
              </a:spcBef>
            </a:pPr>
            <a:r>
              <a:rPr lang="en-US" sz="2800" dirty="0" smtClean="0"/>
              <a:t>ILO Social Budget Model (1990’s)</a:t>
            </a:r>
            <a:br>
              <a:rPr lang="en-US" sz="2800" dirty="0" smtClean="0"/>
            </a:br>
            <a:r>
              <a:rPr lang="en-US" sz="2000" dirty="0" smtClean="0"/>
              <a:t>- Comprehensive modeling of social expenditure </a:t>
            </a:r>
            <a:br>
              <a:rPr lang="en-US" sz="2000" dirty="0" smtClean="0"/>
            </a:br>
            <a:r>
              <a:rPr lang="en-US" sz="2000" dirty="0" smtClean="0"/>
              <a:t>- Comprises separate modules for projecting population, </a:t>
            </a:r>
            <a:r>
              <a:rPr lang="en-US" sz="2000" dirty="0" err="1" smtClean="0"/>
              <a:t>labour</a:t>
            </a:r>
            <a:r>
              <a:rPr lang="en-US" sz="2000" dirty="0" smtClean="0"/>
              <a:t> force, economy, 	Government revenues/expenditure, and Social Protection schemes</a:t>
            </a:r>
            <a:br>
              <a:rPr lang="en-US" sz="2000" dirty="0" smtClean="0"/>
            </a:br>
            <a:r>
              <a:rPr lang="en-US" sz="2000" dirty="0" smtClean="0"/>
              <a:t>- Tedious to complete, requiring experienced user</a:t>
            </a:r>
            <a:br>
              <a:rPr lang="en-US" sz="2000" dirty="0" smtClean="0"/>
            </a:br>
            <a:r>
              <a:rPr lang="en-US" sz="2000" dirty="0" smtClean="0"/>
              <a:t>- Comprehensive data required</a:t>
            </a:r>
          </a:p>
          <a:p>
            <a:pPr>
              <a:spcBef>
                <a:spcPts val="1272"/>
              </a:spcBef>
            </a:pPr>
            <a:r>
              <a:rPr lang="en-US" sz="2800" dirty="0" smtClean="0"/>
              <a:t>The Rapid Assessment Protocol (RAP)</a:t>
            </a:r>
            <a:br>
              <a:rPr lang="en-US" sz="2800" dirty="0" smtClean="0"/>
            </a:br>
            <a:r>
              <a:rPr lang="en-US" sz="2000" dirty="0" smtClean="0"/>
              <a:t>- Built on the concept of the Social Budget Model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smtClean="0"/>
              <a:t>- Compact and flexible format (1 Excel file)</a:t>
            </a:r>
            <a:br>
              <a:rPr lang="en-US" sz="2000" dirty="0" smtClean="0"/>
            </a:br>
            <a:r>
              <a:rPr lang="en-US" sz="2000" dirty="0" smtClean="0"/>
              <a:t>- Allows for ‘rapid’ costing of SPF benefit scenarios</a:t>
            </a:r>
          </a:p>
        </p:txBody>
      </p:sp>
    </p:spTree>
    <p:extLst>
      <p:ext uri="{BB962C8B-B14F-4D97-AF65-F5344CB8AC3E}">
        <p14:creationId xmlns:p14="http://schemas.microsoft.com/office/powerpoint/2010/main" val="3148971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832" y="186471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The ILO Rapid Assessment Protocol (RAP)</a:t>
            </a:r>
            <a:endParaRPr lang="en-US" sz="3200" dirty="0"/>
          </a:p>
        </p:txBody>
      </p:sp>
      <p:pic>
        <p:nvPicPr>
          <p:cNvPr id="4" name="Picture 3" descr="RAP structure.tiff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96" b="-41"/>
          <a:stretch/>
        </p:blipFill>
        <p:spPr>
          <a:xfrm>
            <a:off x="715035" y="2441448"/>
            <a:ext cx="7997015" cy="420624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2687" y="1430251"/>
            <a:ext cx="7030201" cy="948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u="sng" dirty="0" smtClean="0"/>
              <a:t>RAP Model Structure</a:t>
            </a:r>
            <a:endParaRPr lang="en-US" sz="2800" u="sng" dirty="0"/>
          </a:p>
        </p:txBody>
      </p:sp>
    </p:spTree>
    <p:extLst>
      <p:ext uri="{BB962C8B-B14F-4D97-AF65-F5344CB8AC3E}">
        <p14:creationId xmlns:p14="http://schemas.microsoft.com/office/powerpoint/2010/main" val="2074783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832" y="186471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The ILO Rapid Assessment Protocol (RAP)</a:t>
            </a:r>
            <a:endParaRPr lang="en-US" sz="32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29732" y="1329471"/>
            <a:ext cx="7030201" cy="948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u="sng" dirty="0" smtClean="0"/>
              <a:t>RAP Model Files:</a:t>
            </a:r>
            <a:endParaRPr lang="en-US" sz="2800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694266" y="2158248"/>
            <a:ext cx="8229601" cy="422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10000"/>
              </a:lnSpc>
              <a:spcBef>
                <a:spcPts val="300"/>
              </a:spcBef>
              <a:buFont typeface="Arial"/>
              <a:buChar char="•"/>
            </a:pPr>
            <a:r>
              <a:rPr lang="en-US" sz="2400" dirty="0" smtClean="0"/>
              <a:t>Model Frame (blue sheets):</a:t>
            </a:r>
            <a:br>
              <a:rPr lang="en-US" sz="2400" dirty="0" smtClean="0"/>
            </a:br>
            <a:r>
              <a:rPr lang="en-US" sz="2400" dirty="0" smtClean="0"/>
              <a:t>- Population Module (</a:t>
            </a:r>
            <a:r>
              <a:rPr lang="en-US" sz="2400" dirty="0" smtClean="0">
                <a:sym typeface="Wingdings"/>
              </a:rPr>
              <a:t> population by age/sex)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- </a:t>
            </a:r>
            <a:r>
              <a:rPr lang="en-US" sz="2400" dirty="0" err="1" smtClean="0"/>
              <a:t>Labour</a:t>
            </a:r>
            <a:r>
              <a:rPr lang="en-US" sz="2400" dirty="0" smtClean="0"/>
              <a:t> Force Module (</a:t>
            </a:r>
            <a:r>
              <a:rPr lang="en-US" sz="2400" dirty="0" smtClean="0">
                <a:sym typeface="Wingdings"/>
              </a:rPr>
              <a:t> </a:t>
            </a:r>
            <a:r>
              <a:rPr lang="en-US" sz="2400" dirty="0" err="1" smtClean="0">
                <a:sym typeface="Wingdings"/>
              </a:rPr>
              <a:t>labour</a:t>
            </a:r>
            <a:r>
              <a:rPr lang="en-US" sz="2400" dirty="0" smtClean="0">
                <a:sym typeface="Wingdings"/>
              </a:rPr>
              <a:t> force by age/sex)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- Economic Module (</a:t>
            </a:r>
            <a:r>
              <a:rPr lang="en-US" sz="2400" dirty="0" smtClean="0">
                <a:sym typeface="Wingdings"/>
              </a:rPr>
              <a:t> GDP, employment, prices, wages)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- Government Operations Module (</a:t>
            </a:r>
            <a:r>
              <a:rPr lang="en-US" sz="2400" dirty="0" smtClean="0">
                <a:sym typeface="Wingdings"/>
              </a:rPr>
              <a:t> </a:t>
            </a:r>
            <a:r>
              <a:rPr lang="en-US" sz="2400" dirty="0" err="1" smtClean="0">
                <a:sym typeface="Wingdings"/>
              </a:rPr>
              <a:t>govt</a:t>
            </a:r>
            <a:r>
              <a:rPr lang="en-US" sz="2400" dirty="0" smtClean="0">
                <a:sym typeface="Wingdings"/>
              </a:rPr>
              <a:t> revenues/</a:t>
            </a:r>
            <a:r>
              <a:rPr lang="en-US" sz="2400" dirty="0" err="1" smtClean="0">
                <a:sym typeface="Wingdings"/>
              </a:rPr>
              <a:t>exp</a:t>
            </a:r>
            <a:r>
              <a:rPr lang="en-US" sz="2400" dirty="0" smtClean="0"/>
              <a:t>)</a:t>
            </a:r>
            <a:endParaRPr lang="en-US" sz="2400" dirty="0"/>
          </a:p>
          <a:p>
            <a:pPr marL="457200" indent="-457200">
              <a:lnSpc>
                <a:spcPct val="110000"/>
              </a:lnSpc>
              <a:spcBef>
                <a:spcPts val="300"/>
              </a:spcBef>
              <a:buFont typeface="Arial"/>
              <a:buChar char="•"/>
            </a:pPr>
            <a:r>
              <a:rPr lang="en-US" sz="2400" dirty="0" smtClean="0"/>
              <a:t>Benefit costing modules (green sheets):</a:t>
            </a:r>
            <a:br>
              <a:rPr lang="en-US" sz="2400" dirty="0" smtClean="0"/>
            </a:br>
            <a:r>
              <a:rPr lang="en-US" sz="2400" dirty="0" smtClean="0"/>
              <a:t>- Benefit scenario 1</a:t>
            </a:r>
            <a:br>
              <a:rPr lang="en-US" sz="2400" dirty="0" smtClean="0"/>
            </a:br>
            <a:r>
              <a:rPr lang="en-US" sz="2400" dirty="0" smtClean="0"/>
              <a:t>- Benefit scenario 2</a:t>
            </a:r>
            <a:br>
              <a:rPr lang="en-US" sz="2400" dirty="0" smtClean="0"/>
            </a:br>
            <a:r>
              <a:rPr lang="en-US" sz="2400" dirty="0" smtClean="0"/>
              <a:t>- etc. as needed </a:t>
            </a:r>
            <a:endParaRPr lang="en-US" sz="2400" dirty="0"/>
          </a:p>
          <a:p>
            <a:pPr marL="457200" indent="-457200">
              <a:lnSpc>
                <a:spcPct val="110000"/>
              </a:lnSpc>
              <a:spcBef>
                <a:spcPts val="300"/>
              </a:spcBef>
              <a:buFont typeface="Arial"/>
              <a:buChar char="•"/>
            </a:pPr>
            <a:r>
              <a:rPr lang="en-US" sz="2400" dirty="0" smtClean="0"/>
              <a:t>Summary Sheet (red sheet)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453159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57990" y="44571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The ILO Rapid Assessment Protocol (RAP)</a:t>
            </a:r>
            <a:endParaRPr lang="en-US" sz="32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11897" y="1047287"/>
            <a:ext cx="7030201" cy="948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u="sng" dirty="0" smtClean="0"/>
              <a:t>RAP Excel sheets</a:t>
            </a:r>
            <a:endParaRPr lang="en-US" sz="2800" u="sng" dirty="0"/>
          </a:p>
        </p:txBody>
      </p:sp>
      <p:sp>
        <p:nvSpPr>
          <p:cNvPr id="2" name="Rounded Rectangle 1"/>
          <p:cNvSpPr/>
          <p:nvPr/>
        </p:nvSpPr>
        <p:spPr>
          <a:xfrm>
            <a:off x="1047361" y="2370675"/>
            <a:ext cx="967703" cy="8466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1896527" y="1608638"/>
            <a:ext cx="735325" cy="6238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2537471" y="2421514"/>
            <a:ext cx="967703" cy="8466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98160" y="2573875"/>
            <a:ext cx="832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Pop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845727" y="1744615"/>
            <a:ext cx="832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AR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517820" y="2607750"/>
            <a:ext cx="1007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EAP</a:t>
            </a:r>
            <a:endParaRPr lang="en-US" dirty="0"/>
          </a:p>
        </p:txBody>
      </p:sp>
      <p:sp>
        <p:nvSpPr>
          <p:cNvPr id="12" name="Rounded Rectangle 11"/>
          <p:cNvSpPr/>
          <p:nvPr/>
        </p:nvSpPr>
        <p:spPr>
          <a:xfrm>
            <a:off x="4167527" y="2421514"/>
            <a:ext cx="967703" cy="8466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5822479" y="2404553"/>
            <a:ext cx="967703" cy="8466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4147876" y="2660181"/>
            <a:ext cx="1007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ECO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5802826" y="2523088"/>
            <a:ext cx="1007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GGO</a:t>
            </a:r>
          </a:p>
          <a:p>
            <a:pPr algn="ctr"/>
            <a:r>
              <a:rPr lang="en-US" dirty="0" smtClean="0"/>
              <a:t>(SQ)</a:t>
            </a:r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>
            <a:off x="1081230" y="4250241"/>
            <a:ext cx="967703" cy="846666"/>
          </a:xfrm>
          <a:prstGeom prst="roundRect">
            <a:avLst/>
          </a:prstGeom>
          <a:solidFill>
            <a:srgbClr val="CCFFCC"/>
          </a:solidFill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2266543" y="4250244"/>
            <a:ext cx="967703" cy="846666"/>
          </a:xfrm>
          <a:prstGeom prst="roundRect">
            <a:avLst/>
          </a:prstGeom>
          <a:solidFill>
            <a:srgbClr val="CCFFCC"/>
          </a:solidFill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3485722" y="4250247"/>
            <a:ext cx="967703" cy="846666"/>
          </a:xfrm>
          <a:prstGeom prst="roundRect">
            <a:avLst/>
          </a:prstGeom>
          <a:solidFill>
            <a:srgbClr val="CCFFCC"/>
          </a:solidFill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4687968" y="4267183"/>
            <a:ext cx="967703" cy="846666"/>
          </a:xfrm>
          <a:prstGeom prst="roundRect">
            <a:avLst/>
          </a:prstGeom>
          <a:solidFill>
            <a:srgbClr val="CCFFCC"/>
          </a:solidFill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1132029" y="4436508"/>
            <a:ext cx="832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BS 1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2232674" y="4470377"/>
            <a:ext cx="1001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BS 2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3466069" y="4470380"/>
            <a:ext cx="1007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BS 3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4651382" y="4487283"/>
            <a:ext cx="1007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BS 4</a:t>
            </a:r>
            <a:endParaRPr lang="en-US" dirty="0"/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1490131" y="3251219"/>
            <a:ext cx="67733" cy="999022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2" idx="2"/>
          </p:cNvCxnSpPr>
          <p:nvPr/>
        </p:nvCxnSpPr>
        <p:spPr>
          <a:xfrm>
            <a:off x="1531213" y="3217341"/>
            <a:ext cx="1168383" cy="1045849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stCxn id="12" idx="2"/>
            <a:endCxn id="18" idx="0"/>
          </p:cNvCxnSpPr>
          <p:nvPr/>
        </p:nvCxnSpPr>
        <p:spPr>
          <a:xfrm flipH="1">
            <a:off x="3969574" y="3219076"/>
            <a:ext cx="681805" cy="1080274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2031990" y="2810964"/>
            <a:ext cx="485830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9" idx="3"/>
            <a:endCxn id="12" idx="1"/>
          </p:cNvCxnSpPr>
          <p:nvPr/>
        </p:nvCxnSpPr>
        <p:spPr>
          <a:xfrm>
            <a:off x="3505174" y="2844847"/>
            <a:ext cx="662353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5147678" y="2878716"/>
            <a:ext cx="662353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Rounded Rectangle 50"/>
          <p:cNvSpPr/>
          <p:nvPr/>
        </p:nvSpPr>
        <p:spPr>
          <a:xfrm>
            <a:off x="5941013" y="4267186"/>
            <a:ext cx="967703" cy="846666"/>
          </a:xfrm>
          <a:prstGeom prst="roundRect">
            <a:avLst/>
          </a:prstGeom>
          <a:solidFill>
            <a:srgbClr val="CCFFCC"/>
          </a:solidFill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Box 51"/>
          <p:cNvSpPr txBox="1"/>
          <p:nvPr/>
        </p:nvSpPr>
        <p:spPr>
          <a:xfrm>
            <a:off x="5904427" y="4487286"/>
            <a:ext cx="1007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BS 5</a:t>
            </a:r>
            <a:endParaRPr lang="en-US" dirty="0"/>
          </a:p>
        </p:txBody>
      </p:sp>
      <p:sp>
        <p:nvSpPr>
          <p:cNvPr id="55" name="Rounded Rectangle 54"/>
          <p:cNvSpPr/>
          <p:nvPr/>
        </p:nvSpPr>
        <p:spPr>
          <a:xfrm>
            <a:off x="3502658" y="5604890"/>
            <a:ext cx="967703" cy="84666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6" name="Straight Arrow Connector 55"/>
          <p:cNvCxnSpPr>
            <a:stCxn id="12" idx="2"/>
          </p:cNvCxnSpPr>
          <p:nvPr/>
        </p:nvCxnSpPr>
        <p:spPr>
          <a:xfrm flipH="1">
            <a:off x="2631852" y="3268180"/>
            <a:ext cx="2019527" cy="98206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>
            <a:endCxn id="16" idx="0"/>
          </p:cNvCxnSpPr>
          <p:nvPr/>
        </p:nvCxnSpPr>
        <p:spPr>
          <a:xfrm flipH="1">
            <a:off x="1565082" y="3234280"/>
            <a:ext cx="3086300" cy="101596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endCxn id="18" idx="0"/>
          </p:cNvCxnSpPr>
          <p:nvPr/>
        </p:nvCxnSpPr>
        <p:spPr>
          <a:xfrm>
            <a:off x="1632814" y="3268143"/>
            <a:ext cx="2336760" cy="982104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>
            <a:endCxn id="19" idx="0"/>
          </p:cNvCxnSpPr>
          <p:nvPr/>
        </p:nvCxnSpPr>
        <p:spPr>
          <a:xfrm>
            <a:off x="1615884" y="3234280"/>
            <a:ext cx="3555936" cy="1032903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>
            <a:endCxn id="51" idx="0"/>
          </p:cNvCxnSpPr>
          <p:nvPr/>
        </p:nvCxnSpPr>
        <p:spPr>
          <a:xfrm>
            <a:off x="1456278" y="3217344"/>
            <a:ext cx="4968587" cy="1049842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>
            <a:endCxn id="19" idx="0"/>
          </p:cNvCxnSpPr>
          <p:nvPr/>
        </p:nvCxnSpPr>
        <p:spPr>
          <a:xfrm>
            <a:off x="4651383" y="3269878"/>
            <a:ext cx="520437" cy="997305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>
            <a:stCxn id="12" idx="2"/>
            <a:endCxn id="51" idx="0"/>
          </p:cNvCxnSpPr>
          <p:nvPr/>
        </p:nvCxnSpPr>
        <p:spPr>
          <a:xfrm>
            <a:off x="4651379" y="3268180"/>
            <a:ext cx="1773486" cy="999006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prstDash val="sysDot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7349067" y="2404553"/>
            <a:ext cx="1642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MODEL</a:t>
            </a:r>
            <a:br>
              <a:rPr lang="en-US" sz="2000" dirty="0" smtClean="0"/>
            </a:br>
            <a:r>
              <a:rPr lang="en-US" sz="2000" dirty="0" smtClean="0"/>
              <a:t>FRAME</a:t>
            </a:r>
            <a:endParaRPr lang="en-US" sz="2000" dirty="0"/>
          </a:p>
        </p:txBody>
      </p:sp>
      <p:sp>
        <p:nvSpPr>
          <p:cNvPr id="74" name="TextBox 73"/>
          <p:cNvSpPr txBox="1"/>
          <p:nvPr/>
        </p:nvSpPr>
        <p:spPr>
          <a:xfrm>
            <a:off x="7484538" y="4368784"/>
            <a:ext cx="142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BENEFIT</a:t>
            </a:r>
            <a:br>
              <a:rPr lang="en-US" sz="2000" dirty="0" smtClean="0"/>
            </a:br>
            <a:r>
              <a:rPr lang="en-US" sz="2000" dirty="0" smtClean="0"/>
              <a:t>SHEETS</a:t>
            </a:r>
            <a:endParaRPr lang="en-US" sz="2000" dirty="0"/>
          </a:p>
        </p:txBody>
      </p:sp>
      <p:sp>
        <p:nvSpPr>
          <p:cNvPr id="75" name="TextBox 74"/>
          <p:cNvSpPr txBox="1"/>
          <p:nvPr/>
        </p:nvSpPr>
        <p:spPr>
          <a:xfrm>
            <a:off x="7332137" y="5723424"/>
            <a:ext cx="1642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SUMMARY</a:t>
            </a:r>
            <a:br>
              <a:rPr lang="en-US" sz="2000" dirty="0" smtClean="0"/>
            </a:br>
            <a:r>
              <a:rPr lang="en-US" sz="2000" dirty="0" smtClean="0"/>
              <a:t>SHEET</a:t>
            </a:r>
            <a:endParaRPr lang="en-US" sz="2000" dirty="0"/>
          </a:p>
        </p:txBody>
      </p:sp>
      <p:cxnSp>
        <p:nvCxnSpPr>
          <p:cNvPr id="76" name="Straight Arrow Connector 75"/>
          <p:cNvCxnSpPr>
            <a:endCxn id="55" idx="1"/>
          </p:cNvCxnSpPr>
          <p:nvPr/>
        </p:nvCxnSpPr>
        <p:spPr>
          <a:xfrm>
            <a:off x="1598948" y="5113840"/>
            <a:ext cx="1903710" cy="914383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>
            <a:off x="2767328" y="5113843"/>
            <a:ext cx="757498" cy="491047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>
            <a:endCxn id="55" idx="0"/>
          </p:cNvCxnSpPr>
          <p:nvPr/>
        </p:nvCxnSpPr>
        <p:spPr>
          <a:xfrm>
            <a:off x="3952641" y="5130779"/>
            <a:ext cx="33869" cy="47411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H="1">
            <a:off x="4453425" y="5147715"/>
            <a:ext cx="718396" cy="457175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>
            <a:endCxn id="55" idx="3"/>
          </p:cNvCxnSpPr>
          <p:nvPr/>
        </p:nvCxnSpPr>
        <p:spPr>
          <a:xfrm flipH="1">
            <a:off x="4470361" y="5147718"/>
            <a:ext cx="1937572" cy="880505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3514151" y="5808090"/>
            <a:ext cx="1007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SUM</a:t>
            </a:r>
            <a:endParaRPr lang="en-US" dirty="0"/>
          </a:p>
        </p:txBody>
      </p:sp>
      <p:cxnSp>
        <p:nvCxnSpPr>
          <p:cNvPr id="89" name="Straight Arrow Connector 88"/>
          <p:cNvCxnSpPr>
            <a:stCxn id="12" idx="2"/>
          </p:cNvCxnSpPr>
          <p:nvPr/>
        </p:nvCxnSpPr>
        <p:spPr>
          <a:xfrm flipH="1">
            <a:off x="4318000" y="3268180"/>
            <a:ext cx="333379" cy="233671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>
            <a:endCxn id="55" idx="3"/>
          </p:cNvCxnSpPr>
          <p:nvPr/>
        </p:nvCxnSpPr>
        <p:spPr>
          <a:xfrm flipH="1">
            <a:off x="4470361" y="6028223"/>
            <a:ext cx="2709372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6790182" y="3234280"/>
            <a:ext cx="389551" cy="389455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 flipV="1">
            <a:off x="7179733" y="3623735"/>
            <a:ext cx="0" cy="240449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>
            <a:stCxn id="8" idx="2"/>
          </p:cNvCxnSpPr>
          <p:nvPr/>
        </p:nvCxnSpPr>
        <p:spPr>
          <a:xfrm>
            <a:off x="2264190" y="2232478"/>
            <a:ext cx="2353" cy="578486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4117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57990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The ILO Rapid Assessment Protocol (RAP)</a:t>
            </a:r>
            <a:endParaRPr lang="en-US" sz="32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55600" y="1354256"/>
            <a:ext cx="8788400" cy="5198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600"/>
              </a:spcBef>
            </a:pPr>
            <a:r>
              <a:rPr lang="en-US" sz="2800" u="sng" dirty="0" smtClean="0"/>
              <a:t>Purpose of </a:t>
            </a:r>
            <a:r>
              <a:rPr lang="en-US" sz="2800" u="sng" dirty="0"/>
              <a:t>M</a:t>
            </a:r>
            <a:r>
              <a:rPr lang="en-US" sz="2800" u="sng" dirty="0" smtClean="0"/>
              <a:t>odel Frame:</a:t>
            </a:r>
          </a:p>
          <a:p>
            <a:pPr marL="457200" indent="-457200" algn="l">
              <a:spcBef>
                <a:spcPts val="1800"/>
              </a:spcBef>
              <a:buFontTx/>
              <a:buChar char="-"/>
            </a:pPr>
            <a:r>
              <a:rPr lang="en-US" sz="2800" dirty="0" smtClean="0"/>
              <a:t>Include all parameters that affect the cost of benefits (population, economy, employment, prices, wages, etc.</a:t>
            </a:r>
          </a:p>
          <a:p>
            <a:pPr marL="457200" indent="-457200" algn="l">
              <a:spcBef>
                <a:spcPts val="600"/>
              </a:spcBef>
              <a:buFontTx/>
              <a:buChar char="-"/>
            </a:pPr>
            <a:r>
              <a:rPr lang="en-US" sz="2800" dirty="0" smtClean="0"/>
              <a:t>Clear structure and presentation</a:t>
            </a:r>
            <a:endParaRPr lang="en-US" sz="2800" dirty="0"/>
          </a:p>
          <a:p>
            <a:pPr marL="457200" indent="-457200" algn="l">
              <a:spcBef>
                <a:spcPts val="600"/>
              </a:spcBef>
              <a:buFontTx/>
              <a:buChar char="-"/>
            </a:pPr>
            <a:r>
              <a:rPr lang="en-US" sz="2800" dirty="0" smtClean="0"/>
              <a:t>Ensure consistency between parameters</a:t>
            </a:r>
            <a:endParaRPr lang="en-US" sz="2800" dirty="0"/>
          </a:p>
          <a:p>
            <a:pPr marL="457200" indent="-457200" algn="l">
              <a:spcBef>
                <a:spcPts val="600"/>
              </a:spcBef>
              <a:buFontTx/>
              <a:buChar char="-"/>
            </a:pPr>
            <a:r>
              <a:rPr lang="en-US" sz="2800" dirty="0" smtClean="0"/>
              <a:t>Ensure transparency on assumptions</a:t>
            </a:r>
          </a:p>
          <a:p>
            <a:pPr marL="457200" indent="-457200" algn="l">
              <a:spcBef>
                <a:spcPts val="600"/>
              </a:spcBef>
              <a:buFontTx/>
              <a:buChar char="-"/>
            </a:pPr>
            <a:r>
              <a:rPr lang="en-US" sz="2800" dirty="0" smtClean="0"/>
              <a:t>Allows for quick updates when new data is released</a:t>
            </a:r>
          </a:p>
          <a:p>
            <a:pPr marL="457200" indent="-457200" algn="l">
              <a:spcBef>
                <a:spcPts val="600"/>
              </a:spcBef>
              <a:buFontTx/>
              <a:buChar char="-"/>
            </a:pPr>
            <a:r>
              <a:rPr lang="en-US" sz="2800" dirty="0" smtClean="0"/>
              <a:t>Allows for sensitivity tests on assumptions</a:t>
            </a:r>
            <a:br>
              <a:rPr lang="en-US" sz="2800" dirty="0" smtClean="0"/>
            </a:br>
            <a:r>
              <a:rPr lang="en-US" sz="2800" dirty="0" smtClean="0"/>
              <a:t>(e.g. low/high GDP growth comparison)   </a:t>
            </a:r>
          </a:p>
        </p:txBody>
      </p:sp>
    </p:spTree>
    <p:extLst>
      <p:ext uri="{BB962C8B-B14F-4D97-AF65-F5344CB8AC3E}">
        <p14:creationId xmlns:p14="http://schemas.microsoft.com/office/powerpoint/2010/main" val="1210368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57990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The ILO Rapid Assessment Protocol (RAP)</a:t>
            </a:r>
            <a:endParaRPr lang="en-US" sz="32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15100" y="4927742"/>
            <a:ext cx="5658233" cy="16254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 smtClean="0"/>
              <a:t>Other (depending on scenarios):</a:t>
            </a:r>
          </a:p>
          <a:p>
            <a:pPr marL="457200" indent="-457200" algn="l">
              <a:spcBef>
                <a:spcPts val="600"/>
              </a:spcBef>
              <a:buFont typeface="Arial"/>
              <a:buChar char="•"/>
            </a:pPr>
            <a:r>
              <a:rPr lang="en-US" sz="2200" dirty="0" smtClean="0"/>
              <a:t>Poverty headcount rates</a:t>
            </a:r>
          </a:p>
          <a:p>
            <a:pPr marL="457200" indent="-457200" algn="l">
              <a:buFont typeface="Arial"/>
              <a:buChar char="•"/>
            </a:pPr>
            <a:r>
              <a:rPr lang="en-US" sz="2200" dirty="0" smtClean="0"/>
              <a:t>Age-specific fertility rates</a:t>
            </a:r>
          </a:p>
          <a:p>
            <a:pPr marL="457200" indent="-457200" algn="l">
              <a:buFont typeface="Arial"/>
              <a:buChar char="•"/>
            </a:pPr>
            <a:r>
              <a:rPr lang="en-US" sz="2200" dirty="0" smtClean="0"/>
              <a:t>Per capita cost of in-kind benefits, etc.</a:t>
            </a:r>
          </a:p>
        </p:txBody>
      </p:sp>
      <p:sp>
        <p:nvSpPr>
          <p:cNvPr id="53" name="Title 1"/>
          <p:cNvSpPr txBox="1">
            <a:spLocks/>
          </p:cNvSpPr>
          <p:nvPr/>
        </p:nvSpPr>
        <p:spPr>
          <a:xfrm>
            <a:off x="1098167" y="1998134"/>
            <a:ext cx="6843931" cy="3251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10000"/>
              </a:lnSpc>
              <a:buFont typeface="Arial"/>
              <a:buChar char="•"/>
            </a:pPr>
            <a:r>
              <a:rPr lang="en-US" sz="2200" dirty="0" smtClean="0"/>
              <a:t>Population projection by age, sex</a:t>
            </a:r>
          </a:p>
          <a:p>
            <a:pPr marL="457200" indent="-457200" algn="l">
              <a:lnSpc>
                <a:spcPct val="110000"/>
              </a:lnSpc>
              <a:buFont typeface="Arial"/>
              <a:buChar char="•"/>
            </a:pPr>
            <a:r>
              <a:rPr lang="en-US" sz="2200" dirty="0" err="1" smtClean="0"/>
              <a:t>Labour</a:t>
            </a:r>
            <a:r>
              <a:rPr lang="en-US" sz="2200" dirty="0" smtClean="0"/>
              <a:t> force by age, sex (base year)</a:t>
            </a:r>
          </a:p>
          <a:p>
            <a:pPr marL="457200" indent="-457200" algn="l">
              <a:lnSpc>
                <a:spcPct val="110000"/>
              </a:lnSpc>
              <a:buFont typeface="Arial"/>
              <a:buChar char="•"/>
            </a:pPr>
            <a:r>
              <a:rPr lang="en-US" sz="2200" dirty="0" err="1" smtClean="0"/>
              <a:t>Labour</a:t>
            </a:r>
            <a:r>
              <a:rPr lang="en-US" sz="2200" dirty="0" smtClean="0"/>
              <a:t> force by economic sector </a:t>
            </a:r>
          </a:p>
          <a:p>
            <a:pPr marL="457200" indent="-457200" algn="l">
              <a:lnSpc>
                <a:spcPct val="110000"/>
              </a:lnSpc>
              <a:buFont typeface="Arial"/>
              <a:buChar char="•"/>
            </a:pPr>
            <a:r>
              <a:rPr lang="en-US" sz="2200" dirty="0" smtClean="0"/>
              <a:t>National average wage (base year)</a:t>
            </a:r>
          </a:p>
          <a:p>
            <a:pPr marL="457200" indent="-457200" algn="l">
              <a:lnSpc>
                <a:spcPct val="110000"/>
              </a:lnSpc>
              <a:buFont typeface="Arial"/>
              <a:buChar char="•"/>
            </a:pPr>
            <a:r>
              <a:rPr lang="en-US" sz="2200" dirty="0" smtClean="0"/>
              <a:t>National poverty line</a:t>
            </a:r>
          </a:p>
          <a:p>
            <a:pPr marL="457200" indent="-457200" algn="l">
              <a:lnSpc>
                <a:spcPct val="110000"/>
              </a:lnSpc>
              <a:buFont typeface="Arial"/>
              <a:buChar char="•"/>
            </a:pPr>
            <a:r>
              <a:rPr lang="en-US" sz="2200" dirty="0" smtClean="0"/>
              <a:t>Consumer price inflation rate (base year) </a:t>
            </a:r>
          </a:p>
          <a:p>
            <a:pPr marL="457200" indent="-457200" algn="l">
              <a:lnSpc>
                <a:spcPct val="110000"/>
              </a:lnSpc>
              <a:buFont typeface="Arial"/>
              <a:buChar char="•"/>
            </a:pPr>
            <a:r>
              <a:rPr lang="en-US" sz="2200" dirty="0" smtClean="0"/>
              <a:t>Real GDP by economic sector (base year)</a:t>
            </a:r>
          </a:p>
          <a:p>
            <a:pPr marL="457200" indent="-457200" algn="l">
              <a:lnSpc>
                <a:spcPct val="110000"/>
              </a:lnSpc>
              <a:buFont typeface="Arial"/>
              <a:buChar char="•"/>
            </a:pPr>
            <a:r>
              <a:rPr lang="en-US" sz="2200" dirty="0" smtClean="0"/>
              <a:t>GDP deflator by economic sector (base year)</a:t>
            </a:r>
          </a:p>
          <a:p>
            <a:pPr marL="457200" indent="-457200" algn="l">
              <a:lnSpc>
                <a:spcPct val="110000"/>
              </a:lnSpc>
              <a:buFont typeface="Arial"/>
              <a:buChar char="•"/>
            </a:pPr>
            <a:r>
              <a:rPr lang="en-US" sz="2200" dirty="0" smtClean="0"/>
              <a:t>Government revenues and expenditure</a:t>
            </a:r>
          </a:p>
          <a:p>
            <a:pPr marL="457200" indent="-457200" algn="l">
              <a:buFont typeface="Arial"/>
              <a:buChar char="•"/>
            </a:pPr>
            <a:endParaRPr lang="en-US" sz="2800" dirty="0"/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844166" y="1148873"/>
            <a:ext cx="3406102" cy="948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u="sng" dirty="0" smtClean="0"/>
              <a:t>Data requirements</a:t>
            </a:r>
            <a:endParaRPr lang="en-US" sz="2800" u="sng" dirty="0"/>
          </a:p>
        </p:txBody>
      </p:sp>
    </p:spTree>
    <p:extLst>
      <p:ext uri="{BB962C8B-B14F-4D97-AF65-F5344CB8AC3E}">
        <p14:creationId xmlns:p14="http://schemas.microsoft.com/office/powerpoint/2010/main" val="12054433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2741</TotalTime>
  <Words>256</Words>
  <Application>Microsoft Macintosh PowerPoint</Application>
  <PresentationFormat>On-screen Show (4:3)</PresentationFormat>
  <Paragraphs>62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Background</vt:lpstr>
      <vt:lpstr>The ILO Rapid Assessment Protocol (RAP)</vt:lpstr>
      <vt:lpstr>The ILO Rapid Assessment Protocol (RAP)</vt:lpstr>
      <vt:lpstr>The ILO Rapid Assessment Protocol (RAP)</vt:lpstr>
      <vt:lpstr>The ILO Rapid Assessment Protocol (RAP)</vt:lpstr>
      <vt:lpstr>The ILO Rapid Assessment Protocol (RAP)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Jean-Claude Hennicot</dc:creator>
  <cp:lastModifiedBy>Jean-Claude Hennicot</cp:lastModifiedBy>
  <cp:revision>77</cp:revision>
  <dcterms:created xsi:type="dcterms:W3CDTF">2012-10-15T12:36:56Z</dcterms:created>
  <dcterms:modified xsi:type="dcterms:W3CDTF">2012-11-13T06:47:50Z</dcterms:modified>
</cp:coreProperties>
</file>