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97" r:id="rId1"/>
  </p:sldMasterIdLst>
  <p:notesMasterIdLst>
    <p:notesMasterId r:id="rId15"/>
  </p:notesMasterIdLst>
  <p:handoutMasterIdLst>
    <p:handoutMasterId r:id="rId16"/>
  </p:handoutMasterIdLst>
  <p:sldIdLst>
    <p:sldId id="565" r:id="rId2"/>
    <p:sldId id="566" r:id="rId3"/>
    <p:sldId id="575" r:id="rId4"/>
    <p:sldId id="567" r:id="rId5"/>
    <p:sldId id="568" r:id="rId6"/>
    <p:sldId id="569" r:id="rId7"/>
    <p:sldId id="570" r:id="rId8"/>
    <p:sldId id="571" r:id="rId9"/>
    <p:sldId id="572" r:id="rId10"/>
    <p:sldId id="579" r:id="rId11"/>
    <p:sldId id="576" r:id="rId12"/>
    <p:sldId id="577" r:id="rId13"/>
    <p:sldId id="578" r:id="rId14"/>
  </p:sldIdLst>
  <p:sldSz cx="9144000" cy="6858000" type="screen4x3"/>
  <p:notesSz cx="6797675" cy="987425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0000"/>
    <a:srgbClr val="7F4D00"/>
    <a:srgbClr val="969696"/>
    <a:srgbClr val="FFFF00"/>
    <a:srgbClr val="FF5050"/>
    <a:srgbClr val="0099CC"/>
    <a:srgbClr val="9A9A9A"/>
    <a:srgbClr val="9C9C9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A3B769-807A-469C-98C6-1927A4EEB63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D86DC709-C54D-40F2-921A-B6F18A58F8A3}">
      <dgm:prSet phldrT="[Texto]" custT="1"/>
      <dgm:spPr/>
      <dgm:t>
        <a:bodyPr/>
        <a:lstStyle/>
        <a:p>
          <a:r>
            <a:rPr lang="ca-ES" sz="1900" dirty="0" smtClean="0">
              <a:latin typeface="Khmer OS Bokor" pitchFamily="2" charset="0"/>
              <a:cs typeface="Khmer OS Bokor" pitchFamily="2" charset="0"/>
            </a:rPr>
            <a:t>ការព្រមព្រៀងលើ “សុវត្ថិភាពសង្គមសម្រាប់មនុស្សគ្រប់រូប” កាន់តែស៊ីជម្រៅ</a:t>
          </a:r>
          <a:endParaRPr lang="fr-CH" sz="1900" b="1" dirty="0"/>
        </a:p>
      </dgm:t>
    </dgm:pt>
    <dgm:pt modelId="{F693F77C-3B4E-4476-B49E-86A8579A728D}" type="parTrans" cxnId="{A4F39287-6F94-4F74-B998-9B2845E0326B}">
      <dgm:prSet/>
      <dgm:spPr/>
      <dgm:t>
        <a:bodyPr/>
        <a:lstStyle/>
        <a:p>
          <a:endParaRPr lang="fr-CH" sz="1900" b="1"/>
        </a:p>
      </dgm:t>
    </dgm:pt>
    <dgm:pt modelId="{742EE648-197F-41D0-BED8-97F474C7F36E}" type="sibTrans" cxnId="{A4F39287-6F94-4F74-B998-9B2845E0326B}">
      <dgm:prSet/>
      <dgm:spPr/>
      <dgm:t>
        <a:bodyPr/>
        <a:lstStyle/>
        <a:p>
          <a:endParaRPr lang="fr-CH" sz="1900" b="1"/>
        </a:p>
      </dgm:t>
    </dgm:pt>
    <dgm:pt modelId="{7B22532B-6098-4625-8FE3-3D859979F6D7}">
      <dgm:prSet phldrT="[Texto]" custT="1"/>
      <dgm:spPr/>
      <dgm:t>
        <a:bodyPr/>
        <a:lstStyle/>
        <a:p>
          <a:pPr algn="ctr">
            <a:lnSpc>
              <a:spcPct val="100000"/>
            </a:lnSpc>
          </a:pP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ការគាំទ្រដោយមានការព្រមព្រៀងលើទម្រង់កិច្ចគាំពារសង្គម និងយុទ្ធសាស្ត្រមុខពីរដើម្បីពង្រីកវិសាលភាព</a:t>
          </a:r>
          <a:endParaRPr lang="fr-CH" sz="1600" b="1" dirty="0"/>
        </a:p>
      </dgm:t>
    </dgm:pt>
    <dgm:pt modelId="{BAA11D1A-30E3-40FD-A2D5-F08E78CFFCC6}" type="parTrans" cxnId="{EF154D4A-7975-4FBE-B7A0-CA3DF080FFE2}">
      <dgm:prSet/>
      <dgm:spPr/>
      <dgm:t>
        <a:bodyPr/>
        <a:lstStyle/>
        <a:p>
          <a:endParaRPr lang="fr-CH" sz="1900" b="1"/>
        </a:p>
      </dgm:t>
    </dgm:pt>
    <dgm:pt modelId="{F695F702-3681-47F7-8451-B253968B7690}" type="sibTrans" cxnId="{EF154D4A-7975-4FBE-B7A0-CA3DF080FFE2}">
      <dgm:prSet/>
      <dgm:spPr/>
      <dgm:t>
        <a:bodyPr/>
        <a:lstStyle/>
        <a:p>
          <a:endParaRPr lang="fr-CH" sz="1900" b="1"/>
        </a:p>
      </dgm:t>
    </dgm:pt>
    <dgm:pt modelId="{1463D603-F60D-4917-84F9-EC8A9DD533B9}">
      <dgm:prSet phldrT="[Texto]" custT="1"/>
      <dgm:spPr/>
      <dgm:t>
        <a:bodyPr/>
        <a:lstStyle/>
        <a:p>
          <a:r>
            <a:rPr lang="ca-ES" sz="1600" dirty="0" smtClean="0">
              <a:latin typeface="Khmer OS Bokor" pitchFamily="2" charset="0"/>
              <a:cs typeface="Khmer OS Bokor" pitchFamily="2" charset="0"/>
            </a:rPr>
            <a:t>ការយល់ព្រមលើស្តង់ដារ </a:t>
          </a:r>
          <a:r>
            <a:rPr lang="fr-CH" sz="1600" b="1" dirty="0" smtClean="0"/>
            <a:t>ILO </a:t>
          </a: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អន្តរជាតិស្តីពី សុវត្ថិភាពសង្គម (សន្ធិសញ្ញាលេខ </a:t>
          </a:r>
          <a:r>
            <a:rPr lang="fr-CH" sz="1600" b="1" dirty="0" smtClean="0"/>
            <a:t>102 </a:t>
          </a: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និងផ្សេងទៀត</a:t>
          </a:r>
          <a:r>
            <a:rPr lang="fr-CH" sz="1600" b="1" dirty="0" smtClean="0"/>
            <a:t>) </a:t>
          </a: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និងរៀបចំរបៀបវារៈសម្រាប់អនុសាសន៍ថ្មីស្តីពី</a:t>
          </a:r>
          <a:r>
            <a:rPr lang="fr-CH" sz="1600" b="1" dirty="0" smtClean="0"/>
            <a:t> SPF </a:t>
          </a: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សម្រាប់ឆ្នាំ</a:t>
          </a:r>
          <a:r>
            <a:rPr lang="fr-CH" sz="1600" b="1" dirty="0" smtClean="0"/>
            <a:t>2012</a:t>
          </a:r>
          <a:endParaRPr lang="fr-CH" sz="1600" b="1" dirty="0"/>
        </a:p>
      </dgm:t>
    </dgm:pt>
    <dgm:pt modelId="{3504C57B-A4A8-445C-833A-330F5E51031A}" type="parTrans" cxnId="{C548CD07-2566-4D81-8681-7072214E300C}">
      <dgm:prSet/>
      <dgm:spPr/>
      <dgm:t>
        <a:bodyPr/>
        <a:lstStyle/>
        <a:p>
          <a:endParaRPr lang="fr-CH" sz="1900" b="1"/>
        </a:p>
      </dgm:t>
    </dgm:pt>
    <dgm:pt modelId="{8E4F479E-1685-4767-A150-7CAB5B82EF6F}" type="sibTrans" cxnId="{C548CD07-2566-4D81-8681-7072214E300C}">
      <dgm:prSet/>
      <dgm:spPr/>
      <dgm:t>
        <a:bodyPr/>
        <a:lstStyle/>
        <a:p>
          <a:endParaRPr lang="fr-CH" sz="1900" b="1"/>
        </a:p>
      </dgm:t>
    </dgm:pt>
    <dgm:pt modelId="{9C2A21FE-2D50-40F4-B35A-91104B1F7C89}">
      <dgm:prSet custT="1"/>
      <dgm:spPr/>
      <dgm:t>
        <a:bodyPr/>
        <a:lstStyle/>
        <a:p>
          <a:r>
            <a:rPr lang="ca-ES" sz="1600" dirty="0" smtClean="0">
              <a:latin typeface="Khmer OS Bokor" pitchFamily="2" charset="0"/>
              <a:cs typeface="Khmer OS Bokor" pitchFamily="2" charset="0"/>
            </a:rPr>
            <a:t>ការយល់ព្រមលើអាណតិ្ត </a:t>
          </a:r>
          <a:r>
            <a:rPr lang="fr-CH" sz="1600" b="1" dirty="0" smtClean="0"/>
            <a:t>ILO </a:t>
          </a:r>
          <a:r>
            <a:rPr lang="ca-ES" sz="1600" dirty="0" smtClean="0">
              <a:latin typeface="Khmer OS Bokor" pitchFamily="2" charset="0"/>
              <a:cs typeface="Khmer OS Bokor" pitchFamily="2" charset="0"/>
            </a:rPr>
            <a:t>សម្រាប់ជួយផ្នែកបច្ចេកទេសដល់ប្រទេសជាសមាជិកស្តីពីគោលនយោបាយកិច្ចគាំពារសង្គម</a:t>
          </a:r>
          <a:endParaRPr lang="fr-CH" sz="1600" b="1" dirty="0"/>
        </a:p>
      </dgm:t>
    </dgm:pt>
    <dgm:pt modelId="{35740452-7E65-42E1-817A-40CE7AEDC06A}" type="parTrans" cxnId="{C925DDA7-AAC1-4D22-AA7A-660CE37E1AF8}">
      <dgm:prSet/>
      <dgm:spPr/>
      <dgm:t>
        <a:bodyPr/>
        <a:lstStyle/>
        <a:p>
          <a:endParaRPr lang="fr-CH" sz="1900" b="1"/>
        </a:p>
      </dgm:t>
    </dgm:pt>
    <dgm:pt modelId="{7EE9E360-3049-463D-B85B-B175390CB2A4}" type="sibTrans" cxnId="{C925DDA7-AAC1-4D22-AA7A-660CE37E1AF8}">
      <dgm:prSet/>
      <dgm:spPr/>
      <dgm:t>
        <a:bodyPr/>
        <a:lstStyle/>
        <a:p>
          <a:endParaRPr lang="fr-CH" sz="1900" b="1"/>
        </a:p>
      </dgm:t>
    </dgm:pt>
    <dgm:pt modelId="{1B68EAFB-7D45-4B34-A20A-323FBCFAE912}" type="pres">
      <dgm:prSet presAssocID="{57A3B769-807A-469C-98C6-1927A4EEB6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C0866842-1382-428C-A336-0AB532820DA6}" type="pres">
      <dgm:prSet presAssocID="{D86DC709-C54D-40F2-921A-B6F18A58F8A3}" presName="parentLin" presStyleCnt="0"/>
      <dgm:spPr/>
    </dgm:pt>
    <dgm:pt modelId="{92E1AA2E-DA3F-4F75-A1BD-25731E16EBF6}" type="pres">
      <dgm:prSet presAssocID="{D86DC709-C54D-40F2-921A-B6F18A58F8A3}" presName="parentLeftMargin" presStyleLbl="node1" presStyleIdx="0" presStyleCnt="4"/>
      <dgm:spPr/>
      <dgm:t>
        <a:bodyPr/>
        <a:lstStyle/>
        <a:p>
          <a:endParaRPr lang="fr-CH"/>
        </a:p>
      </dgm:t>
    </dgm:pt>
    <dgm:pt modelId="{EF7813EB-7343-4941-8E02-60AEDB9F265A}" type="pres">
      <dgm:prSet presAssocID="{D86DC709-C54D-40F2-921A-B6F18A58F8A3}" presName="parentText" presStyleLbl="node1" presStyleIdx="0" presStyleCnt="4" custScaleX="130220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94B0D055-E1A3-4CE3-A4CD-5AA1DEDACC6E}" type="pres">
      <dgm:prSet presAssocID="{D86DC709-C54D-40F2-921A-B6F18A58F8A3}" presName="negativeSpace" presStyleCnt="0"/>
      <dgm:spPr/>
    </dgm:pt>
    <dgm:pt modelId="{FDC09933-CE5D-41D1-A1DE-F759D3E10D94}" type="pres">
      <dgm:prSet presAssocID="{D86DC709-C54D-40F2-921A-B6F18A58F8A3}" presName="childText" presStyleLbl="conFgAcc1" presStyleIdx="0" presStyleCnt="4">
        <dgm:presLayoutVars>
          <dgm:bulletEnabled val="1"/>
        </dgm:presLayoutVars>
      </dgm:prSet>
      <dgm:spPr/>
    </dgm:pt>
    <dgm:pt modelId="{15D6D792-D536-4CC4-9566-92D63F5CF34C}" type="pres">
      <dgm:prSet presAssocID="{742EE648-197F-41D0-BED8-97F474C7F36E}" presName="spaceBetweenRectangles" presStyleCnt="0"/>
      <dgm:spPr/>
    </dgm:pt>
    <dgm:pt modelId="{65901253-CFF3-4CFD-BA8E-0B172D170F34}" type="pres">
      <dgm:prSet presAssocID="{7B22532B-6098-4625-8FE3-3D859979F6D7}" presName="parentLin" presStyleCnt="0"/>
      <dgm:spPr/>
    </dgm:pt>
    <dgm:pt modelId="{692BEC1D-2F70-452D-80FB-5579915E7D7D}" type="pres">
      <dgm:prSet presAssocID="{7B22532B-6098-4625-8FE3-3D859979F6D7}" presName="parentLeftMargin" presStyleLbl="node1" presStyleIdx="0" presStyleCnt="4"/>
      <dgm:spPr/>
      <dgm:t>
        <a:bodyPr/>
        <a:lstStyle/>
        <a:p>
          <a:endParaRPr lang="fr-CH"/>
        </a:p>
      </dgm:t>
    </dgm:pt>
    <dgm:pt modelId="{10D726FA-47E8-4D81-9318-6774A4B53AFF}" type="pres">
      <dgm:prSet presAssocID="{7B22532B-6098-4625-8FE3-3D859979F6D7}" presName="parentText" presStyleLbl="node1" presStyleIdx="1" presStyleCnt="4" custScaleX="130220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3153AF5D-9BD9-46CD-B67D-9B1170DE0065}" type="pres">
      <dgm:prSet presAssocID="{7B22532B-6098-4625-8FE3-3D859979F6D7}" presName="negativeSpace" presStyleCnt="0"/>
      <dgm:spPr/>
    </dgm:pt>
    <dgm:pt modelId="{21D6A5D3-01C6-48E9-9A27-362BE9B53885}" type="pres">
      <dgm:prSet presAssocID="{7B22532B-6098-4625-8FE3-3D859979F6D7}" presName="childText" presStyleLbl="conFgAcc1" presStyleIdx="1" presStyleCnt="4">
        <dgm:presLayoutVars>
          <dgm:bulletEnabled val="1"/>
        </dgm:presLayoutVars>
      </dgm:prSet>
      <dgm:spPr/>
    </dgm:pt>
    <dgm:pt modelId="{E8390D5B-3637-4E4A-BC85-80461313FDB8}" type="pres">
      <dgm:prSet presAssocID="{F695F702-3681-47F7-8451-B253968B7690}" presName="spaceBetweenRectangles" presStyleCnt="0"/>
      <dgm:spPr/>
    </dgm:pt>
    <dgm:pt modelId="{9BA7192C-D9C3-4208-9D1D-6F7FF8C6DBBE}" type="pres">
      <dgm:prSet presAssocID="{1463D603-F60D-4917-84F9-EC8A9DD533B9}" presName="parentLin" presStyleCnt="0"/>
      <dgm:spPr/>
    </dgm:pt>
    <dgm:pt modelId="{FDB2A33F-4EE7-426D-B53C-7822A3389159}" type="pres">
      <dgm:prSet presAssocID="{1463D603-F60D-4917-84F9-EC8A9DD533B9}" presName="parentLeftMargin" presStyleLbl="node1" presStyleIdx="1" presStyleCnt="4"/>
      <dgm:spPr/>
      <dgm:t>
        <a:bodyPr/>
        <a:lstStyle/>
        <a:p>
          <a:endParaRPr lang="fr-CH"/>
        </a:p>
      </dgm:t>
    </dgm:pt>
    <dgm:pt modelId="{53419C56-E392-4229-8040-6D7B538BF5D1}" type="pres">
      <dgm:prSet presAssocID="{1463D603-F60D-4917-84F9-EC8A9DD533B9}" presName="parentText" presStyleLbl="node1" presStyleIdx="2" presStyleCnt="4" custScaleX="130220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CCD5A6FD-5A2B-4278-9C1A-7E166597CBF6}" type="pres">
      <dgm:prSet presAssocID="{1463D603-F60D-4917-84F9-EC8A9DD533B9}" presName="negativeSpace" presStyleCnt="0"/>
      <dgm:spPr/>
    </dgm:pt>
    <dgm:pt modelId="{15DEFB7E-3135-4D5B-9641-0AB1DD244981}" type="pres">
      <dgm:prSet presAssocID="{1463D603-F60D-4917-84F9-EC8A9DD533B9}" presName="childText" presStyleLbl="conFgAcc1" presStyleIdx="2" presStyleCnt="4">
        <dgm:presLayoutVars>
          <dgm:bulletEnabled val="1"/>
        </dgm:presLayoutVars>
      </dgm:prSet>
      <dgm:spPr/>
    </dgm:pt>
    <dgm:pt modelId="{FB0F190C-7B5A-46C0-B40E-E493CC908F0E}" type="pres">
      <dgm:prSet presAssocID="{8E4F479E-1685-4767-A150-7CAB5B82EF6F}" presName="spaceBetweenRectangles" presStyleCnt="0"/>
      <dgm:spPr/>
    </dgm:pt>
    <dgm:pt modelId="{436CB2E5-3745-408B-AA12-39CD3DE9A0A0}" type="pres">
      <dgm:prSet presAssocID="{9C2A21FE-2D50-40F4-B35A-91104B1F7C89}" presName="parentLin" presStyleCnt="0"/>
      <dgm:spPr/>
    </dgm:pt>
    <dgm:pt modelId="{2010C849-2AD7-4A98-B2AB-E5F7A1CA529C}" type="pres">
      <dgm:prSet presAssocID="{9C2A21FE-2D50-40F4-B35A-91104B1F7C89}" presName="parentLeftMargin" presStyleLbl="node1" presStyleIdx="2" presStyleCnt="4"/>
      <dgm:spPr/>
      <dgm:t>
        <a:bodyPr/>
        <a:lstStyle/>
        <a:p>
          <a:endParaRPr lang="fr-CH"/>
        </a:p>
      </dgm:t>
    </dgm:pt>
    <dgm:pt modelId="{A31CFC05-5CB7-478C-8A1A-424FA77610AA}" type="pres">
      <dgm:prSet presAssocID="{9C2A21FE-2D50-40F4-B35A-91104B1F7C89}" presName="parentText" presStyleLbl="node1" presStyleIdx="3" presStyleCnt="4" custScaleX="130219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8D26A42D-0AE5-48DC-8FD1-71492917F8F9}" type="pres">
      <dgm:prSet presAssocID="{9C2A21FE-2D50-40F4-B35A-91104B1F7C89}" presName="negativeSpace" presStyleCnt="0"/>
      <dgm:spPr/>
    </dgm:pt>
    <dgm:pt modelId="{2F3F43EF-180F-4835-84D2-3A9B08191234}" type="pres">
      <dgm:prSet presAssocID="{9C2A21FE-2D50-40F4-B35A-91104B1F7C8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32F2CE2-9A7E-4F7A-B9E5-E6A7A7B48E10}" type="presOf" srcId="{D86DC709-C54D-40F2-921A-B6F18A58F8A3}" destId="{EF7813EB-7343-4941-8E02-60AEDB9F265A}" srcOrd="1" destOrd="0" presId="urn:microsoft.com/office/officeart/2005/8/layout/list1"/>
    <dgm:cxn modelId="{EF154D4A-7975-4FBE-B7A0-CA3DF080FFE2}" srcId="{57A3B769-807A-469C-98C6-1927A4EEB638}" destId="{7B22532B-6098-4625-8FE3-3D859979F6D7}" srcOrd="1" destOrd="0" parTransId="{BAA11D1A-30E3-40FD-A2D5-F08E78CFFCC6}" sibTransId="{F695F702-3681-47F7-8451-B253968B7690}"/>
    <dgm:cxn modelId="{963438A6-F976-49A4-8E78-157FDED027FB}" type="presOf" srcId="{9C2A21FE-2D50-40F4-B35A-91104B1F7C89}" destId="{A31CFC05-5CB7-478C-8A1A-424FA77610AA}" srcOrd="1" destOrd="0" presId="urn:microsoft.com/office/officeart/2005/8/layout/list1"/>
    <dgm:cxn modelId="{E089E0A2-9EAB-4C2C-8F96-05F9032BE1CB}" type="presOf" srcId="{1463D603-F60D-4917-84F9-EC8A9DD533B9}" destId="{FDB2A33F-4EE7-426D-B53C-7822A3389159}" srcOrd="0" destOrd="0" presId="urn:microsoft.com/office/officeart/2005/8/layout/list1"/>
    <dgm:cxn modelId="{E8655426-4C9B-4294-94D6-E4FD733D8684}" type="presOf" srcId="{7B22532B-6098-4625-8FE3-3D859979F6D7}" destId="{10D726FA-47E8-4D81-9318-6774A4B53AFF}" srcOrd="1" destOrd="0" presId="urn:microsoft.com/office/officeart/2005/8/layout/list1"/>
    <dgm:cxn modelId="{78C5CD2A-F8ED-4530-AEB0-34CA2CA27F92}" type="presOf" srcId="{D86DC709-C54D-40F2-921A-B6F18A58F8A3}" destId="{92E1AA2E-DA3F-4F75-A1BD-25731E16EBF6}" srcOrd="0" destOrd="0" presId="urn:microsoft.com/office/officeart/2005/8/layout/list1"/>
    <dgm:cxn modelId="{07B9B588-844C-4B35-84A8-41C98771F137}" type="presOf" srcId="{7B22532B-6098-4625-8FE3-3D859979F6D7}" destId="{692BEC1D-2F70-452D-80FB-5579915E7D7D}" srcOrd="0" destOrd="0" presId="urn:microsoft.com/office/officeart/2005/8/layout/list1"/>
    <dgm:cxn modelId="{A4F39287-6F94-4F74-B998-9B2845E0326B}" srcId="{57A3B769-807A-469C-98C6-1927A4EEB638}" destId="{D86DC709-C54D-40F2-921A-B6F18A58F8A3}" srcOrd="0" destOrd="0" parTransId="{F693F77C-3B4E-4476-B49E-86A8579A728D}" sibTransId="{742EE648-197F-41D0-BED8-97F474C7F36E}"/>
    <dgm:cxn modelId="{A78B1587-F2FB-4965-B9E3-B17EFF18029A}" type="presOf" srcId="{9C2A21FE-2D50-40F4-B35A-91104B1F7C89}" destId="{2010C849-2AD7-4A98-B2AB-E5F7A1CA529C}" srcOrd="0" destOrd="0" presId="urn:microsoft.com/office/officeart/2005/8/layout/list1"/>
    <dgm:cxn modelId="{C548CD07-2566-4D81-8681-7072214E300C}" srcId="{57A3B769-807A-469C-98C6-1927A4EEB638}" destId="{1463D603-F60D-4917-84F9-EC8A9DD533B9}" srcOrd="2" destOrd="0" parTransId="{3504C57B-A4A8-445C-833A-330F5E51031A}" sibTransId="{8E4F479E-1685-4767-A150-7CAB5B82EF6F}"/>
    <dgm:cxn modelId="{C925DDA7-AAC1-4D22-AA7A-660CE37E1AF8}" srcId="{57A3B769-807A-469C-98C6-1927A4EEB638}" destId="{9C2A21FE-2D50-40F4-B35A-91104B1F7C89}" srcOrd="3" destOrd="0" parTransId="{35740452-7E65-42E1-817A-40CE7AEDC06A}" sibTransId="{7EE9E360-3049-463D-B85B-B175390CB2A4}"/>
    <dgm:cxn modelId="{597516AD-78F5-4618-B0FB-ABE4204FF309}" type="presOf" srcId="{1463D603-F60D-4917-84F9-EC8A9DD533B9}" destId="{53419C56-E392-4229-8040-6D7B538BF5D1}" srcOrd="1" destOrd="0" presId="urn:microsoft.com/office/officeart/2005/8/layout/list1"/>
    <dgm:cxn modelId="{FAF3A6AE-0864-428B-A158-6300FCF94FAC}" type="presOf" srcId="{57A3B769-807A-469C-98C6-1927A4EEB638}" destId="{1B68EAFB-7D45-4B34-A20A-323FBCFAE912}" srcOrd="0" destOrd="0" presId="urn:microsoft.com/office/officeart/2005/8/layout/list1"/>
    <dgm:cxn modelId="{BAE3D84C-7FF6-4D52-9C00-275279E3D6D8}" type="presParOf" srcId="{1B68EAFB-7D45-4B34-A20A-323FBCFAE912}" destId="{C0866842-1382-428C-A336-0AB532820DA6}" srcOrd="0" destOrd="0" presId="urn:microsoft.com/office/officeart/2005/8/layout/list1"/>
    <dgm:cxn modelId="{90F43E8E-D49C-49D7-B917-A4C3DD0B0A0F}" type="presParOf" srcId="{C0866842-1382-428C-A336-0AB532820DA6}" destId="{92E1AA2E-DA3F-4F75-A1BD-25731E16EBF6}" srcOrd="0" destOrd="0" presId="urn:microsoft.com/office/officeart/2005/8/layout/list1"/>
    <dgm:cxn modelId="{A6B3CC53-A2E1-44A7-BB5C-DF61702DD2CE}" type="presParOf" srcId="{C0866842-1382-428C-A336-0AB532820DA6}" destId="{EF7813EB-7343-4941-8E02-60AEDB9F265A}" srcOrd="1" destOrd="0" presId="urn:microsoft.com/office/officeart/2005/8/layout/list1"/>
    <dgm:cxn modelId="{294A953B-59AE-4C9E-93F6-9839340F80E4}" type="presParOf" srcId="{1B68EAFB-7D45-4B34-A20A-323FBCFAE912}" destId="{94B0D055-E1A3-4CE3-A4CD-5AA1DEDACC6E}" srcOrd="1" destOrd="0" presId="urn:microsoft.com/office/officeart/2005/8/layout/list1"/>
    <dgm:cxn modelId="{6591A9C8-D4BE-4268-B0F0-958D2CBFB725}" type="presParOf" srcId="{1B68EAFB-7D45-4B34-A20A-323FBCFAE912}" destId="{FDC09933-CE5D-41D1-A1DE-F759D3E10D94}" srcOrd="2" destOrd="0" presId="urn:microsoft.com/office/officeart/2005/8/layout/list1"/>
    <dgm:cxn modelId="{AF03B9BB-FB3A-4AAE-AF1F-B86F94D1B4BB}" type="presParOf" srcId="{1B68EAFB-7D45-4B34-A20A-323FBCFAE912}" destId="{15D6D792-D536-4CC4-9566-92D63F5CF34C}" srcOrd="3" destOrd="0" presId="urn:microsoft.com/office/officeart/2005/8/layout/list1"/>
    <dgm:cxn modelId="{A37873DC-AAA1-430C-BA09-C68F69D0E4D3}" type="presParOf" srcId="{1B68EAFB-7D45-4B34-A20A-323FBCFAE912}" destId="{65901253-CFF3-4CFD-BA8E-0B172D170F34}" srcOrd="4" destOrd="0" presId="urn:microsoft.com/office/officeart/2005/8/layout/list1"/>
    <dgm:cxn modelId="{A33F5808-F9F3-4E01-AD25-6136EE92F596}" type="presParOf" srcId="{65901253-CFF3-4CFD-BA8E-0B172D170F34}" destId="{692BEC1D-2F70-452D-80FB-5579915E7D7D}" srcOrd="0" destOrd="0" presId="urn:microsoft.com/office/officeart/2005/8/layout/list1"/>
    <dgm:cxn modelId="{4A606B2A-F608-4B8D-845F-FC19D237B7CC}" type="presParOf" srcId="{65901253-CFF3-4CFD-BA8E-0B172D170F34}" destId="{10D726FA-47E8-4D81-9318-6774A4B53AFF}" srcOrd="1" destOrd="0" presId="urn:microsoft.com/office/officeart/2005/8/layout/list1"/>
    <dgm:cxn modelId="{15AC280A-A315-458E-B5BA-8F2169FD6F13}" type="presParOf" srcId="{1B68EAFB-7D45-4B34-A20A-323FBCFAE912}" destId="{3153AF5D-9BD9-46CD-B67D-9B1170DE0065}" srcOrd="5" destOrd="0" presId="urn:microsoft.com/office/officeart/2005/8/layout/list1"/>
    <dgm:cxn modelId="{4D55F0A1-3AC8-4AAC-BF14-C8CBFA71AC1E}" type="presParOf" srcId="{1B68EAFB-7D45-4B34-A20A-323FBCFAE912}" destId="{21D6A5D3-01C6-48E9-9A27-362BE9B53885}" srcOrd="6" destOrd="0" presId="urn:microsoft.com/office/officeart/2005/8/layout/list1"/>
    <dgm:cxn modelId="{DE29169A-B5F1-4E3E-9630-EB34B1DAA0DC}" type="presParOf" srcId="{1B68EAFB-7D45-4B34-A20A-323FBCFAE912}" destId="{E8390D5B-3637-4E4A-BC85-80461313FDB8}" srcOrd="7" destOrd="0" presId="urn:microsoft.com/office/officeart/2005/8/layout/list1"/>
    <dgm:cxn modelId="{04357937-FE29-4028-803B-81D39E9C3E6D}" type="presParOf" srcId="{1B68EAFB-7D45-4B34-A20A-323FBCFAE912}" destId="{9BA7192C-D9C3-4208-9D1D-6F7FF8C6DBBE}" srcOrd="8" destOrd="0" presId="urn:microsoft.com/office/officeart/2005/8/layout/list1"/>
    <dgm:cxn modelId="{F5FE0479-F380-419D-A360-E69C5899331D}" type="presParOf" srcId="{9BA7192C-D9C3-4208-9D1D-6F7FF8C6DBBE}" destId="{FDB2A33F-4EE7-426D-B53C-7822A3389159}" srcOrd="0" destOrd="0" presId="urn:microsoft.com/office/officeart/2005/8/layout/list1"/>
    <dgm:cxn modelId="{77AC3FD9-6D89-4C98-B399-8D7D2650CA38}" type="presParOf" srcId="{9BA7192C-D9C3-4208-9D1D-6F7FF8C6DBBE}" destId="{53419C56-E392-4229-8040-6D7B538BF5D1}" srcOrd="1" destOrd="0" presId="urn:microsoft.com/office/officeart/2005/8/layout/list1"/>
    <dgm:cxn modelId="{791CDEB8-0C24-43A3-B513-3A0006BAEB87}" type="presParOf" srcId="{1B68EAFB-7D45-4B34-A20A-323FBCFAE912}" destId="{CCD5A6FD-5A2B-4278-9C1A-7E166597CBF6}" srcOrd="9" destOrd="0" presId="urn:microsoft.com/office/officeart/2005/8/layout/list1"/>
    <dgm:cxn modelId="{6D35D339-036B-439C-9B7F-681BC06A108B}" type="presParOf" srcId="{1B68EAFB-7D45-4B34-A20A-323FBCFAE912}" destId="{15DEFB7E-3135-4D5B-9641-0AB1DD244981}" srcOrd="10" destOrd="0" presId="urn:microsoft.com/office/officeart/2005/8/layout/list1"/>
    <dgm:cxn modelId="{D6C274AD-8AB9-4C84-8BD3-3F9807B43E4D}" type="presParOf" srcId="{1B68EAFB-7D45-4B34-A20A-323FBCFAE912}" destId="{FB0F190C-7B5A-46C0-B40E-E493CC908F0E}" srcOrd="11" destOrd="0" presId="urn:microsoft.com/office/officeart/2005/8/layout/list1"/>
    <dgm:cxn modelId="{2D645CA3-203B-47C3-B18C-33D815FC030F}" type="presParOf" srcId="{1B68EAFB-7D45-4B34-A20A-323FBCFAE912}" destId="{436CB2E5-3745-408B-AA12-39CD3DE9A0A0}" srcOrd="12" destOrd="0" presId="urn:microsoft.com/office/officeart/2005/8/layout/list1"/>
    <dgm:cxn modelId="{3DDD828B-4527-468F-8BDE-763197B6B9FA}" type="presParOf" srcId="{436CB2E5-3745-408B-AA12-39CD3DE9A0A0}" destId="{2010C849-2AD7-4A98-B2AB-E5F7A1CA529C}" srcOrd="0" destOrd="0" presId="urn:microsoft.com/office/officeart/2005/8/layout/list1"/>
    <dgm:cxn modelId="{F96529CE-2160-4B68-A5F2-3F8BACFDD191}" type="presParOf" srcId="{436CB2E5-3745-408B-AA12-39CD3DE9A0A0}" destId="{A31CFC05-5CB7-478C-8A1A-424FA77610AA}" srcOrd="1" destOrd="0" presId="urn:microsoft.com/office/officeart/2005/8/layout/list1"/>
    <dgm:cxn modelId="{6E2F1AED-4670-4C4D-B8D0-4823248D3D94}" type="presParOf" srcId="{1B68EAFB-7D45-4B34-A20A-323FBCFAE912}" destId="{8D26A42D-0AE5-48DC-8FD1-71492917F8F9}" srcOrd="13" destOrd="0" presId="urn:microsoft.com/office/officeart/2005/8/layout/list1"/>
    <dgm:cxn modelId="{63EE0DB9-E90A-4121-A796-7BE86DA5BA7A}" type="presParOf" srcId="{1B68EAFB-7D45-4B34-A20A-323FBCFAE912}" destId="{2F3F43EF-180F-4835-84D2-3A9B0819123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6C5A7F-502F-431E-AA44-07C68700146D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6A3AA48A-EC42-44EF-9917-679C48F6C7DB}">
      <dgm:prSet phldrT="[Texto]" custT="1"/>
      <dgm:spPr/>
      <dgm:t>
        <a:bodyPr/>
        <a:lstStyle/>
        <a:p>
          <a:r>
            <a:rPr lang="ca-ES" sz="3600" b="1" u="none" dirty="0" smtClean="0">
              <a:latin typeface="Khmer OS Siemreap" pitchFamily="2" charset="0"/>
              <a:cs typeface="Khmer OS Siemreap" pitchFamily="2" charset="0"/>
            </a:rPr>
            <a:t>តួនាទីសុវត្ថិភាពសង្គម</a:t>
          </a:r>
          <a:endParaRPr lang="fr-CH" sz="3600" u="none" dirty="0"/>
        </a:p>
      </dgm:t>
    </dgm:pt>
    <dgm:pt modelId="{0D1CE425-580B-47B4-9680-6F87EBECB1FA}" type="parTrans" cxnId="{BF94B5F9-A137-4E3C-991A-B7970E377953}">
      <dgm:prSet/>
      <dgm:spPr/>
      <dgm:t>
        <a:bodyPr/>
        <a:lstStyle/>
        <a:p>
          <a:endParaRPr lang="fr-CH" sz="1600"/>
        </a:p>
      </dgm:t>
    </dgm:pt>
    <dgm:pt modelId="{AF4FA620-790B-4318-B9FF-5BC0DD9C0A55}" type="sibTrans" cxnId="{BF94B5F9-A137-4E3C-991A-B7970E377953}">
      <dgm:prSet/>
      <dgm:spPr/>
      <dgm:t>
        <a:bodyPr/>
        <a:lstStyle/>
        <a:p>
          <a:endParaRPr lang="fr-CH" sz="1600"/>
        </a:p>
      </dgm:t>
    </dgm:pt>
    <dgm:pt modelId="{CE9ADE28-5649-48F0-8554-47BEEAB65860}">
      <dgm:prSet phldrT="[Texto]" custT="1"/>
      <dgm:spPr/>
      <dgm:t>
        <a:bodyPr/>
        <a:lstStyle/>
        <a:p>
          <a:r>
            <a:rPr lang="fr-CH" sz="1200" dirty="0" smtClean="0"/>
            <a:t>«…</a:t>
          </a:r>
          <a:r>
            <a:rPr lang="ca-ES" sz="1200" b="0" u="none" dirty="0" smtClean="0">
              <a:latin typeface="Khmer OS Siemreap" pitchFamily="2" charset="0"/>
              <a:cs typeface="Khmer OS Siemreap" pitchFamily="2" charset="0"/>
            </a:rPr>
            <a:t>គន្លឺះឆ្ពោះទៅរកការលើកកម្ពស់កំណើនសេដ្ឋកិច្ច និងផលិតភាពប្រកបដោយសមភាព</a:t>
          </a:r>
          <a:r>
            <a:rPr lang="fr-CH" sz="1200" dirty="0" smtClean="0"/>
            <a:t>»</a:t>
          </a:r>
          <a:endParaRPr lang="fr-CH" sz="1200" dirty="0"/>
        </a:p>
      </dgm:t>
    </dgm:pt>
    <dgm:pt modelId="{63539337-CB84-4B61-94FE-59DF5D29763E}" type="parTrans" cxnId="{EAC9761F-CF54-4A08-A6B4-1F7740C0B010}">
      <dgm:prSet/>
      <dgm:spPr/>
      <dgm:t>
        <a:bodyPr/>
        <a:lstStyle/>
        <a:p>
          <a:endParaRPr lang="fr-CH" sz="1600"/>
        </a:p>
      </dgm:t>
    </dgm:pt>
    <dgm:pt modelId="{CEFCFC59-80AC-4460-AA8E-2DE3F19BDC99}" type="sibTrans" cxnId="{EAC9761F-CF54-4A08-A6B4-1F7740C0B010}">
      <dgm:prSet/>
      <dgm:spPr/>
      <dgm:t>
        <a:bodyPr/>
        <a:lstStyle/>
        <a:p>
          <a:endParaRPr lang="fr-CH" sz="1600"/>
        </a:p>
      </dgm:t>
    </dgm:pt>
    <dgm:pt modelId="{207DA278-1EB5-4C6B-96C3-753FB5F6EB55}">
      <dgm:prSet phldrT="[Texto]" custT="1"/>
      <dgm:spPr/>
      <dgm:t>
        <a:bodyPr/>
        <a:lstStyle/>
        <a:p>
          <a:r>
            <a:rPr lang="fr-CH" sz="1200" dirty="0" smtClean="0"/>
            <a:t>«…</a:t>
          </a:r>
          <a:r>
            <a:rPr lang="ca-ES" sz="1200" b="0" u="none" dirty="0" smtClean="0">
              <a:latin typeface="Khmer OS Siemreap" pitchFamily="2" charset="0"/>
              <a:cs typeface="Khmer OS Siemreap" pitchFamily="2" charset="0"/>
            </a:rPr>
            <a:t>មិនត្រឹមតែជាសិទ្ធិមនុស្ស ប៉ុន្តែក៏ជាតម្រូវការសង្គម និងសេដ្ឋកិច្ច</a:t>
          </a:r>
          <a:r>
            <a:rPr lang="fr-CH" sz="1200" dirty="0" smtClean="0"/>
            <a:t>»</a:t>
          </a:r>
          <a:endParaRPr lang="fr-CH" sz="1200" dirty="0"/>
        </a:p>
      </dgm:t>
    </dgm:pt>
    <dgm:pt modelId="{009BE7FA-D6C5-4A21-B215-05215435B545}" type="parTrans" cxnId="{B022398D-305D-415F-81B8-136C71754B93}">
      <dgm:prSet/>
      <dgm:spPr/>
      <dgm:t>
        <a:bodyPr/>
        <a:lstStyle/>
        <a:p>
          <a:endParaRPr lang="fr-CH" sz="1600"/>
        </a:p>
      </dgm:t>
    </dgm:pt>
    <dgm:pt modelId="{FE9F6EB2-A920-4A03-8938-42DD02444E70}" type="sibTrans" cxnId="{B022398D-305D-415F-81B8-136C71754B93}">
      <dgm:prSet/>
      <dgm:spPr/>
      <dgm:t>
        <a:bodyPr/>
        <a:lstStyle/>
        <a:p>
          <a:endParaRPr lang="fr-CH" sz="1600"/>
        </a:p>
      </dgm:t>
    </dgm:pt>
    <dgm:pt modelId="{003723E8-6665-4EAA-8601-3DE1C503F396}">
      <dgm:prSet phldrT="[Texto]" custT="1"/>
      <dgm:spPr/>
      <dgm:t>
        <a:bodyPr/>
        <a:lstStyle/>
        <a:p>
          <a:r>
            <a:rPr lang="ca-ES" sz="3600" b="1" u="none" dirty="0" smtClean="0">
              <a:latin typeface="Khmer OS Siemreap" pitchFamily="2" charset="0"/>
              <a:cs typeface="Khmer OS Siemreap" pitchFamily="2" charset="0"/>
            </a:rPr>
            <a:t>ចរិកលក្ខណៈសុវត្ថិភាពសង្គម</a:t>
          </a:r>
          <a:endParaRPr lang="fr-CH" sz="3600" dirty="0"/>
        </a:p>
      </dgm:t>
    </dgm:pt>
    <dgm:pt modelId="{3609FB55-E3BA-402F-B816-9EEF300A8861}" type="parTrans" cxnId="{7AD4846B-F8F9-4BB4-BFAC-BAE7CA058A27}">
      <dgm:prSet/>
      <dgm:spPr/>
      <dgm:t>
        <a:bodyPr/>
        <a:lstStyle/>
        <a:p>
          <a:endParaRPr lang="fr-CH" sz="1600"/>
        </a:p>
      </dgm:t>
    </dgm:pt>
    <dgm:pt modelId="{04658CB2-495B-4C49-898A-FBC5C32C98E0}" type="sibTrans" cxnId="{7AD4846B-F8F9-4BB4-BFAC-BAE7CA058A27}">
      <dgm:prSet/>
      <dgm:spPr/>
      <dgm:t>
        <a:bodyPr/>
        <a:lstStyle/>
        <a:p>
          <a:endParaRPr lang="fr-CH" sz="1600"/>
        </a:p>
      </dgm:t>
    </dgm:pt>
    <dgm:pt modelId="{8DA841E5-AA52-4785-B73B-AD6B7551C4A8}">
      <dgm:prSet phldrT="[Texto]" custT="1"/>
      <dgm:spPr/>
      <dgm:t>
        <a:bodyPr/>
        <a:lstStyle/>
        <a:p>
          <a:r>
            <a:rPr lang="fr-CH" sz="1400" dirty="0" smtClean="0"/>
            <a:t>« </a:t>
          </a:r>
          <a:r>
            <a:rPr lang="ca-ES" sz="1400" b="0" u="none" dirty="0" smtClean="0">
              <a:latin typeface="Khmer OS Siemreap" pitchFamily="2" charset="0"/>
              <a:cs typeface="Khmer OS Siemreap" pitchFamily="2" charset="0"/>
            </a:rPr>
            <a:t>ផ្នែកដែលមិនអាចបំបែកបាននៃរបៀបវារៈការងារសមរម្យ</a:t>
          </a:r>
          <a:r>
            <a:rPr lang="fr-CH" sz="1400" dirty="0" smtClean="0"/>
            <a:t>I»</a:t>
          </a:r>
          <a:endParaRPr lang="fr-CH" sz="1400" dirty="0"/>
        </a:p>
      </dgm:t>
    </dgm:pt>
    <dgm:pt modelId="{B1C789A7-2E5D-4019-B15A-B2A606A8803A}" type="parTrans" cxnId="{2E005D39-F7FF-4159-BADA-90D123F4156E}">
      <dgm:prSet/>
      <dgm:spPr/>
      <dgm:t>
        <a:bodyPr/>
        <a:lstStyle/>
        <a:p>
          <a:endParaRPr lang="fr-CH" sz="1600"/>
        </a:p>
      </dgm:t>
    </dgm:pt>
    <dgm:pt modelId="{BA391033-2D4E-4C69-A90F-41D4B6C77676}" type="sibTrans" cxnId="{2E005D39-F7FF-4159-BADA-90D123F4156E}">
      <dgm:prSet/>
      <dgm:spPr/>
      <dgm:t>
        <a:bodyPr/>
        <a:lstStyle/>
        <a:p>
          <a:endParaRPr lang="fr-CH" sz="1600"/>
        </a:p>
      </dgm:t>
    </dgm:pt>
    <dgm:pt modelId="{736A3232-9FF3-4940-B783-AA98657BD21D}">
      <dgm:prSet phldrT="[Texto]" custT="1"/>
      <dgm:spPr/>
      <dgm:t>
        <a:bodyPr/>
        <a:lstStyle/>
        <a:p>
          <a:r>
            <a:rPr lang="fr-CH" sz="1400" dirty="0" smtClean="0"/>
            <a:t>« </a:t>
          </a:r>
          <a:r>
            <a:rPr lang="ca-ES" sz="1400" b="0" u="none" dirty="0" smtClean="0">
              <a:latin typeface="Khmer OS Siemreap" pitchFamily="2" charset="0"/>
              <a:cs typeface="Khmer OS Siemreap" pitchFamily="2" charset="0"/>
            </a:rPr>
            <a:t>កិច្ចសន្ទនាត្រីភាគី និងសង្គមជាគន្លឹះ</a:t>
          </a:r>
          <a:r>
            <a:rPr lang="fr-CH" sz="1400" dirty="0" smtClean="0"/>
            <a:t> »</a:t>
          </a:r>
          <a:endParaRPr lang="fr-CH" sz="1400" dirty="0"/>
        </a:p>
      </dgm:t>
    </dgm:pt>
    <dgm:pt modelId="{38E7E570-E02D-471A-A2ED-93C1DB4D4EFF}" type="parTrans" cxnId="{4FB346B2-76C3-45AF-A8DA-72110D40025C}">
      <dgm:prSet/>
      <dgm:spPr/>
      <dgm:t>
        <a:bodyPr/>
        <a:lstStyle/>
        <a:p>
          <a:endParaRPr lang="fr-CH" sz="1600"/>
        </a:p>
      </dgm:t>
    </dgm:pt>
    <dgm:pt modelId="{90E6A86F-6361-411D-9AD5-E71DEE4E3F67}" type="sibTrans" cxnId="{4FB346B2-76C3-45AF-A8DA-72110D40025C}">
      <dgm:prSet/>
      <dgm:spPr/>
      <dgm:t>
        <a:bodyPr/>
        <a:lstStyle/>
        <a:p>
          <a:endParaRPr lang="fr-CH" sz="1600"/>
        </a:p>
      </dgm:t>
    </dgm:pt>
    <dgm:pt modelId="{3A3D9ABB-8361-496D-88F1-A8F7A2EBCCC8}">
      <dgm:prSet phldrT="[Texto]" custT="1"/>
      <dgm:spPr/>
      <dgm:t>
        <a:bodyPr/>
        <a:lstStyle/>
        <a:p>
          <a:r>
            <a:rPr lang="fr-CH" sz="1200" dirty="0" smtClean="0"/>
            <a:t>«… </a:t>
          </a:r>
          <a:r>
            <a:rPr lang="ca-ES" sz="1200" b="0" u="none" dirty="0" smtClean="0">
              <a:latin typeface="Khmer OS Siemreap" pitchFamily="2" charset="0"/>
              <a:cs typeface="Khmer OS Siemreap" pitchFamily="2" charset="0"/>
            </a:rPr>
            <a:t>ការស្រាវជ្រាវនៃសកលភាវូបនីយកម្មស្មើភាពប្រកបដោយភាពយុត្តិធម៌</a:t>
          </a:r>
          <a:r>
            <a:rPr lang="fr-CH" sz="1200" dirty="0" smtClean="0"/>
            <a:t>»</a:t>
          </a:r>
          <a:endParaRPr lang="fr-CH" sz="1200" dirty="0"/>
        </a:p>
      </dgm:t>
    </dgm:pt>
    <dgm:pt modelId="{BA6304FC-CB77-4D82-9474-5367D02EADD2}" type="parTrans" cxnId="{56F10556-F1BA-4AED-B2DD-46AEF3C683CD}">
      <dgm:prSet/>
      <dgm:spPr/>
      <dgm:t>
        <a:bodyPr/>
        <a:lstStyle/>
        <a:p>
          <a:endParaRPr lang="en-US" sz="1600"/>
        </a:p>
      </dgm:t>
    </dgm:pt>
    <dgm:pt modelId="{F0991D7D-88CE-4AEE-AAE2-51264E982C3A}" type="sibTrans" cxnId="{56F10556-F1BA-4AED-B2DD-46AEF3C683CD}">
      <dgm:prSet/>
      <dgm:spPr/>
      <dgm:t>
        <a:bodyPr/>
        <a:lstStyle/>
        <a:p>
          <a:endParaRPr lang="en-US" sz="1600"/>
        </a:p>
      </dgm:t>
    </dgm:pt>
    <dgm:pt modelId="{E6686707-F963-4F67-9C88-C90195A5FA6D}">
      <dgm:prSet phldrT="[Texto]" custT="1"/>
      <dgm:spPr/>
      <dgm:t>
        <a:bodyPr/>
        <a:lstStyle/>
        <a:p>
          <a:r>
            <a:rPr lang="fr-CH" sz="1400" dirty="0" smtClean="0"/>
            <a:t>« </a:t>
          </a:r>
          <a:r>
            <a:rPr lang="ca-ES" sz="1400" b="0" u="none" dirty="0" smtClean="0">
              <a:latin typeface="Khmer OS Siemreap" pitchFamily="2" charset="0"/>
              <a:cs typeface="Khmer OS Siemreap" pitchFamily="2" charset="0"/>
            </a:rPr>
            <a:t>ផ្អែកលើសិទ្ធិដែលផ្តល់មូលដ្ឋានគ្រឹះដោយច្បាប់ជាតិ</a:t>
          </a:r>
          <a:r>
            <a:rPr lang="fr-CH" sz="1400" dirty="0" smtClean="0"/>
            <a:t>»</a:t>
          </a:r>
          <a:endParaRPr lang="fr-CH" sz="1400" dirty="0"/>
        </a:p>
      </dgm:t>
    </dgm:pt>
    <dgm:pt modelId="{5F963154-96F2-47B4-BD4F-E7528D84ED06}" type="parTrans" cxnId="{58ED317F-0DD2-41C0-A6CE-D80F9A2C71E7}">
      <dgm:prSet/>
      <dgm:spPr/>
      <dgm:t>
        <a:bodyPr/>
        <a:lstStyle/>
        <a:p>
          <a:endParaRPr lang="en-US" sz="1600"/>
        </a:p>
      </dgm:t>
    </dgm:pt>
    <dgm:pt modelId="{980C2C29-067D-4B68-8315-5969C4D03ABC}" type="sibTrans" cxnId="{58ED317F-0DD2-41C0-A6CE-D80F9A2C71E7}">
      <dgm:prSet/>
      <dgm:spPr/>
      <dgm:t>
        <a:bodyPr/>
        <a:lstStyle/>
        <a:p>
          <a:endParaRPr lang="en-US" sz="1600"/>
        </a:p>
      </dgm:t>
    </dgm:pt>
    <dgm:pt modelId="{5D778836-37B5-439F-AD60-B95523C81E60}">
      <dgm:prSet phldrT="[Texto]" custT="1"/>
      <dgm:spPr/>
      <dgm:t>
        <a:bodyPr/>
        <a:lstStyle/>
        <a:p>
          <a:r>
            <a:rPr lang="fr-CH" sz="1400" dirty="0" smtClean="0"/>
            <a:t>« </a:t>
          </a:r>
          <a:r>
            <a:rPr lang="ca-ES" sz="1400" b="0" u="none" dirty="0" smtClean="0">
              <a:latin typeface="Khmer OS Siemreap" pitchFamily="2" charset="0"/>
              <a:cs typeface="Khmer OS Siemreap" pitchFamily="2" charset="0"/>
            </a:rPr>
            <a:t>ជានិរន្ត ដែលកំណត់ដោយធាតុផ្សំរួមភាគទាន និងមិនរួមភាគទាន</a:t>
          </a:r>
          <a:r>
            <a:rPr lang="fr-CH" sz="1400" dirty="0" smtClean="0"/>
            <a:t> »</a:t>
          </a:r>
          <a:endParaRPr lang="fr-CH" sz="1400" dirty="0"/>
        </a:p>
      </dgm:t>
    </dgm:pt>
    <dgm:pt modelId="{444700F7-0C83-4526-9E9D-D5BA5BE80461}" type="sibTrans" cxnId="{94ECAEFE-18F6-44B4-8321-1C68CACA2849}">
      <dgm:prSet/>
      <dgm:spPr/>
      <dgm:t>
        <a:bodyPr/>
        <a:lstStyle/>
        <a:p>
          <a:endParaRPr lang="en-US" sz="1600"/>
        </a:p>
      </dgm:t>
    </dgm:pt>
    <dgm:pt modelId="{0B47D044-B1A3-44EC-A9A4-6052773CFBFC}" type="parTrans" cxnId="{94ECAEFE-18F6-44B4-8321-1C68CACA2849}">
      <dgm:prSet/>
      <dgm:spPr/>
      <dgm:t>
        <a:bodyPr/>
        <a:lstStyle/>
        <a:p>
          <a:endParaRPr lang="en-US" sz="1600"/>
        </a:p>
      </dgm:t>
    </dgm:pt>
    <dgm:pt modelId="{A6EA637B-1A4A-4726-AB39-2365A51154DF}" type="pres">
      <dgm:prSet presAssocID="{7D6C5A7F-502F-431E-AA44-07C68700146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fr-CH"/>
        </a:p>
      </dgm:t>
    </dgm:pt>
    <dgm:pt modelId="{3A185697-07F4-4F1A-93CC-C6E70D3FC4B3}" type="pres">
      <dgm:prSet presAssocID="{6A3AA48A-EC42-44EF-9917-679C48F6C7DB}" presName="linNode" presStyleCnt="0"/>
      <dgm:spPr/>
    </dgm:pt>
    <dgm:pt modelId="{73DCACD5-0E80-4AC2-B129-EF5D4A36006D}" type="pres">
      <dgm:prSet presAssocID="{6A3AA48A-EC42-44EF-9917-679C48F6C7D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8B0026E6-BD4B-4F53-93FE-3F21C98E4EC9}" type="pres">
      <dgm:prSet presAssocID="{6A3AA48A-EC42-44EF-9917-679C48F6C7D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98019C85-5F7C-428B-A68C-27CD97781D21}" type="pres">
      <dgm:prSet presAssocID="{AF4FA620-790B-4318-B9FF-5BC0DD9C0A55}" presName="spacing" presStyleCnt="0"/>
      <dgm:spPr/>
    </dgm:pt>
    <dgm:pt modelId="{675DA3BE-8F8E-4E68-AC9A-B40A8FFBE856}" type="pres">
      <dgm:prSet presAssocID="{003723E8-6665-4EAA-8601-3DE1C503F396}" presName="linNode" presStyleCnt="0"/>
      <dgm:spPr/>
    </dgm:pt>
    <dgm:pt modelId="{225EEC6D-E2A9-46D4-AAB8-E4C12CC1F01C}" type="pres">
      <dgm:prSet presAssocID="{003723E8-6665-4EAA-8601-3DE1C503F396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C0D8C103-5EA3-4C14-9978-FB32347C79FA}" type="pres">
      <dgm:prSet presAssocID="{003723E8-6665-4EAA-8601-3DE1C503F396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94ECAEFE-18F6-44B4-8321-1C68CACA2849}" srcId="{003723E8-6665-4EAA-8601-3DE1C503F396}" destId="{5D778836-37B5-439F-AD60-B95523C81E60}" srcOrd="3" destOrd="0" parTransId="{0B47D044-B1A3-44EC-A9A4-6052773CFBFC}" sibTransId="{444700F7-0C83-4526-9E9D-D5BA5BE80461}"/>
    <dgm:cxn modelId="{2E005D39-F7FF-4159-BADA-90D123F4156E}" srcId="{003723E8-6665-4EAA-8601-3DE1C503F396}" destId="{8DA841E5-AA52-4785-B73B-AD6B7551C4A8}" srcOrd="0" destOrd="0" parTransId="{B1C789A7-2E5D-4019-B15A-B2A606A8803A}" sibTransId="{BA391033-2D4E-4C69-A90F-41D4B6C77676}"/>
    <dgm:cxn modelId="{42507D6D-BD46-44B1-9247-5859A53A0AA1}" type="presOf" srcId="{8DA841E5-AA52-4785-B73B-AD6B7551C4A8}" destId="{C0D8C103-5EA3-4C14-9978-FB32347C79FA}" srcOrd="0" destOrd="0" presId="urn:microsoft.com/office/officeart/2005/8/layout/vList6"/>
    <dgm:cxn modelId="{EAC9761F-CF54-4A08-A6B4-1F7740C0B010}" srcId="{6A3AA48A-EC42-44EF-9917-679C48F6C7DB}" destId="{CE9ADE28-5649-48F0-8554-47BEEAB65860}" srcOrd="0" destOrd="0" parTransId="{63539337-CB84-4B61-94FE-59DF5D29763E}" sibTransId="{CEFCFC59-80AC-4460-AA8E-2DE3F19BDC99}"/>
    <dgm:cxn modelId="{E94D293D-69F7-4791-91E3-ABCD35203E8B}" type="presOf" srcId="{5D778836-37B5-439F-AD60-B95523C81E60}" destId="{C0D8C103-5EA3-4C14-9978-FB32347C79FA}" srcOrd="0" destOrd="3" presId="urn:microsoft.com/office/officeart/2005/8/layout/vList6"/>
    <dgm:cxn modelId="{58ED317F-0DD2-41C0-A6CE-D80F9A2C71E7}" srcId="{003723E8-6665-4EAA-8601-3DE1C503F396}" destId="{E6686707-F963-4F67-9C88-C90195A5FA6D}" srcOrd="1" destOrd="0" parTransId="{5F963154-96F2-47B4-BD4F-E7528D84ED06}" sibTransId="{980C2C29-067D-4B68-8315-5969C4D03ABC}"/>
    <dgm:cxn modelId="{7AD4846B-F8F9-4BB4-BFAC-BAE7CA058A27}" srcId="{7D6C5A7F-502F-431E-AA44-07C68700146D}" destId="{003723E8-6665-4EAA-8601-3DE1C503F396}" srcOrd="1" destOrd="0" parTransId="{3609FB55-E3BA-402F-B816-9EEF300A8861}" sibTransId="{04658CB2-495B-4C49-898A-FBC5C32C98E0}"/>
    <dgm:cxn modelId="{5D0B3DE6-E533-4231-AFBD-8D20F5EC8F17}" type="presOf" srcId="{E6686707-F963-4F67-9C88-C90195A5FA6D}" destId="{C0D8C103-5EA3-4C14-9978-FB32347C79FA}" srcOrd="0" destOrd="1" presId="urn:microsoft.com/office/officeart/2005/8/layout/vList6"/>
    <dgm:cxn modelId="{E2208244-6211-4B85-BFF6-44FC0142C881}" type="presOf" srcId="{207DA278-1EB5-4C6B-96C3-753FB5F6EB55}" destId="{8B0026E6-BD4B-4F53-93FE-3F21C98E4EC9}" srcOrd="0" destOrd="1" presId="urn:microsoft.com/office/officeart/2005/8/layout/vList6"/>
    <dgm:cxn modelId="{56F10556-F1BA-4AED-B2DD-46AEF3C683CD}" srcId="{6A3AA48A-EC42-44EF-9917-679C48F6C7DB}" destId="{3A3D9ABB-8361-496D-88F1-A8F7A2EBCCC8}" srcOrd="2" destOrd="0" parTransId="{BA6304FC-CB77-4D82-9474-5367D02EADD2}" sibTransId="{F0991D7D-88CE-4AEE-AAE2-51264E982C3A}"/>
    <dgm:cxn modelId="{016362A1-EF7C-4EE2-A9B4-4170D77D3965}" type="presOf" srcId="{736A3232-9FF3-4940-B783-AA98657BD21D}" destId="{C0D8C103-5EA3-4C14-9978-FB32347C79FA}" srcOrd="0" destOrd="2" presId="urn:microsoft.com/office/officeart/2005/8/layout/vList6"/>
    <dgm:cxn modelId="{BF94B5F9-A137-4E3C-991A-B7970E377953}" srcId="{7D6C5A7F-502F-431E-AA44-07C68700146D}" destId="{6A3AA48A-EC42-44EF-9917-679C48F6C7DB}" srcOrd="0" destOrd="0" parTransId="{0D1CE425-580B-47B4-9680-6F87EBECB1FA}" sibTransId="{AF4FA620-790B-4318-B9FF-5BC0DD9C0A55}"/>
    <dgm:cxn modelId="{DED21B37-0CD1-46A9-8130-A3C484E425AB}" type="presOf" srcId="{3A3D9ABB-8361-496D-88F1-A8F7A2EBCCC8}" destId="{8B0026E6-BD4B-4F53-93FE-3F21C98E4EC9}" srcOrd="0" destOrd="2" presId="urn:microsoft.com/office/officeart/2005/8/layout/vList6"/>
    <dgm:cxn modelId="{FC0EAFE7-3775-4ADB-8F24-53B15C1D45D8}" type="presOf" srcId="{6A3AA48A-EC42-44EF-9917-679C48F6C7DB}" destId="{73DCACD5-0E80-4AC2-B129-EF5D4A36006D}" srcOrd="0" destOrd="0" presId="urn:microsoft.com/office/officeart/2005/8/layout/vList6"/>
    <dgm:cxn modelId="{DC558A29-3240-40D5-A251-209A552C0D5F}" type="presOf" srcId="{003723E8-6665-4EAA-8601-3DE1C503F396}" destId="{225EEC6D-E2A9-46D4-AAB8-E4C12CC1F01C}" srcOrd="0" destOrd="0" presId="urn:microsoft.com/office/officeart/2005/8/layout/vList6"/>
    <dgm:cxn modelId="{4FB346B2-76C3-45AF-A8DA-72110D40025C}" srcId="{003723E8-6665-4EAA-8601-3DE1C503F396}" destId="{736A3232-9FF3-4940-B783-AA98657BD21D}" srcOrd="2" destOrd="0" parTransId="{38E7E570-E02D-471A-A2ED-93C1DB4D4EFF}" sibTransId="{90E6A86F-6361-411D-9AD5-E71DEE4E3F67}"/>
    <dgm:cxn modelId="{B022398D-305D-415F-81B8-136C71754B93}" srcId="{6A3AA48A-EC42-44EF-9917-679C48F6C7DB}" destId="{207DA278-1EB5-4C6B-96C3-753FB5F6EB55}" srcOrd="1" destOrd="0" parTransId="{009BE7FA-D6C5-4A21-B215-05215435B545}" sibTransId="{FE9F6EB2-A920-4A03-8938-42DD02444E70}"/>
    <dgm:cxn modelId="{28394C9B-EC0C-4959-AD72-BE5F35D45677}" type="presOf" srcId="{CE9ADE28-5649-48F0-8554-47BEEAB65860}" destId="{8B0026E6-BD4B-4F53-93FE-3F21C98E4EC9}" srcOrd="0" destOrd="0" presId="urn:microsoft.com/office/officeart/2005/8/layout/vList6"/>
    <dgm:cxn modelId="{1094C3AB-4974-4D05-9EB9-974A1164B152}" type="presOf" srcId="{7D6C5A7F-502F-431E-AA44-07C68700146D}" destId="{A6EA637B-1A4A-4726-AB39-2365A51154DF}" srcOrd="0" destOrd="0" presId="urn:microsoft.com/office/officeart/2005/8/layout/vList6"/>
    <dgm:cxn modelId="{958E1B6D-46D9-4818-87AB-0508169493B7}" type="presParOf" srcId="{A6EA637B-1A4A-4726-AB39-2365A51154DF}" destId="{3A185697-07F4-4F1A-93CC-C6E70D3FC4B3}" srcOrd="0" destOrd="0" presId="urn:microsoft.com/office/officeart/2005/8/layout/vList6"/>
    <dgm:cxn modelId="{C1667A2C-800E-42B9-9345-56C7B49A1DA0}" type="presParOf" srcId="{3A185697-07F4-4F1A-93CC-C6E70D3FC4B3}" destId="{73DCACD5-0E80-4AC2-B129-EF5D4A36006D}" srcOrd="0" destOrd="0" presId="urn:microsoft.com/office/officeart/2005/8/layout/vList6"/>
    <dgm:cxn modelId="{52DF6F91-ED03-48D2-8583-3425C70D1FF4}" type="presParOf" srcId="{3A185697-07F4-4F1A-93CC-C6E70D3FC4B3}" destId="{8B0026E6-BD4B-4F53-93FE-3F21C98E4EC9}" srcOrd="1" destOrd="0" presId="urn:microsoft.com/office/officeart/2005/8/layout/vList6"/>
    <dgm:cxn modelId="{03FAFD45-FCA9-4EEE-BA17-8FEFD46EDE72}" type="presParOf" srcId="{A6EA637B-1A4A-4726-AB39-2365A51154DF}" destId="{98019C85-5F7C-428B-A68C-27CD97781D21}" srcOrd="1" destOrd="0" presId="urn:microsoft.com/office/officeart/2005/8/layout/vList6"/>
    <dgm:cxn modelId="{53488E40-5B8C-47CE-B6E7-275F8505E89B}" type="presParOf" srcId="{A6EA637B-1A4A-4726-AB39-2365A51154DF}" destId="{675DA3BE-8F8E-4E68-AC9A-B40A8FFBE856}" srcOrd="2" destOrd="0" presId="urn:microsoft.com/office/officeart/2005/8/layout/vList6"/>
    <dgm:cxn modelId="{71B0242B-BCD3-4206-BF78-A063B2600453}" type="presParOf" srcId="{675DA3BE-8F8E-4E68-AC9A-B40A8FFBE856}" destId="{225EEC6D-E2A9-46D4-AAB8-E4C12CC1F01C}" srcOrd="0" destOrd="0" presId="urn:microsoft.com/office/officeart/2005/8/layout/vList6"/>
    <dgm:cxn modelId="{F45A43AC-1FB3-43D6-BA2D-847A19BD789C}" type="presParOf" srcId="{675DA3BE-8F8E-4E68-AC9A-B40A8FFBE856}" destId="{C0D8C103-5EA3-4C14-9978-FB32347C79F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D5C0F9-0CE5-449F-BC8B-E5B0F1EF8BD5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CD14A7CA-C159-4084-86E1-488F56F170B6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គ្រប់ក្រុមគ្រួសារទាំងអស់ទទួលបានសេវាកម្មសុខភាពសំខាន់ៗ</a:t>
          </a:r>
          <a:endParaRPr lang="pt-BR" dirty="0"/>
        </a:p>
      </dgm:t>
    </dgm:pt>
    <dgm:pt modelId="{B6A830B6-9040-4800-87B6-54B4310E8393}" type="parTrans" cxnId="{250CFB15-FCDF-4C52-A7FF-28DB498C2FFA}">
      <dgm:prSet/>
      <dgm:spPr/>
      <dgm:t>
        <a:bodyPr/>
        <a:lstStyle/>
        <a:p>
          <a:endParaRPr lang="pt-BR"/>
        </a:p>
      </dgm:t>
    </dgm:pt>
    <dgm:pt modelId="{5C92D478-FA1A-4831-B7A2-B5C6E978089D}" type="sibTrans" cxnId="{250CFB15-FCDF-4C52-A7FF-28DB498C2FFA}">
      <dgm:prSet/>
      <dgm:spPr/>
      <dgm:t>
        <a:bodyPr/>
        <a:lstStyle/>
        <a:p>
          <a:endParaRPr lang="pt-BR"/>
        </a:p>
      </dgm:t>
    </dgm:pt>
    <dgm:pt modelId="{D7EE76FB-33F9-40E6-AA0B-89B74C86F1F6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គ្រប់កុមារទាំងអស់ទទួលបានសុវត្ថិភាពប្រាក់ចំណូលអប្បបរមា</a:t>
          </a:r>
          <a:endParaRPr lang="pt-BR" dirty="0"/>
        </a:p>
      </dgm:t>
    </dgm:pt>
    <dgm:pt modelId="{8C2E230E-3769-417F-A617-DF0F21273C4C}" type="parTrans" cxnId="{889C3B70-949E-4886-8927-2C83B9C75B1A}">
      <dgm:prSet/>
      <dgm:spPr/>
      <dgm:t>
        <a:bodyPr/>
        <a:lstStyle/>
        <a:p>
          <a:endParaRPr lang="pt-BR"/>
        </a:p>
      </dgm:t>
    </dgm:pt>
    <dgm:pt modelId="{CC81B8CF-D4EF-4DE7-88CE-C40E85A7D4DA}" type="sibTrans" cxnId="{889C3B70-949E-4886-8927-2C83B9C75B1A}">
      <dgm:prSet/>
      <dgm:spPr/>
      <dgm:t>
        <a:bodyPr/>
        <a:lstStyle/>
        <a:p>
          <a:endParaRPr lang="pt-BR"/>
        </a:p>
      </dgm:t>
    </dgm:pt>
    <dgm:pt modelId="{ED0E06B7-3147-413E-BC53-B04328BB0411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គ្រប់ជនចាស់ជរា និងពិការទាំងអស់ទទួលបានសុរត្ថិភាពប្រាក់ចំណូលដោយមធ្យោបាយឧបត្ថម្ភ និងសេវាកម្ម</a:t>
          </a:r>
          <a:endParaRPr lang="pt-BR" dirty="0"/>
        </a:p>
      </dgm:t>
    </dgm:pt>
    <dgm:pt modelId="{26A72420-6E00-4525-9EB5-F92C40B9965E}" type="parTrans" cxnId="{627CF70B-4B21-4D97-9FA9-A82F896FC98C}">
      <dgm:prSet/>
      <dgm:spPr/>
      <dgm:t>
        <a:bodyPr/>
        <a:lstStyle/>
        <a:p>
          <a:endParaRPr lang="pt-BR"/>
        </a:p>
      </dgm:t>
    </dgm:pt>
    <dgm:pt modelId="{CCC6EDA7-FC18-4C14-BD2B-CAF87828DD88}" type="sibTrans" cxnId="{627CF70B-4B21-4D97-9FA9-A82F896FC98C}">
      <dgm:prSet/>
      <dgm:spPr/>
      <dgm:t>
        <a:bodyPr/>
        <a:lstStyle/>
        <a:p>
          <a:endParaRPr lang="pt-BR"/>
        </a:p>
      </dgm:t>
    </dgm:pt>
    <dgm:pt modelId="{6EB94521-66BD-4772-812B-C09F1EF6E118}">
      <dgm:prSet phldrT="[Texto]"/>
      <dgm:spPr/>
      <dgm:t>
        <a:bodyPr/>
        <a:lstStyle/>
        <a:p>
          <a:r>
            <a:rPr lang="ca-ES" dirty="0" smtClean="0">
              <a:latin typeface="Khmer OS Siemreap" pitchFamily="2" charset="0"/>
              <a:cs typeface="Khmer OS Siemreap" pitchFamily="2" charset="0"/>
            </a:rPr>
            <a:t>គ្រប់ពលករទាំងអស់អាចទទួលផលពីការគាំទ្រ ប្រសិនបើគ្មានការងារធ្វើ ឬមិនអាចរកប្រាក់ចំណូលបានគ្រប់គ្រាន់ដើម្បីគេចផុតផពីភាពក្រីក្រ</a:t>
          </a:r>
          <a:endParaRPr lang="pt-BR" dirty="0"/>
        </a:p>
      </dgm:t>
    </dgm:pt>
    <dgm:pt modelId="{9A3200D0-C3EC-4466-8C4B-452D2009521B}" type="parTrans" cxnId="{E66C0AE2-EF9D-4C93-987C-4F46F48BCAA4}">
      <dgm:prSet/>
      <dgm:spPr/>
      <dgm:t>
        <a:bodyPr/>
        <a:lstStyle/>
        <a:p>
          <a:endParaRPr lang="pt-BR"/>
        </a:p>
      </dgm:t>
    </dgm:pt>
    <dgm:pt modelId="{C09EB742-8F50-42B9-BA0E-2E371C04F8E7}" type="sibTrans" cxnId="{E66C0AE2-EF9D-4C93-987C-4F46F48BCAA4}">
      <dgm:prSet/>
      <dgm:spPr/>
      <dgm:t>
        <a:bodyPr/>
        <a:lstStyle/>
        <a:p>
          <a:endParaRPr lang="pt-BR"/>
        </a:p>
      </dgm:t>
    </dgm:pt>
    <dgm:pt modelId="{083C6BC7-29A4-4E74-AEBB-07AB239735C7}" type="pres">
      <dgm:prSet presAssocID="{EDD5C0F9-0CE5-449F-BC8B-E5B0F1EF8BD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486BDC6-1041-4F34-BAE7-91003A45E994}" type="pres">
      <dgm:prSet presAssocID="{EDD5C0F9-0CE5-449F-BC8B-E5B0F1EF8BD5}" presName="diamond" presStyleLbl="bgShp" presStyleIdx="0" presStyleCnt="1"/>
      <dgm:spPr/>
    </dgm:pt>
    <dgm:pt modelId="{54CE95BA-95E2-442D-BB99-02A33C0BCB5F}" type="pres">
      <dgm:prSet presAssocID="{EDD5C0F9-0CE5-449F-BC8B-E5B0F1EF8BD5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576B853-06B6-4DED-A249-22ED0371BCB8}" type="pres">
      <dgm:prSet presAssocID="{EDD5C0F9-0CE5-449F-BC8B-E5B0F1EF8BD5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28C3FC-D57D-4CC6-9FD0-E1636EC5B3EC}" type="pres">
      <dgm:prSet presAssocID="{EDD5C0F9-0CE5-449F-BC8B-E5B0F1EF8BD5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DBC8631-BCA2-4768-960A-75E7700800FB}" type="pres">
      <dgm:prSet presAssocID="{EDD5C0F9-0CE5-449F-BC8B-E5B0F1EF8BD5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B9830E0-B93B-401F-A0A8-56DD7F6608CB}" type="presOf" srcId="{D7EE76FB-33F9-40E6-AA0B-89B74C86F1F6}" destId="{A576B853-06B6-4DED-A249-22ED0371BCB8}" srcOrd="0" destOrd="0" presId="urn:microsoft.com/office/officeart/2005/8/layout/matrix3"/>
    <dgm:cxn modelId="{627CF70B-4B21-4D97-9FA9-A82F896FC98C}" srcId="{EDD5C0F9-0CE5-449F-BC8B-E5B0F1EF8BD5}" destId="{ED0E06B7-3147-413E-BC53-B04328BB0411}" srcOrd="2" destOrd="0" parTransId="{26A72420-6E00-4525-9EB5-F92C40B9965E}" sibTransId="{CCC6EDA7-FC18-4C14-BD2B-CAF87828DD88}"/>
    <dgm:cxn modelId="{889C3B70-949E-4886-8927-2C83B9C75B1A}" srcId="{EDD5C0F9-0CE5-449F-BC8B-E5B0F1EF8BD5}" destId="{D7EE76FB-33F9-40E6-AA0B-89B74C86F1F6}" srcOrd="1" destOrd="0" parTransId="{8C2E230E-3769-417F-A617-DF0F21273C4C}" sibTransId="{CC81B8CF-D4EF-4DE7-88CE-C40E85A7D4DA}"/>
    <dgm:cxn modelId="{8B503D59-2661-4E24-B889-2B578DC4ECE1}" type="presOf" srcId="{ED0E06B7-3147-413E-BC53-B04328BB0411}" destId="{F128C3FC-D57D-4CC6-9FD0-E1636EC5B3EC}" srcOrd="0" destOrd="0" presId="urn:microsoft.com/office/officeart/2005/8/layout/matrix3"/>
    <dgm:cxn modelId="{E66C0AE2-EF9D-4C93-987C-4F46F48BCAA4}" srcId="{EDD5C0F9-0CE5-449F-BC8B-E5B0F1EF8BD5}" destId="{6EB94521-66BD-4772-812B-C09F1EF6E118}" srcOrd="3" destOrd="0" parTransId="{9A3200D0-C3EC-4466-8C4B-452D2009521B}" sibTransId="{C09EB742-8F50-42B9-BA0E-2E371C04F8E7}"/>
    <dgm:cxn modelId="{998E153D-D0E9-4CDF-AFA9-AB1C1761E185}" type="presOf" srcId="{EDD5C0F9-0CE5-449F-BC8B-E5B0F1EF8BD5}" destId="{083C6BC7-29A4-4E74-AEBB-07AB239735C7}" srcOrd="0" destOrd="0" presId="urn:microsoft.com/office/officeart/2005/8/layout/matrix3"/>
    <dgm:cxn modelId="{84880109-E31A-42AD-B4A3-D3C0AD81CDFD}" type="presOf" srcId="{CD14A7CA-C159-4084-86E1-488F56F170B6}" destId="{54CE95BA-95E2-442D-BB99-02A33C0BCB5F}" srcOrd="0" destOrd="0" presId="urn:microsoft.com/office/officeart/2005/8/layout/matrix3"/>
    <dgm:cxn modelId="{250CFB15-FCDF-4C52-A7FF-28DB498C2FFA}" srcId="{EDD5C0F9-0CE5-449F-BC8B-E5B0F1EF8BD5}" destId="{CD14A7CA-C159-4084-86E1-488F56F170B6}" srcOrd="0" destOrd="0" parTransId="{B6A830B6-9040-4800-87B6-54B4310E8393}" sibTransId="{5C92D478-FA1A-4831-B7A2-B5C6E978089D}"/>
    <dgm:cxn modelId="{10B66DF3-7A61-4C8C-A8EB-20A41E02DF54}" type="presOf" srcId="{6EB94521-66BD-4772-812B-C09F1EF6E118}" destId="{FDBC8631-BCA2-4768-960A-75E7700800FB}" srcOrd="0" destOrd="0" presId="urn:microsoft.com/office/officeart/2005/8/layout/matrix3"/>
    <dgm:cxn modelId="{FA3CCF89-1D4F-4AEB-80D0-8CC56F2EEEF9}" type="presParOf" srcId="{083C6BC7-29A4-4E74-AEBB-07AB239735C7}" destId="{4486BDC6-1041-4F34-BAE7-91003A45E994}" srcOrd="0" destOrd="0" presId="urn:microsoft.com/office/officeart/2005/8/layout/matrix3"/>
    <dgm:cxn modelId="{A852768E-33F6-48F9-916E-BD1005EA8BD5}" type="presParOf" srcId="{083C6BC7-29A4-4E74-AEBB-07AB239735C7}" destId="{54CE95BA-95E2-442D-BB99-02A33C0BCB5F}" srcOrd="1" destOrd="0" presId="urn:microsoft.com/office/officeart/2005/8/layout/matrix3"/>
    <dgm:cxn modelId="{D54B4E16-7B22-4360-B0D4-50164858090A}" type="presParOf" srcId="{083C6BC7-29A4-4E74-AEBB-07AB239735C7}" destId="{A576B853-06B6-4DED-A249-22ED0371BCB8}" srcOrd="2" destOrd="0" presId="urn:microsoft.com/office/officeart/2005/8/layout/matrix3"/>
    <dgm:cxn modelId="{D2C1929B-BDE6-4AD4-8E88-8845504E699C}" type="presParOf" srcId="{083C6BC7-29A4-4E74-AEBB-07AB239735C7}" destId="{F128C3FC-D57D-4CC6-9FD0-E1636EC5B3EC}" srcOrd="3" destOrd="0" presId="urn:microsoft.com/office/officeart/2005/8/layout/matrix3"/>
    <dgm:cxn modelId="{8F45EE0B-93B0-451F-B9C7-C65ABC0E6376}" type="presParOf" srcId="{083C6BC7-29A4-4E74-AEBB-07AB239735C7}" destId="{FDBC8631-BCA2-4768-960A-75E7700800F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DA2A9D-2212-47DA-BD8B-2F18D6D267D1}" type="doc">
      <dgm:prSet loTypeId="urn:microsoft.com/office/officeart/2005/8/layout/venn3" loCatId="relationship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fr-CH"/>
        </a:p>
      </dgm:t>
    </dgm:pt>
    <dgm:pt modelId="{971438A6-4FD1-406A-A71A-8C092D14CEE6}">
      <dgm:prSet phldrT="[Text]" custT="1"/>
      <dgm:spPr>
        <a:solidFill>
          <a:schemeClr val="accent5">
            <a:lumMod val="75000"/>
            <a:alpha val="30000"/>
          </a:schemeClr>
        </a:solidFill>
      </dgm:spPr>
      <dgm:t>
        <a:bodyPr/>
        <a:lstStyle/>
        <a:p>
          <a:r>
            <a:rPr lang="ca-ES" sz="1800" b="1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ជំនួយសង្គម</a:t>
          </a:r>
          <a:endParaRPr lang="fr-CH" sz="1800" b="1" dirty="0">
            <a:solidFill>
              <a:schemeClr val="bg2"/>
            </a:solidFill>
          </a:endParaRPr>
        </a:p>
      </dgm:t>
    </dgm:pt>
    <dgm:pt modelId="{4A5E337A-BCCB-4A45-891C-BA25FE0BEFED}" type="parTrans" cxnId="{452E4674-ADAC-4A57-867C-4312B833D6DD}">
      <dgm:prSet/>
      <dgm:spPr/>
      <dgm:t>
        <a:bodyPr/>
        <a:lstStyle/>
        <a:p>
          <a:endParaRPr lang="fr-CH" sz="1800"/>
        </a:p>
      </dgm:t>
    </dgm:pt>
    <dgm:pt modelId="{302200EA-A72B-42A0-BD55-057713CCC2CD}" type="sibTrans" cxnId="{452E4674-ADAC-4A57-867C-4312B833D6DD}">
      <dgm:prSet/>
      <dgm:spPr/>
      <dgm:t>
        <a:bodyPr/>
        <a:lstStyle/>
        <a:p>
          <a:endParaRPr lang="fr-CH" sz="1800"/>
        </a:p>
      </dgm:t>
    </dgm:pt>
    <dgm:pt modelId="{B7116466-40EB-49C8-A3CF-541CA6CB9967}">
      <dgm:prSet phldrT="[Text]" custT="1"/>
      <dgm:spPr>
        <a:solidFill>
          <a:schemeClr val="accent5">
            <a:lumMod val="75000"/>
            <a:alpha val="30000"/>
          </a:schemeClr>
        </a:solidFill>
      </dgm:spPr>
      <dgm:t>
        <a:bodyPr/>
        <a:lstStyle/>
        <a:p>
          <a:r>
            <a:rPr lang="ca-ES" sz="1800" b="1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ការធានារ៉ាប់រងសង្គម</a:t>
          </a:r>
          <a:endParaRPr lang="fr-CH" sz="1800" b="1" dirty="0">
            <a:solidFill>
              <a:schemeClr val="bg2"/>
            </a:solidFill>
          </a:endParaRPr>
        </a:p>
      </dgm:t>
    </dgm:pt>
    <dgm:pt modelId="{67706657-6791-43BD-9147-073925B23D76}" type="parTrans" cxnId="{74CA6F8B-D123-43D0-BA1B-CCF5DAB0D62F}">
      <dgm:prSet/>
      <dgm:spPr/>
      <dgm:t>
        <a:bodyPr/>
        <a:lstStyle/>
        <a:p>
          <a:endParaRPr lang="fr-CH" sz="1800"/>
        </a:p>
      </dgm:t>
    </dgm:pt>
    <dgm:pt modelId="{2FCBD286-627C-4F30-90C2-CD94872EB1D1}" type="sibTrans" cxnId="{74CA6F8B-D123-43D0-BA1B-CCF5DAB0D62F}">
      <dgm:prSet/>
      <dgm:spPr/>
      <dgm:t>
        <a:bodyPr/>
        <a:lstStyle/>
        <a:p>
          <a:endParaRPr lang="fr-CH" sz="1800"/>
        </a:p>
      </dgm:t>
    </dgm:pt>
    <dgm:pt modelId="{9C16982C-CAF8-4096-8DF6-7ED1BFA65C41}">
      <dgm:prSet phldrT="[Text]" custT="1"/>
      <dgm:spPr>
        <a:solidFill>
          <a:schemeClr val="accent5">
            <a:lumMod val="75000"/>
            <a:alpha val="30000"/>
          </a:schemeClr>
        </a:solidFill>
      </dgm:spPr>
      <dgm:t>
        <a:bodyPr/>
        <a:lstStyle/>
        <a:p>
          <a:r>
            <a:rPr lang="ca-ES" sz="1800" b="1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ប្រព័ន្ធសកលលោក</a:t>
          </a:r>
          <a:endParaRPr lang="fr-CH" sz="1800" b="1" dirty="0">
            <a:solidFill>
              <a:schemeClr val="bg2"/>
            </a:solidFill>
          </a:endParaRPr>
        </a:p>
      </dgm:t>
    </dgm:pt>
    <dgm:pt modelId="{CC2972C0-2B7C-4545-BB40-7FE6F4394240}" type="parTrans" cxnId="{61F50E6C-AAC4-43EA-AD80-070D855F353D}">
      <dgm:prSet/>
      <dgm:spPr/>
      <dgm:t>
        <a:bodyPr/>
        <a:lstStyle/>
        <a:p>
          <a:endParaRPr lang="fr-CH" sz="1800"/>
        </a:p>
      </dgm:t>
    </dgm:pt>
    <dgm:pt modelId="{7A969E34-E03F-4500-B500-524134234A30}" type="sibTrans" cxnId="{61F50E6C-AAC4-43EA-AD80-070D855F353D}">
      <dgm:prSet/>
      <dgm:spPr/>
      <dgm:t>
        <a:bodyPr/>
        <a:lstStyle/>
        <a:p>
          <a:endParaRPr lang="fr-CH" sz="1800"/>
        </a:p>
      </dgm:t>
    </dgm:pt>
    <dgm:pt modelId="{7789F7AB-A628-4448-998E-1473D7703EAC}">
      <dgm:prSet phldrT="[Text]" custT="1"/>
      <dgm:spPr>
        <a:solidFill>
          <a:schemeClr val="accent5">
            <a:lumMod val="75000"/>
            <a:alpha val="30000"/>
          </a:schemeClr>
        </a:solidFill>
      </dgm:spPr>
      <dgm:t>
        <a:bodyPr/>
        <a:lstStyle/>
        <a:p>
          <a:r>
            <a:rPr lang="ca-ES" sz="1800" b="1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ការរួមបញ្ចូលទាំងបី ឬផ្សេងទៀត...</a:t>
          </a:r>
          <a:endParaRPr lang="fr-CH" sz="1800" b="1" dirty="0">
            <a:solidFill>
              <a:schemeClr val="bg2"/>
            </a:solidFill>
          </a:endParaRPr>
        </a:p>
      </dgm:t>
    </dgm:pt>
    <dgm:pt modelId="{8C9F20F1-4FB9-4AF9-BDF7-8DA509B5B142}" type="parTrans" cxnId="{78E97432-7AEE-4231-A4E9-7E125BC0587B}">
      <dgm:prSet/>
      <dgm:spPr/>
      <dgm:t>
        <a:bodyPr/>
        <a:lstStyle/>
        <a:p>
          <a:endParaRPr lang="fr-CH" sz="1800"/>
        </a:p>
      </dgm:t>
    </dgm:pt>
    <dgm:pt modelId="{8525719A-238F-49D9-86D3-585E71740BDE}" type="sibTrans" cxnId="{78E97432-7AEE-4231-A4E9-7E125BC0587B}">
      <dgm:prSet/>
      <dgm:spPr/>
      <dgm:t>
        <a:bodyPr/>
        <a:lstStyle/>
        <a:p>
          <a:endParaRPr lang="fr-CH" sz="1800"/>
        </a:p>
      </dgm:t>
    </dgm:pt>
    <dgm:pt modelId="{FAB4EDD5-C865-4A84-9838-036F4AAAFC0F}" type="pres">
      <dgm:prSet presAssocID="{D1DA2A9D-2212-47DA-BD8B-2F18D6D267D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DEE0464F-D0AC-4DC8-8B1A-920334D37B0E}" type="pres">
      <dgm:prSet presAssocID="{971438A6-4FD1-406A-A71A-8C092D14CEE6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F6D43B8E-8529-423B-8C68-582A4AC73C40}" type="pres">
      <dgm:prSet presAssocID="{302200EA-A72B-42A0-BD55-057713CCC2CD}" presName="space" presStyleCnt="0"/>
      <dgm:spPr/>
    </dgm:pt>
    <dgm:pt modelId="{21B2837A-13CE-41C0-8503-F47CBF917D4B}" type="pres">
      <dgm:prSet presAssocID="{B7116466-40EB-49C8-A3CF-541CA6CB9967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FF348E6-6F58-4189-B62E-A670B2B1E11D}" type="pres">
      <dgm:prSet presAssocID="{2FCBD286-627C-4F30-90C2-CD94872EB1D1}" presName="space" presStyleCnt="0"/>
      <dgm:spPr/>
    </dgm:pt>
    <dgm:pt modelId="{5D887848-E4CA-440D-8870-18223808D96F}" type="pres">
      <dgm:prSet presAssocID="{9C16982C-CAF8-4096-8DF6-7ED1BFA65C41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98CE2F7F-11A5-46FE-B523-863965F2971F}" type="pres">
      <dgm:prSet presAssocID="{7A969E34-E03F-4500-B500-524134234A30}" presName="space" presStyleCnt="0"/>
      <dgm:spPr/>
    </dgm:pt>
    <dgm:pt modelId="{FFEE7166-2654-4464-8404-1E1C6225C00A}" type="pres">
      <dgm:prSet presAssocID="{7789F7AB-A628-4448-998E-1473D7703EAC}" presName="Name5" presStyleLbl="vennNode1" presStyleIdx="3" presStyleCnt="4" custScaleX="106162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452E4674-ADAC-4A57-867C-4312B833D6DD}" srcId="{D1DA2A9D-2212-47DA-BD8B-2F18D6D267D1}" destId="{971438A6-4FD1-406A-A71A-8C092D14CEE6}" srcOrd="0" destOrd="0" parTransId="{4A5E337A-BCCB-4A45-891C-BA25FE0BEFED}" sibTransId="{302200EA-A72B-42A0-BD55-057713CCC2CD}"/>
    <dgm:cxn modelId="{B769EE79-AEBA-40CB-A7DF-50AFC3F3BA64}" type="presOf" srcId="{7789F7AB-A628-4448-998E-1473D7703EAC}" destId="{FFEE7166-2654-4464-8404-1E1C6225C00A}" srcOrd="0" destOrd="0" presId="urn:microsoft.com/office/officeart/2005/8/layout/venn3"/>
    <dgm:cxn modelId="{61F50E6C-AAC4-43EA-AD80-070D855F353D}" srcId="{D1DA2A9D-2212-47DA-BD8B-2F18D6D267D1}" destId="{9C16982C-CAF8-4096-8DF6-7ED1BFA65C41}" srcOrd="2" destOrd="0" parTransId="{CC2972C0-2B7C-4545-BB40-7FE6F4394240}" sibTransId="{7A969E34-E03F-4500-B500-524134234A30}"/>
    <dgm:cxn modelId="{BECA1144-079F-4F3F-9967-F9D65467A728}" type="presOf" srcId="{9C16982C-CAF8-4096-8DF6-7ED1BFA65C41}" destId="{5D887848-E4CA-440D-8870-18223808D96F}" srcOrd="0" destOrd="0" presId="urn:microsoft.com/office/officeart/2005/8/layout/venn3"/>
    <dgm:cxn modelId="{E92805DA-F2E2-490D-A832-D52D6D97FC4B}" type="presOf" srcId="{D1DA2A9D-2212-47DA-BD8B-2F18D6D267D1}" destId="{FAB4EDD5-C865-4A84-9838-036F4AAAFC0F}" srcOrd="0" destOrd="0" presId="urn:microsoft.com/office/officeart/2005/8/layout/venn3"/>
    <dgm:cxn modelId="{78E97432-7AEE-4231-A4E9-7E125BC0587B}" srcId="{D1DA2A9D-2212-47DA-BD8B-2F18D6D267D1}" destId="{7789F7AB-A628-4448-998E-1473D7703EAC}" srcOrd="3" destOrd="0" parTransId="{8C9F20F1-4FB9-4AF9-BDF7-8DA509B5B142}" sibTransId="{8525719A-238F-49D9-86D3-585E71740BDE}"/>
    <dgm:cxn modelId="{A46A6632-0238-442F-BEAF-C8DA3046395A}" type="presOf" srcId="{971438A6-4FD1-406A-A71A-8C092D14CEE6}" destId="{DEE0464F-D0AC-4DC8-8B1A-920334D37B0E}" srcOrd="0" destOrd="0" presId="urn:microsoft.com/office/officeart/2005/8/layout/venn3"/>
    <dgm:cxn modelId="{74CA6F8B-D123-43D0-BA1B-CCF5DAB0D62F}" srcId="{D1DA2A9D-2212-47DA-BD8B-2F18D6D267D1}" destId="{B7116466-40EB-49C8-A3CF-541CA6CB9967}" srcOrd="1" destOrd="0" parTransId="{67706657-6791-43BD-9147-073925B23D76}" sibTransId="{2FCBD286-627C-4F30-90C2-CD94872EB1D1}"/>
    <dgm:cxn modelId="{9192A8F2-5181-4CE3-9E2E-8F7DE0B46A0B}" type="presOf" srcId="{B7116466-40EB-49C8-A3CF-541CA6CB9967}" destId="{21B2837A-13CE-41C0-8503-F47CBF917D4B}" srcOrd="0" destOrd="0" presId="urn:microsoft.com/office/officeart/2005/8/layout/venn3"/>
    <dgm:cxn modelId="{EA6A87D1-4BC3-4FDA-A914-196C5115A9F8}" type="presParOf" srcId="{FAB4EDD5-C865-4A84-9838-036F4AAAFC0F}" destId="{DEE0464F-D0AC-4DC8-8B1A-920334D37B0E}" srcOrd="0" destOrd="0" presId="urn:microsoft.com/office/officeart/2005/8/layout/venn3"/>
    <dgm:cxn modelId="{4AA8034D-ADAA-4E69-9ACE-9E5F82F0DAF6}" type="presParOf" srcId="{FAB4EDD5-C865-4A84-9838-036F4AAAFC0F}" destId="{F6D43B8E-8529-423B-8C68-582A4AC73C40}" srcOrd="1" destOrd="0" presId="urn:microsoft.com/office/officeart/2005/8/layout/venn3"/>
    <dgm:cxn modelId="{2B9E211E-601F-4E6F-B55E-7890035B9FC5}" type="presParOf" srcId="{FAB4EDD5-C865-4A84-9838-036F4AAAFC0F}" destId="{21B2837A-13CE-41C0-8503-F47CBF917D4B}" srcOrd="2" destOrd="0" presId="urn:microsoft.com/office/officeart/2005/8/layout/venn3"/>
    <dgm:cxn modelId="{D7C22A6B-7462-4D98-AE57-374BDE3D8FC1}" type="presParOf" srcId="{FAB4EDD5-C865-4A84-9838-036F4AAAFC0F}" destId="{4FF348E6-6F58-4189-B62E-A670B2B1E11D}" srcOrd="3" destOrd="0" presId="urn:microsoft.com/office/officeart/2005/8/layout/venn3"/>
    <dgm:cxn modelId="{5F6FA603-FA86-40CE-B400-CC92D04E4684}" type="presParOf" srcId="{FAB4EDD5-C865-4A84-9838-036F4AAAFC0F}" destId="{5D887848-E4CA-440D-8870-18223808D96F}" srcOrd="4" destOrd="0" presId="urn:microsoft.com/office/officeart/2005/8/layout/venn3"/>
    <dgm:cxn modelId="{06A59F24-E4C0-4855-B000-EF7AC4DB53F3}" type="presParOf" srcId="{FAB4EDD5-C865-4A84-9838-036F4AAAFC0F}" destId="{98CE2F7F-11A5-46FE-B523-863965F2971F}" srcOrd="5" destOrd="0" presId="urn:microsoft.com/office/officeart/2005/8/layout/venn3"/>
    <dgm:cxn modelId="{71EB97BC-D7A7-457C-A96A-31BF7568A0FD}" type="presParOf" srcId="{FAB4EDD5-C865-4A84-9838-036F4AAAFC0F}" destId="{FFEE7166-2654-4464-8404-1E1C6225C00A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8FBD88-7CDB-4F31-B272-7A79FAAB3681}" type="doc">
      <dgm:prSet loTypeId="urn:microsoft.com/office/officeart/2005/8/layout/cycle5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fr-CH"/>
        </a:p>
      </dgm:t>
    </dgm:pt>
    <dgm:pt modelId="{46B7234B-00EA-4329-AEFA-AD12BED492B5}">
      <dgm:prSet phldrT="[Texto]" custT="1"/>
      <dgm:spPr/>
      <dgm:t>
        <a:bodyPr/>
        <a:lstStyle/>
        <a:p>
          <a:r>
            <a:rPr lang="ca-ES" sz="1600" b="1" dirty="0" smtClean="0">
              <a:latin typeface="Khmer OS Siemreap" pitchFamily="2" charset="0"/>
              <a:cs typeface="Khmer OS Siemreap" pitchFamily="2" charset="0"/>
            </a:rPr>
            <a:t>ការវិនិយោគច្រើននៅក្នុងកិច្ចគាំពារសង្គម</a:t>
          </a:r>
          <a:endParaRPr lang="fr-CH" sz="1600" b="1" dirty="0"/>
        </a:p>
      </dgm:t>
    </dgm:pt>
    <dgm:pt modelId="{F688D770-8111-4D87-A402-6EFE30C39A09}" type="parTrans" cxnId="{7C1F5239-C978-44D9-B8EA-98A8BD7EBBEA}">
      <dgm:prSet/>
      <dgm:spPr/>
      <dgm:t>
        <a:bodyPr/>
        <a:lstStyle/>
        <a:p>
          <a:endParaRPr lang="fr-CH" sz="2400" b="1"/>
        </a:p>
      </dgm:t>
    </dgm:pt>
    <dgm:pt modelId="{F2E4805B-C0FF-4038-8B3C-65FA8851D337}" type="sibTrans" cxnId="{7C1F5239-C978-44D9-B8EA-98A8BD7EBBEA}">
      <dgm:prSet/>
      <dgm:spPr>
        <a:ln w="38100">
          <a:solidFill>
            <a:schemeClr val="accent2"/>
          </a:solidFill>
          <a:headEnd type="none" w="med" len="med"/>
          <a:tailEnd type="triangle" w="med" len="med"/>
        </a:ln>
      </dgm:spPr>
      <dgm:t>
        <a:bodyPr/>
        <a:lstStyle/>
        <a:p>
          <a:endParaRPr lang="fr-CH" sz="2400" b="1"/>
        </a:p>
      </dgm:t>
    </dgm:pt>
    <dgm:pt modelId="{D0705FE4-CE6C-490A-997E-8AD60B66386C}">
      <dgm:prSet phldrT="[Texto]" custT="1"/>
      <dgm:spPr/>
      <dgm:t>
        <a:bodyPr/>
        <a:lstStyle/>
        <a:p>
          <a:r>
            <a:rPr lang="ca-ES" sz="1600" b="1" dirty="0" smtClean="0">
              <a:latin typeface="Khmer OS Siemreap" pitchFamily="2" charset="0"/>
              <a:cs typeface="Khmer OS Siemreap" pitchFamily="2" charset="0"/>
            </a:rPr>
            <a:t>ស្ថេរភាពសុខភាព ការអប់រំ ប្រាក់ចំណូល</a:t>
          </a:r>
          <a:endParaRPr lang="fr-CH" sz="1600" b="1" dirty="0"/>
        </a:p>
      </dgm:t>
    </dgm:pt>
    <dgm:pt modelId="{6E6DB8DF-14EF-4EAF-A3BF-6F017DE81FD8}" type="parTrans" cxnId="{184647D0-BA8A-4F52-8BDA-AAD6FBAB42E9}">
      <dgm:prSet/>
      <dgm:spPr/>
      <dgm:t>
        <a:bodyPr/>
        <a:lstStyle/>
        <a:p>
          <a:endParaRPr lang="fr-CH" sz="2400" b="1"/>
        </a:p>
      </dgm:t>
    </dgm:pt>
    <dgm:pt modelId="{1F310AAF-D4E5-41A9-BE55-A1D7EC9F7750}" type="sibTrans" cxnId="{184647D0-BA8A-4F52-8BDA-AAD6FBAB42E9}">
      <dgm:prSet/>
      <dgm:spPr>
        <a:ln w="38100">
          <a:solidFill>
            <a:schemeClr val="accent2"/>
          </a:solidFill>
          <a:headEnd type="none" w="med" len="med"/>
          <a:tailEnd type="triangle" w="med" len="med"/>
        </a:ln>
      </dgm:spPr>
      <dgm:t>
        <a:bodyPr/>
        <a:lstStyle/>
        <a:p>
          <a:endParaRPr lang="fr-CH" sz="2400" b="1"/>
        </a:p>
      </dgm:t>
    </dgm:pt>
    <dgm:pt modelId="{3D8747CD-8137-4532-8F2C-22D6AB78EC7A}">
      <dgm:prSet phldrT="[Texto]" custT="1"/>
      <dgm:spPr/>
      <dgm:t>
        <a:bodyPr/>
        <a:lstStyle/>
        <a:p>
          <a:r>
            <a:rPr lang="ca-ES" sz="1600" b="1" dirty="0" smtClean="0">
              <a:latin typeface="Khmer OS Siemreap" pitchFamily="2" charset="0"/>
              <a:cs typeface="Khmer OS Siemreap" pitchFamily="2" charset="0"/>
            </a:rPr>
            <a:t>ភាពមានការងារធ្វើ និងផលិតភាពច្រើន</a:t>
          </a:r>
          <a:endParaRPr lang="fr-CH" sz="1600" b="1" dirty="0"/>
        </a:p>
      </dgm:t>
    </dgm:pt>
    <dgm:pt modelId="{0E89AE42-386C-4B2D-9B6B-3CCCACFA8762}" type="parTrans" cxnId="{37937C3A-4304-4205-82E9-7ECE5EAAE6A5}">
      <dgm:prSet/>
      <dgm:spPr/>
      <dgm:t>
        <a:bodyPr/>
        <a:lstStyle/>
        <a:p>
          <a:endParaRPr lang="fr-CH" sz="2400" b="1"/>
        </a:p>
      </dgm:t>
    </dgm:pt>
    <dgm:pt modelId="{FE7D6CB3-5C34-48F1-A2EA-5AEB5093E90C}" type="sibTrans" cxnId="{37937C3A-4304-4205-82E9-7ECE5EAAE6A5}">
      <dgm:prSet/>
      <dgm:spPr>
        <a:ln w="38100">
          <a:solidFill>
            <a:schemeClr val="accent2"/>
          </a:solidFill>
          <a:headEnd type="none" w="med" len="med"/>
          <a:tailEnd type="triangle" w="med" len="med"/>
        </a:ln>
      </dgm:spPr>
      <dgm:t>
        <a:bodyPr/>
        <a:lstStyle/>
        <a:p>
          <a:endParaRPr lang="fr-CH" sz="2400" b="1"/>
        </a:p>
      </dgm:t>
    </dgm:pt>
    <dgm:pt modelId="{28F321D8-AD69-4FC3-9A4B-31B7FDD76F64}">
      <dgm:prSet phldrT="[Texto]" custT="1"/>
      <dgm:spPr/>
      <dgm:t>
        <a:bodyPr/>
        <a:lstStyle/>
        <a:p>
          <a:r>
            <a:rPr lang="ca-ES" sz="1600" b="1" dirty="0" smtClean="0">
              <a:latin typeface="Khmer OS Siemreap" pitchFamily="2" charset="0"/>
              <a:cs typeface="Khmer OS Siemreap" pitchFamily="2" charset="0"/>
            </a:rPr>
            <a:t>ការងារផ្លូវការច្រើនដោយមានបង់ពន្ធ</a:t>
          </a:r>
          <a:endParaRPr lang="fr-CH" sz="1600" b="1" dirty="0"/>
        </a:p>
      </dgm:t>
    </dgm:pt>
    <dgm:pt modelId="{BF9FF795-0446-4057-8165-BD39534BB15A}" type="parTrans" cxnId="{AD0BF4D1-4BC7-46A9-84A8-B646047589E4}">
      <dgm:prSet/>
      <dgm:spPr/>
      <dgm:t>
        <a:bodyPr/>
        <a:lstStyle/>
        <a:p>
          <a:endParaRPr lang="fr-CH" sz="2400" b="1"/>
        </a:p>
      </dgm:t>
    </dgm:pt>
    <dgm:pt modelId="{39C24FDC-91A1-466F-818A-C71D37A644EC}" type="sibTrans" cxnId="{AD0BF4D1-4BC7-46A9-84A8-B646047589E4}">
      <dgm:prSet/>
      <dgm:spPr>
        <a:ln w="38100">
          <a:solidFill>
            <a:schemeClr val="accent2"/>
          </a:solidFill>
          <a:headEnd type="none" w="med" len="med"/>
          <a:tailEnd type="triangle" w="med" len="med"/>
        </a:ln>
      </dgm:spPr>
      <dgm:t>
        <a:bodyPr/>
        <a:lstStyle/>
        <a:p>
          <a:endParaRPr lang="fr-CH" sz="2400" b="1"/>
        </a:p>
      </dgm:t>
    </dgm:pt>
    <dgm:pt modelId="{8BEE8035-015A-488F-9211-6201DC510315}">
      <dgm:prSet phldrT="[Texto]" custT="1"/>
      <dgm:spPr/>
      <dgm:t>
        <a:bodyPr/>
        <a:lstStyle/>
        <a:p>
          <a:r>
            <a:rPr lang="ca-ES" sz="1600" b="1" dirty="0" smtClean="0">
              <a:latin typeface="Khmer OS Siemreap" pitchFamily="2" charset="0"/>
              <a:cs typeface="Khmer OS Siemreap" pitchFamily="2" charset="0"/>
            </a:rPr>
            <a:t>កម្រិតខ្ពស់ជាងនៃកិច្ចគាំពារសង្គម កំណើនច្រើនជាង</a:t>
          </a:r>
          <a:endParaRPr lang="fr-CH" sz="1600" b="1" dirty="0"/>
        </a:p>
      </dgm:t>
    </dgm:pt>
    <dgm:pt modelId="{E2670DC4-6B45-47D0-81F0-816D23623D70}" type="parTrans" cxnId="{0CD87229-9652-41AE-A59E-BCB33C35AE26}">
      <dgm:prSet/>
      <dgm:spPr/>
      <dgm:t>
        <a:bodyPr/>
        <a:lstStyle/>
        <a:p>
          <a:endParaRPr lang="fr-CH" sz="2400" b="1"/>
        </a:p>
      </dgm:t>
    </dgm:pt>
    <dgm:pt modelId="{15BE4D0C-99C9-436F-A12C-3145C5E2719D}" type="sibTrans" cxnId="{0CD87229-9652-41AE-A59E-BCB33C35AE26}">
      <dgm:prSet/>
      <dgm:spPr>
        <a:ln w="38100">
          <a:solidFill>
            <a:schemeClr val="accent2"/>
          </a:solidFill>
          <a:headEnd type="none" w="med" len="med"/>
          <a:tailEnd type="triangle" w="med" len="med"/>
        </a:ln>
      </dgm:spPr>
      <dgm:t>
        <a:bodyPr/>
        <a:lstStyle/>
        <a:p>
          <a:endParaRPr lang="fr-CH" sz="2400" b="1"/>
        </a:p>
      </dgm:t>
    </dgm:pt>
    <dgm:pt modelId="{9AFF22D8-5162-4F47-810C-DC551CDECEF7}" type="pres">
      <dgm:prSet presAssocID="{BC8FBD88-7CDB-4F31-B272-7A79FAAB368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391020-A196-485F-A409-8D073D3C3EB6}" type="pres">
      <dgm:prSet presAssocID="{46B7234B-00EA-4329-AEFA-AD12BED492B5}" presName="node" presStyleLbl="node1" presStyleIdx="0" presStyleCnt="5" custScaleX="1096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6DCC5B-FADE-400A-949D-925589B6270F}" type="pres">
      <dgm:prSet presAssocID="{46B7234B-00EA-4329-AEFA-AD12BED492B5}" presName="spNode" presStyleCnt="0"/>
      <dgm:spPr/>
    </dgm:pt>
    <dgm:pt modelId="{495B4776-9907-4F9F-A7FD-640520C90AD8}" type="pres">
      <dgm:prSet presAssocID="{F2E4805B-C0FF-4038-8B3C-65FA8851D337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601DBAC-709E-4A62-8233-7A1DE8FC7AB8}" type="pres">
      <dgm:prSet presAssocID="{D0705FE4-CE6C-490A-997E-8AD60B66386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03FD66-A217-4535-AD4A-491D9E134682}" type="pres">
      <dgm:prSet presAssocID="{D0705FE4-CE6C-490A-997E-8AD60B66386C}" presName="spNode" presStyleCnt="0"/>
      <dgm:spPr/>
    </dgm:pt>
    <dgm:pt modelId="{302A83C6-C3BA-43F3-9198-783935DFC7D3}" type="pres">
      <dgm:prSet presAssocID="{1F310AAF-D4E5-41A9-BE55-A1D7EC9F7750}" presName="sibTrans" presStyleLbl="sibTrans1D1" presStyleIdx="1" presStyleCnt="5"/>
      <dgm:spPr/>
      <dgm:t>
        <a:bodyPr/>
        <a:lstStyle/>
        <a:p>
          <a:endParaRPr lang="en-US"/>
        </a:p>
      </dgm:t>
    </dgm:pt>
    <dgm:pt modelId="{406B9007-BA0D-48DB-9B3B-488A9FB23219}" type="pres">
      <dgm:prSet presAssocID="{3D8747CD-8137-4532-8F2C-22D6AB78EC7A}" presName="node" presStyleLbl="node1" presStyleIdx="2" presStyleCnt="5" custScaleX="1125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12C476-BF37-4537-8238-8ACE5385F2BD}" type="pres">
      <dgm:prSet presAssocID="{3D8747CD-8137-4532-8F2C-22D6AB78EC7A}" presName="spNode" presStyleCnt="0"/>
      <dgm:spPr/>
    </dgm:pt>
    <dgm:pt modelId="{6CDF154F-804B-4FAF-9411-107564FA3508}" type="pres">
      <dgm:prSet presAssocID="{FE7D6CB3-5C34-48F1-A2EA-5AEB5093E90C}" presName="sibTrans" presStyleLbl="sibTrans1D1" presStyleIdx="2" presStyleCnt="5"/>
      <dgm:spPr/>
      <dgm:t>
        <a:bodyPr/>
        <a:lstStyle/>
        <a:p>
          <a:endParaRPr lang="en-US"/>
        </a:p>
      </dgm:t>
    </dgm:pt>
    <dgm:pt modelId="{06A09757-274F-4751-A417-10AA08A0906D}" type="pres">
      <dgm:prSet presAssocID="{28F321D8-AD69-4FC3-9A4B-31B7FDD76F6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AA445C3E-E791-4B48-BFF0-CB7A6FB15D1C}" type="pres">
      <dgm:prSet presAssocID="{28F321D8-AD69-4FC3-9A4B-31B7FDD76F64}" presName="spNode" presStyleCnt="0"/>
      <dgm:spPr/>
    </dgm:pt>
    <dgm:pt modelId="{F9F82B98-D3CC-4854-A846-13EAE7A282AD}" type="pres">
      <dgm:prSet presAssocID="{39C24FDC-91A1-466F-818A-C71D37A644EC}" presName="sibTrans" presStyleLbl="sibTrans1D1" presStyleIdx="3" presStyleCnt="5"/>
      <dgm:spPr/>
      <dgm:t>
        <a:bodyPr/>
        <a:lstStyle/>
        <a:p>
          <a:endParaRPr lang="en-US"/>
        </a:p>
      </dgm:t>
    </dgm:pt>
    <dgm:pt modelId="{FD862430-A488-4377-AF5F-32694C19F4E4}" type="pres">
      <dgm:prSet presAssocID="{8BEE8035-015A-488F-9211-6201DC510315}" presName="node" presStyleLbl="node1" presStyleIdx="4" presStyleCnt="5" custScaleX="11642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9223DA8D-F8FF-49DC-B1A0-3FB6F9A28206}" type="pres">
      <dgm:prSet presAssocID="{8BEE8035-015A-488F-9211-6201DC510315}" presName="spNode" presStyleCnt="0"/>
      <dgm:spPr/>
    </dgm:pt>
    <dgm:pt modelId="{501FF8F2-5980-4E2B-950B-5BA4936A11E9}" type="pres">
      <dgm:prSet presAssocID="{15BE4D0C-99C9-436F-A12C-3145C5E2719D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2DB33D7D-F074-4493-BAE9-7B3E4F8F6C39}" type="presOf" srcId="{3D8747CD-8137-4532-8F2C-22D6AB78EC7A}" destId="{406B9007-BA0D-48DB-9B3B-488A9FB23219}" srcOrd="0" destOrd="0" presId="urn:microsoft.com/office/officeart/2005/8/layout/cycle5"/>
    <dgm:cxn modelId="{6917E1A9-1767-4B05-AD1B-C0DB35560D72}" type="presOf" srcId="{F2E4805B-C0FF-4038-8B3C-65FA8851D337}" destId="{495B4776-9907-4F9F-A7FD-640520C90AD8}" srcOrd="0" destOrd="0" presId="urn:microsoft.com/office/officeart/2005/8/layout/cycle5"/>
    <dgm:cxn modelId="{04A1A1BC-9D58-4AB0-B23D-A8EDBC6D7AC9}" type="presOf" srcId="{46B7234B-00EA-4329-AEFA-AD12BED492B5}" destId="{48391020-A196-485F-A409-8D073D3C3EB6}" srcOrd="0" destOrd="0" presId="urn:microsoft.com/office/officeart/2005/8/layout/cycle5"/>
    <dgm:cxn modelId="{07377A91-551A-4AB2-A201-1310E422FC46}" type="presOf" srcId="{1F310AAF-D4E5-41A9-BE55-A1D7EC9F7750}" destId="{302A83C6-C3BA-43F3-9198-783935DFC7D3}" srcOrd="0" destOrd="0" presId="urn:microsoft.com/office/officeart/2005/8/layout/cycle5"/>
    <dgm:cxn modelId="{0CD87229-9652-41AE-A59E-BCB33C35AE26}" srcId="{BC8FBD88-7CDB-4F31-B272-7A79FAAB3681}" destId="{8BEE8035-015A-488F-9211-6201DC510315}" srcOrd="4" destOrd="0" parTransId="{E2670DC4-6B45-47D0-81F0-816D23623D70}" sibTransId="{15BE4D0C-99C9-436F-A12C-3145C5E2719D}"/>
    <dgm:cxn modelId="{76B3B25E-A483-4DC9-BB87-CD01164CAB48}" type="presOf" srcId="{D0705FE4-CE6C-490A-997E-8AD60B66386C}" destId="{F601DBAC-709E-4A62-8233-7A1DE8FC7AB8}" srcOrd="0" destOrd="0" presId="urn:microsoft.com/office/officeart/2005/8/layout/cycle5"/>
    <dgm:cxn modelId="{7C1F5239-C978-44D9-B8EA-98A8BD7EBBEA}" srcId="{BC8FBD88-7CDB-4F31-B272-7A79FAAB3681}" destId="{46B7234B-00EA-4329-AEFA-AD12BED492B5}" srcOrd="0" destOrd="0" parTransId="{F688D770-8111-4D87-A402-6EFE30C39A09}" sibTransId="{F2E4805B-C0FF-4038-8B3C-65FA8851D337}"/>
    <dgm:cxn modelId="{784D96AC-77C5-406E-B0D6-4C9DC9903327}" type="presOf" srcId="{15BE4D0C-99C9-436F-A12C-3145C5E2719D}" destId="{501FF8F2-5980-4E2B-950B-5BA4936A11E9}" srcOrd="0" destOrd="0" presId="urn:microsoft.com/office/officeart/2005/8/layout/cycle5"/>
    <dgm:cxn modelId="{88BCC3AE-CC56-4888-9744-ADE27BB9F675}" type="presOf" srcId="{28F321D8-AD69-4FC3-9A4B-31B7FDD76F64}" destId="{06A09757-274F-4751-A417-10AA08A0906D}" srcOrd="0" destOrd="0" presId="urn:microsoft.com/office/officeart/2005/8/layout/cycle5"/>
    <dgm:cxn modelId="{44B73596-F8C0-4482-BFCA-24610C8952D6}" type="presOf" srcId="{39C24FDC-91A1-466F-818A-C71D37A644EC}" destId="{F9F82B98-D3CC-4854-A846-13EAE7A282AD}" srcOrd="0" destOrd="0" presId="urn:microsoft.com/office/officeart/2005/8/layout/cycle5"/>
    <dgm:cxn modelId="{184647D0-BA8A-4F52-8BDA-AAD6FBAB42E9}" srcId="{BC8FBD88-7CDB-4F31-B272-7A79FAAB3681}" destId="{D0705FE4-CE6C-490A-997E-8AD60B66386C}" srcOrd="1" destOrd="0" parTransId="{6E6DB8DF-14EF-4EAF-A3BF-6F017DE81FD8}" sibTransId="{1F310AAF-D4E5-41A9-BE55-A1D7EC9F7750}"/>
    <dgm:cxn modelId="{2C6486ED-0E22-431F-B854-2E1EAD92627C}" type="presOf" srcId="{FE7D6CB3-5C34-48F1-A2EA-5AEB5093E90C}" destId="{6CDF154F-804B-4FAF-9411-107564FA3508}" srcOrd="0" destOrd="0" presId="urn:microsoft.com/office/officeart/2005/8/layout/cycle5"/>
    <dgm:cxn modelId="{A4840D3F-5172-4A13-8C49-F1FEBEFF2DF5}" type="presOf" srcId="{BC8FBD88-7CDB-4F31-B272-7A79FAAB3681}" destId="{9AFF22D8-5162-4F47-810C-DC551CDECEF7}" srcOrd="0" destOrd="0" presId="urn:microsoft.com/office/officeart/2005/8/layout/cycle5"/>
    <dgm:cxn modelId="{37937C3A-4304-4205-82E9-7ECE5EAAE6A5}" srcId="{BC8FBD88-7CDB-4F31-B272-7A79FAAB3681}" destId="{3D8747CD-8137-4532-8F2C-22D6AB78EC7A}" srcOrd="2" destOrd="0" parTransId="{0E89AE42-386C-4B2D-9B6B-3CCCACFA8762}" sibTransId="{FE7D6CB3-5C34-48F1-A2EA-5AEB5093E90C}"/>
    <dgm:cxn modelId="{1640AE1F-7A92-4C92-9EC4-7FFEC09A9440}" type="presOf" srcId="{8BEE8035-015A-488F-9211-6201DC510315}" destId="{FD862430-A488-4377-AF5F-32694C19F4E4}" srcOrd="0" destOrd="0" presId="urn:microsoft.com/office/officeart/2005/8/layout/cycle5"/>
    <dgm:cxn modelId="{AD0BF4D1-4BC7-46A9-84A8-B646047589E4}" srcId="{BC8FBD88-7CDB-4F31-B272-7A79FAAB3681}" destId="{28F321D8-AD69-4FC3-9A4B-31B7FDD76F64}" srcOrd="3" destOrd="0" parTransId="{BF9FF795-0446-4057-8165-BD39534BB15A}" sibTransId="{39C24FDC-91A1-466F-818A-C71D37A644EC}"/>
    <dgm:cxn modelId="{C0B8EBAF-650F-4104-8DB0-FE4FE9361867}" type="presParOf" srcId="{9AFF22D8-5162-4F47-810C-DC551CDECEF7}" destId="{48391020-A196-485F-A409-8D073D3C3EB6}" srcOrd="0" destOrd="0" presId="urn:microsoft.com/office/officeart/2005/8/layout/cycle5"/>
    <dgm:cxn modelId="{AAAF1B4F-A8EC-4E2E-B9ED-4CFFA54650D5}" type="presParOf" srcId="{9AFF22D8-5162-4F47-810C-DC551CDECEF7}" destId="{0F6DCC5B-FADE-400A-949D-925589B6270F}" srcOrd="1" destOrd="0" presId="urn:microsoft.com/office/officeart/2005/8/layout/cycle5"/>
    <dgm:cxn modelId="{EC859593-53D3-41B6-AD64-C31F6B5249C3}" type="presParOf" srcId="{9AFF22D8-5162-4F47-810C-DC551CDECEF7}" destId="{495B4776-9907-4F9F-A7FD-640520C90AD8}" srcOrd="2" destOrd="0" presId="urn:microsoft.com/office/officeart/2005/8/layout/cycle5"/>
    <dgm:cxn modelId="{C73FBD3D-0FA8-4FB3-B597-ACAF00308129}" type="presParOf" srcId="{9AFF22D8-5162-4F47-810C-DC551CDECEF7}" destId="{F601DBAC-709E-4A62-8233-7A1DE8FC7AB8}" srcOrd="3" destOrd="0" presId="urn:microsoft.com/office/officeart/2005/8/layout/cycle5"/>
    <dgm:cxn modelId="{7394D4A3-27AD-42EA-BD31-FC8F1A4FEA3F}" type="presParOf" srcId="{9AFF22D8-5162-4F47-810C-DC551CDECEF7}" destId="{6B03FD66-A217-4535-AD4A-491D9E134682}" srcOrd="4" destOrd="0" presId="urn:microsoft.com/office/officeart/2005/8/layout/cycle5"/>
    <dgm:cxn modelId="{81D500E8-8EA3-41C4-9195-7B621173B618}" type="presParOf" srcId="{9AFF22D8-5162-4F47-810C-DC551CDECEF7}" destId="{302A83C6-C3BA-43F3-9198-783935DFC7D3}" srcOrd="5" destOrd="0" presId="urn:microsoft.com/office/officeart/2005/8/layout/cycle5"/>
    <dgm:cxn modelId="{C003FDFC-5523-450E-A3D8-62DB30B6931A}" type="presParOf" srcId="{9AFF22D8-5162-4F47-810C-DC551CDECEF7}" destId="{406B9007-BA0D-48DB-9B3B-488A9FB23219}" srcOrd="6" destOrd="0" presId="urn:microsoft.com/office/officeart/2005/8/layout/cycle5"/>
    <dgm:cxn modelId="{D6D45870-61D0-4525-8B57-10C93BE94DC3}" type="presParOf" srcId="{9AFF22D8-5162-4F47-810C-DC551CDECEF7}" destId="{7B12C476-BF37-4537-8238-8ACE5385F2BD}" srcOrd="7" destOrd="0" presId="urn:microsoft.com/office/officeart/2005/8/layout/cycle5"/>
    <dgm:cxn modelId="{45E9D111-39CC-480C-BF70-F90BAC8AD13A}" type="presParOf" srcId="{9AFF22D8-5162-4F47-810C-DC551CDECEF7}" destId="{6CDF154F-804B-4FAF-9411-107564FA3508}" srcOrd="8" destOrd="0" presId="urn:microsoft.com/office/officeart/2005/8/layout/cycle5"/>
    <dgm:cxn modelId="{7999233E-EEA4-4F48-84C3-73B135502728}" type="presParOf" srcId="{9AFF22D8-5162-4F47-810C-DC551CDECEF7}" destId="{06A09757-274F-4751-A417-10AA08A0906D}" srcOrd="9" destOrd="0" presId="urn:microsoft.com/office/officeart/2005/8/layout/cycle5"/>
    <dgm:cxn modelId="{540399EE-2B6B-4F10-9CC8-E1944EC6B854}" type="presParOf" srcId="{9AFF22D8-5162-4F47-810C-DC551CDECEF7}" destId="{AA445C3E-E791-4B48-BFF0-CB7A6FB15D1C}" srcOrd="10" destOrd="0" presId="urn:microsoft.com/office/officeart/2005/8/layout/cycle5"/>
    <dgm:cxn modelId="{701B7F1D-EF9C-40C6-8362-4DFA98A65738}" type="presParOf" srcId="{9AFF22D8-5162-4F47-810C-DC551CDECEF7}" destId="{F9F82B98-D3CC-4854-A846-13EAE7A282AD}" srcOrd="11" destOrd="0" presId="urn:microsoft.com/office/officeart/2005/8/layout/cycle5"/>
    <dgm:cxn modelId="{20C4D564-D5CC-4ED6-AF89-F26EBF0A228E}" type="presParOf" srcId="{9AFF22D8-5162-4F47-810C-DC551CDECEF7}" destId="{FD862430-A488-4377-AF5F-32694C19F4E4}" srcOrd="12" destOrd="0" presId="urn:microsoft.com/office/officeart/2005/8/layout/cycle5"/>
    <dgm:cxn modelId="{BF2FFD30-6DBD-4C99-B6BE-6AE9ADE8710F}" type="presParOf" srcId="{9AFF22D8-5162-4F47-810C-DC551CDECEF7}" destId="{9223DA8D-F8FF-49DC-B1A0-3FB6F9A28206}" srcOrd="13" destOrd="0" presId="urn:microsoft.com/office/officeart/2005/8/layout/cycle5"/>
    <dgm:cxn modelId="{FC10B92C-EFB0-4B9D-87B9-5946245B7F3D}" type="presParOf" srcId="{9AFF22D8-5162-4F47-810C-DC551CDECEF7}" destId="{501FF8F2-5980-4E2B-950B-5BA4936A11E9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C09933-CE5D-41D1-A1DE-F759D3E10D94}">
      <dsp:nvSpPr>
        <dsp:cNvPr id="0" name=""/>
        <dsp:cNvSpPr/>
      </dsp:nvSpPr>
      <dsp:spPr>
        <a:xfrm>
          <a:off x="0" y="435499"/>
          <a:ext cx="784887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7813EB-7343-4941-8E02-60AEDB9F265A}">
      <dsp:nvSpPr>
        <dsp:cNvPr id="0" name=""/>
        <dsp:cNvSpPr/>
      </dsp:nvSpPr>
      <dsp:spPr>
        <a:xfrm>
          <a:off x="392443" y="51739"/>
          <a:ext cx="7154560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900" kern="1200" dirty="0" smtClean="0">
              <a:latin typeface="Khmer OS Bokor" pitchFamily="2" charset="0"/>
              <a:cs typeface="Khmer OS Bokor" pitchFamily="2" charset="0"/>
            </a:rPr>
            <a:t>ការព្រមព្រៀងលើ “សុវត្ថិភាពសង្គមសម្រាប់មនុស្សគ្រប់រូប” កាន់តែស៊ីជម្រៅ</a:t>
          </a:r>
          <a:endParaRPr lang="fr-CH" sz="1900" b="1" kern="1200" dirty="0"/>
        </a:p>
      </dsp:txBody>
      <dsp:txXfrm>
        <a:off x="392443" y="51739"/>
        <a:ext cx="7154560" cy="767520"/>
      </dsp:txXfrm>
    </dsp:sp>
    <dsp:sp modelId="{21D6A5D3-01C6-48E9-9A27-362BE9B53885}">
      <dsp:nvSpPr>
        <dsp:cNvPr id="0" name=""/>
        <dsp:cNvSpPr/>
      </dsp:nvSpPr>
      <dsp:spPr>
        <a:xfrm>
          <a:off x="0" y="1614859"/>
          <a:ext cx="784887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D726FA-47E8-4D81-9318-6774A4B53AFF}">
      <dsp:nvSpPr>
        <dsp:cNvPr id="0" name=""/>
        <dsp:cNvSpPr/>
      </dsp:nvSpPr>
      <dsp:spPr>
        <a:xfrm>
          <a:off x="392443" y="1231099"/>
          <a:ext cx="7154560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ការគាំទ្រដោយមានការព្រមព្រៀងលើទម្រង់កិច្ចគាំពារសង្គម និងយុទ្ធសាស្ត្រមុខពីរដើម្បីពង្រីកវិសាលភាព</a:t>
          </a:r>
          <a:endParaRPr lang="fr-CH" sz="1600" b="1" kern="1200" dirty="0"/>
        </a:p>
      </dsp:txBody>
      <dsp:txXfrm>
        <a:off x="392443" y="1231099"/>
        <a:ext cx="7154560" cy="767520"/>
      </dsp:txXfrm>
    </dsp:sp>
    <dsp:sp modelId="{15DEFB7E-3135-4D5B-9641-0AB1DD244981}">
      <dsp:nvSpPr>
        <dsp:cNvPr id="0" name=""/>
        <dsp:cNvSpPr/>
      </dsp:nvSpPr>
      <dsp:spPr>
        <a:xfrm>
          <a:off x="0" y="2794219"/>
          <a:ext cx="784887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419C56-E392-4229-8040-6D7B538BF5D1}">
      <dsp:nvSpPr>
        <dsp:cNvPr id="0" name=""/>
        <dsp:cNvSpPr/>
      </dsp:nvSpPr>
      <dsp:spPr>
        <a:xfrm>
          <a:off x="392443" y="2410459"/>
          <a:ext cx="7154560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ការយល់ព្រមលើស្តង់ដារ </a:t>
          </a:r>
          <a:r>
            <a:rPr lang="fr-CH" sz="1600" b="1" kern="1200" dirty="0" smtClean="0"/>
            <a:t>ILO </a:t>
          </a: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អន្តរជាតិស្តីពី សុវត្ថិភាពសង្គម (សន្ធិសញ្ញាលេខ </a:t>
          </a:r>
          <a:r>
            <a:rPr lang="fr-CH" sz="1600" b="1" kern="1200" dirty="0" smtClean="0"/>
            <a:t>102 </a:t>
          </a: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និងផ្សេងទៀត</a:t>
          </a:r>
          <a:r>
            <a:rPr lang="fr-CH" sz="1600" b="1" kern="1200" dirty="0" smtClean="0"/>
            <a:t>) </a:t>
          </a: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និងរៀបចំរបៀបវារៈសម្រាប់អនុសាសន៍ថ្មីស្តីពី</a:t>
          </a:r>
          <a:r>
            <a:rPr lang="fr-CH" sz="1600" b="1" kern="1200" dirty="0" smtClean="0"/>
            <a:t> SPF </a:t>
          </a: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សម្រាប់ឆ្នាំ</a:t>
          </a:r>
          <a:r>
            <a:rPr lang="fr-CH" sz="1600" b="1" kern="1200" dirty="0" smtClean="0"/>
            <a:t>2012</a:t>
          </a:r>
          <a:endParaRPr lang="fr-CH" sz="1600" b="1" kern="1200" dirty="0"/>
        </a:p>
      </dsp:txBody>
      <dsp:txXfrm>
        <a:off x="392443" y="2410459"/>
        <a:ext cx="7154560" cy="767520"/>
      </dsp:txXfrm>
    </dsp:sp>
    <dsp:sp modelId="{2F3F43EF-180F-4835-84D2-3A9B08191234}">
      <dsp:nvSpPr>
        <dsp:cNvPr id="0" name=""/>
        <dsp:cNvSpPr/>
      </dsp:nvSpPr>
      <dsp:spPr>
        <a:xfrm>
          <a:off x="0" y="3973580"/>
          <a:ext cx="784887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1CFC05-5CB7-478C-8A1A-424FA77610AA}">
      <dsp:nvSpPr>
        <dsp:cNvPr id="0" name=""/>
        <dsp:cNvSpPr/>
      </dsp:nvSpPr>
      <dsp:spPr>
        <a:xfrm>
          <a:off x="392443" y="3589820"/>
          <a:ext cx="715450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ការយល់ព្រមលើអាណតិ្ត </a:t>
          </a:r>
          <a:r>
            <a:rPr lang="fr-CH" sz="1600" b="1" kern="1200" dirty="0" smtClean="0"/>
            <a:t>ILO </a:t>
          </a:r>
          <a:r>
            <a:rPr lang="ca-ES" sz="1600" kern="1200" dirty="0" smtClean="0">
              <a:latin typeface="Khmer OS Bokor" pitchFamily="2" charset="0"/>
              <a:cs typeface="Khmer OS Bokor" pitchFamily="2" charset="0"/>
            </a:rPr>
            <a:t>សម្រាប់ជួយផ្នែកបច្ចេកទេសដល់ប្រទេសជាសមាជិកស្តីពីគោលនយោបាយកិច្ចគាំពារសង្គម</a:t>
          </a:r>
          <a:endParaRPr lang="fr-CH" sz="1600" b="1" kern="1200" dirty="0"/>
        </a:p>
      </dsp:txBody>
      <dsp:txXfrm>
        <a:off x="392443" y="3589820"/>
        <a:ext cx="7154505" cy="7675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0026E6-BD4B-4F53-93FE-3F21C98E4EC9}">
      <dsp:nvSpPr>
        <dsp:cNvPr id="0" name=""/>
        <dsp:cNvSpPr/>
      </dsp:nvSpPr>
      <dsp:spPr>
        <a:xfrm>
          <a:off x="3341171" y="552"/>
          <a:ext cx="5011756" cy="215620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200" kern="1200" dirty="0" smtClean="0"/>
            <a:t>«…</a:t>
          </a:r>
          <a:r>
            <a:rPr lang="ca-ES" sz="1200" b="0" u="none" kern="1200" dirty="0" smtClean="0">
              <a:latin typeface="Khmer OS Siemreap" pitchFamily="2" charset="0"/>
              <a:cs typeface="Khmer OS Siemreap" pitchFamily="2" charset="0"/>
            </a:rPr>
            <a:t>គន្លឺះឆ្ពោះទៅរកការលើកកម្ពស់កំណើនសេដ្ឋកិច្ច និងផលិតភាពប្រកបដោយសមភាព</a:t>
          </a:r>
          <a:r>
            <a:rPr lang="fr-CH" sz="1200" kern="1200" dirty="0" smtClean="0"/>
            <a:t>»</a:t>
          </a:r>
          <a:endParaRPr lang="fr-CH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200" kern="1200" dirty="0" smtClean="0"/>
            <a:t>«…</a:t>
          </a:r>
          <a:r>
            <a:rPr lang="ca-ES" sz="1200" b="0" u="none" kern="1200" dirty="0" smtClean="0">
              <a:latin typeface="Khmer OS Siemreap" pitchFamily="2" charset="0"/>
              <a:cs typeface="Khmer OS Siemreap" pitchFamily="2" charset="0"/>
            </a:rPr>
            <a:t>មិនត្រឹមតែជាសិទ្ធិមនុស្ស ប៉ុន្តែក៏ជាតម្រូវការសង្គម និងសេដ្ឋកិច្ច</a:t>
          </a:r>
          <a:r>
            <a:rPr lang="fr-CH" sz="1200" kern="1200" dirty="0" smtClean="0"/>
            <a:t>»</a:t>
          </a:r>
          <a:endParaRPr lang="fr-CH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200" kern="1200" dirty="0" smtClean="0"/>
            <a:t>«… </a:t>
          </a:r>
          <a:r>
            <a:rPr lang="ca-ES" sz="1200" b="0" u="none" kern="1200" dirty="0" smtClean="0">
              <a:latin typeface="Khmer OS Siemreap" pitchFamily="2" charset="0"/>
              <a:cs typeface="Khmer OS Siemreap" pitchFamily="2" charset="0"/>
            </a:rPr>
            <a:t>ការស្រាវជ្រាវនៃសកលភាវូបនីយកម្មស្មើភាពប្រកបដោយភាពយុត្តិធម៌</a:t>
          </a:r>
          <a:r>
            <a:rPr lang="fr-CH" sz="1200" kern="1200" dirty="0" smtClean="0"/>
            <a:t>»</a:t>
          </a:r>
          <a:endParaRPr lang="fr-CH" sz="1200" kern="1200" dirty="0"/>
        </a:p>
      </dsp:txBody>
      <dsp:txXfrm>
        <a:off x="3341171" y="552"/>
        <a:ext cx="5011756" cy="2156205"/>
      </dsp:txXfrm>
    </dsp:sp>
    <dsp:sp modelId="{73DCACD5-0E80-4AC2-B129-EF5D4A36006D}">
      <dsp:nvSpPr>
        <dsp:cNvPr id="0" name=""/>
        <dsp:cNvSpPr/>
      </dsp:nvSpPr>
      <dsp:spPr>
        <a:xfrm>
          <a:off x="0" y="552"/>
          <a:ext cx="3341171" cy="21562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600" b="1" u="none" kern="1200" dirty="0" smtClean="0">
              <a:latin typeface="Khmer OS Siemreap" pitchFamily="2" charset="0"/>
              <a:cs typeface="Khmer OS Siemreap" pitchFamily="2" charset="0"/>
            </a:rPr>
            <a:t>តួនាទីសុវត្ថិភាពសង្គម</a:t>
          </a:r>
          <a:endParaRPr lang="fr-CH" sz="3600" u="none" kern="1200" dirty="0"/>
        </a:p>
      </dsp:txBody>
      <dsp:txXfrm>
        <a:off x="0" y="552"/>
        <a:ext cx="3341171" cy="2156205"/>
      </dsp:txXfrm>
    </dsp:sp>
    <dsp:sp modelId="{C0D8C103-5EA3-4C14-9978-FB32347C79FA}">
      <dsp:nvSpPr>
        <dsp:cNvPr id="0" name=""/>
        <dsp:cNvSpPr/>
      </dsp:nvSpPr>
      <dsp:spPr>
        <a:xfrm>
          <a:off x="3341171" y="2372378"/>
          <a:ext cx="5011756" cy="215620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400" kern="1200" dirty="0" smtClean="0"/>
            <a:t>« </a:t>
          </a:r>
          <a:r>
            <a:rPr lang="ca-ES" sz="1400" b="0" u="none" kern="1200" dirty="0" smtClean="0">
              <a:latin typeface="Khmer OS Siemreap" pitchFamily="2" charset="0"/>
              <a:cs typeface="Khmer OS Siemreap" pitchFamily="2" charset="0"/>
            </a:rPr>
            <a:t>ផ្នែកដែលមិនអាចបំបែកបាននៃរបៀបវារៈការងារសមរម្យ</a:t>
          </a:r>
          <a:r>
            <a:rPr lang="fr-CH" sz="1400" kern="1200" dirty="0" smtClean="0"/>
            <a:t>I»</a:t>
          </a:r>
          <a:endParaRPr lang="fr-CH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400" kern="1200" dirty="0" smtClean="0"/>
            <a:t>« </a:t>
          </a:r>
          <a:r>
            <a:rPr lang="ca-ES" sz="1400" b="0" u="none" kern="1200" dirty="0" smtClean="0">
              <a:latin typeface="Khmer OS Siemreap" pitchFamily="2" charset="0"/>
              <a:cs typeface="Khmer OS Siemreap" pitchFamily="2" charset="0"/>
            </a:rPr>
            <a:t>ផ្អែកលើសិទ្ធិដែលផ្តល់មូលដ្ឋានគ្រឹះដោយច្បាប់ជាតិ</a:t>
          </a:r>
          <a:r>
            <a:rPr lang="fr-CH" sz="1400" kern="1200" dirty="0" smtClean="0"/>
            <a:t>»</a:t>
          </a:r>
          <a:endParaRPr lang="fr-CH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400" kern="1200" dirty="0" smtClean="0"/>
            <a:t>« </a:t>
          </a:r>
          <a:r>
            <a:rPr lang="ca-ES" sz="1400" b="0" u="none" kern="1200" dirty="0" smtClean="0">
              <a:latin typeface="Khmer OS Siemreap" pitchFamily="2" charset="0"/>
              <a:cs typeface="Khmer OS Siemreap" pitchFamily="2" charset="0"/>
            </a:rPr>
            <a:t>កិច្ចសន្ទនាត្រីភាគី និងសង្គមជាគន្លឹះ</a:t>
          </a:r>
          <a:r>
            <a:rPr lang="fr-CH" sz="1400" kern="1200" dirty="0" smtClean="0"/>
            <a:t> »</a:t>
          </a:r>
          <a:endParaRPr lang="fr-CH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CH" sz="1400" kern="1200" dirty="0" smtClean="0"/>
            <a:t>« </a:t>
          </a:r>
          <a:r>
            <a:rPr lang="ca-ES" sz="1400" b="0" u="none" kern="1200" dirty="0" smtClean="0">
              <a:latin typeface="Khmer OS Siemreap" pitchFamily="2" charset="0"/>
              <a:cs typeface="Khmer OS Siemreap" pitchFamily="2" charset="0"/>
            </a:rPr>
            <a:t>ជានិរន្ត ដែលកំណត់ដោយធាតុផ្សំរួមភាគទាន និងមិនរួមភាគទាន</a:t>
          </a:r>
          <a:r>
            <a:rPr lang="fr-CH" sz="1400" kern="1200" dirty="0" smtClean="0"/>
            <a:t> »</a:t>
          </a:r>
          <a:endParaRPr lang="fr-CH" sz="1400" kern="1200" dirty="0"/>
        </a:p>
      </dsp:txBody>
      <dsp:txXfrm>
        <a:off x="3341171" y="2372378"/>
        <a:ext cx="5011756" cy="2156205"/>
      </dsp:txXfrm>
    </dsp:sp>
    <dsp:sp modelId="{225EEC6D-E2A9-46D4-AAB8-E4C12CC1F01C}">
      <dsp:nvSpPr>
        <dsp:cNvPr id="0" name=""/>
        <dsp:cNvSpPr/>
      </dsp:nvSpPr>
      <dsp:spPr>
        <a:xfrm>
          <a:off x="0" y="2372378"/>
          <a:ext cx="3341171" cy="21562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600" b="1" u="none" kern="1200" dirty="0" smtClean="0">
              <a:latin typeface="Khmer OS Siemreap" pitchFamily="2" charset="0"/>
              <a:cs typeface="Khmer OS Siemreap" pitchFamily="2" charset="0"/>
            </a:rPr>
            <a:t>ចរិកលក្ខណៈសុវត្ថិភាពសង្គម</a:t>
          </a:r>
          <a:endParaRPr lang="fr-CH" sz="3600" kern="1200" dirty="0"/>
        </a:p>
      </dsp:txBody>
      <dsp:txXfrm>
        <a:off x="0" y="2372378"/>
        <a:ext cx="3341171" cy="215620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86BDC6-1041-4F34-BAE7-91003A45E994}">
      <dsp:nvSpPr>
        <dsp:cNvPr id="0" name=""/>
        <dsp:cNvSpPr/>
      </dsp:nvSpPr>
      <dsp:spPr>
        <a:xfrm>
          <a:off x="1064343" y="0"/>
          <a:ext cx="4928096" cy="4928096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CE95BA-95E2-442D-BB99-02A33C0BCB5F}">
      <dsp:nvSpPr>
        <dsp:cNvPr id="0" name=""/>
        <dsp:cNvSpPr/>
      </dsp:nvSpPr>
      <dsp:spPr>
        <a:xfrm>
          <a:off x="1532513" y="468169"/>
          <a:ext cx="1921957" cy="1921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300" kern="1200" dirty="0" smtClean="0">
              <a:latin typeface="Khmer OS Siemreap" pitchFamily="2" charset="0"/>
              <a:cs typeface="Khmer OS Siemreap" pitchFamily="2" charset="0"/>
            </a:rPr>
            <a:t>គ្រប់ក្រុមគ្រួសារទាំងអស់ទទួលបានសេវាកម្មសុខភាពសំខាន់ៗ</a:t>
          </a:r>
          <a:endParaRPr lang="pt-BR" sz="1300" kern="1200" dirty="0"/>
        </a:p>
      </dsp:txBody>
      <dsp:txXfrm>
        <a:off x="1532513" y="468169"/>
        <a:ext cx="1921957" cy="1921957"/>
      </dsp:txXfrm>
    </dsp:sp>
    <dsp:sp modelId="{A576B853-06B6-4DED-A249-22ED0371BCB8}">
      <dsp:nvSpPr>
        <dsp:cNvPr id="0" name=""/>
        <dsp:cNvSpPr/>
      </dsp:nvSpPr>
      <dsp:spPr>
        <a:xfrm>
          <a:off x="3602313" y="468169"/>
          <a:ext cx="1921957" cy="1921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300" kern="1200" dirty="0" smtClean="0">
              <a:latin typeface="Khmer OS Siemreap" pitchFamily="2" charset="0"/>
              <a:cs typeface="Khmer OS Siemreap" pitchFamily="2" charset="0"/>
            </a:rPr>
            <a:t>គ្រប់កុមារទាំងអស់ទទួលបានសុវត្ថិភាពប្រាក់ចំណូលអប្បបរមា</a:t>
          </a:r>
          <a:endParaRPr lang="pt-BR" sz="1300" kern="1200" dirty="0"/>
        </a:p>
      </dsp:txBody>
      <dsp:txXfrm>
        <a:off x="3602313" y="468169"/>
        <a:ext cx="1921957" cy="1921957"/>
      </dsp:txXfrm>
    </dsp:sp>
    <dsp:sp modelId="{F128C3FC-D57D-4CC6-9FD0-E1636EC5B3EC}">
      <dsp:nvSpPr>
        <dsp:cNvPr id="0" name=""/>
        <dsp:cNvSpPr/>
      </dsp:nvSpPr>
      <dsp:spPr>
        <a:xfrm>
          <a:off x="1532513" y="2537969"/>
          <a:ext cx="1921957" cy="1921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300" kern="1200" dirty="0" smtClean="0">
              <a:latin typeface="Khmer OS Siemreap" pitchFamily="2" charset="0"/>
              <a:cs typeface="Khmer OS Siemreap" pitchFamily="2" charset="0"/>
            </a:rPr>
            <a:t>គ្រប់ជនចាស់ជរា និងពិការទាំងអស់ទទួលបានសុរត្ថិភាពប្រាក់ចំណូលដោយមធ្យោបាយឧបត្ថម្ភ និងសេវាកម្ម</a:t>
          </a:r>
          <a:endParaRPr lang="pt-BR" sz="1300" kern="1200" dirty="0"/>
        </a:p>
      </dsp:txBody>
      <dsp:txXfrm>
        <a:off x="1532513" y="2537969"/>
        <a:ext cx="1921957" cy="1921957"/>
      </dsp:txXfrm>
    </dsp:sp>
    <dsp:sp modelId="{FDBC8631-BCA2-4768-960A-75E7700800FB}">
      <dsp:nvSpPr>
        <dsp:cNvPr id="0" name=""/>
        <dsp:cNvSpPr/>
      </dsp:nvSpPr>
      <dsp:spPr>
        <a:xfrm>
          <a:off x="3602313" y="2537969"/>
          <a:ext cx="1921957" cy="1921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300" kern="1200" dirty="0" smtClean="0">
              <a:latin typeface="Khmer OS Siemreap" pitchFamily="2" charset="0"/>
              <a:cs typeface="Khmer OS Siemreap" pitchFamily="2" charset="0"/>
            </a:rPr>
            <a:t>គ្រប់ពលករទាំងអស់អាចទទួលផលពីការគាំទ្រ ប្រសិនបើគ្មានការងារធ្វើ ឬមិនអាចរកប្រាក់ចំណូលបានគ្រប់គ្រាន់ដើម្បីគេចផុតផពីភាពក្រីក្រ</a:t>
          </a:r>
          <a:endParaRPr lang="pt-BR" sz="1300" kern="1200" dirty="0"/>
        </a:p>
      </dsp:txBody>
      <dsp:txXfrm>
        <a:off x="3602313" y="2537969"/>
        <a:ext cx="1921957" cy="192195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E0464F-D0AC-4DC8-8B1A-920334D37B0E}">
      <dsp:nvSpPr>
        <dsp:cNvPr id="0" name=""/>
        <dsp:cNvSpPr/>
      </dsp:nvSpPr>
      <dsp:spPr>
        <a:xfrm>
          <a:off x="3894" y="367113"/>
          <a:ext cx="2108988" cy="2108988"/>
        </a:xfrm>
        <a:prstGeom prst="ellipse">
          <a:avLst/>
        </a:prstGeom>
        <a:solidFill>
          <a:schemeClr val="accent5">
            <a:lumMod val="75000"/>
            <a:alpha val="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065" tIns="22860" rIns="11606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b="1" kern="1200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ជំនួយសង្គម</a:t>
          </a:r>
          <a:endParaRPr lang="fr-CH" sz="1800" b="1" kern="1200" dirty="0">
            <a:solidFill>
              <a:schemeClr val="bg2"/>
            </a:solidFill>
          </a:endParaRPr>
        </a:p>
      </dsp:txBody>
      <dsp:txXfrm>
        <a:off x="3894" y="367113"/>
        <a:ext cx="2108988" cy="2108988"/>
      </dsp:txXfrm>
    </dsp:sp>
    <dsp:sp modelId="{21B2837A-13CE-41C0-8503-F47CBF917D4B}">
      <dsp:nvSpPr>
        <dsp:cNvPr id="0" name=""/>
        <dsp:cNvSpPr/>
      </dsp:nvSpPr>
      <dsp:spPr>
        <a:xfrm>
          <a:off x="1691084" y="367113"/>
          <a:ext cx="2108988" cy="2108988"/>
        </a:xfrm>
        <a:prstGeom prst="ellipse">
          <a:avLst/>
        </a:prstGeom>
        <a:solidFill>
          <a:schemeClr val="accent5">
            <a:lumMod val="75000"/>
            <a:alpha val="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065" tIns="22860" rIns="11606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b="1" kern="1200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ការធានារ៉ាប់រងសង្គម</a:t>
          </a:r>
          <a:endParaRPr lang="fr-CH" sz="1800" b="1" kern="1200" dirty="0">
            <a:solidFill>
              <a:schemeClr val="bg2"/>
            </a:solidFill>
          </a:endParaRPr>
        </a:p>
      </dsp:txBody>
      <dsp:txXfrm>
        <a:off x="1691084" y="367113"/>
        <a:ext cx="2108988" cy="2108988"/>
      </dsp:txXfrm>
    </dsp:sp>
    <dsp:sp modelId="{5D887848-E4CA-440D-8870-18223808D96F}">
      <dsp:nvSpPr>
        <dsp:cNvPr id="0" name=""/>
        <dsp:cNvSpPr/>
      </dsp:nvSpPr>
      <dsp:spPr>
        <a:xfrm>
          <a:off x="3378275" y="367113"/>
          <a:ext cx="2108988" cy="2108988"/>
        </a:xfrm>
        <a:prstGeom prst="ellipse">
          <a:avLst/>
        </a:prstGeom>
        <a:solidFill>
          <a:schemeClr val="accent5">
            <a:lumMod val="75000"/>
            <a:alpha val="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065" tIns="22860" rIns="11606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b="1" kern="1200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ប្រព័ន្ធសកលលោក</a:t>
          </a:r>
          <a:endParaRPr lang="fr-CH" sz="1800" b="1" kern="1200" dirty="0">
            <a:solidFill>
              <a:schemeClr val="bg2"/>
            </a:solidFill>
          </a:endParaRPr>
        </a:p>
      </dsp:txBody>
      <dsp:txXfrm>
        <a:off x="3378275" y="367113"/>
        <a:ext cx="2108988" cy="2108988"/>
      </dsp:txXfrm>
    </dsp:sp>
    <dsp:sp modelId="{FFEE7166-2654-4464-8404-1E1C6225C00A}">
      <dsp:nvSpPr>
        <dsp:cNvPr id="0" name=""/>
        <dsp:cNvSpPr/>
      </dsp:nvSpPr>
      <dsp:spPr>
        <a:xfrm>
          <a:off x="5065465" y="367113"/>
          <a:ext cx="2238943" cy="2108988"/>
        </a:xfrm>
        <a:prstGeom prst="ellipse">
          <a:avLst/>
        </a:prstGeom>
        <a:solidFill>
          <a:schemeClr val="accent5">
            <a:lumMod val="75000"/>
            <a:alpha val="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065" tIns="22860" rIns="11606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b="1" kern="1200" dirty="0" smtClean="0">
              <a:solidFill>
                <a:schemeClr val="bg2"/>
              </a:solidFill>
              <a:latin typeface="Khmer OS Siemreap" pitchFamily="2" charset="0"/>
              <a:cs typeface="Khmer OS Siemreap" pitchFamily="2" charset="0"/>
            </a:rPr>
            <a:t>ការរួមបញ្ចូលទាំងបី ឬផ្សេងទៀត...</a:t>
          </a:r>
          <a:endParaRPr lang="fr-CH" sz="1800" b="1" kern="1200" dirty="0">
            <a:solidFill>
              <a:schemeClr val="bg2"/>
            </a:solidFill>
          </a:endParaRPr>
        </a:p>
      </dsp:txBody>
      <dsp:txXfrm>
        <a:off x="5065465" y="367113"/>
        <a:ext cx="2238943" cy="210898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391020-A196-485F-A409-8D073D3C3EB6}">
      <dsp:nvSpPr>
        <dsp:cNvPr id="0" name=""/>
        <dsp:cNvSpPr/>
      </dsp:nvSpPr>
      <dsp:spPr>
        <a:xfrm>
          <a:off x="3288815" y="2317"/>
          <a:ext cx="1607731" cy="953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b="1" kern="1200" dirty="0" smtClean="0">
              <a:latin typeface="Khmer OS Siemreap" pitchFamily="2" charset="0"/>
              <a:cs typeface="Khmer OS Siemreap" pitchFamily="2" charset="0"/>
            </a:rPr>
            <a:t>ការវិនិយោគច្រើននៅក្នុងកិច្ចគាំពារសង្គម</a:t>
          </a:r>
          <a:endParaRPr lang="fr-CH" sz="1600" b="1" kern="1200" dirty="0"/>
        </a:p>
      </dsp:txBody>
      <dsp:txXfrm>
        <a:off x="3288815" y="2317"/>
        <a:ext cx="1607731" cy="953473"/>
      </dsp:txXfrm>
    </dsp:sp>
    <dsp:sp modelId="{495B4776-9907-4F9F-A7FD-640520C90AD8}">
      <dsp:nvSpPr>
        <dsp:cNvPr id="0" name=""/>
        <dsp:cNvSpPr/>
      </dsp:nvSpPr>
      <dsp:spPr>
        <a:xfrm>
          <a:off x="2189132" y="479054"/>
          <a:ext cx="3807098" cy="3807098"/>
        </a:xfrm>
        <a:custGeom>
          <a:avLst/>
          <a:gdLst/>
          <a:ahLst/>
          <a:cxnLst/>
          <a:rect l="0" t="0" r="0" b="0"/>
          <a:pathLst>
            <a:path>
              <a:moveTo>
                <a:pt x="2886930" y="273683"/>
              </a:moveTo>
              <a:arcTo wR="1903549" hR="1903549" stAng="18066284" swAng="1125098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none" w="med" len="med"/>
          <a:tailEnd type="triangle" w="med" len="me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01DBAC-709E-4A62-8233-7A1DE8FC7AB8}">
      <dsp:nvSpPr>
        <dsp:cNvPr id="0" name=""/>
        <dsp:cNvSpPr/>
      </dsp:nvSpPr>
      <dsp:spPr>
        <a:xfrm>
          <a:off x="5169623" y="1317637"/>
          <a:ext cx="1466881" cy="953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b="1" kern="1200" dirty="0" smtClean="0">
              <a:latin typeface="Khmer OS Siemreap" pitchFamily="2" charset="0"/>
              <a:cs typeface="Khmer OS Siemreap" pitchFamily="2" charset="0"/>
            </a:rPr>
            <a:t>ស្ថេរភាពសុខភាព ការអប់រំ ប្រាក់ចំណូល</a:t>
          </a:r>
          <a:endParaRPr lang="fr-CH" sz="1600" b="1" kern="1200" dirty="0"/>
        </a:p>
      </dsp:txBody>
      <dsp:txXfrm>
        <a:off x="5169623" y="1317637"/>
        <a:ext cx="1466881" cy="953473"/>
      </dsp:txXfrm>
    </dsp:sp>
    <dsp:sp modelId="{302A83C6-C3BA-43F3-9198-783935DFC7D3}">
      <dsp:nvSpPr>
        <dsp:cNvPr id="0" name=""/>
        <dsp:cNvSpPr/>
      </dsp:nvSpPr>
      <dsp:spPr>
        <a:xfrm>
          <a:off x="2189132" y="479054"/>
          <a:ext cx="3807098" cy="3807098"/>
        </a:xfrm>
        <a:custGeom>
          <a:avLst/>
          <a:gdLst/>
          <a:ahLst/>
          <a:cxnLst/>
          <a:rect l="0" t="0" r="0" b="0"/>
          <a:pathLst>
            <a:path>
              <a:moveTo>
                <a:pt x="3802521" y="2035471"/>
              </a:moveTo>
              <a:arcTo wR="1903549" hR="1903549" stAng="21838439" swAng="1359076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none" w="med" len="med"/>
          <a:tailEnd type="triangle" w="med" len="me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B9007-BA0D-48DB-9B3B-488A9FB23219}">
      <dsp:nvSpPr>
        <dsp:cNvPr id="0" name=""/>
        <dsp:cNvSpPr/>
      </dsp:nvSpPr>
      <dsp:spPr>
        <a:xfrm>
          <a:off x="4386218" y="3445870"/>
          <a:ext cx="1650681" cy="953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b="1" kern="1200" dirty="0" smtClean="0">
              <a:latin typeface="Khmer OS Siemreap" pitchFamily="2" charset="0"/>
              <a:cs typeface="Khmer OS Siemreap" pitchFamily="2" charset="0"/>
            </a:rPr>
            <a:t>ភាពមានការងារធ្វើ និងផលិតភាពច្រើន</a:t>
          </a:r>
          <a:endParaRPr lang="fr-CH" sz="1600" b="1" kern="1200" dirty="0"/>
        </a:p>
      </dsp:txBody>
      <dsp:txXfrm>
        <a:off x="4386218" y="3445870"/>
        <a:ext cx="1650681" cy="953473"/>
      </dsp:txXfrm>
    </dsp:sp>
    <dsp:sp modelId="{6CDF154F-804B-4FAF-9411-107564FA3508}">
      <dsp:nvSpPr>
        <dsp:cNvPr id="0" name=""/>
        <dsp:cNvSpPr/>
      </dsp:nvSpPr>
      <dsp:spPr>
        <a:xfrm>
          <a:off x="2189132" y="479054"/>
          <a:ext cx="3807098" cy="3807098"/>
        </a:xfrm>
        <a:custGeom>
          <a:avLst/>
          <a:gdLst/>
          <a:ahLst/>
          <a:cxnLst/>
          <a:rect l="0" t="0" r="0" b="0"/>
          <a:pathLst>
            <a:path>
              <a:moveTo>
                <a:pt x="2062241" y="3800471"/>
              </a:moveTo>
              <a:arcTo wR="1903549" hR="1903549" stAng="5113073" swAng="742546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none" w="med" len="med"/>
          <a:tailEnd type="triangle" w="med" len="me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A09757-274F-4751-A417-10AA08A0906D}">
      <dsp:nvSpPr>
        <dsp:cNvPr id="0" name=""/>
        <dsp:cNvSpPr/>
      </dsp:nvSpPr>
      <dsp:spPr>
        <a:xfrm>
          <a:off x="2240362" y="3445870"/>
          <a:ext cx="1466881" cy="953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b="1" kern="1200" dirty="0" smtClean="0">
              <a:latin typeface="Khmer OS Siemreap" pitchFamily="2" charset="0"/>
              <a:cs typeface="Khmer OS Siemreap" pitchFamily="2" charset="0"/>
            </a:rPr>
            <a:t>ការងារផ្លូវការច្រើនដោយមានបង់ពន្ធ</a:t>
          </a:r>
          <a:endParaRPr lang="fr-CH" sz="1600" b="1" kern="1200" dirty="0"/>
        </a:p>
      </dsp:txBody>
      <dsp:txXfrm>
        <a:off x="2240362" y="3445870"/>
        <a:ext cx="1466881" cy="953473"/>
      </dsp:txXfrm>
    </dsp:sp>
    <dsp:sp modelId="{F9F82B98-D3CC-4854-A846-13EAE7A282AD}">
      <dsp:nvSpPr>
        <dsp:cNvPr id="0" name=""/>
        <dsp:cNvSpPr/>
      </dsp:nvSpPr>
      <dsp:spPr>
        <a:xfrm>
          <a:off x="2189132" y="479054"/>
          <a:ext cx="3807098" cy="3807098"/>
        </a:xfrm>
        <a:custGeom>
          <a:avLst/>
          <a:gdLst/>
          <a:ahLst/>
          <a:cxnLst/>
          <a:rect l="0" t="0" r="0" b="0"/>
          <a:pathLst>
            <a:path>
              <a:moveTo>
                <a:pt x="201858" y="2756630"/>
              </a:moveTo>
              <a:arcTo wR="1903549" hR="1903549" stAng="9202485" swAng="1359076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none" w="med" len="med"/>
          <a:tailEnd type="triangle" w="med" len="me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862430-A488-4377-AF5F-32694C19F4E4}">
      <dsp:nvSpPr>
        <dsp:cNvPr id="0" name=""/>
        <dsp:cNvSpPr/>
      </dsp:nvSpPr>
      <dsp:spPr>
        <a:xfrm>
          <a:off x="1428390" y="1317637"/>
          <a:ext cx="1707817" cy="953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b="1" kern="1200" dirty="0" smtClean="0">
              <a:latin typeface="Khmer OS Siemreap" pitchFamily="2" charset="0"/>
              <a:cs typeface="Khmer OS Siemreap" pitchFamily="2" charset="0"/>
            </a:rPr>
            <a:t>កម្រិតខ្ពស់ជាងនៃកិច្ចគាំពារសង្គម កំណើនច្រើនជាង</a:t>
          </a:r>
          <a:endParaRPr lang="fr-CH" sz="1600" b="1" kern="1200" dirty="0"/>
        </a:p>
      </dsp:txBody>
      <dsp:txXfrm>
        <a:off x="1428390" y="1317637"/>
        <a:ext cx="1707817" cy="953473"/>
      </dsp:txXfrm>
    </dsp:sp>
    <dsp:sp modelId="{501FF8F2-5980-4E2B-950B-5BA4936A11E9}">
      <dsp:nvSpPr>
        <dsp:cNvPr id="0" name=""/>
        <dsp:cNvSpPr/>
      </dsp:nvSpPr>
      <dsp:spPr>
        <a:xfrm>
          <a:off x="2189132" y="479054"/>
          <a:ext cx="3807098" cy="3807098"/>
        </a:xfrm>
        <a:custGeom>
          <a:avLst/>
          <a:gdLst/>
          <a:ahLst/>
          <a:cxnLst/>
          <a:rect l="0" t="0" r="0" b="0"/>
          <a:pathLst>
            <a:path>
              <a:moveTo>
                <a:pt x="448417" y="676319"/>
              </a:moveTo>
              <a:arcTo wR="1903549" hR="1903549" stAng="13208618" swAng="1125098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headEnd type="none" w="med" len="med"/>
          <a:tailEnd type="triangle" w="med" len="me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92E8DF6-EA61-494B-B575-361B6424A5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91063"/>
            <a:ext cx="5438775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E9483F1-3BBB-4C91-AD6A-E7709A13D8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ＭＳ Ｐゴシック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65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042243-131B-4657-942C-070DD6EC72EF}" type="slidenum">
              <a:rPr lang="en-GB" smtClean="0"/>
              <a:pPr>
                <a:defRPr/>
              </a:pPr>
              <a:t>1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>
                <a:latin typeface="Trebuchet MS" pitchFamily="34" charset="0"/>
              </a:rPr>
              <a:t>Note on terminology:</a:t>
            </a:r>
            <a:endParaRPr lang="en-US" dirty="0" smtClean="0">
              <a:latin typeface="Trebuchet MS" pitchFamily="34" charset="0"/>
            </a:endParaRPr>
          </a:p>
          <a:p>
            <a:pPr>
              <a:defRPr/>
            </a:pPr>
            <a:endParaRPr lang="en-US" dirty="0" smtClean="0">
              <a:latin typeface="Trebuchet MS" pitchFamily="34" charset="0"/>
            </a:endParaRPr>
          </a:p>
          <a:p>
            <a:pPr>
              <a:defRPr/>
            </a:pPr>
            <a:r>
              <a:rPr lang="en-GB" dirty="0" smtClean="0">
                <a:latin typeface="Trebuchet MS" pitchFamily="34" charset="0"/>
              </a:rPr>
              <a:t>The Social Protection Floor = global concept</a:t>
            </a:r>
          </a:p>
          <a:p>
            <a:pPr>
              <a:defRPr/>
            </a:pPr>
            <a:r>
              <a:rPr lang="en-GB" dirty="0" smtClean="0">
                <a:latin typeface="Trebuchet MS" pitchFamily="34" charset="0"/>
              </a:rPr>
              <a:t>A/The (national) Social Protection Floor = a set of national Social Protection Floor guarantees = national realisation of the global concept in a given country</a:t>
            </a:r>
          </a:p>
          <a:p>
            <a:pPr>
              <a:defRPr/>
            </a:pPr>
            <a:r>
              <a:rPr lang="en-GB" dirty="0" smtClean="0">
                <a:latin typeface="Trebuchet MS" pitchFamily="34" charset="0"/>
              </a:rPr>
              <a:t>(National) social protection floor</a:t>
            </a:r>
            <a:r>
              <a:rPr lang="en-GB" u="sng" dirty="0" smtClean="0">
                <a:latin typeface="Trebuchet MS" pitchFamily="34" charset="0"/>
              </a:rPr>
              <a:t>s</a:t>
            </a:r>
            <a:r>
              <a:rPr lang="en-GB" dirty="0" smtClean="0">
                <a:latin typeface="Trebuchet MS" pitchFamily="34" charset="0"/>
              </a:rPr>
              <a:t> = collective reference to several national sets of national Social Protection Floor guarantees in several countries</a:t>
            </a:r>
          </a:p>
          <a:p>
            <a:pPr>
              <a:defRPr/>
            </a:pPr>
            <a:endParaRPr lang="en-GB" dirty="0" smtClean="0">
              <a:latin typeface="Trebuchet MS" pitchFamily="34" charset="0"/>
            </a:endParaRPr>
          </a:p>
          <a:p>
            <a:pPr>
              <a:defRPr/>
            </a:pPr>
            <a:r>
              <a:rPr lang="en-GB" dirty="0" smtClean="0">
                <a:latin typeface="Trebuchet MS" pitchFamily="34" charset="0"/>
              </a:rPr>
              <a:t>Therefore: possible Recommendation on Social Protection Floor</a:t>
            </a:r>
            <a:r>
              <a:rPr lang="en-GB" u="sng" dirty="0" smtClean="0">
                <a:latin typeface="Trebuchet MS" pitchFamily="34" charset="0"/>
              </a:rPr>
              <a:t>s</a:t>
            </a:r>
          </a:p>
          <a:p>
            <a:pPr>
              <a:defRPr/>
            </a:pPr>
            <a:endParaRPr lang="en-GB" dirty="0">
              <a:latin typeface="Trebuchet MS" pitchFamily="34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4321C4-5DA7-4AF8-AB32-A24FE736423E}" type="slidenum">
              <a:rPr lang="en-GB" smtClean="0"/>
              <a:pPr>
                <a:defRPr/>
              </a:pPr>
              <a:t>6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1EB705-B294-45EA-8D35-D28F9225B5A7}" type="slidenum">
              <a:rPr lang="en-GB" smtClean="0"/>
              <a:pPr>
                <a:defRPr/>
              </a:pPr>
              <a:t>11</a:t>
            </a:fld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>
              <a:latin typeface="Arial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0BF961-64E6-4C9F-B07A-D3AE002D729C}" type="slidenum">
              <a:rPr lang="en-GB" smtClean="0"/>
              <a:pPr>
                <a:defRPr/>
              </a:pPr>
              <a:t>12</a:t>
            </a:fld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A0D8DBE-CC42-468A-AD6E-A505F604C8E6}" type="slidenum">
              <a:rPr lang="en-GB" smtClean="0"/>
              <a:pPr>
                <a:defRPr/>
              </a:pPr>
              <a:t>13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>
              <a:defRPr sz="2000"/>
            </a:lvl2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  <a:p>
            <a:pPr lvl="4"/>
            <a:r>
              <a:rPr lang="pt-PT" smtClean="0"/>
              <a:t>Cinquième niveau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pt-PT" smtClean="0"/>
              <a:t>Cliquez pour modifier les styles du texte du masque</a:t>
            </a:r>
          </a:p>
          <a:p>
            <a:pPr lvl="1"/>
            <a:r>
              <a:rPr lang="pt-PT" smtClean="0"/>
              <a:t>Deuxième niveau</a:t>
            </a:r>
          </a:p>
          <a:p>
            <a:pPr lvl="2"/>
            <a:r>
              <a:rPr lang="pt-PT" smtClean="0"/>
              <a:t>Troisième niveau</a:t>
            </a:r>
          </a:p>
          <a:p>
            <a:pPr lvl="3"/>
            <a:r>
              <a:rPr lang="pt-PT" smtClean="0"/>
              <a:t>Quatrième niveau</a:t>
            </a:r>
          </a:p>
          <a:p>
            <a:pPr lvl="4"/>
            <a:r>
              <a:rPr lang="pt-PT" smtClean="0"/>
              <a:t>Cinquième niveau</a:t>
            </a:r>
            <a:endParaRPr lang="en-US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Cliquez et modifiez le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00950" y="544513"/>
            <a:ext cx="857250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Logo Rapport VI.jpg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312456" y="3946893"/>
            <a:ext cx="2579946" cy="2476173"/>
          </a:xfrm>
          <a:prstGeom prst="rect">
            <a:avLst/>
          </a:prstGeom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40096" y="1712889"/>
            <a:ext cx="5018103" cy="1887561"/>
          </a:xfrm>
        </p:spPr>
        <p:txBody>
          <a:bodyPr/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40096" y="3886200"/>
            <a:ext cx="5019692" cy="2536866"/>
          </a:xfrm>
        </p:spPr>
        <p:txBody>
          <a:bodyPr/>
          <a:lstStyle>
            <a:lvl1pPr marL="0" indent="0">
              <a:spcBef>
                <a:spcPct val="50000"/>
              </a:spcBef>
              <a:buFontTx/>
              <a:buNone/>
              <a:defRPr baseline="0"/>
            </a:lvl1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144000" cy="15208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5" name="Picture 15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93063" y="274638"/>
            <a:ext cx="857250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6791325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19057" y="2060575"/>
            <a:ext cx="6926301" cy="4065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705600" y="6381750"/>
            <a:ext cx="1981200" cy="339725"/>
          </a:xfrm>
        </p:spPr>
        <p:txBody>
          <a:bodyPr anchorCtr="0"/>
          <a:lstStyle>
            <a:lvl1pPr algn="r">
              <a:defRPr sz="1200" b="0">
                <a:latin typeface="+mn-lt"/>
              </a:defRPr>
            </a:lvl1pPr>
          </a:lstStyle>
          <a:p>
            <a:pPr>
              <a:defRPr/>
            </a:pPr>
            <a:fld id="{528C616A-9199-4870-8BBC-12FCB8224DCF}" type="slidenum">
              <a:rPr lang="en-GB"/>
              <a:pPr>
                <a:defRPr/>
              </a:pPr>
              <a:t>‹#›</a:t>
            </a:fld>
            <a:r>
              <a:rPr lang="en-GB" dirty="0"/>
              <a:t> 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D0D30CD4-F57C-4139-949C-C46A854F3FF3}" type="datetimeFigureOut">
              <a:rPr lang="en-GB"/>
              <a:pPr>
                <a:defRPr/>
              </a:pPr>
              <a:t>02/11/2011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D8C8251-8B69-4549-A515-A50C26F2EA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w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914400"/>
            <a:ext cx="69342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PRESENTATION OUTLINE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647700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  <a:p>
            <a:pPr lvl="1"/>
            <a:r>
              <a:rPr lang="en-US" smtClean="0"/>
              <a:t>CHILD BENEFITS</a:t>
            </a:r>
          </a:p>
          <a:p>
            <a:pPr lvl="1"/>
            <a:r>
              <a:rPr lang="en-US" smtClean="0"/>
              <a:t>B</a:t>
            </a:r>
          </a:p>
          <a:p>
            <a:pPr lvl="1"/>
            <a:r>
              <a:rPr lang="en-US" smtClean="0"/>
              <a:t>C</a:t>
            </a:r>
          </a:p>
        </p:txBody>
      </p:sp>
      <p:sp>
        <p:nvSpPr>
          <p:cNvPr id="14541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53200"/>
            <a:ext cx="6629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l">
              <a:defRPr sz="1600" b="1">
                <a:latin typeface="Bauhaus Hv BT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The ILO Campaign on Social Security and Coverage for All</a:t>
            </a:r>
            <a:endParaRPr lang="en-GB" sz="2600"/>
          </a:p>
        </p:txBody>
      </p:sp>
      <p:pic>
        <p:nvPicPr>
          <p:cNvPr id="1029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96200" y="152400"/>
            <a:ext cx="8382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20" name="Rectangle 12"/>
          <p:cNvSpPr>
            <a:spLocks noChangeArrowheads="1"/>
          </p:cNvSpPr>
          <p:nvPr/>
        </p:nvSpPr>
        <p:spPr bwMode="auto">
          <a:xfrm>
            <a:off x="0" y="0"/>
            <a:ext cx="2438400" cy="457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1" name="Rectangle 13"/>
          <p:cNvSpPr>
            <a:spLocks noChangeArrowheads="1"/>
          </p:cNvSpPr>
          <p:nvPr/>
        </p:nvSpPr>
        <p:spPr bwMode="auto">
          <a:xfrm>
            <a:off x="2438400" y="0"/>
            <a:ext cx="2438400" cy="4572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2" name="Rectangle 14"/>
          <p:cNvSpPr>
            <a:spLocks noChangeArrowheads="1"/>
          </p:cNvSpPr>
          <p:nvPr/>
        </p:nvSpPr>
        <p:spPr bwMode="auto">
          <a:xfrm>
            <a:off x="4876800" y="0"/>
            <a:ext cx="2438400" cy="4572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3" name="Rectangle 15"/>
          <p:cNvSpPr>
            <a:spLocks noChangeArrowheads="1"/>
          </p:cNvSpPr>
          <p:nvPr/>
        </p:nvSpPr>
        <p:spPr bwMode="auto">
          <a:xfrm>
            <a:off x="0" y="457200"/>
            <a:ext cx="7315200" cy="457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4" name="Text Box 16"/>
          <p:cNvSpPr txBox="1">
            <a:spLocks noChangeArrowheads="1"/>
          </p:cNvSpPr>
          <p:nvPr/>
        </p:nvSpPr>
        <p:spPr bwMode="auto">
          <a:xfrm>
            <a:off x="7680325" y="1012825"/>
            <a:ext cx="10953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FR" sz="1300"/>
              <a:t>International</a:t>
            </a:r>
          </a:p>
          <a:p>
            <a:pPr eaLnBrk="0" hangingPunct="0">
              <a:defRPr/>
            </a:pPr>
            <a:r>
              <a:rPr lang="fr-FR" sz="1300"/>
              <a:t>Labour</a:t>
            </a:r>
          </a:p>
          <a:p>
            <a:pPr eaLnBrk="0" hangingPunct="0">
              <a:defRPr/>
            </a:pPr>
            <a:r>
              <a:rPr lang="fr-FR" sz="1300"/>
              <a:t>Office</a:t>
            </a:r>
            <a:endParaRPr lang="fr-FR" sz="2400"/>
          </a:p>
        </p:txBody>
      </p:sp>
      <p:sp>
        <p:nvSpPr>
          <p:cNvPr id="145425" name="Rectangle 17"/>
          <p:cNvSpPr>
            <a:spLocks noChangeArrowheads="1"/>
          </p:cNvSpPr>
          <p:nvPr/>
        </p:nvSpPr>
        <p:spPr bwMode="auto">
          <a:xfrm>
            <a:off x="7696200" y="5105400"/>
            <a:ext cx="990600" cy="9906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6" name="Rectangle 18"/>
          <p:cNvSpPr>
            <a:spLocks noChangeArrowheads="1"/>
          </p:cNvSpPr>
          <p:nvPr/>
        </p:nvSpPr>
        <p:spPr bwMode="auto">
          <a:xfrm>
            <a:off x="7353300" y="5816600"/>
            <a:ext cx="990600" cy="990600"/>
          </a:xfrm>
          <a:prstGeom prst="rect">
            <a:avLst/>
          </a:prstGeom>
          <a:noFill/>
          <a:ln w="28575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7" name="Rectangle 19"/>
          <p:cNvSpPr>
            <a:spLocks noChangeArrowheads="1"/>
          </p:cNvSpPr>
          <p:nvPr/>
        </p:nvSpPr>
        <p:spPr bwMode="auto">
          <a:xfrm>
            <a:off x="8077200" y="5486400"/>
            <a:ext cx="990600" cy="990600"/>
          </a:xfrm>
          <a:prstGeom prst="rect">
            <a:avLst/>
          </a:prstGeom>
          <a:noFill/>
          <a:ln w="2857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5429" name="Rectangle 21"/>
          <p:cNvSpPr>
            <a:spLocks noChangeArrowheads="1"/>
          </p:cNvSpPr>
          <p:nvPr/>
        </p:nvSpPr>
        <p:spPr bwMode="auto">
          <a:xfrm>
            <a:off x="8458200" y="65532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>
              <a:defRPr/>
            </a:pPr>
            <a:endParaRPr lang="fr-CH" sz="1600" b="1">
              <a:solidFill>
                <a:schemeClr val="bg2"/>
              </a:solidFill>
            </a:endParaRPr>
          </a:p>
          <a:p>
            <a:pPr>
              <a:defRPr/>
            </a:pPr>
            <a:endParaRPr lang="fr-CH" sz="1600" b="1">
              <a:solidFill>
                <a:schemeClr val="bg2"/>
              </a:solidFill>
            </a:endParaRPr>
          </a:p>
          <a:p>
            <a:pPr>
              <a:defRPr/>
            </a:pPr>
            <a:endParaRPr lang="fr-CH" sz="1600" b="1">
              <a:solidFill>
                <a:schemeClr val="bg2"/>
              </a:solidFill>
            </a:endParaRPr>
          </a:p>
          <a:p>
            <a:pPr>
              <a:defRPr/>
            </a:pPr>
            <a:fld id="{0C8103BA-4D19-46FD-8AEF-8DE0B5B8C24A}" type="slidenum">
              <a:rPr lang="fr-CH" sz="1200">
                <a:solidFill>
                  <a:schemeClr val="bg2"/>
                </a:solidFill>
                <a:latin typeface="Times New Roman" pitchFamily="18" charset="0"/>
              </a:rPr>
              <a:pPr>
                <a:defRPr/>
              </a:pPr>
              <a:t>‹#›</a:t>
            </a:fld>
            <a:endParaRPr lang="en-GB" sz="1200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+mj-lt"/>
          <a:ea typeface="MS PGothic" pitchFamily="34" charset="-128"/>
          <a:cs typeface="ＭＳ Ｐゴシック" pitchFamily="-65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  <a:ea typeface="MS PGothic" pitchFamily="34" charset="-128"/>
          <a:cs typeface="ＭＳ Ｐゴシック" pitchFamily="-65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pitchFamily="-65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rgbClr val="003399"/>
          </a:solidFill>
          <a:latin typeface="+mn-lt"/>
          <a:ea typeface="MS PGothic" pitchFamily="34" charset="-128"/>
          <a:cs typeface="ＭＳ Ｐゴシック" pitchFamily="-65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rgbClr val="003399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rgbClr val="003399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rgbClr val="003399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sz="2000">
          <a:solidFill>
            <a:srgbClr val="003399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-65" charset="2"/>
        <a:buChar char="l"/>
        <a:defRPr>
          <a:solidFill>
            <a:srgbClr val="003399"/>
          </a:solidFill>
          <a:latin typeface="+mn-lt"/>
          <a:ea typeface="ＭＳ Ｐゴシック" pitchFamily="-65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english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english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english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11560" y="1052736"/>
            <a:ext cx="7056784" cy="2952675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ca-ES" sz="3200" dirty="0" smtClean="0">
                <a:latin typeface="Khmer OS Muol" pitchFamily="2" charset="0"/>
                <a:cs typeface="Khmer OS Muol" pitchFamily="2" charset="0"/>
              </a:rPr>
              <a:t>លទ្ធផលនៃកិច្ចពិភាក្សាឡើងវិញស្តីពីកិច្ចគាំពារសង្គមក្នុងសន្និសីទពលកម្មអន្តរជាតិ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(</a:t>
            </a:r>
            <a:r>
              <a:rPr lang="ca-ES" sz="3200" dirty="0" smtClean="0">
                <a:latin typeface="Khmer OS Bokor" pitchFamily="2" charset="0"/>
                <a:cs typeface="Khmer OS Bokor" pitchFamily="2" charset="0"/>
              </a:rPr>
              <a:t>ខែមិថុនា ឆ្នាំ</a:t>
            </a:r>
            <a:r>
              <a:rPr lang="en-GB" sz="3200" dirty="0" smtClean="0">
                <a:latin typeface="Khmer OS Bokor" pitchFamily="2" charset="0"/>
                <a:cs typeface="Khmer OS Bokor" pitchFamily="2" charset="0"/>
              </a:rPr>
              <a:t> </a:t>
            </a:r>
            <a:r>
              <a:rPr lang="en-GB" sz="3200" dirty="0" smtClean="0"/>
              <a:t>2011)</a:t>
            </a:r>
          </a:p>
        </p:txBody>
      </p:sp>
      <p:sp>
        <p:nvSpPr>
          <p:cNvPr id="11267" name="Subtitle 5"/>
          <p:cNvSpPr>
            <a:spLocks noGrp="1"/>
          </p:cNvSpPr>
          <p:nvPr>
            <p:ph type="subTitle" idx="1"/>
          </p:nvPr>
        </p:nvSpPr>
        <p:spPr>
          <a:xfrm>
            <a:off x="3276600" y="4077072"/>
            <a:ext cx="5019675" cy="2664296"/>
          </a:xfrm>
        </p:spPr>
        <p:txBody>
          <a:bodyPr anchor="b"/>
          <a:lstStyle/>
          <a:p>
            <a:pPr>
              <a:lnSpc>
                <a:spcPct val="150000"/>
              </a:lnSpc>
            </a:pPr>
            <a:r>
              <a:rPr lang="ca-ES" sz="2000" dirty="0" smtClean="0">
                <a:latin typeface="Khmer OS Bokor" pitchFamily="2" charset="0"/>
                <a:cs typeface="Khmer OS Bokor" pitchFamily="2" charset="0"/>
              </a:rPr>
              <a:t>ការដកស្រង់ខ្លះពីលទ្ធផលនៃកិច្ចពិភាក្សាឡើងវិញស្តីពីកិច្ចគាំពារសង្គមក្នុងសន្នីសិទពលកម្មអន្តរជាតិលើកទី ១១០ (ឆ្នាំ</a:t>
            </a:r>
            <a:r>
              <a:rPr lang="en-GB" sz="2000" dirty="0" smtClean="0"/>
              <a:t>2011) </a:t>
            </a:r>
          </a:p>
          <a:p>
            <a:pPr>
              <a:lnSpc>
                <a:spcPct val="150000"/>
              </a:lnSpc>
            </a:pPr>
            <a:endParaRPr lang="en-GB" sz="1200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Helmut </a:t>
            </a:r>
            <a:r>
              <a:rPr lang="en-GB" sz="2000" dirty="0" err="1" smtClean="0"/>
              <a:t>Schwarzer</a:t>
            </a: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250825" y="908050"/>
            <a:ext cx="6934200" cy="1081088"/>
          </a:xfrm>
        </p:spPr>
        <p:txBody>
          <a:bodyPr/>
          <a:lstStyle/>
          <a:p>
            <a:pPr algn="ctr"/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ការសំយោគលទ្ធផលសន្នីសិទពលកម្មអន្តរជាតិលើកទី ១១០</a:t>
            </a:r>
            <a:endParaRPr lang="fr-CH" b="1" dirty="0" smtClean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23528" y="1844824"/>
          <a:ext cx="784887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292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en-GB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defRPr/>
            </a:pPr>
            <a:endParaRPr lang="en-GB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defRPr/>
            </a:pPr>
            <a:endParaRPr lang="en-GB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defRPr/>
            </a:pP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យុទ្ធនាការ</a:t>
            </a:r>
            <a:r>
              <a:rPr lang="en-GB" dirty="0" smtClean="0">
                <a:latin typeface="Khmer OS Siemreap" pitchFamily="2" charset="0"/>
                <a:cs typeface="Khmer OS Siemreap" pitchFamily="2" charset="0"/>
              </a:rPr>
              <a:t> ILO </a:t>
            </a: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ស្តីពីសុវត្ថិភាពសង្គម និងវិសាលភាពសម្រាប់មនុស្សគ្រប់រូប</a:t>
            </a:r>
            <a:endParaRPr lang="en-GB" sz="2600" dirty="0" smtClean="0">
              <a:latin typeface="Khmer OS Siemreap" pitchFamily="2" charset="0"/>
              <a:cs typeface="Khmer OS Siemreap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0" y="836613"/>
            <a:ext cx="7308850" cy="1079500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fr-CH" sz="2800" b="1" dirty="0" smtClean="0"/>
              <a:t>ILC 2011: </a:t>
            </a:r>
            <a:r>
              <a:rPr lang="ca-ES" sz="2800" dirty="0" smtClean="0">
                <a:latin typeface="Khmer OS Bokor" pitchFamily="2" charset="0"/>
                <a:cs typeface="Khmer OS Bokor" pitchFamily="2" charset="0"/>
              </a:rPr>
              <a:t>ការព្រមព្រៀងយ៉ាងខ្លាំងស្តីពីសុវត្ថិភាពសង្គមសម្រាប់មនុស្សគ្រប់រូប</a:t>
            </a:r>
            <a:endParaRPr lang="fr-CH" sz="2800" b="1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917526"/>
            <a:ext cx="8676456" cy="4895850"/>
          </a:xfrm>
        </p:spPr>
        <p:txBody>
          <a:bodyPr/>
          <a:lstStyle/>
          <a:p>
            <a:pPr lv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Trebuchet MS" pitchFamily="34" charset="0"/>
              <a:buChar char="●"/>
              <a:defRPr/>
            </a:pP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សុវត្ថិភាពសង្គមមិនត្រឹមតែជា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សិទិ្ធមនុស្ស</a:t>
            </a: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ប៉ុណ្ណោះទេ ថែមទាំងជា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ការចាំបាច់ខាងផ្នែកសេដ្ឋកិច្ច និងសង្គម</a:t>
            </a: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។</a:t>
            </a:r>
          </a:p>
          <a:p>
            <a:pPr lv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Trebuchet MS" pitchFamily="34" charset="0"/>
              <a:buChar char="●"/>
              <a:defRPr/>
            </a:pP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សុវត្ថិភាពសង្គមជានិរន្តជាគន្លឹះក្នុងការលើកកម្ពស់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កំណើនសេដ្ឋកិច្ចដែលមានផលិតភាពប្រកបដោយសមភាព។</a:t>
            </a:r>
          </a:p>
          <a:p>
            <a:pPr lv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Trebuchet MS" pitchFamily="34" charset="0"/>
              <a:buChar char="●"/>
              <a:defRPr/>
            </a:pP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វិសាលភាពសុវត្ថិភាពសង្គមត្រូវបានលើកកម្ពស់ដោយ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ការធ្វើឲ្យក្លាយ​ជាទម្រង់</a:t>
            </a: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សេដ្ឋកិច្ច និងការណែនាំពី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ទម្រង់កិច្ចគាំពារសង្គមថ្នាក់ជាតិ</a:t>
            </a:r>
          </a:p>
          <a:p>
            <a:pPr lv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Trebuchet MS" pitchFamily="34" charset="0"/>
              <a:buChar char="●"/>
              <a:defRPr/>
            </a:pP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បទបញ្ញត្តិសុវត្ថិភាពសង្គមត្រូវផ្អែកលើ</a:t>
            </a: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ការផ្តល់ការងារ</a:t>
            </a: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ដែលកំណត់ដោយ​ច្បាប់ជាតិ។</a:t>
            </a:r>
          </a:p>
          <a:p>
            <a:pPr lv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Trebuchet MS" pitchFamily="34" charset="0"/>
              <a:buChar char="●"/>
              <a:defRPr/>
            </a:pPr>
            <a:r>
              <a:rPr lang="ca-ES" sz="2000" b="1" u="sng" dirty="0" smtClean="0">
                <a:latin typeface="Khmer OS Siemreap" pitchFamily="2" charset="0"/>
                <a:cs typeface="Khmer OS Siemreap" pitchFamily="2" charset="0"/>
              </a:rPr>
              <a:t>កិច្ចសន្ទនាត្រីភាគី និងសង្គម </a:t>
            </a:r>
            <a:r>
              <a:rPr lang="ca-ES" sz="2000" b="1" dirty="0" smtClean="0">
                <a:latin typeface="Khmer OS Siemreap" pitchFamily="2" charset="0"/>
                <a:cs typeface="Khmer OS Siemreap" pitchFamily="2" charset="0"/>
              </a:rPr>
              <a:t>ជាគន្លឺះឆ្ពោះទៅរកនិរន្តភាពនៃសុវត្ថិភាព​សង្គម ដែលគម្រោងរួមភាគទាន និងមិនរួមភាគទានបំពេញ​បន្ថែមគ្នា​ទៅវិញទៅមក។</a:t>
            </a:r>
            <a:endParaRPr lang="en-GB" b="1" dirty="0" smtClean="0"/>
          </a:p>
          <a:p>
            <a:pPr>
              <a:lnSpc>
                <a:spcPct val="150000"/>
              </a:lnSpc>
              <a:defRPr/>
            </a:pPr>
            <a:endParaRPr lang="fr-CH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6934200" cy="642938"/>
          </a:xfrm>
        </p:spPr>
        <p:txBody>
          <a:bodyPr/>
          <a:lstStyle/>
          <a:p>
            <a:r>
              <a:rPr lang="ca-ES" b="1" dirty="0" smtClean="0">
                <a:latin typeface="Khmer OS Siemreap" pitchFamily="2" charset="0"/>
                <a:cs typeface="Khmer OS Siemreap" pitchFamily="2" charset="0"/>
              </a:rPr>
              <a:t>ការអះអាងជាអត្ថបទខ្លះៗ៖</a:t>
            </a:r>
            <a:endParaRPr lang="fr-CH" dirty="0" smtClean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23528" y="1557338"/>
          <a:ext cx="8352928" cy="4529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40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យុទ្ធនាការ</a:t>
            </a:r>
            <a:r>
              <a:rPr lang="en-GB" dirty="0" smtClean="0">
                <a:latin typeface="Khmer OS Siemreap" pitchFamily="2" charset="0"/>
                <a:cs typeface="Khmer OS Siemreap" pitchFamily="2" charset="0"/>
              </a:rPr>
              <a:t> ILO </a:t>
            </a: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ស្តីពីសុវត្ថិភាពសង្គម និងវិសាលភាពសម្រាប់មនុស្សគ្រប់រូប</a:t>
            </a:r>
            <a:endParaRPr lang="en-GB" sz="2600" dirty="0" smtClean="0">
              <a:latin typeface="Khmer OS Siemreap" pitchFamily="2" charset="0"/>
              <a:cs typeface="Khmer OS Siemreap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0" y="476250"/>
            <a:ext cx="7632700" cy="108054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a-ES" dirty="0" smtClean="0">
                <a:latin typeface="Khmer OS Bokor" pitchFamily="2" charset="0"/>
                <a:cs typeface="Khmer OS Bokor" pitchFamily="2" charset="0"/>
              </a:rPr>
              <a:t>ការធានាទាំង ៤ </a:t>
            </a:r>
            <a:r>
              <a:rPr lang="en-US" dirty="0" smtClean="0">
                <a:latin typeface="Khmer OS Bokor" pitchFamily="2" charset="0"/>
                <a:cs typeface="Khmer OS Bokor" pitchFamily="2" charset="0"/>
              </a:rPr>
              <a:t>-</a:t>
            </a:r>
            <a:r>
              <a:rPr lang="ca-ES" dirty="0" smtClean="0">
                <a:latin typeface="Khmer OS Bokor" pitchFamily="2" charset="0"/>
                <a:cs typeface="Khmer OS Bokor" pitchFamily="2" charset="0"/>
              </a:rPr>
              <a:t> ការពង្រីកតាមខ្សែផ្តេកតាមរយៈទម្រង់កិច្ចគាំពារសង្គម</a:t>
            </a:r>
            <a:endParaRPr lang="pt-BR" dirty="0" smtClean="0"/>
          </a:p>
        </p:txBody>
      </p:sp>
      <p:graphicFrame>
        <p:nvGraphicFramePr>
          <p:cNvPr id="4" name="Diagrama 3"/>
          <p:cNvGraphicFramePr/>
          <p:nvPr/>
        </p:nvGraphicFramePr>
        <p:xfrm>
          <a:off x="179512" y="1556792"/>
          <a:ext cx="7056784" cy="4928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ular Callout 5"/>
          <p:cNvSpPr/>
          <p:nvPr/>
        </p:nvSpPr>
        <p:spPr bwMode="auto">
          <a:xfrm>
            <a:off x="6011863" y="1773238"/>
            <a:ext cx="1512887" cy="858837"/>
          </a:xfrm>
          <a:prstGeom prst="wedgeRoundRectCallout">
            <a:avLst>
              <a:gd name="adj1" fmla="val -62997"/>
              <a:gd name="adj2" fmla="val -1500"/>
              <a:gd name="adj3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a-ES" sz="1400" dirty="0" smtClean="0">
                <a:latin typeface="Khmer OS Siemreap" pitchFamily="2" charset="0"/>
                <a:cs typeface="Khmer OS Siemreap" pitchFamily="2" charset="0"/>
              </a:rPr>
              <a:t>ជំនួយសង្គម ការរួម​</a:t>
            </a:r>
          </a:p>
          <a:p>
            <a:pPr algn="ctr">
              <a:defRPr/>
            </a:pPr>
            <a:r>
              <a:rPr lang="ca-ES" sz="1400" dirty="0" smtClean="0">
                <a:latin typeface="Khmer OS Siemreap" pitchFamily="2" charset="0"/>
                <a:cs typeface="Khmer OS Siemreap" pitchFamily="2" charset="0"/>
              </a:rPr>
              <a:t>ភាគទាន ឬផល</a:t>
            </a:r>
          </a:p>
          <a:p>
            <a:pPr algn="ctr">
              <a:defRPr/>
            </a:pPr>
            <a:r>
              <a:rPr lang="ca-ES" sz="1400" dirty="0" smtClean="0">
                <a:latin typeface="Khmer OS Siemreap" pitchFamily="2" charset="0"/>
                <a:cs typeface="Khmer OS Siemreap" pitchFamily="2" charset="0"/>
              </a:rPr>
              <a:t>ប្រយោជន៍កុមារជា</a:t>
            </a:r>
          </a:p>
          <a:p>
            <a:pPr algn="ctr">
              <a:defRPr/>
            </a:pPr>
            <a:r>
              <a:rPr lang="ca-ES" sz="1400" dirty="0" smtClean="0">
                <a:latin typeface="Khmer OS Siemreap" pitchFamily="2" charset="0"/>
                <a:cs typeface="Khmer OS Siemreap" pitchFamily="2" charset="0"/>
              </a:rPr>
              <a:t>សកល</a:t>
            </a:r>
            <a:endParaRPr lang="en-GB" sz="1400" dirty="0">
              <a:latin typeface="Arial" pitchFamily="-65" charset="0"/>
            </a:endParaRPr>
          </a:p>
        </p:txBody>
      </p:sp>
      <p:sp>
        <p:nvSpPr>
          <p:cNvPr id="7" name="Rounded Rectangular Callout 5"/>
          <p:cNvSpPr/>
          <p:nvPr/>
        </p:nvSpPr>
        <p:spPr bwMode="auto">
          <a:xfrm>
            <a:off x="250825" y="1916113"/>
            <a:ext cx="1214438" cy="642937"/>
          </a:xfrm>
          <a:prstGeom prst="wedgeRoundRectCallout">
            <a:avLst>
              <a:gd name="adj1" fmla="val 60701"/>
              <a:gd name="adj2" fmla="val -3193"/>
              <a:gd name="adj3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អាចទទួលយក</a:t>
            </a:r>
          </a:p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បាន និងអាចមាន</a:t>
            </a:r>
          </a:p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ជាហិរញ្ញវត្ថុ</a:t>
            </a:r>
            <a:endParaRPr lang="en-GB" sz="1200" dirty="0">
              <a:latin typeface="Arial" pitchFamily="-65" charset="0"/>
            </a:endParaRPr>
          </a:p>
        </p:txBody>
      </p:sp>
      <p:sp>
        <p:nvSpPr>
          <p:cNvPr id="8" name="Rounded Rectangular Callout 5"/>
          <p:cNvSpPr/>
          <p:nvPr/>
        </p:nvSpPr>
        <p:spPr bwMode="auto">
          <a:xfrm>
            <a:off x="250825" y="5516563"/>
            <a:ext cx="1214438" cy="642937"/>
          </a:xfrm>
          <a:prstGeom prst="wedgeRoundRectCallout">
            <a:avLst>
              <a:gd name="adj1" fmla="val 60701"/>
              <a:gd name="adj2" fmla="val -31976"/>
              <a:gd name="adj3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ជំនួយសង្គម ឬផល</a:t>
            </a:r>
          </a:p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ប្រយោជន៍ជាសកល</a:t>
            </a:r>
            <a:endParaRPr lang="en-GB" sz="1200" dirty="0">
              <a:latin typeface="Arial" pitchFamily="-65" charset="0"/>
            </a:endParaRPr>
          </a:p>
        </p:txBody>
      </p:sp>
      <p:sp>
        <p:nvSpPr>
          <p:cNvPr id="9" name="Rounded Rectangular Callout 5"/>
          <p:cNvSpPr/>
          <p:nvPr/>
        </p:nvSpPr>
        <p:spPr bwMode="auto">
          <a:xfrm>
            <a:off x="6011863" y="5445125"/>
            <a:ext cx="1296987" cy="642938"/>
          </a:xfrm>
          <a:prstGeom prst="wedgeRoundRectCallout">
            <a:avLst>
              <a:gd name="adj1" fmla="val -64790"/>
              <a:gd name="adj2" fmla="val -40442"/>
              <a:gd name="adj3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ការធានារ៉ាប់រងភាព</a:t>
            </a:r>
          </a:p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​គ្មានការ​ងារ​ធ្វើ ការងារ</a:t>
            </a:r>
          </a:p>
          <a:p>
            <a:pPr algn="ctr">
              <a:defRPr/>
            </a:pPr>
            <a:r>
              <a:rPr lang="ca-ES" sz="1200" dirty="0" smtClean="0">
                <a:latin typeface="Khmer OS Siemreap" pitchFamily="2" charset="0"/>
                <a:cs typeface="Khmer OS Siemreap" pitchFamily="2" charset="0"/>
              </a:rPr>
              <a:t>សាធារណៈជាដើម</a:t>
            </a:r>
            <a:endParaRPr lang="en-GB" sz="1200" dirty="0">
              <a:latin typeface="Arial" pitchFamily="-65" charset="0"/>
            </a:endParaRPr>
          </a:p>
        </p:txBody>
      </p:sp>
      <p:sp>
        <p:nvSpPr>
          <p:cNvPr id="11" name="Rounded Rectangular Callout 7"/>
          <p:cNvSpPr/>
          <p:nvPr/>
        </p:nvSpPr>
        <p:spPr bwMode="auto">
          <a:xfrm>
            <a:off x="6516688" y="3141663"/>
            <a:ext cx="2519362" cy="1582737"/>
          </a:xfrm>
          <a:prstGeom prst="left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a-ES" sz="1600" dirty="0" smtClean="0">
                <a:latin typeface="Khmer OS Siemreap" pitchFamily="2" charset="0"/>
                <a:cs typeface="Khmer OS Siemreap" pitchFamily="2" charset="0"/>
              </a:rPr>
              <a:t>មាតិកាដែលត្រូវកំណត់ដោយ</a:t>
            </a:r>
          </a:p>
          <a:p>
            <a:pPr algn="ctr">
              <a:defRPr/>
            </a:pPr>
            <a:r>
              <a:rPr lang="ca-ES" sz="1600" dirty="0" smtClean="0">
                <a:latin typeface="Khmer OS Siemreap" pitchFamily="2" charset="0"/>
                <a:cs typeface="Khmer OS Siemreap" pitchFamily="2" charset="0"/>
              </a:rPr>
              <a:t>អនុលោមតាមស្ថានភាពជាតិ</a:t>
            </a:r>
            <a:endParaRPr lang="en-GB" sz="1600" dirty="0">
              <a:latin typeface="Arial" pitchFamily="-65" charset="0"/>
            </a:endParaRPr>
          </a:p>
        </p:txBody>
      </p:sp>
      <p:sp>
        <p:nvSpPr>
          <p:cNvPr id="15369" name="9 CuadroTexto"/>
          <p:cNvSpPr txBox="1">
            <a:spLocks noChangeArrowheads="1"/>
          </p:cNvSpPr>
          <p:nvPr/>
        </p:nvSpPr>
        <p:spPr bwMode="auto">
          <a:xfrm>
            <a:off x="7596188" y="2636838"/>
            <a:ext cx="12969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1600" dirty="0" smtClean="0">
                <a:latin typeface="Khmer OS Siemreap" pitchFamily="2" charset="0"/>
                <a:cs typeface="Khmer OS Siemreap" pitchFamily="2" charset="0"/>
              </a:rPr>
              <a:t>ទស្សនទានដែលផ្អែកលើលទ្ធផល</a:t>
            </a:r>
            <a:endParaRPr lang="fr-CH" sz="1600" dirty="0"/>
          </a:p>
        </p:txBody>
      </p:sp>
      <p:sp>
        <p:nvSpPr>
          <p:cNvPr id="15370" name="11 CuadroTexto"/>
          <p:cNvSpPr txBox="1">
            <a:spLocks noChangeArrowheads="1"/>
          </p:cNvSpPr>
          <p:nvPr/>
        </p:nvSpPr>
        <p:spPr bwMode="auto">
          <a:xfrm>
            <a:off x="323850" y="6453188"/>
            <a:ext cx="6985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ca-ES" sz="1600" b="0" u="none" dirty="0" smtClean="0">
                <a:latin typeface="Khmer OS Siemreap" pitchFamily="2" charset="0"/>
                <a:cs typeface="Khmer OS Siemreap" pitchFamily="2" charset="0"/>
              </a:rPr>
              <a:t>គួររួមបញ្ចូលការទទួលបានសេវាកម្មសំខាន់៖ ទឹក  ការអប់រំ  សុខភាព...</a:t>
            </a:r>
            <a:endParaRPr lang="fr-CH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50825" y="404813"/>
            <a:ext cx="8558213" cy="99377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ca-ES" b="1" dirty="0" smtClean="0">
                <a:solidFill>
                  <a:schemeClr val="bg2"/>
                </a:solidFill>
                <a:latin typeface="Khmer OS Bokor" pitchFamily="2" charset="0"/>
                <a:cs typeface="Khmer OS Bokor" pitchFamily="2" charset="0"/>
              </a:rPr>
              <a:t>ទម្រង់កិច្ចគាំពារសង្គមថ្នាក់ជាតិ៖ ផ្តោតទៅលើអាទិភាព និងការអនុវត្តនៅថ្នាក់ជាតិ</a:t>
            </a:r>
            <a:endParaRPr lang="fr-CH" b="1" dirty="0" smtClean="0">
              <a:solidFill>
                <a:schemeClr val="bg2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835696" y="2290520"/>
          <a:ext cx="7308304" cy="2843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ounded Rectangle 5"/>
          <p:cNvSpPr/>
          <p:nvPr/>
        </p:nvSpPr>
        <p:spPr bwMode="auto">
          <a:xfrm>
            <a:off x="3351213" y="1785938"/>
            <a:ext cx="4803775" cy="409575"/>
          </a:xfrm>
          <a:prstGeom prst="roundRect">
            <a:avLst/>
          </a:prstGeom>
          <a:solidFill>
            <a:schemeClr val="accent5">
              <a:lumMod val="75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7" name="TextBox 6"/>
          <p:cNvSpPr txBox="1"/>
          <p:nvPr/>
        </p:nvSpPr>
        <p:spPr>
          <a:xfrm>
            <a:off x="3221038" y="1766888"/>
            <a:ext cx="48037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a-ES" sz="2000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ជម្រើសថ្នាក់ជាតិ</a:t>
            </a:r>
            <a:endParaRPr lang="fr-CH" sz="2000" b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3351213" y="5133975"/>
            <a:ext cx="4803775" cy="366713"/>
          </a:xfrm>
          <a:prstGeom prst="roundRect">
            <a:avLst/>
          </a:prstGeom>
          <a:solidFill>
            <a:schemeClr val="accent5">
              <a:lumMod val="75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9" name="TextBox 8"/>
          <p:cNvSpPr txBox="1"/>
          <p:nvPr/>
        </p:nvSpPr>
        <p:spPr>
          <a:xfrm>
            <a:off x="3476625" y="5084763"/>
            <a:ext cx="4803775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a-ES" sz="2000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លទ្ធផលធានាថ្នាក់ជាតិ</a:t>
            </a:r>
            <a:endParaRPr lang="fr-CH" sz="2000" b="1" dirty="0">
              <a:solidFill>
                <a:schemeClr val="bg2"/>
              </a:solidFill>
              <a:latin typeface="+mn-lt"/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rot="5400000">
            <a:off x="3110707" y="2401094"/>
            <a:ext cx="350837" cy="1301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rot="5400000">
            <a:off x="4583113" y="2470150"/>
            <a:ext cx="300037" cy="4286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 rot="16200000" flipH="1">
            <a:off x="6006307" y="2404269"/>
            <a:ext cx="300037" cy="17462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 rot="16200000" flipH="1">
            <a:off x="7730332" y="2359819"/>
            <a:ext cx="330200" cy="2936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 rot="5400000">
            <a:off x="7305676" y="4803775"/>
            <a:ext cx="431800" cy="1301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 rot="5400000">
            <a:off x="6032500" y="4849813"/>
            <a:ext cx="357187" cy="650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0" name="Straight Arrow Connector 29"/>
          <p:cNvCxnSpPr/>
          <p:nvPr/>
        </p:nvCxnSpPr>
        <p:spPr bwMode="auto">
          <a:xfrm rot="16200000" flipH="1">
            <a:off x="4664075" y="4794251"/>
            <a:ext cx="357187" cy="17621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3286125" y="4652963"/>
            <a:ext cx="381000" cy="3587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5" name="Rectangle 24"/>
          <p:cNvSpPr/>
          <p:nvPr/>
        </p:nvSpPr>
        <p:spPr>
          <a:xfrm>
            <a:off x="179388" y="2133600"/>
            <a:ext cx="1693862" cy="296619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សុវត្ថិភាពប្រាក់ចំណូលអប្បបរមា និងការទទួលបានការថែទាំសុខភាពសំខាន់ៗអាចទទួលបានដោយវិធីជាច្រើន</a:t>
            </a:r>
            <a:endParaRPr lang="fr-CH" b="1" kern="0" dirty="0">
              <a:solidFill>
                <a:schemeClr val="bg2"/>
              </a:solidFill>
              <a:latin typeface="Trebuchet MS"/>
              <a:ea typeface="+mj-ea"/>
              <a:cs typeface="+mj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388" y="5876925"/>
            <a:ext cx="8156575" cy="8887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ការអនុវត្តរីកចម្រើននៃទម្រង់កិច្ចគាំពារសង្គមដោយប្រទេសនីមួយៗស្របទៅតាមកាលៈទេសៈ និងការអភិវឌ្ឍរៀងៗខ្លួន</a:t>
            </a:r>
            <a:endParaRPr lang="en-GB" b="1" dirty="0">
              <a:solidFill>
                <a:schemeClr val="bg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97768"/>
            <a:ext cx="7777163" cy="782960"/>
          </a:xfrm>
        </p:spPr>
        <p:txBody>
          <a:bodyPr/>
          <a:lstStyle/>
          <a:p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វិសាលភាពកិច្ចគាំពារសង្គម និងអភិក្រមមុខពីរ</a:t>
            </a:r>
            <a:endParaRPr lang="en-GB" b="1" dirty="0" smtClean="0"/>
          </a:p>
        </p:txBody>
      </p:sp>
      <p:sp>
        <p:nvSpPr>
          <p:cNvPr id="8211" name="AutoShape 19"/>
          <p:cNvSpPr>
            <a:spLocks noChangeShapeType="1"/>
          </p:cNvSpPr>
          <p:nvPr/>
        </p:nvSpPr>
        <p:spPr bwMode="auto">
          <a:xfrm>
            <a:off x="3276600" y="4868863"/>
            <a:ext cx="4541838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GB" sz="1400">
              <a:latin typeface="+mn-lt"/>
            </a:endParaRPr>
          </a:p>
        </p:txBody>
      </p:sp>
      <p:sp>
        <p:nvSpPr>
          <p:cNvPr id="17412" name="Text Box 18"/>
          <p:cNvSpPr txBox="1">
            <a:spLocks noChangeArrowheads="1"/>
          </p:cNvSpPr>
          <p:nvPr/>
        </p:nvSpPr>
        <p:spPr bwMode="auto">
          <a:xfrm>
            <a:off x="3708400" y="4941888"/>
            <a:ext cx="3249613" cy="33337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ចំណូលម្នាក់ៗ/គ្រួសារ</a:t>
            </a:r>
            <a:endParaRPr lang="en-GB" sz="1400" dirty="0" smtClean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3276600" y="4005263"/>
            <a:ext cx="4373563" cy="8683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GB" sz="1400">
              <a:latin typeface="+mn-lt"/>
            </a:endParaRPr>
          </a:p>
        </p:txBody>
      </p:sp>
      <p:sp>
        <p:nvSpPr>
          <p:cNvPr id="17414" name="Text Box 16"/>
          <p:cNvSpPr txBox="1">
            <a:spLocks noChangeArrowheads="1"/>
          </p:cNvSpPr>
          <p:nvPr/>
        </p:nvSpPr>
        <p:spPr bwMode="auto">
          <a:xfrm>
            <a:off x="3276600" y="4005263"/>
            <a:ext cx="4319588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GB" sz="1400" b="1" dirty="0">
                <a:solidFill>
                  <a:schemeClr val="bg2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1400" b="1" dirty="0">
                <a:solidFill>
                  <a:schemeClr val="bg2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rPr>
            </a:br>
            <a:r>
              <a:rPr lang="ca-ES" sz="14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ការទទួលបានការថែទាំសុខភាពសំខាន់ៗ និងសុវត្ថិភាពប្រាក់ចំណូលអប្បបរមាសម្រាប់មនុស្សគ្រប់រូប</a:t>
            </a:r>
            <a:r>
              <a:rPr lang="en-GB" sz="1400" b="1" dirty="0" smtClean="0">
                <a:solidFill>
                  <a:schemeClr val="bg2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en-GB" sz="14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4211638" y="3141663"/>
            <a:ext cx="3444875" cy="869950"/>
          </a:xfrm>
          <a:prstGeom prst="rect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GB" sz="1400">
              <a:latin typeface="+mn-lt"/>
            </a:endParaRP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211638" y="3141663"/>
            <a:ext cx="3444875" cy="8683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a-ES" sz="14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ផលប្រយោជន៍ធានារ៉ាប់រងសង្គមនៃកម្រិតដែលធានាបាន</a:t>
            </a:r>
            <a:endParaRPr lang="en-GB" sz="14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5364163" y="2349500"/>
            <a:ext cx="2271712" cy="86995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GB" sz="1400">
              <a:latin typeface="+mn-lt"/>
            </a:endParaRPr>
          </a:p>
        </p:txBody>
      </p:sp>
      <p:sp>
        <p:nvSpPr>
          <p:cNvPr id="17418" name="Text Box 12"/>
          <p:cNvSpPr txBox="1">
            <a:spLocks noChangeArrowheads="1"/>
          </p:cNvSpPr>
          <p:nvPr/>
        </p:nvSpPr>
        <p:spPr bwMode="auto">
          <a:xfrm>
            <a:off x="5364163" y="2276475"/>
            <a:ext cx="2287587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ca-ES" sz="14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ការធានារ៉ាប់រងស្ម័គ្រចិត្តក្រោមលិខិតបទដ្ឋានគតិយុត្តិរដ្ឋ</a:t>
            </a:r>
            <a:endParaRPr lang="en-US" sz="14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19" name="Text Box 8"/>
          <p:cNvSpPr txBox="1">
            <a:spLocks noChangeArrowheads="1"/>
          </p:cNvSpPr>
          <p:nvPr/>
        </p:nvSpPr>
        <p:spPr bwMode="auto">
          <a:xfrm>
            <a:off x="6732588" y="5013325"/>
            <a:ext cx="909637" cy="36195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ខ្ពស់</a:t>
            </a:r>
            <a:endParaRPr lang="en-GB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20" name="Text Box 7"/>
          <p:cNvSpPr txBox="1">
            <a:spLocks noChangeArrowheads="1"/>
          </p:cNvSpPr>
          <p:nvPr/>
        </p:nvSpPr>
        <p:spPr bwMode="auto">
          <a:xfrm>
            <a:off x="3348038" y="4941888"/>
            <a:ext cx="666750" cy="36195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ទាប</a:t>
            </a:r>
            <a:endParaRPr lang="en-GB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21" name="Rectangle 30"/>
          <p:cNvSpPr>
            <a:spLocks noChangeArrowheads="1"/>
          </p:cNvSpPr>
          <p:nvPr/>
        </p:nvSpPr>
        <p:spPr bwMode="auto">
          <a:xfrm>
            <a:off x="0" y="34353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17422" name="TextBox 20"/>
          <p:cNvSpPr txBox="1">
            <a:spLocks noChangeArrowheads="1"/>
          </p:cNvSpPr>
          <p:nvPr/>
        </p:nvSpPr>
        <p:spPr bwMode="auto">
          <a:xfrm>
            <a:off x="2843212" y="5661025"/>
            <a:ext cx="5041155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ខ្សែផ្តេក៖ </a:t>
            </a:r>
          </a:p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ការធានាការទទួលបានការថែទាំសុខភាពសំខាន់ៗ និងសុវត្ថិភាពប្រាក់ចំណូលអប្បបរមាសម្រាប់មនុស្សគ្រប់រូប</a:t>
            </a:r>
            <a:endParaRPr lang="de-DE" b="1" dirty="0">
              <a:solidFill>
                <a:schemeClr val="bg2"/>
              </a:solidFill>
            </a:endParaRPr>
          </a:p>
        </p:txBody>
      </p:sp>
      <p:sp>
        <p:nvSpPr>
          <p:cNvPr id="17423" name="TextBox 26"/>
          <p:cNvSpPr txBox="1">
            <a:spLocks noChangeArrowheads="1"/>
          </p:cNvSpPr>
          <p:nvPr/>
        </p:nvSpPr>
        <p:spPr bwMode="auto">
          <a:xfrm>
            <a:off x="179388" y="1844675"/>
            <a:ext cx="1800225" cy="3381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 algn="ctr">
              <a:lnSpc>
                <a:spcPct val="150000"/>
              </a:lnSpc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ខ្សែឈរ៖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ការធានាជាបន្តបន្ទាប់អំពីកម្រិតកិច្ចគាំពារខ្ពស់ជាង ដែលកំណត់ដោយសន្ធិសញ្ញាលេខ </a:t>
            </a:r>
            <a:r>
              <a:rPr lang="en-U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102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និងស្តង់ដារកម្រិតខ្ពស់ជាង</a:t>
            </a:r>
            <a:endParaRPr lang="de-DE" b="1" dirty="0">
              <a:solidFill>
                <a:schemeClr val="bg2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 bwMode="auto">
          <a:xfrm rot="5400000" flipH="1" flipV="1">
            <a:off x="546894" y="3421857"/>
            <a:ext cx="2865437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425" name="Straight Connector 27"/>
          <p:cNvCxnSpPr>
            <a:cxnSpLocks noChangeShapeType="1"/>
          </p:cNvCxnSpPr>
          <p:nvPr/>
        </p:nvCxnSpPr>
        <p:spPr bwMode="auto">
          <a:xfrm>
            <a:off x="2627313" y="4005263"/>
            <a:ext cx="676275" cy="1587"/>
          </a:xfrm>
          <a:prstGeom prst="lin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17426" name="Straight Connector 30"/>
          <p:cNvCxnSpPr>
            <a:cxnSpLocks noChangeShapeType="1"/>
          </p:cNvCxnSpPr>
          <p:nvPr/>
        </p:nvCxnSpPr>
        <p:spPr bwMode="auto">
          <a:xfrm>
            <a:off x="2627313" y="3141663"/>
            <a:ext cx="676275" cy="1587"/>
          </a:xfrm>
          <a:prstGeom prst="line">
            <a:avLst/>
          </a:prstGeom>
          <a:noFill/>
          <a:ln w="28575" algn="ctr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17427" name="Straight Arrow Connector 33"/>
          <p:cNvCxnSpPr>
            <a:cxnSpLocks noChangeShapeType="1"/>
          </p:cNvCxnSpPr>
          <p:nvPr/>
        </p:nvCxnSpPr>
        <p:spPr bwMode="auto">
          <a:xfrm>
            <a:off x="3348038" y="5516563"/>
            <a:ext cx="4357687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7428" name="Text Box 11"/>
          <p:cNvSpPr txBox="1">
            <a:spLocks noChangeArrowheads="1"/>
          </p:cNvSpPr>
          <p:nvPr/>
        </p:nvSpPr>
        <p:spPr bwMode="auto">
          <a:xfrm rot="-5400000">
            <a:off x="804069" y="3236119"/>
            <a:ext cx="2854325" cy="360363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ca-ES" sz="16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កម្រិតកិច្ចគាំពារ</a:t>
            </a:r>
            <a:endParaRPr lang="en-GB" sz="16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29" name="TextBox 28"/>
          <p:cNvSpPr txBox="1">
            <a:spLocks noChangeArrowheads="1"/>
          </p:cNvSpPr>
          <p:nvPr/>
        </p:nvSpPr>
        <p:spPr bwMode="auto">
          <a:xfrm>
            <a:off x="2411413" y="3789363"/>
            <a:ext cx="90963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12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កម្រិតទម្រង់</a:t>
            </a:r>
            <a:endParaRPr lang="de-CH" sz="1200" b="1" dirty="0">
              <a:solidFill>
                <a:srgbClr val="FF0000"/>
              </a:solidFill>
            </a:endParaRPr>
          </a:p>
        </p:txBody>
      </p:sp>
      <p:sp>
        <p:nvSpPr>
          <p:cNvPr id="17430" name="TextBox 31"/>
          <p:cNvSpPr txBox="1">
            <a:spLocks noChangeArrowheads="1"/>
          </p:cNvSpPr>
          <p:nvPr/>
        </p:nvSpPr>
        <p:spPr bwMode="auto">
          <a:xfrm>
            <a:off x="2268538" y="2420938"/>
            <a:ext cx="103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sz="12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កម្រិតខ្ពស់ជាងអប្បបរមា</a:t>
            </a:r>
            <a:r>
              <a:rPr lang="de-CH" sz="1200" b="1" dirty="0" smtClean="0">
                <a:solidFill>
                  <a:srgbClr val="FF0000"/>
                </a:solidFill>
              </a:rPr>
              <a:t> </a:t>
            </a:r>
            <a:r>
              <a:rPr lang="de-CH" sz="1200" b="1" dirty="0">
                <a:solidFill>
                  <a:srgbClr val="FF0000"/>
                </a:solidFill>
              </a:rPr>
              <a:t>C. 102</a:t>
            </a:r>
          </a:p>
        </p:txBody>
      </p:sp>
      <p:sp>
        <p:nvSpPr>
          <p:cNvPr id="17431" name="Text Box 6"/>
          <p:cNvSpPr txBox="1">
            <a:spLocks noChangeArrowheads="1"/>
          </p:cNvSpPr>
          <p:nvPr/>
        </p:nvSpPr>
        <p:spPr bwMode="auto">
          <a:xfrm>
            <a:off x="2484438" y="4508500"/>
            <a:ext cx="787400" cy="3619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ទាប</a:t>
            </a:r>
            <a:endParaRPr lang="en-GB" sz="1400" dirty="0"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32" name="Text Box 9"/>
          <p:cNvSpPr txBox="1">
            <a:spLocks noChangeArrowheads="1"/>
          </p:cNvSpPr>
          <p:nvPr/>
        </p:nvSpPr>
        <p:spPr bwMode="auto">
          <a:xfrm>
            <a:off x="2268538" y="1989138"/>
            <a:ext cx="909637" cy="3619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ខ្ពស់</a:t>
            </a:r>
            <a:endParaRPr lang="en-GB" sz="1400" dirty="0">
              <a:latin typeface="Khmer OS Siemreap" pitchFamily="2" charset="0"/>
              <a:ea typeface="Calibri" pitchFamily="34" charset="0"/>
              <a:cs typeface="Khmer OS Siemreap" pitchFamily="2" charset="0"/>
            </a:endParaRPr>
          </a:p>
        </p:txBody>
      </p:sp>
      <p:sp>
        <p:nvSpPr>
          <p:cNvPr id="17433" name="Text Box 56"/>
          <p:cNvSpPr txBox="1">
            <a:spLocks noChangeArrowheads="1"/>
          </p:cNvSpPr>
          <p:nvPr/>
        </p:nvSpPr>
        <p:spPr bwMode="auto">
          <a:xfrm>
            <a:off x="3492500" y="1125538"/>
            <a:ext cx="5183188" cy="888705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66"/>
                </a:solidFill>
                <a:latin typeface="Trebuchet MS" pitchFamily="34" charset="0"/>
              </a:rPr>
              <a:t>«</a:t>
            </a:r>
            <a:r>
              <a:rPr lang="ca-ES" dirty="0" smtClean="0">
                <a:solidFill>
                  <a:srgbClr val="000066"/>
                </a:solidFill>
                <a:latin typeface="Khmer OS Siemreap" pitchFamily="2" charset="0"/>
                <a:cs typeface="Khmer OS Siemreap" pitchFamily="2" charset="0"/>
              </a:rPr>
              <a:t>យន្តការសុវត្ថិភាពសង្គម</a:t>
            </a:r>
            <a:r>
              <a:rPr lang="en-US" dirty="0" smtClean="0">
                <a:solidFill>
                  <a:srgbClr val="000066"/>
                </a:solidFill>
                <a:latin typeface="Trebuchet MS" pitchFamily="34" charset="0"/>
              </a:rPr>
              <a:t>»: </a:t>
            </a:r>
            <a:r>
              <a:rPr lang="ca-ES" dirty="0" smtClean="0">
                <a:solidFill>
                  <a:srgbClr val="000066"/>
                </a:solidFill>
                <a:latin typeface="Khmer OS Siemreap" pitchFamily="2" charset="0"/>
                <a:cs typeface="Khmer OS Siemreap" pitchFamily="2" charset="0"/>
              </a:rPr>
              <a:t>យោងសម្រាប់ការបកស្រាយ​និងការអភិវឌ្ឍវិសាលភាពសុវត្ថិភាពសង្គមនៅថ្នាក់ជាតិ...</a:t>
            </a:r>
            <a:endParaRPr lang="en-GB" dirty="0">
              <a:solidFill>
                <a:srgbClr val="000066"/>
              </a:solidFill>
              <a:latin typeface="Trebuchet MS" pitchFamily="34" charset="0"/>
            </a:endParaRPr>
          </a:p>
        </p:txBody>
      </p:sp>
      <p:cxnSp>
        <p:nvCxnSpPr>
          <p:cNvPr id="17434" name="AutoShape 10"/>
          <p:cNvCxnSpPr>
            <a:cxnSpLocks noChangeShapeType="1"/>
          </p:cNvCxnSpPr>
          <p:nvPr/>
        </p:nvCxnSpPr>
        <p:spPr bwMode="auto">
          <a:xfrm flipV="1">
            <a:off x="3276600" y="2060575"/>
            <a:ext cx="0" cy="28670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95288" y="274638"/>
            <a:ext cx="8748712" cy="1143000"/>
          </a:xfrm>
        </p:spPr>
        <p:txBody>
          <a:bodyPr/>
          <a:lstStyle/>
          <a:p>
            <a:r>
              <a:rPr lang="ca-ES" sz="3200" dirty="0" smtClean="0">
                <a:latin typeface="Khmer OS Bokor" pitchFamily="2" charset="0"/>
                <a:cs typeface="Khmer OS Bokor" pitchFamily="2" charset="0"/>
              </a:rPr>
              <a:t>អភិក្រមជាច្រើនសម្រាប់កសាងទម្រង់កិច្ចគាំពារសង្គម</a:t>
            </a:r>
            <a:r>
              <a:rPr lang="de-DE" sz="3200" dirty="0" smtClean="0"/>
              <a:t>...</a:t>
            </a:r>
            <a:endParaRPr lang="en-US" sz="3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C846A82-E404-4C34-AF68-3D0C64685D45}" type="slidenum">
              <a:rPr lang="en-GB" smtClean="0"/>
              <a:pPr>
                <a:defRPr/>
              </a:pPr>
              <a:t>8</a:t>
            </a:fld>
            <a:r>
              <a:rPr lang="en-GB" smtClean="0"/>
              <a:t> </a:t>
            </a:r>
            <a:endParaRPr lang="en-GB" dirty="0"/>
          </a:p>
        </p:txBody>
      </p:sp>
      <p:grpSp>
        <p:nvGrpSpPr>
          <p:cNvPr id="18436" name="Group 5"/>
          <p:cNvGrpSpPr>
            <a:grpSpLocks/>
          </p:cNvGrpSpPr>
          <p:nvPr/>
        </p:nvGrpSpPr>
        <p:grpSpPr bwMode="auto">
          <a:xfrm>
            <a:off x="3044825" y="1820863"/>
            <a:ext cx="5564188" cy="3302000"/>
            <a:chOff x="2234" y="8715"/>
            <a:chExt cx="7532" cy="3420"/>
          </a:xfrm>
        </p:grpSpPr>
        <p:cxnSp>
          <p:nvCxnSpPr>
            <p:cNvPr id="18450" name="AutoShape 19"/>
            <p:cNvCxnSpPr>
              <a:cxnSpLocks noChangeShapeType="1"/>
            </p:cNvCxnSpPr>
            <p:nvPr/>
          </p:nvCxnSpPr>
          <p:spPr bwMode="auto">
            <a:xfrm>
              <a:off x="3618" y="11684"/>
              <a:ext cx="6148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8451" name="Text Box 18"/>
            <p:cNvSpPr txBox="1">
              <a:spLocks noChangeArrowheads="1"/>
            </p:cNvSpPr>
            <p:nvPr/>
          </p:nvSpPr>
          <p:spPr bwMode="auto">
            <a:xfrm>
              <a:off x="4381" y="11760"/>
              <a:ext cx="4399" cy="3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ចំណូលម្នាក់ៗ/គ្រួសារ</a:t>
              </a:r>
              <a:endParaRPr lang="en-GB" sz="1400" dirty="0" smtClean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18452" name="Text Box 16"/>
            <p:cNvSpPr txBox="1">
              <a:spLocks noChangeArrowheads="1"/>
            </p:cNvSpPr>
            <p:nvPr/>
          </p:nvSpPr>
          <p:spPr bwMode="auto">
            <a:xfrm>
              <a:off x="3867" y="10785"/>
              <a:ext cx="5671" cy="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GB" sz="1400">
                  <a:solidFill>
                    <a:schemeClr val="bg1"/>
                  </a:solidFill>
                  <a:latin typeface="Trebuchet MS" pitchFamily="34" charset="0"/>
                  <a:ea typeface="Calibri" pitchFamily="34" charset="0"/>
                  <a:cs typeface="Times New Roman" pitchFamily="18" charset="0"/>
                </a:rPr>
                <a:t/>
              </a:r>
              <a:br>
                <a:rPr lang="en-GB" sz="1400">
                  <a:solidFill>
                    <a:schemeClr val="bg1"/>
                  </a:solidFill>
                  <a:latin typeface="Trebuchet MS" pitchFamily="34" charset="0"/>
                  <a:ea typeface="Calibri" pitchFamily="34" charset="0"/>
                  <a:cs typeface="Times New Roman" pitchFamily="18" charset="0"/>
                </a:rPr>
              </a:br>
              <a:endParaRPr lang="en-GB" sz="1400">
                <a:solidFill>
                  <a:schemeClr val="bg1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8207" name="Rectangle 15"/>
            <p:cNvSpPr>
              <a:spLocks noChangeArrowheads="1"/>
            </p:cNvSpPr>
            <p:nvPr/>
          </p:nvSpPr>
          <p:spPr bwMode="auto">
            <a:xfrm>
              <a:off x="4875" y="9884"/>
              <a:ext cx="4663" cy="901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400">
                <a:latin typeface="Trebuchet MS" pitchFamily="34" charset="0"/>
              </a:endParaRPr>
            </a:p>
          </p:txBody>
        </p:sp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4875" y="9886"/>
              <a:ext cx="4663" cy="89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defRPr/>
              </a:pPr>
              <a:r>
                <a:rPr lang="en-GB" sz="1400" b="0" smtClean="0">
                  <a:latin typeface="Trebuchet MS" pitchFamily="34" charset="0"/>
                  <a:ea typeface="Calibri" pitchFamily="34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auto">
            <a:xfrm>
              <a:off x="6465" y="8985"/>
              <a:ext cx="3075" cy="901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400">
                <a:latin typeface="Trebuchet MS" pitchFamily="34" charset="0"/>
              </a:endParaRPr>
            </a:p>
          </p:txBody>
        </p:sp>
        <p:sp>
          <p:nvSpPr>
            <p:cNvPr id="18456" name="Text Box 12"/>
            <p:cNvSpPr txBox="1">
              <a:spLocks noChangeArrowheads="1"/>
            </p:cNvSpPr>
            <p:nvPr/>
          </p:nvSpPr>
          <p:spPr bwMode="auto">
            <a:xfrm>
              <a:off x="6721" y="8985"/>
              <a:ext cx="2609" cy="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ca-ES" sz="1400" b="1" dirty="0" smtClean="0">
                  <a:solidFill>
                    <a:schemeClr val="bg2"/>
                  </a:solidFill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ការធានារ៉ាប់រងស្ម័គ្រចិត្តក្រោមលិខិតបទដ្ឋានគតិយុត្តិរដ្ឋ</a:t>
              </a:r>
              <a:endParaRPr lang="en-US" sz="1400" b="1" dirty="0">
                <a:solidFill>
                  <a:schemeClr val="bg2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8457" name="AutoShape 10"/>
            <p:cNvCxnSpPr>
              <a:cxnSpLocks noChangeShapeType="1"/>
            </p:cNvCxnSpPr>
            <p:nvPr/>
          </p:nvCxnSpPr>
          <p:spPr bwMode="auto">
            <a:xfrm flipV="1">
              <a:off x="3618" y="8715"/>
              <a:ext cx="0" cy="296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8458" name="Text Box 9"/>
            <p:cNvSpPr txBox="1">
              <a:spLocks noChangeArrowheads="1"/>
            </p:cNvSpPr>
            <p:nvPr/>
          </p:nvSpPr>
          <p:spPr bwMode="auto">
            <a:xfrm>
              <a:off x="2234" y="8715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ខ្ពស់</a:t>
              </a:r>
              <a:endParaRPr lang="en-GB" sz="1400" dirty="0">
                <a:latin typeface="Khmer OS Siemreap" pitchFamily="2" charset="0"/>
                <a:ea typeface="Calibri" pitchFamily="34" charset="0"/>
                <a:cs typeface="Khmer OS Siemreap" pitchFamily="2" charset="0"/>
              </a:endParaRPr>
            </a:p>
          </p:txBody>
        </p:sp>
        <p:sp>
          <p:nvSpPr>
            <p:cNvPr id="18459" name="Text Box 8"/>
            <p:cNvSpPr txBox="1">
              <a:spLocks noChangeArrowheads="1"/>
            </p:cNvSpPr>
            <p:nvPr/>
          </p:nvSpPr>
          <p:spPr bwMode="auto">
            <a:xfrm>
              <a:off x="8444" y="11760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ខ្ពស់</a:t>
              </a:r>
              <a:endParaRPr lang="en-GB" sz="1400" dirty="0">
                <a:latin typeface="Khmer OS Siemreap" pitchFamily="2" charset="0"/>
                <a:ea typeface="Calibri" pitchFamily="34" charset="0"/>
                <a:cs typeface="Khmer OS Siemreap" pitchFamily="2" charset="0"/>
              </a:endParaRPr>
            </a:p>
          </p:txBody>
        </p:sp>
        <p:sp>
          <p:nvSpPr>
            <p:cNvPr id="18460" name="Text Box 7"/>
            <p:cNvSpPr txBox="1">
              <a:spLocks noChangeArrowheads="1"/>
            </p:cNvSpPr>
            <p:nvPr/>
          </p:nvSpPr>
          <p:spPr bwMode="auto">
            <a:xfrm>
              <a:off x="3646" y="11760"/>
              <a:ext cx="1229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ទាប</a:t>
              </a:r>
              <a:endParaRPr lang="en-GB" sz="1400" dirty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18461" name="Text Box 6"/>
            <p:cNvSpPr txBox="1">
              <a:spLocks noChangeArrowheads="1"/>
            </p:cNvSpPr>
            <p:nvPr/>
          </p:nvSpPr>
          <p:spPr bwMode="auto">
            <a:xfrm>
              <a:off x="2234" y="11310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ទាប</a:t>
              </a:r>
              <a:endParaRPr lang="en-GB" sz="1400" dirty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8209" name="Rectangle 17"/>
            <p:cNvSpPr>
              <a:spLocks noChangeArrowheads="1"/>
            </p:cNvSpPr>
            <p:nvPr/>
          </p:nvSpPr>
          <p:spPr bwMode="auto">
            <a:xfrm>
              <a:off x="3618" y="10785"/>
              <a:ext cx="5920" cy="89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 sz="1600" b="1" dirty="0">
                <a:latin typeface="+mn-lt"/>
              </a:endParaRPr>
            </a:p>
          </p:txBody>
        </p:sp>
      </p:grpSp>
      <p:sp>
        <p:nvSpPr>
          <p:cNvPr id="18437" name="Rectangle 30"/>
          <p:cNvSpPr>
            <a:spLocks noChangeArrowheads="1"/>
          </p:cNvSpPr>
          <p:nvPr/>
        </p:nvSpPr>
        <p:spPr bwMode="auto">
          <a:xfrm>
            <a:off x="0" y="3417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987675" y="5445125"/>
            <a:ext cx="5328741" cy="1000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ខ្សែផ្តេក៖ </a:t>
            </a:r>
          </a:p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ការធានាការទទួលបានការថែទាំសុខភាពសំខាន់ៗ និងសុវត្ថិភាពប្រាក់ចំណូលអប្បបរមាសម្រាប់មនុស្សគ្រប់រូប</a:t>
            </a:r>
            <a:endParaRPr lang="de-DE" b="1" dirty="0">
              <a:solidFill>
                <a:schemeClr val="bg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0038" y="1700809"/>
            <a:ext cx="182369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50000"/>
              </a:lnSpc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ខ្សែឈរ៖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ការធានាជាបន្តបន្ទាប់អំពីកម្រិតកិច្ចគាំពារខ្ពស់ជាង ដែលកំណត់ដោយសន្ធិសញ្ញាលេខ </a:t>
            </a:r>
            <a:r>
              <a:rPr lang="en-U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102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និងស្តង់ដារកម្រិតខ្ពស់ជាង</a:t>
            </a:r>
            <a:endParaRPr lang="de-DE" b="1" dirty="0">
              <a:solidFill>
                <a:schemeClr val="bg2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 bwMode="auto">
          <a:xfrm rot="5400000" flipH="1" flipV="1">
            <a:off x="762794" y="3205957"/>
            <a:ext cx="2865437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441" name="Straight Connector 27"/>
          <p:cNvCxnSpPr>
            <a:cxnSpLocks noChangeShapeType="1"/>
          </p:cNvCxnSpPr>
          <p:nvPr/>
        </p:nvCxnSpPr>
        <p:spPr bwMode="auto">
          <a:xfrm>
            <a:off x="3954463" y="3819525"/>
            <a:ext cx="676275" cy="1588"/>
          </a:xfrm>
          <a:prstGeom prst="lin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</p:spPr>
      </p:cxnSp>
      <p:sp>
        <p:nvSpPr>
          <p:cNvPr id="18442" name="TextBox 28"/>
          <p:cNvSpPr txBox="1">
            <a:spLocks noChangeArrowheads="1"/>
          </p:cNvSpPr>
          <p:nvPr/>
        </p:nvSpPr>
        <p:spPr bwMode="auto">
          <a:xfrm>
            <a:off x="2943225" y="3741738"/>
            <a:ext cx="909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14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កម្រិតទម្រង់</a:t>
            </a:r>
            <a:endParaRPr lang="de-CH" sz="1400" b="1" dirty="0">
              <a:solidFill>
                <a:srgbClr val="FF0000"/>
              </a:solidFill>
            </a:endParaRPr>
          </a:p>
        </p:txBody>
      </p:sp>
      <p:cxnSp>
        <p:nvCxnSpPr>
          <p:cNvPr id="18443" name="Straight Connector 30"/>
          <p:cNvCxnSpPr>
            <a:cxnSpLocks noChangeShapeType="1"/>
          </p:cNvCxnSpPr>
          <p:nvPr/>
        </p:nvCxnSpPr>
        <p:spPr bwMode="auto">
          <a:xfrm>
            <a:off x="3954463" y="2949575"/>
            <a:ext cx="676275" cy="1588"/>
          </a:xfrm>
          <a:prstGeom prst="line">
            <a:avLst/>
          </a:prstGeom>
          <a:noFill/>
          <a:ln w="28575" algn="ctr">
            <a:solidFill>
              <a:schemeClr val="accent2"/>
            </a:solidFill>
            <a:round/>
            <a:headEnd/>
            <a:tailEnd/>
          </a:ln>
        </p:spPr>
      </p:cxnSp>
      <p:sp>
        <p:nvSpPr>
          <p:cNvPr id="18444" name="TextBox 31"/>
          <p:cNvSpPr txBox="1">
            <a:spLocks noChangeArrowheads="1"/>
          </p:cNvSpPr>
          <p:nvPr/>
        </p:nvSpPr>
        <p:spPr bwMode="auto">
          <a:xfrm>
            <a:off x="2700338" y="2182813"/>
            <a:ext cx="12541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sz="14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កម្រិតខ្ពស់ជាងអប្បបរមា</a:t>
            </a:r>
            <a:r>
              <a:rPr lang="de-CH" sz="1400" b="1" dirty="0" smtClean="0">
                <a:solidFill>
                  <a:srgbClr val="FF0000"/>
                </a:solidFill>
              </a:rPr>
              <a:t> C. 102</a:t>
            </a:r>
            <a:endParaRPr lang="de-CH" sz="1400" b="1" dirty="0">
              <a:solidFill>
                <a:srgbClr val="FF0000"/>
              </a:solidFill>
            </a:endParaRPr>
          </a:p>
        </p:txBody>
      </p:sp>
      <p:cxnSp>
        <p:nvCxnSpPr>
          <p:cNvPr id="18445" name="Straight Arrow Connector 33"/>
          <p:cNvCxnSpPr>
            <a:cxnSpLocks noChangeShapeType="1"/>
          </p:cNvCxnSpPr>
          <p:nvPr/>
        </p:nvCxnSpPr>
        <p:spPr bwMode="auto">
          <a:xfrm>
            <a:off x="3132138" y="5373688"/>
            <a:ext cx="4357687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88078" name="Rectangle 29"/>
          <p:cNvSpPr>
            <a:spLocks noChangeArrowheads="1"/>
          </p:cNvSpPr>
          <p:nvPr/>
        </p:nvSpPr>
        <p:spPr bwMode="auto">
          <a:xfrm>
            <a:off x="4995863" y="2949575"/>
            <a:ext cx="3446462" cy="1738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CH" dirty="0"/>
          </a:p>
          <a:p>
            <a:pPr>
              <a:defRPr/>
            </a:pPr>
            <a:r>
              <a:rPr lang="ca-ES" b="1" dirty="0" smtClean="0">
                <a:latin typeface="Khmer OS Siemreap" pitchFamily="2" charset="0"/>
                <a:cs typeface="Khmer OS Siemreap" pitchFamily="2" charset="0"/>
              </a:rPr>
              <a:t>ការធានារ៉ាប់រងសង្គម</a:t>
            </a:r>
            <a:endParaRPr lang="de-CH" b="1" dirty="0"/>
          </a:p>
        </p:txBody>
      </p:sp>
      <p:sp>
        <p:nvSpPr>
          <p:cNvPr id="33" name="Right Triangle 32"/>
          <p:cNvSpPr/>
          <p:nvPr/>
        </p:nvSpPr>
        <p:spPr bwMode="auto">
          <a:xfrm>
            <a:off x="4995863" y="3830638"/>
            <a:ext cx="1363662" cy="85725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de-CH">
              <a:latin typeface="Arial" charset="0"/>
            </a:endParaRPr>
          </a:p>
        </p:txBody>
      </p:sp>
      <p:sp>
        <p:nvSpPr>
          <p:cNvPr id="18448" name="Text Box 11"/>
          <p:cNvSpPr txBox="1">
            <a:spLocks noChangeArrowheads="1"/>
          </p:cNvSpPr>
          <p:nvPr/>
        </p:nvSpPr>
        <p:spPr bwMode="auto">
          <a:xfrm rot="-5400000">
            <a:off x="1020763" y="3236913"/>
            <a:ext cx="2854325" cy="3587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ca-ES" sz="16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កម្រិតកិច្ចគាំពារ</a:t>
            </a:r>
            <a:endParaRPr lang="en-GB" sz="16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449" name="30 CuadroTexto"/>
          <p:cNvSpPr txBox="1">
            <a:spLocks noChangeArrowheads="1"/>
          </p:cNvSpPr>
          <p:nvPr/>
        </p:nvSpPr>
        <p:spPr bwMode="auto">
          <a:xfrm>
            <a:off x="4067175" y="4139788"/>
            <a:ext cx="1368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b="1" dirty="0" smtClean="0">
                <a:latin typeface="Khmer OS Siemreap" pitchFamily="2" charset="0"/>
                <a:cs typeface="Khmer OS Siemreap" pitchFamily="2" charset="0"/>
              </a:rPr>
              <a:t>ជំនួយសង្គម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395288" y="274638"/>
            <a:ext cx="8209160" cy="1143000"/>
          </a:xfrm>
        </p:spPr>
        <p:txBody>
          <a:bodyPr/>
          <a:lstStyle/>
          <a:p>
            <a:r>
              <a:rPr lang="ca-ES" sz="3200" dirty="0" smtClean="0">
                <a:latin typeface="Khmer OS Bokor" pitchFamily="2" charset="0"/>
                <a:cs typeface="Khmer OS Bokor" pitchFamily="2" charset="0"/>
              </a:rPr>
              <a:t>អភិក្រមជាច្រើនសម្រាប់កសាងទម្រង់កិច្ចគាំពារសង្គម</a:t>
            </a:r>
            <a:r>
              <a:rPr lang="de-DE" sz="3200" dirty="0" smtClean="0"/>
              <a:t>...</a:t>
            </a:r>
            <a:endParaRPr lang="en-US" sz="3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A78A94-0062-4686-A03F-BF63FD6C1949}" type="slidenum">
              <a:rPr lang="en-GB" smtClean="0"/>
              <a:pPr>
                <a:defRPr/>
              </a:pPr>
              <a:t>9</a:t>
            </a:fld>
            <a:r>
              <a:rPr lang="en-GB" smtClean="0"/>
              <a:t> </a:t>
            </a:r>
            <a:endParaRPr lang="en-GB" dirty="0"/>
          </a:p>
        </p:txBody>
      </p:sp>
      <p:grpSp>
        <p:nvGrpSpPr>
          <p:cNvPr id="19460" name="Group 5"/>
          <p:cNvGrpSpPr>
            <a:grpSpLocks/>
          </p:cNvGrpSpPr>
          <p:nvPr/>
        </p:nvGrpSpPr>
        <p:grpSpPr bwMode="auto">
          <a:xfrm>
            <a:off x="3044825" y="1820863"/>
            <a:ext cx="5564188" cy="3302000"/>
            <a:chOff x="2234" y="8715"/>
            <a:chExt cx="7532" cy="3420"/>
          </a:xfrm>
        </p:grpSpPr>
        <p:cxnSp>
          <p:nvCxnSpPr>
            <p:cNvPr id="19475" name="AutoShape 19"/>
            <p:cNvCxnSpPr>
              <a:cxnSpLocks noChangeShapeType="1"/>
            </p:cNvCxnSpPr>
            <p:nvPr/>
          </p:nvCxnSpPr>
          <p:spPr bwMode="auto">
            <a:xfrm>
              <a:off x="3618" y="11684"/>
              <a:ext cx="6148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9476" name="Text Box 18"/>
            <p:cNvSpPr txBox="1">
              <a:spLocks noChangeArrowheads="1"/>
            </p:cNvSpPr>
            <p:nvPr/>
          </p:nvSpPr>
          <p:spPr bwMode="auto">
            <a:xfrm>
              <a:off x="4381" y="11760"/>
              <a:ext cx="4399" cy="3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ចំណូលម្នាក់ៗ/គ្រួសារ</a:t>
              </a:r>
              <a:endParaRPr lang="en-GB" sz="1400" dirty="0" smtClean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8209" name="Rectangle 17"/>
            <p:cNvSpPr>
              <a:spLocks noChangeArrowheads="1"/>
            </p:cNvSpPr>
            <p:nvPr/>
          </p:nvSpPr>
          <p:spPr bwMode="auto">
            <a:xfrm>
              <a:off x="3618" y="11181"/>
              <a:ext cx="5920" cy="50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ca-ES" sz="1600" b="1" dirty="0" smtClean="0">
                  <a:solidFill>
                    <a:schemeClr val="bg2"/>
                  </a:solidFill>
                  <a:latin typeface="Khmer OS Siemreap" pitchFamily="2" charset="0"/>
                  <a:cs typeface="Khmer OS Siemreap" pitchFamily="2" charset="0"/>
                </a:rPr>
                <a:t>ផលប្រយោជន៍ជាសកល</a:t>
              </a:r>
              <a:r>
                <a:rPr lang="en-GB" sz="1600" b="1" dirty="0" smtClean="0">
                  <a:solidFill>
                    <a:schemeClr val="bg2"/>
                  </a:solidFill>
                  <a:latin typeface="+mn-lt"/>
                </a:rPr>
                <a:t> </a:t>
              </a:r>
              <a:endParaRPr lang="en-GB" sz="1600" b="1" dirty="0">
                <a:solidFill>
                  <a:schemeClr val="bg2"/>
                </a:solidFill>
                <a:latin typeface="+mn-lt"/>
              </a:endParaRPr>
            </a:p>
          </p:txBody>
        </p:sp>
        <p:sp>
          <p:nvSpPr>
            <p:cNvPr id="19478" name="Text Box 16"/>
            <p:cNvSpPr txBox="1">
              <a:spLocks noChangeArrowheads="1"/>
            </p:cNvSpPr>
            <p:nvPr/>
          </p:nvSpPr>
          <p:spPr bwMode="auto">
            <a:xfrm>
              <a:off x="3867" y="10785"/>
              <a:ext cx="5671" cy="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GB" sz="1400">
                  <a:solidFill>
                    <a:schemeClr val="bg1"/>
                  </a:solidFill>
                  <a:latin typeface="Trebuchet MS" pitchFamily="34" charset="0"/>
                  <a:ea typeface="Calibri" pitchFamily="34" charset="0"/>
                  <a:cs typeface="Times New Roman" pitchFamily="18" charset="0"/>
                </a:rPr>
                <a:t/>
              </a:r>
              <a:br>
                <a:rPr lang="en-GB" sz="1400">
                  <a:solidFill>
                    <a:schemeClr val="bg1"/>
                  </a:solidFill>
                  <a:latin typeface="Trebuchet MS" pitchFamily="34" charset="0"/>
                  <a:ea typeface="Calibri" pitchFamily="34" charset="0"/>
                  <a:cs typeface="Times New Roman" pitchFamily="18" charset="0"/>
                </a:rPr>
              </a:br>
              <a:endParaRPr lang="en-GB" sz="1400">
                <a:solidFill>
                  <a:schemeClr val="bg1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8207" name="Rectangle 15"/>
            <p:cNvSpPr>
              <a:spLocks noChangeArrowheads="1"/>
            </p:cNvSpPr>
            <p:nvPr/>
          </p:nvSpPr>
          <p:spPr bwMode="auto">
            <a:xfrm>
              <a:off x="4875" y="9884"/>
              <a:ext cx="4663" cy="901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400">
                <a:latin typeface="Trebuchet MS" pitchFamily="34" charset="0"/>
              </a:endParaRPr>
            </a:p>
          </p:txBody>
        </p:sp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4875" y="9886"/>
              <a:ext cx="4663" cy="89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defRPr/>
              </a:pPr>
              <a:r>
                <a:rPr lang="en-GB" sz="1400" b="0" smtClean="0">
                  <a:latin typeface="Trebuchet MS" pitchFamily="34" charset="0"/>
                  <a:ea typeface="Calibri" pitchFamily="34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auto">
            <a:xfrm>
              <a:off x="6465" y="8985"/>
              <a:ext cx="3075" cy="901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400">
                <a:latin typeface="Trebuchet MS" pitchFamily="34" charset="0"/>
              </a:endParaRPr>
            </a:p>
          </p:txBody>
        </p:sp>
        <p:sp>
          <p:nvSpPr>
            <p:cNvPr id="19482" name="Text Box 12"/>
            <p:cNvSpPr txBox="1">
              <a:spLocks noChangeArrowheads="1"/>
            </p:cNvSpPr>
            <p:nvPr/>
          </p:nvSpPr>
          <p:spPr bwMode="auto">
            <a:xfrm>
              <a:off x="6721" y="8985"/>
              <a:ext cx="2609" cy="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ca-ES" sz="1400" b="1" dirty="0" smtClean="0">
                  <a:solidFill>
                    <a:schemeClr val="bg2"/>
                  </a:solidFill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ការធានារ៉ាប់រងស្ម័គ្រចិត្តក្រោមលិខិតបទដ្ឋានគតិយុត្តិរដ្ឋ</a:t>
              </a:r>
              <a:endParaRPr lang="en-US" sz="1400" b="1" dirty="0">
                <a:solidFill>
                  <a:schemeClr val="bg2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9483" name="AutoShape 10"/>
            <p:cNvCxnSpPr>
              <a:cxnSpLocks noChangeShapeType="1"/>
            </p:cNvCxnSpPr>
            <p:nvPr/>
          </p:nvCxnSpPr>
          <p:spPr bwMode="auto">
            <a:xfrm flipV="1">
              <a:off x="3618" y="8715"/>
              <a:ext cx="0" cy="296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9484" name="Text Box 9"/>
            <p:cNvSpPr txBox="1">
              <a:spLocks noChangeArrowheads="1"/>
            </p:cNvSpPr>
            <p:nvPr/>
          </p:nvSpPr>
          <p:spPr bwMode="auto">
            <a:xfrm>
              <a:off x="2234" y="8715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ខ្ពស់</a:t>
              </a:r>
              <a:endParaRPr lang="en-GB" sz="1400" dirty="0">
                <a:latin typeface="Khmer OS Siemreap" pitchFamily="2" charset="0"/>
                <a:ea typeface="Calibri" pitchFamily="34" charset="0"/>
                <a:cs typeface="Khmer OS Siemreap" pitchFamily="2" charset="0"/>
              </a:endParaRPr>
            </a:p>
          </p:txBody>
        </p:sp>
        <p:sp>
          <p:nvSpPr>
            <p:cNvPr id="19485" name="Text Box 8"/>
            <p:cNvSpPr txBox="1">
              <a:spLocks noChangeArrowheads="1"/>
            </p:cNvSpPr>
            <p:nvPr/>
          </p:nvSpPr>
          <p:spPr bwMode="auto">
            <a:xfrm>
              <a:off x="8444" y="11760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ខ្ពស់</a:t>
              </a:r>
              <a:endParaRPr lang="en-GB" sz="1400" dirty="0">
                <a:latin typeface="Khmer OS Siemreap" pitchFamily="2" charset="0"/>
                <a:ea typeface="Calibri" pitchFamily="34" charset="0"/>
                <a:cs typeface="Khmer OS Siemreap" pitchFamily="2" charset="0"/>
              </a:endParaRPr>
            </a:p>
          </p:txBody>
        </p:sp>
        <p:sp>
          <p:nvSpPr>
            <p:cNvPr id="19486" name="Text Box 7"/>
            <p:cNvSpPr txBox="1">
              <a:spLocks noChangeArrowheads="1"/>
            </p:cNvSpPr>
            <p:nvPr/>
          </p:nvSpPr>
          <p:spPr bwMode="auto">
            <a:xfrm>
              <a:off x="3646" y="11760"/>
              <a:ext cx="1229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ទាប</a:t>
              </a:r>
              <a:endParaRPr lang="en-GB" sz="1400" dirty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  <p:sp>
          <p:nvSpPr>
            <p:cNvPr id="19487" name="Text Box 6"/>
            <p:cNvSpPr txBox="1">
              <a:spLocks noChangeArrowheads="1"/>
            </p:cNvSpPr>
            <p:nvPr/>
          </p:nvSpPr>
          <p:spPr bwMode="auto">
            <a:xfrm>
              <a:off x="2234" y="11310"/>
              <a:ext cx="1231" cy="3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r" eaLnBrk="0" hangingPunct="0"/>
              <a:r>
                <a:rPr lang="ca-ES" sz="1400" dirty="0" smtClean="0">
                  <a:latin typeface="Khmer OS Siemreap" pitchFamily="2" charset="0"/>
                  <a:ea typeface="Calibri" pitchFamily="34" charset="0"/>
                  <a:cs typeface="Khmer OS Siemreap" pitchFamily="2" charset="0"/>
                </a:rPr>
                <a:t>ទាប</a:t>
              </a:r>
              <a:endParaRPr lang="en-GB" sz="1400" dirty="0">
                <a:latin typeface="Trebuchet MS" pitchFamily="34" charset="0"/>
                <a:ea typeface="Calibri" pitchFamily="34" charset="0"/>
                <a:cs typeface="Times New Roman" pitchFamily="18" charset="0"/>
              </a:endParaRPr>
            </a:p>
          </p:txBody>
        </p:sp>
      </p:grpSp>
      <p:sp>
        <p:nvSpPr>
          <p:cNvPr id="19461" name="Rectangle 30"/>
          <p:cNvSpPr>
            <a:spLocks noChangeArrowheads="1"/>
          </p:cNvSpPr>
          <p:nvPr/>
        </p:nvSpPr>
        <p:spPr bwMode="auto">
          <a:xfrm>
            <a:off x="0" y="3417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555875" y="5445125"/>
            <a:ext cx="5040461" cy="1000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ខ្សែផ្តេក៖ </a:t>
            </a:r>
          </a:p>
          <a:p>
            <a:pPr marL="0" lvl="1" algn="ctr">
              <a:spcBef>
                <a:spcPts val="300"/>
              </a:spcBef>
              <a:spcAft>
                <a:spcPts val="300"/>
              </a:spcAft>
            </a:pP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ការធានាការទទួលបានការថែទាំសុខភាពសំខាន់ៗ និងសុវត្ថិភាពប្រាក់ចំណូលអប្បបរមាសម្រាប់មនុស្សគ្រប់រូប</a:t>
            </a:r>
            <a:endParaRPr lang="de-DE" b="1" dirty="0">
              <a:solidFill>
                <a:schemeClr val="bg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512" y="1628800"/>
            <a:ext cx="187220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50000"/>
              </a:lnSpc>
            </a:pPr>
            <a:r>
              <a:rPr lang="ca-ES" b="1" i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ខ្សែឈរ៖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ការធានាជាបន្តបន្ទាប់អំពីកម្រិតកិច្ចគាំពារខ្ពស់ជាង ដែលកំណត់ដោយសន្ធិសញ្ញាលេខ </a:t>
            </a:r>
            <a:r>
              <a:rPr lang="en-U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102 </a:t>
            </a:r>
            <a:r>
              <a:rPr lang="ca-ES" b="1" dirty="0" smtClean="0">
                <a:solidFill>
                  <a:schemeClr val="bg2"/>
                </a:solidFill>
                <a:latin typeface="Khmer OS Siemreap" pitchFamily="2" charset="0"/>
                <a:cs typeface="Khmer OS Siemreap" pitchFamily="2" charset="0"/>
              </a:rPr>
              <a:t>និងស្តង់ដារកម្រិតខ្ពស់ជាង</a:t>
            </a:r>
            <a:endParaRPr lang="de-DE" b="1" dirty="0">
              <a:solidFill>
                <a:schemeClr val="bg2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 bwMode="auto">
          <a:xfrm rot="5400000" flipH="1" flipV="1">
            <a:off x="691356" y="3132932"/>
            <a:ext cx="2865437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465" name="TextBox 28"/>
          <p:cNvSpPr txBox="1">
            <a:spLocks noChangeArrowheads="1"/>
          </p:cNvSpPr>
          <p:nvPr/>
        </p:nvSpPr>
        <p:spPr bwMode="auto">
          <a:xfrm>
            <a:off x="2700338" y="3741738"/>
            <a:ext cx="11525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14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កម្រិតទម្រង់</a:t>
            </a:r>
            <a:endParaRPr lang="de-CH" sz="1400" b="1" dirty="0">
              <a:solidFill>
                <a:srgbClr val="FF0000"/>
              </a:solidFill>
            </a:endParaRPr>
          </a:p>
        </p:txBody>
      </p:sp>
      <p:cxnSp>
        <p:nvCxnSpPr>
          <p:cNvPr id="19466" name="Straight Connector 30"/>
          <p:cNvCxnSpPr>
            <a:cxnSpLocks noChangeShapeType="1"/>
          </p:cNvCxnSpPr>
          <p:nvPr/>
        </p:nvCxnSpPr>
        <p:spPr bwMode="auto">
          <a:xfrm>
            <a:off x="3954463" y="2949575"/>
            <a:ext cx="676275" cy="1588"/>
          </a:xfrm>
          <a:prstGeom prst="line">
            <a:avLst/>
          </a:prstGeom>
          <a:noFill/>
          <a:ln w="28575" algn="ctr">
            <a:solidFill>
              <a:schemeClr val="accent2"/>
            </a:solidFill>
            <a:round/>
            <a:headEnd/>
            <a:tailEnd/>
          </a:ln>
        </p:spPr>
      </p:cxnSp>
      <p:sp>
        <p:nvSpPr>
          <p:cNvPr id="19467" name="TextBox 31"/>
          <p:cNvSpPr txBox="1">
            <a:spLocks noChangeArrowheads="1"/>
          </p:cNvSpPr>
          <p:nvPr/>
        </p:nvSpPr>
        <p:spPr bwMode="auto">
          <a:xfrm>
            <a:off x="2843213" y="2182813"/>
            <a:ext cx="11112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sz="1400" b="1" dirty="0" smtClean="0">
                <a:solidFill>
                  <a:srgbClr val="FF0000"/>
                </a:solidFill>
                <a:latin typeface="Khmer OS Siemreap" pitchFamily="2" charset="0"/>
                <a:cs typeface="Khmer OS Siemreap" pitchFamily="2" charset="0"/>
              </a:rPr>
              <a:t>កម្រិតខ្ពស់ជាងអប្បបរមា</a:t>
            </a:r>
            <a:r>
              <a:rPr lang="de-CH" sz="1400" b="1" dirty="0" smtClean="0">
                <a:solidFill>
                  <a:srgbClr val="FF0000"/>
                </a:solidFill>
              </a:rPr>
              <a:t> C. 102</a:t>
            </a:r>
            <a:endParaRPr lang="de-CH" sz="1400" b="1" dirty="0">
              <a:solidFill>
                <a:srgbClr val="FF0000"/>
              </a:solidFill>
            </a:endParaRPr>
          </a:p>
        </p:txBody>
      </p:sp>
      <p:cxnSp>
        <p:nvCxnSpPr>
          <p:cNvPr id="19468" name="Straight Arrow Connector 33"/>
          <p:cNvCxnSpPr>
            <a:cxnSpLocks noChangeShapeType="1"/>
          </p:cNvCxnSpPr>
          <p:nvPr/>
        </p:nvCxnSpPr>
        <p:spPr bwMode="auto">
          <a:xfrm>
            <a:off x="2987675" y="5373688"/>
            <a:ext cx="435768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8446" name="Rectangle 29"/>
          <p:cNvSpPr>
            <a:spLocks noChangeArrowheads="1"/>
          </p:cNvSpPr>
          <p:nvPr/>
        </p:nvSpPr>
        <p:spPr bwMode="auto">
          <a:xfrm>
            <a:off x="4995863" y="2949575"/>
            <a:ext cx="3446462" cy="12525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CH" dirty="0" smtClean="0"/>
          </a:p>
          <a:p>
            <a:pPr algn="ctr">
              <a:defRPr/>
            </a:pPr>
            <a:r>
              <a:rPr lang="ca-ES" b="1" dirty="0" smtClean="0">
                <a:latin typeface="Khmer OS Siemreap" pitchFamily="2" charset="0"/>
                <a:cs typeface="Khmer OS Siemreap" pitchFamily="2" charset="0"/>
              </a:rPr>
              <a:t>ការធានារ៉ាប់រងសង្គម</a:t>
            </a:r>
            <a:endParaRPr lang="de-CH" b="1" dirty="0"/>
          </a:p>
        </p:txBody>
      </p:sp>
      <p:sp>
        <p:nvSpPr>
          <p:cNvPr id="37" name="Rectangle 36"/>
          <p:cNvSpPr/>
          <p:nvPr/>
        </p:nvSpPr>
        <p:spPr bwMode="auto">
          <a:xfrm>
            <a:off x="4087813" y="3819525"/>
            <a:ext cx="908050" cy="382588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de-CH" sz="14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8" name="Right Triangle 37"/>
          <p:cNvSpPr/>
          <p:nvPr/>
        </p:nvSpPr>
        <p:spPr bwMode="auto">
          <a:xfrm>
            <a:off x="4995863" y="3830638"/>
            <a:ext cx="963612" cy="371475"/>
          </a:xfrm>
          <a:prstGeom prst="rtTriangle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de-CH">
              <a:latin typeface="Arial" charset="0"/>
            </a:endParaRPr>
          </a:p>
        </p:txBody>
      </p:sp>
      <p:sp>
        <p:nvSpPr>
          <p:cNvPr id="19472" name="Text Box 11"/>
          <p:cNvSpPr txBox="1">
            <a:spLocks noChangeArrowheads="1"/>
          </p:cNvSpPr>
          <p:nvPr/>
        </p:nvSpPr>
        <p:spPr bwMode="auto">
          <a:xfrm rot="-5400000">
            <a:off x="1020763" y="3236913"/>
            <a:ext cx="2854325" cy="3587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ca-ES" sz="1600" b="1" dirty="0" smtClean="0">
                <a:solidFill>
                  <a:schemeClr val="bg2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កម្រិតកិច្ចគាំពារ</a:t>
            </a:r>
            <a:endParaRPr lang="en-GB" sz="1600" b="1" dirty="0">
              <a:solidFill>
                <a:schemeClr val="bg2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473" name="32 CuadroTexto"/>
          <p:cNvSpPr txBox="1">
            <a:spLocks noChangeArrowheads="1"/>
          </p:cNvSpPr>
          <p:nvPr/>
        </p:nvSpPr>
        <p:spPr bwMode="auto">
          <a:xfrm>
            <a:off x="4067175" y="3933825"/>
            <a:ext cx="19446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sz="1600" b="1" dirty="0" smtClean="0">
                <a:latin typeface="Khmer OS Siemreap" pitchFamily="2" charset="0"/>
                <a:cs typeface="Khmer OS Siemreap" pitchFamily="2" charset="0"/>
              </a:rPr>
              <a:t>ជំនួយសង្គម</a:t>
            </a:r>
            <a:endParaRPr lang="en-GB" sz="1600" b="1" dirty="0"/>
          </a:p>
        </p:txBody>
      </p:sp>
      <p:cxnSp>
        <p:nvCxnSpPr>
          <p:cNvPr id="19474" name="Straight Connector 27"/>
          <p:cNvCxnSpPr>
            <a:cxnSpLocks noChangeShapeType="1"/>
          </p:cNvCxnSpPr>
          <p:nvPr/>
        </p:nvCxnSpPr>
        <p:spPr bwMode="auto">
          <a:xfrm>
            <a:off x="3954463" y="3819525"/>
            <a:ext cx="676275" cy="1588"/>
          </a:xfrm>
          <a:prstGeom prst="lin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>
          <a:xfrm>
            <a:off x="179388" y="404813"/>
            <a:ext cx="7200900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អត្ថន័យបង្កប់... កសាងវដ្តត្រឹមត្រូវនៃកិច្ចគាំពារសង្គម</a:t>
            </a:r>
            <a:r>
              <a:rPr lang="en-US" b="1" dirty="0" smtClean="0">
                <a:latin typeface="Khmer OS Bokor" pitchFamily="2" charset="0"/>
                <a:cs typeface="Khmer OS Bokor" pitchFamily="2" charset="0"/>
              </a:rPr>
              <a:t>-</a:t>
            </a: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ភាពមានការធ្វើ</a:t>
            </a:r>
            <a:r>
              <a:rPr lang="en-US" b="1" dirty="0" smtClean="0">
                <a:latin typeface="Khmer OS Bokor" pitchFamily="2" charset="0"/>
                <a:cs typeface="Khmer OS Bokor" pitchFamily="2" charset="0"/>
              </a:rPr>
              <a:t>-</a:t>
            </a: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កំណើន</a:t>
            </a:r>
            <a:endParaRPr lang="fr-CH" b="1" dirty="0" smtClean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23528" y="1916832"/>
          <a:ext cx="806489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យុទ្ធនាការ</a:t>
            </a:r>
            <a:r>
              <a:rPr lang="en-GB" dirty="0" smtClean="0">
                <a:latin typeface="Khmer OS Siemreap" pitchFamily="2" charset="0"/>
                <a:cs typeface="Khmer OS Siemreap" pitchFamily="2" charset="0"/>
              </a:rPr>
              <a:t> ILO </a:t>
            </a:r>
            <a:r>
              <a:rPr lang="ca-ES" dirty="0" smtClean="0">
                <a:latin typeface="Khmer OS Siemreap" pitchFamily="2" charset="0"/>
                <a:cs typeface="Khmer OS Siemreap" pitchFamily="2" charset="0"/>
              </a:rPr>
              <a:t>ស្តីពីសុវត្ថិភាពសង្គម និងវិសាលភាពសម្រាប់មនុស្សគ្រប់រូប</a:t>
            </a:r>
            <a:endParaRPr lang="en-GB" sz="2600" dirty="0" smtClean="0">
              <a:latin typeface="Khmer OS Siemreap" pitchFamily="2" charset="0"/>
              <a:cs typeface="Khmer OS Siemreap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anchor="t" anchorCtr="0"/>
          <a:lstStyle/>
          <a:p>
            <a:pPr algn="r">
              <a:defRPr/>
            </a:pPr>
            <a:fld id="{4204C8A0-30E3-42F7-9C52-0146E8AEDC00}" type="slidenum">
              <a:rPr lang="en-GB" sz="1400" b="0" smtClean="0">
                <a:latin typeface="Arial" pitchFamily="34" charset="0"/>
              </a:rPr>
              <a:pPr algn="r">
                <a:defRPr/>
              </a:pPr>
              <a:t>11</a:t>
            </a:fld>
            <a:r>
              <a:rPr lang="en-GB" sz="1400" b="0" smtClean="0">
                <a:latin typeface="Arial" pitchFamily="34" charset="0"/>
              </a:rPr>
              <a:t> </a:t>
            </a:r>
          </a:p>
        </p:txBody>
      </p:sp>
      <p:sp>
        <p:nvSpPr>
          <p:cNvPr id="21507" name="Title 1"/>
          <p:cNvSpPr>
            <a:spLocks noGrp="1"/>
          </p:cNvSpPr>
          <p:nvPr>
            <p:ph type="title" idx="4294967295"/>
          </p:nvPr>
        </p:nvSpPr>
        <p:spPr>
          <a:xfrm>
            <a:off x="1258888" y="557808"/>
            <a:ext cx="6608762" cy="1143000"/>
          </a:xfrm>
        </p:spPr>
        <p:txBody>
          <a:bodyPr/>
          <a:lstStyle/>
          <a:p>
            <a:pPr algn="ctr"/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ភិមសា</a:t>
            </a:r>
            <a:r>
              <a:rPr lang="en-GB" b="1" dirty="0" smtClean="0"/>
              <a:t> – </a:t>
            </a: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ព្រឹត្តិការណ៍កន្លងផុត និងសម្រាប់ពេលអនាគត</a:t>
            </a:r>
            <a:endParaRPr lang="en-GB" b="1" dirty="0" smtClean="0"/>
          </a:p>
        </p:txBody>
      </p:sp>
      <p:sp>
        <p:nvSpPr>
          <p:cNvPr id="34820" name="Rectangle 5"/>
          <p:cNvSpPr>
            <a:spLocks noGrp="1" noChangeArrowheads="1"/>
          </p:cNvSpPr>
          <p:nvPr>
            <p:ph idx="4294967295"/>
          </p:nvPr>
        </p:nvSpPr>
        <p:spPr>
          <a:xfrm>
            <a:off x="215900" y="1506994"/>
            <a:ext cx="8677275" cy="4969053"/>
          </a:xfrm>
        </p:spPr>
        <p:txBody>
          <a:bodyPr wrap="square" anchor="ctr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GB" sz="1400" b="1" dirty="0" smtClean="0">
                <a:ea typeface="Calibri" pitchFamily="34" charset="0"/>
                <a:cs typeface="Times New Roman" pitchFamily="18" charset="0"/>
              </a:rPr>
              <a:t>2003 - 2008</a:t>
            </a:r>
            <a:endParaRPr lang="en-GB" sz="1200" dirty="0" smtClean="0">
              <a:ea typeface="Calibri" pitchFamily="34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នៅឆ្នាំ </a:t>
            </a:r>
            <a:r>
              <a:rPr lang="en-GB" sz="1200" dirty="0" smtClean="0">
                <a:ea typeface="Calibri" pitchFamily="34" charset="0"/>
                <a:cs typeface="Times New Roman" pitchFamily="18" charset="0"/>
              </a:rPr>
              <a:t>2001 ILC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លើកឡើងថាសុវត្ថិភាពសង្គមជាសិទ្ធិមនុស្សមូលដ្ឋាន ហើយអះអាងម្តងទៀតថាវិសាលភាពសុវត្ថិភាពសង្គម​សម្រាប់មនុស្សគ្រប់រូបក្នុងពេលត្រូវការគឺជាផ្នែកមូលដ្ឋានគ្រឹះនៃអាណតិ្តរបស់ </a:t>
            </a:r>
            <a:r>
              <a:rPr lang="en-U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ILO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និងជាភាពប្រឈមដែលត្រូវតែដោះស្រាយ​យ៉ាងយកចិត្តទុកដាក់ និងបន្ទាន់ពីសំណាក់ប្រទេសជាសមាជិក។ បន្ទាប់មក </a:t>
            </a:r>
            <a:r>
              <a:rPr lang="ca-ES" sz="1200" b="1" i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យុទ្ធនាការសកលរបស់ </a:t>
            </a:r>
            <a:r>
              <a:rPr lang="en-US" sz="1200" b="1" i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ILO </a:t>
            </a:r>
            <a:r>
              <a:rPr lang="ca-ES" sz="1200" b="1" i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ស្តីពីសុវត្ថិភាព​សង្គម និងវិសាលភាពសម្រាប់មនុស្សគ្រប់រូប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ត្រូវបានផ្សព្វផ្សាយ (២០០៣)។</a:t>
            </a:r>
            <a:endParaRPr lang="en-GB" sz="1200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en-GB" sz="1200" b="1" dirty="0" smtClean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World Commission on the Social Dimension of Globalization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អនុម័តលើគំនិតស្តីពី “ទម្រង់សេដ្ឋកិច្ចសង្គមកិច្ច” នៅក្នុងរបាយការណ៍របស់ខ្លួន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 (2004)</a:t>
            </a:r>
            <a:endParaRPr lang="en-GB" sz="1200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កិច្ចប្រជុំត្រីភាគីក្នុងតំបន់ស្តីពីកិច្ចគាំពារសង្គម៖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អាមេរិកឡាទីន 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(Santiago – 2007),</a:t>
            </a:r>
            <a:r>
              <a:rPr lang="en-GB" sz="1200" dirty="0" smtClean="0">
                <a:cs typeface="Times New Roman" pitchFamily="18" charset="0"/>
              </a:rPr>
              <a:t>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រដ្ឋអារ៉ាប់</a:t>
            </a:r>
            <a:r>
              <a:rPr lang="en-GB" sz="1200" dirty="0" smtClean="0">
                <a:cs typeface="Times New Roman" pitchFamily="18" charset="0"/>
              </a:rPr>
              <a:t> (Amman – 2008)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,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អាស៊ី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 (New Delhi - 2008)</a:t>
            </a:r>
            <a:endParaRPr lang="en-GB" sz="1200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en-GB" sz="1200" dirty="0" smtClean="0">
                <a:ea typeface="Calibri" pitchFamily="34" charset="0"/>
                <a:cs typeface="Calibri" pitchFamily="34" charset="0"/>
              </a:rPr>
              <a:t>ILC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បានអនុម័តលើ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 </a:t>
            </a:r>
            <a:r>
              <a:rPr lang="ca-ES" sz="1200" b="1" i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សេចក្តីថ្លែងការណ៍ </a:t>
            </a:r>
            <a:r>
              <a:rPr lang="en-GB" sz="1200" b="1" i="1" dirty="0" smtClean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ILO </a:t>
            </a:r>
            <a:r>
              <a:rPr lang="ca-ES" sz="1200" b="1" i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ស្តីពីយុត្តិធម៌សង្គមសម្រាប់សកលភាវូបនីយកម្មស្មើភាពមួយ </a:t>
            </a:r>
            <a:r>
              <a:rPr lang="en-GB" sz="1200" b="1" i="1" dirty="0" smtClean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 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ខែមិថុនា</a:t>
            </a:r>
            <a:r>
              <a:rPr lang="en-GB" sz="1200" dirty="0" smtClean="0">
                <a:ea typeface="Calibri" pitchFamily="34" charset="0"/>
                <a:cs typeface="Calibri" pitchFamily="34" charset="0"/>
              </a:rPr>
              <a:t> 2008)</a:t>
            </a:r>
          </a:p>
          <a:p>
            <a:pPr marL="177800" indent="-177800" algn="ctr">
              <a:lnSpc>
                <a:spcPct val="150000"/>
              </a:lnSpc>
              <a:buFontTx/>
              <a:buNone/>
              <a:defRPr/>
            </a:pPr>
            <a:r>
              <a:rPr lang="en-GB" sz="1400" b="1" dirty="0" smtClean="0"/>
              <a:t>2009</a:t>
            </a:r>
            <a:endParaRPr lang="en-GB" sz="1400" b="1" dirty="0" smtClean="0">
              <a:ea typeface="Calibri" pitchFamily="34" charset="0"/>
              <a:cs typeface="Calibri" pitchFamily="34" charset="0"/>
            </a:endParaRPr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អនុម័តដោយ</a:t>
            </a:r>
            <a:r>
              <a:rPr lang="en-US" sz="1200" b="1" dirty="0" smtClean="0">
                <a:solidFill>
                  <a:srgbClr val="0070C0"/>
                </a:solidFill>
              </a:rPr>
              <a:t> UN-CEB (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ប្រធានក្រុមប្រឹក្សាប្រតិបត្តិ</a:t>
            </a:r>
            <a:r>
              <a:rPr lang="en-US" sz="1200" b="1" dirty="0" smtClean="0">
                <a:solidFill>
                  <a:srgbClr val="0070C0"/>
                </a:solidFill>
              </a:rPr>
              <a:t>)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ជាកិច្ចផ្តួចផ្តើមវិបត្តិមួយក្នុងចំណុចកិច្ចផ្តួចផ្តើមវិបត្តិទាំង ៩</a:t>
            </a:r>
            <a:r>
              <a:rPr lang="en-US" sz="1200" dirty="0" smtClean="0"/>
              <a:t> </a:t>
            </a:r>
            <a:r>
              <a:rPr lang="en-US" sz="1200" b="1" dirty="0" smtClean="0"/>
              <a:t>(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ខែមេសា</a:t>
            </a:r>
            <a:r>
              <a:rPr lang="en-US" sz="1200" b="1" dirty="0" smtClean="0"/>
              <a:t>)</a:t>
            </a:r>
            <a:endParaRPr lang="en-GB" sz="1200" b="1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en-US" sz="1200" b="1" dirty="0" smtClean="0">
                <a:solidFill>
                  <a:srgbClr val="0070C0"/>
                </a:solidFill>
              </a:rPr>
              <a:t>OECD DAC </a:t>
            </a:r>
            <a:r>
              <a:rPr lang="en-US" sz="1200" dirty="0" smtClean="0"/>
              <a:t>(POVNET)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អនុម័តសេចក្តីថ្លែងការណ៍គោលនយោបាយស្តីពីតួនាទីភាពមានការងារធ្វើ និងកិច្ចគាំពារសង្គម នៅក្នុងកិច្ចប្រជុំជាន់ខ្ពស់របស់ខ្លួន។ ការប្រកាសផ្សព្វផ្សាយ </a:t>
            </a:r>
            <a:r>
              <a:rPr lang="ca-ES" sz="1200" i="1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ការលើកកម្ពស់កំណើនប្រឆាំងនឹងភាពក្រីក្រ៖ តួនាទីភាពមានការ​ងារធ្វើ និងកិច្ចគាំពារសង្គម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(ខែតុលា)</a:t>
            </a:r>
            <a:endParaRPr lang="en-GB" sz="1200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en-US" sz="1200" dirty="0" smtClean="0"/>
              <a:t>SPF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ត្រូវបានអនុម័តដោយ</a:t>
            </a:r>
            <a:r>
              <a:rPr lang="en-US" sz="1200" dirty="0" smtClean="0"/>
              <a:t> ILC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ថាជាផ្នែកនៃ </a:t>
            </a:r>
            <a:r>
              <a:rPr lang="en-US" sz="1200" b="1" i="1" dirty="0" smtClean="0">
                <a:solidFill>
                  <a:srgbClr val="0070C0"/>
                </a:solidFill>
              </a:rPr>
              <a:t>the Global Job Pact</a:t>
            </a:r>
            <a:r>
              <a:rPr lang="en-US" sz="1200" b="1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/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ខែមិថុនា</a:t>
            </a:r>
            <a:r>
              <a:rPr lang="en-US" sz="1200" dirty="0" smtClean="0"/>
              <a:t>)	</a:t>
            </a:r>
            <a:endParaRPr lang="en-GB" sz="1200" dirty="0" smtClean="0"/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កិច្ចប្រជុំអន្តរភ្នាក់ងារផ្តួចផ្តើម​ </a:t>
            </a:r>
            <a:r>
              <a:rPr lang="en-GB" sz="1200" dirty="0" smtClean="0"/>
              <a:t>SPF =&gt;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សៀវភៅណែនាំសម្រាប់កិច្ចប្រតិបត្តិក្នុងប្រទេស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ខែតុលា</a:t>
            </a:r>
            <a:r>
              <a:rPr lang="en-GB" sz="1200" dirty="0" smtClean="0"/>
              <a:t>)</a:t>
            </a:r>
          </a:p>
          <a:p>
            <a:pPr marL="177800" indent="-177800">
              <a:lnSpc>
                <a:spcPct val="150000"/>
              </a:lnSpc>
              <a:buFontTx/>
              <a:buChar char="•"/>
              <a:defRPr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កិច្ចប្រជុំត្រីភាគីរបស់អ្នកជំនាញស្តីពី “យុទ្ធសាស្ត្រសម្រាប់ពង្រីកវិសាលភាពសុវត្ថិភាពសង្គម” </a:t>
            </a:r>
            <a:r>
              <a:rPr lang="en-GB" sz="1200" b="1" dirty="0" smtClean="0">
                <a:solidFill>
                  <a:srgbClr val="0070C0"/>
                </a:solidFill>
              </a:rPr>
              <a:t>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 នៅហ្សឺណែវ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ខែកញ្ញា</a:t>
            </a:r>
            <a:r>
              <a:rPr lang="en-GB" sz="1200" dirty="0" smtClean="0"/>
              <a:t>)</a:t>
            </a:r>
          </a:p>
        </p:txBody>
      </p:sp>
      <p:pic>
        <p:nvPicPr>
          <p:cNvPr id="21509" name="Picture 2" descr="UN lo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557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AutoShape 1"/>
          <p:cNvSpPr>
            <a:spLocks/>
          </p:cNvSpPr>
          <p:nvPr/>
        </p:nvSpPr>
        <p:spPr bwMode="auto">
          <a:xfrm>
            <a:off x="1119188" y="1417638"/>
            <a:ext cx="8024812" cy="71437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anchor="t" anchorCtr="0"/>
          <a:lstStyle/>
          <a:p>
            <a:pPr algn="r">
              <a:defRPr/>
            </a:pPr>
            <a:fld id="{6F329AC0-8610-4D82-A779-1FA4149A3BEA}" type="slidenum">
              <a:rPr lang="en-GB" sz="1400" b="0" smtClean="0">
                <a:latin typeface="Arial" pitchFamily="34" charset="0"/>
              </a:rPr>
              <a:pPr algn="r">
                <a:defRPr/>
              </a:pPr>
              <a:t>12</a:t>
            </a:fld>
            <a:r>
              <a:rPr lang="en-GB" sz="1400" b="0" smtClean="0">
                <a:latin typeface="Arial" pitchFamily="34" charset="0"/>
              </a:rPr>
              <a:t> </a:t>
            </a:r>
          </a:p>
        </p:txBody>
      </p:sp>
      <p:sp>
        <p:nvSpPr>
          <p:cNvPr id="22531" name="Title 1"/>
          <p:cNvSpPr>
            <a:spLocks noGrp="1"/>
          </p:cNvSpPr>
          <p:nvPr>
            <p:ph type="title" idx="4294967295"/>
          </p:nvPr>
        </p:nvSpPr>
        <p:spPr>
          <a:xfrm>
            <a:off x="1258888" y="557808"/>
            <a:ext cx="6608762" cy="1143000"/>
          </a:xfrm>
        </p:spPr>
        <p:txBody>
          <a:bodyPr/>
          <a:lstStyle/>
          <a:p>
            <a:pPr algn="ctr"/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ភិមសា</a:t>
            </a:r>
            <a:r>
              <a:rPr lang="en-GB" b="1" dirty="0" smtClean="0"/>
              <a:t> – </a:t>
            </a: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ព្រឹត្តិការណ៍កន្លងផុត និងសម្រាប់ពេលអនាគត</a:t>
            </a:r>
            <a:endParaRPr lang="en-US" dirty="0" smtClean="0"/>
          </a:p>
        </p:txBody>
      </p:sp>
      <p:sp>
        <p:nvSpPr>
          <p:cNvPr id="22532" name="Content Placeholder 2"/>
          <p:cNvSpPr>
            <a:spLocks noGrp="1"/>
          </p:cNvSpPr>
          <p:nvPr>
            <p:ph idx="4294967295"/>
          </p:nvPr>
        </p:nvSpPr>
        <p:spPr>
          <a:xfrm>
            <a:off x="395288" y="1592263"/>
            <a:ext cx="7956550" cy="5129212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1600" b="1" dirty="0" smtClean="0"/>
              <a:t>2010</a:t>
            </a:r>
          </a:p>
          <a:p>
            <a:pPr>
              <a:buFontTx/>
              <a:buChar char="•"/>
            </a:pPr>
            <a:r>
              <a:rPr lang="en-GB" sz="1400" b="1" dirty="0" smtClean="0">
                <a:solidFill>
                  <a:srgbClr val="0070C0"/>
                </a:solidFill>
              </a:rPr>
              <a:t>UN Economic and Social Council Resolution 2010/12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ស្តីពីការលើកកម្ពស់ការរួមបញ្ចូលសង្គម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ខែកុម្ភៈ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កិច្ចប្រជុំប្រទេសនៅ</a:t>
            </a:r>
            <a:r>
              <a:rPr lang="en-GB" sz="1400" dirty="0" smtClean="0"/>
              <a:t> EU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អាមេរិកឡាទីន និងការាបៀន នៅទីក្រុងម៉ាទ្រីដ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ខែឧសភា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សន្នីសិទរួមពិភពលោកស្តីពីការងារសង្គម និងការអភិវឌ្ឍសង្គមនៅហុងកុង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ខែមិថុនា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ព្រឹត្តិការណ៍ផ្សេងទៀត</a:t>
            </a:r>
            <a:r>
              <a:rPr lang="en-GB" sz="1400" dirty="0" smtClean="0"/>
              <a:t> ILC 2010: “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រផ្តួចផ្តើមទម្រង់កិច្ចគាំពារសង្គម</a:t>
            </a:r>
            <a:r>
              <a:rPr lang="en-GB" sz="1400" dirty="0" smtClean="0"/>
              <a:t>"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នៅហ្សឺណែវ </a:t>
            </a:r>
            <a:r>
              <a:rPr lang="en-GB" sz="1400" dirty="0" smtClean="0"/>
              <a:t>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ខែមិថុនា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បទពិសោធន៍ចែករំលែកគំនិតច្នៃប្រឌិតស្តីពី ទម្រង់កិច្ចគាំពារសង្គម នៅទូរីន ប្រទេសអ៊ីតាលី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ខែកក្កដា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ការបង្កើត និងកិច្ចប្រជុំទី ១ នៃ</a:t>
            </a:r>
            <a:r>
              <a:rPr lang="ca-ES" sz="14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ក្រុមផ្តល់ប្រឹក្សាជាសកលលើ </a:t>
            </a:r>
            <a:r>
              <a:rPr lang="en-US" sz="1400" b="1" dirty="0" smtClean="0">
                <a:solidFill>
                  <a:srgbClr val="0070C0"/>
                </a:solidFill>
              </a:rPr>
              <a:t>SPF </a:t>
            </a:r>
            <a:r>
              <a:rPr lang="ca-ES" sz="14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កម្រិតខ្ពស់</a:t>
            </a:r>
            <a:r>
              <a:rPr lang="en-US" sz="1400" b="1" dirty="0" smtClean="0">
                <a:solidFill>
                  <a:srgbClr val="0070C0"/>
                </a:solidFill>
              </a:rPr>
              <a:t> </a:t>
            </a:r>
            <a:r>
              <a:rPr lang="en-GB" sz="1400" dirty="0" smtClean="0"/>
              <a:t>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ខែសីហា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en-US" sz="1400" dirty="0" smtClean="0"/>
              <a:t>Resolution </a:t>
            </a:r>
            <a:r>
              <a:rPr lang="en-US" sz="1400" b="1" dirty="0" smtClean="0">
                <a:solidFill>
                  <a:srgbClr val="0070C0"/>
                </a:solidFill>
              </a:rPr>
              <a:t>MDG summit </a:t>
            </a:r>
            <a:r>
              <a:rPr lang="en-US" sz="1400" dirty="0" smtClean="0"/>
              <a:t>in NY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ខែកញ្ញា</a:t>
            </a:r>
            <a:r>
              <a:rPr lang="en-US" sz="1400" dirty="0" smtClean="0"/>
              <a:t>)</a:t>
            </a:r>
            <a:endParaRPr lang="en-GB" sz="1400" dirty="0" smtClean="0"/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សិក្ខាសាលា </a:t>
            </a:r>
            <a:r>
              <a:rPr lang="en-GB" sz="1400" dirty="0" smtClean="0"/>
              <a:t>ASEM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</a:t>
            </a:r>
            <a:r>
              <a:rPr lang="en-GB" sz="1400" dirty="0" smtClean="0"/>
              <a:t> SPF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និងសេដ្ឋកិច្ចមិនផ្លូវការ នៅទីក្រុងណីស និង </a:t>
            </a:r>
            <a:r>
              <a:rPr lang="ca-ES" sz="14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កិច្ចប្រជុំកំពូល</a:t>
            </a:r>
            <a:r>
              <a:rPr lang="en-GB" sz="1400" dirty="0" smtClean="0">
                <a:solidFill>
                  <a:srgbClr val="0070C0"/>
                </a:solidFill>
              </a:rPr>
              <a:t> </a:t>
            </a:r>
            <a:r>
              <a:rPr lang="en-GB" sz="1400" b="1" dirty="0" smtClean="0">
                <a:solidFill>
                  <a:srgbClr val="0070C0"/>
                </a:solidFill>
              </a:rPr>
              <a:t>ASEM 8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 នៅប្រូស៊ែល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ខែកញ្ញា និងតុលា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វេទិកាស្តីពីការកាត់បន្ថយភាពក្រីក្រ និងការអភិវឌ្ឍជាសកល នៅទីក្រុងប៉េកាំង ប្រទេសចិន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ខែតុលា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ការអនុម័ត</a:t>
            </a:r>
            <a:r>
              <a:rPr lang="en-GB" sz="1400" dirty="0" smtClean="0"/>
              <a:t> </a:t>
            </a:r>
            <a:r>
              <a:rPr lang="en-GB" sz="1400" dirty="0" smtClean="0">
                <a:solidFill>
                  <a:srgbClr val="0070C0"/>
                </a:solidFill>
              </a:rPr>
              <a:t>‘</a:t>
            </a:r>
            <a:r>
              <a:rPr lang="en-GB" sz="1400" b="1" dirty="0" smtClean="0">
                <a:solidFill>
                  <a:srgbClr val="0070C0"/>
                </a:solidFill>
              </a:rPr>
              <a:t>The Yaoundé Tripartite Declaration on the Implementation of the SPF</a:t>
            </a:r>
            <a:r>
              <a:rPr lang="en-GB" sz="1400" dirty="0" smtClean="0">
                <a:solidFill>
                  <a:srgbClr val="0070C0"/>
                </a:solidFill>
              </a:rPr>
              <a:t>’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ខែមីនា នៅក្នុងកិច្ចប្រជុំបូកសរុបលើកទី ២​ ស្តីពីការងារសមរម្យនៅអាហ្វ្រិក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ខែតុលា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ពិពណ៌អភិវឌ្ឍន៍ខាងត្បូង</a:t>
            </a:r>
            <a:r>
              <a:rPr lang="en-U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-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ខាងត្បូងជាសកល ឆ្នាំ </a:t>
            </a:r>
            <a:r>
              <a:rPr lang="en-GB" sz="1400" dirty="0" smtClean="0"/>
              <a:t>2010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នៅទីក្រុងហ្សឺណែវ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ខែវិច្ឆិកា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កិច្ចប្រជុំបច្ចេកទេសអន្តរភា្នក់ងារលើកទី ២ នៃការផ្តួចផ្តើម</a:t>
            </a:r>
            <a:r>
              <a:rPr lang="en-GB" sz="1400" dirty="0" smtClean="0"/>
              <a:t> UN SPF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នៅហ្សឺណែវ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ខែវិច្ឆិកា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កិច្ចប្រជុំថ្នាក់តំបន់អាមេរិកត្រីភាគីរបស់</a:t>
            </a:r>
            <a:r>
              <a:rPr lang="en-GB" sz="1400" dirty="0" smtClean="0"/>
              <a:t> ILO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លើកទី ១៧ នៅ</a:t>
            </a:r>
            <a:r>
              <a:rPr lang="en-GB" sz="1400" dirty="0" smtClean="0"/>
              <a:t>Santiago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ខែធ្នូ</a:t>
            </a:r>
            <a:r>
              <a:rPr lang="en-GB" sz="1400" dirty="0" smtClean="0"/>
              <a:t>)</a:t>
            </a:r>
          </a:p>
          <a:p>
            <a:pPr>
              <a:buFontTx/>
              <a:buChar char="•"/>
            </a:pP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ការប្រកាសផ្សព្វផ្សាយរបាយការណ៍អឺរ៉ុបរបស់</a:t>
            </a:r>
            <a:r>
              <a:rPr lang="en-GB" sz="1400" dirty="0" smtClean="0"/>
              <a:t> EU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ស្តីពីការអភិវឌ្ឍ </a:t>
            </a:r>
            <a:r>
              <a:rPr lang="en-GB" sz="1400" dirty="0" smtClean="0"/>
              <a:t>2010/2011 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អំពី “កិច្ចគាំពារសង្គមសម្រាប់ការអភិវឌ្ឍដែលយល់ច្បាស់”</a:t>
            </a:r>
            <a:r>
              <a:rPr lang="en-GB" sz="1400" dirty="0" smtClean="0"/>
              <a:t> (</a:t>
            </a:r>
            <a:r>
              <a:rPr lang="ca-ES" sz="14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ខែធ្នូ</a:t>
            </a:r>
            <a:r>
              <a:rPr lang="en-GB" sz="1400" dirty="0" smtClean="0"/>
              <a:t>)</a:t>
            </a:r>
          </a:p>
          <a:p>
            <a:pPr>
              <a:buFontTx/>
              <a:buNone/>
            </a:pPr>
            <a:endParaRPr lang="en-GB" sz="1000" dirty="0" smtClean="0"/>
          </a:p>
        </p:txBody>
      </p:sp>
      <p:pic>
        <p:nvPicPr>
          <p:cNvPr id="22533" name="Picture 2" descr="UN lo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557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AutoShape 1"/>
          <p:cNvSpPr>
            <a:spLocks/>
          </p:cNvSpPr>
          <p:nvPr/>
        </p:nvSpPr>
        <p:spPr bwMode="auto">
          <a:xfrm>
            <a:off x="1119188" y="1417638"/>
            <a:ext cx="8024812" cy="71437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anchor="t" anchorCtr="0"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 </a:t>
            </a:r>
          </a:p>
        </p:txBody>
      </p:sp>
      <p:sp>
        <p:nvSpPr>
          <p:cNvPr id="23555" name="Title 1"/>
          <p:cNvSpPr>
            <a:spLocks noGrp="1"/>
          </p:cNvSpPr>
          <p:nvPr>
            <p:ph type="title" idx="4294967295"/>
          </p:nvPr>
        </p:nvSpPr>
        <p:spPr>
          <a:xfrm>
            <a:off x="1258888" y="485800"/>
            <a:ext cx="6608762" cy="1143000"/>
          </a:xfrm>
        </p:spPr>
        <p:txBody>
          <a:bodyPr/>
          <a:lstStyle/>
          <a:p>
            <a:pPr algn="ctr"/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ភិមសា</a:t>
            </a:r>
            <a:r>
              <a:rPr lang="en-GB" b="1" dirty="0" smtClean="0"/>
              <a:t> – </a:t>
            </a:r>
            <a:r>
              <a:rPr lang="ca-ES" b="1" dirty="0" smtClean="0">
                <a:latin typeface="Khmer OS Bokor" pitchFamily="2" charset="0"/>
                <a:cs typeface="Khmer OS Bokor" pitchFamily="2" charset="0"/>
              </a:rPr>
              <a:t>ព្រឹត្តិការណ៍កន្លងផុត និងសម្រាប់ពេលអនាគត</a:t>
            </a:r>
            <a:endParaRPr lang="en-US" dirty="0" smtClean="0"/>
          </a:p>
        </p:txBody>
      </p:sp>
      <p:sp>
        <p:nvSpPr>
          <p:cNvPr id="23556" name="Content Placeholder 2"/>
          <p:cNvSpPr>
            <a:spLocks noGrp="1"/>
          </p:cNvSpPr>
          <p:nvPr>
            <p:ph idx="4294967295"/>
          </p:nvPr>
        </p:nvSpPr>
        <p:spPr>
          <a:xfrm>
            <a:off x="503238" y="1592263"/>
            <a:ext cx="8183562" cy="5129212"/>
          </a:xfrm>
        </p:spPr>
        <p:txBody>
          <a:bodyPr/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GB" sz="1400" b="1" dirty="0" smtClean="0"/>
              <a:t>2011</a:t>
            </a:r>
            <a:endParaRPr lang="en-GB" sz="1400" dirty="0" smtClean="0"/>
          </a:p>
          <a:p>
            <a:pPr>
              <a:lnSpc>
                <a:spcPct val="150000"/>
              </a:lnSpc>
              <a:buFontTx/>
              <a:buChar char="•"/>
            </a:pPr>
            <a:r>
              <a:rPr lang="en-GB" sz="1200" b="1" dirty="0" smtClean="0">
                <a:solidFill>
                  <a:srgbClr val="0070C0"/>
                </a:solidFill>
              </a:rPr>
              <a:t>Commemoration of the World Day of Social Justice</a:t>
            </a:r>
            <a:r>
              <a:rPr lang="en-GB" sz="1200" dirty="0" smtClean="0"/>
              <a:t>: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ការសម្រេចបានកិច្ចគាំពារសង្គមសម្រាប់មនុស្សគ្រប់រូប នៅទីក្រុងញ៉ូវយ៉ក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ខែកុម្ភៈ</a:t>
            </a:r>
            <a:r>
              <a:rPr lang="en-GB" sz="1200" dirty="0" smtClean="0"/>
              <a:t>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វេទិកា </a:t>
            </a:r>
            <a:r>
              <a:rPr lang="en-GB" sz="1200" b="1" dirty="0" smtClean="0">
                <a:solidFill>
                  <a:srgbClr val="0070C0"/>
                </a:solidFill>
              </a:rPr>
              <a:t>UNESCO 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/កិច្ចប្រជុំលើកទី ៣ នៃរដ្ឋមន្ត្រីទទួលបន្ទុកការអភិវឌ្ឍសង្គម</a:t>
            </a:r>
            <a:r>
              <a:rPr lang="en-GB" sz="1200" b="1" dirty="0" smtClean="0">
                <a:solidFill>
                  <a:srgbClr val="0070C0"/>
                </a:solidFill>
              </a:rPr>
              <a:t> </a:t>
            </a:r>
            <a:r>
              <a:rPr lang="en-GB" sz="1200" dirty="0" smtClean="0"/>
              <a:t>-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 អាស៊ីខាងត្បូង នៅ</a:t>
            </a:r>
            <a:r>
              <a:rPr lang="en-GB" sz="1200" dirty="0" smtClean="0"/>
              <a:t> Colombo,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ស្រីលង្កា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ខែកុម្ភៈ</a:t>
            </a:r>
            <a:r>
              <a:rPr lang="en-GB" sz="1200" dirty="0" smtClean="0"/>
              <a:t>)</a:t>
            </a:r>
            <a:endParaRPr lang="en-GB" sz="1200" b="1" dirty="0" smtClean="0"/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កិច្ចប្រជុំបច្ចេកទេសអន្តរភ្នាក់ងារផ្តួចផ្តើម </a:t>
            </a:r>
            <a:r>
              <a:rPr lang="en-GB" sz="1200" dirty="0" smtClean="0"/>
              <a:t>SPF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នៅទូរីន ប្រទេសអ៊ីតាលី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ខែមីនា</a:t>
            </a:r>
            <a:r>
              <a:rPr lang="en-GB" sz="1200" dirty="0" smtClean="0"/>
              <a:t>)</a:t>
            </a:r>
            <a:endParaRPr lang="en-GB" sz="1200" b="1" dirty="0" smtClean="0"/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សិក្ខាសាលា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ខែមករា</a:t>
            </a:r>
            <a:r>
              <a:rPr lang="en-GB" sz="1200" dirty="0" smtClean="0"/>
              <a:t>) ​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 និង</a:t>
            </a:r>
            <a:r>
              <a:rPr lang="en-GB" sz="1200" dirty="0" smtClean="0"/>
              <a:t> 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កិច្ចប្រជុំរួម </a:t>
            </a:r>
            <a:r>
              <a:rPr lang="en-GB" sz="1200" b="1" dirty="0" smtClean="0">
                <a:solidFill>
                  <a:srgbClr val="0070C0"/>
                </a:solidFill>
              </a:rPr>
              <a:t>ILO-IMF </a:t>
            </a:r>
            <a:r>
              <a:rPr lang="en-GB" sz="1200" dirty="0" smtClean="0"/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ខែមីនា</a:t>
            </a:r>
            <a:r>
              <a:rPr lang="en-GB" sz="1200" dirty="0" smtClean="0"/>
              <a:t>)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ស្តីពីការវាយតម្លៃបរិមាណ</a:t>
            </a:r>
            <a:r>
              <a:rPr lang="en-GB" sz="1200" dirty="0" smtClean="0"/>
              <a:t> SPF /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ការចំណាយលើផល​ប្រយោជន៍នៅក្នុងប្រទេស ៧</a:t>
            </a:r>
            <a:endParaRPr lang="en-GB" sz="1200" dirty="0" smtClean="0"/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សិក្ខាសាលាពិគ្រោះយោបល់របស់ក្រុមផ្តល់ប្រឹក្សាជាន់ខ្ពស់ </a:t>
            </a:r>
            <a:r>
              <a:rPr lang="en-GB" sz="1200" b="1" dirty="0" smtClean="0">
                <a:solidFill>
                  <a:srgbClr val="0070C0"/>
                </a:solidFill>
              </a:rPr>
              <a:t>SPF </a:t>
            </a:r>
            <a:r>
              <a:rPr lang="en-GB" sz="1200" dirty="0" smtClean="0"/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ខែមីនា</a:t>
            </a:r>
            <a:r>
              <a:rPr lang="en-GB" sz="1200" dirty="0" smtClean="0"/>
              <a:t>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វេទិកា </a:t>
            </a:r>
            <a:r>
              <a:rPr lang="en-GB" sz="1200" dirty="0" smtClean="0"/>
              <a:t>ASEM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នៅហាណូយ</a:t>
            </a:r>
            <a:r>
              <a:rPr lang="en-GB" sz="1200" dirty="0" smtClean="0"/>
              <a:t>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ខែមេសា</a:t>
            </a:r>
            <a:r>
              <a:rPr lang="en-GB" sz="1200" dirty="0" smtClean="0"/>
              <a:t>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ការបង្ហាញអន្តរភា្នក់ងារ និងកិច្ចប្រជុំស្តីពីកិច្ចគាំពារសង្គម</a:t>
            </a:r>
            <a:r>
              <a:rPr lang="en-GB" sz="1200" dirty="0" smtClean="0"/>
              <a:t>,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ក្រសួងសហព័ន្ធអាឡឺម៉ង់សម្រាប់សហប្រតិបត្តិការសេដ្ឋកិច្ច និងអភិវឌ្ឍន៍ ទីក្រុង</a:t>
            </a:r>
            <a:r>
              <a:rPr lang="en-GB" sz="1200" dirty="0" smtClean="0"/>
              <a:t> Bonn 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ខែឧសភា ឆ្នាំ </a:t>
            </a:r>
            <a:r>
              <a:rPr lang="en-GB" sz="1200" dirty="0" smtClean="0"/>
              <a:t>2011)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</a:t>
            </a:r>
            <a:r>
              <a:rPr lang="en-GB" sz="1200" b="1" dirty="0" smtClean="0">
                <a:solidFill>
                  <a:srgbClr val="0070C0"/>
                </a:solidFill>
              </a:rPr>
              <a:t> ILC 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លើកទី </a:t>
            </a:r>
            <a:r>
              <a:rPr lang="en-GB" sz="1200" b="1" dirty="0" smtClean="0">
                <a:solidFill>
                  <a:srgbClr val="0070C0"/>
                </a:solidFill>
              </a:rPr>
              <a:t>100 – 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កិច្ចពិភាក្សា </a:t>
            </a:r>
            <a:r>
              <a:rPr lang="en-GB" sz="1200" b="1" dirty="0" smtClean="0">
                <a:solidFill>
                  <a:srgbClr val="0070C0"/>
                </a:solidFill>
              </a:rPr>
              <a:t>Recurrent </a:t>
            </a: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ស្តីពី “សុវត្ថិភាពសង្គមដើម្បីយុត្តិធម៌សង្គម និងសកលភាវូបនីយកម្មត្រឹមត្រូវ”</a:t>
            </a:r>
            <a:r>
              <a:rPr lang="en-GB" sz="1200" i="1" dirty="0" smtClean="0">
                <a:solidFill>
                  <a:srgbClr val="0070C0"/>
                </a:solidFill>
              </a:rPr>
              <a:t>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របាយការណ៍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អំពីកម្មវត្ថុយុទ្ធសាស្ត្រនៃកិច្ចគាំពារសង្គម (សុវត្ថិភាពសង្គម) </a:t>
            </a:r>
            <a:r>
              <a:rPr lang="en-GB" sz="1200" dirty="0" smtClean="0"/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ខែមិថុនាឆ្នាំ</a:t>
            </a:r>
            <a:r>
              <a:rPr lang="en-GB" sz="1200" dirty="0" smtClean="0"/>
              <a:t>2011)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ca-ES" sz="1200" b="1" dirty="0" smtClean="0">
                <a:solidFill>
                  <a:srgbClr val="0070C0"/>
                </a:solidFill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កិច្ចប្រជុំកំពូល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 </a:t>
            </a:r>
            <a:r>
              <a:rPr lang="en-GB" sz="1200" b="1" dirty="0" smtClean="0">
                <a:solidFill>
                  <a:srgbClr val="0070C0"/>
                </a:solidFill>
              </a:rPr>
              <a:t>G20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កិច្ចប្រជុំទី ៦ របស់ប្រមុខរដ្ឋាភិបាល </a:t>
            </a:r>
            <a:r>
              <a:rPr lang="en-GB" sz="1200" dirty="0" smtClean="0"/>
              <a:t>G20 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នៅទីក្រុងកាន ប្រទេសបារាំង </a:t>
            </a:r>
            <a:r>
              <a:rPr lang="en-GB" sz="1200" dirty="0" smtClean="0"/>
              <a:t>(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ខែវិច្ឆិកា ឆ្នាំ</a:t>
            </a:r>
            <a:r>
              <a:rPr lang="en-GB" sz="1200" dirty="0" smtClean="0"/>
              <a:t>2011)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GB" sz="1200" b="1" dirty="0" smtClean="0"/>
              <a:t>							</a:t>
            </a:r>
            <a:r>
              <a:rPr lang="ca-ES" sz="1200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 </a:t>
            </a:r>
            <a:r>
              <a:rPr lang="ca-ES" sz="1200" b="1" dirty="0" smtClean="0">
                <a:latin typeface="Khmer OS Siemreap" pitchFamily="2" charset="0"/>
                <a:ea typeface="Calibri" pitchFamily="34" charset="0"/>
                <a:cs typeface="Khmer OS Siemreap" pitchFamily="2" charset="0"/>
              </a:rPr>
              <a:t>នៅមានច្រើនទៀត</a:t>
            </a:r>
            <a:r>
              <a:rPr lang="en-GB" sz="1200" b="1" dirty="0" smtClean="0"/>
              <a:t>...</a:t>
            </a:r>
          </a:p>
          <a:p>
            <a:pPr>
              <a:lnSpc>
                <a:spcPct val="150000"/>
              </a:lnSpc>
              <a:buFontTx/>
              <a:buNone/>
            </a:pPr>
            <a:endParaRPr lang="en-GB" sz="1100" dirty="0" smtClean="0"/>
          </a:p>
        </p:txBody>
      </p:sp>
      <p:sp>
        <p:nvSpPr>
          <p:cNvPr id="23557" name="Slide Number Placeholder 3"/>
          <p:cNvSpPr txBox="1">
            <a:spLocks/>
          </p:cNvSpPr>
          <p:nvPr/>
        </p:nvSpPr>
        <p:spPr bwMode="auto">
          <a:xfrm>
            <a:off x="6705600" y="63261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287D4AB-4FD1-4436-8E84-75319CB32228}" type="slidenum">
              <a:rPr lang="en-GB" sz="1400"/>
              <a:pPr algn="r"/>
              <a:t>13</a:t>
            </a:fld>
            <a:r>
              <a:rPr lang="en-GB" sz="1400"/>
              <a:t> </a:t>
            </a:r>
          </a:p>
        </p:txBody>
      </p:sp>
      <p:pic>
        <p:nvPicPr>
          <p:cNvPr id="23558" name="Picture 2" descr="UN lo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557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1"/>
          <p:cNvSpPr>
            <a:spLocks/>
          </p:cNvSpPr>
          <p:nvPr/>
        </p:nvSpPr>
        <p:spPr bwMode="auto">
          <a:xfrm>
            <a:off x="1119188" y="1417638"/>
            <a:ext cx="8024812" cy="71437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COMM Template CB">
  <a:themeElements>
    <a:clrScheme name="">
      <a:dk1>
        <a:srgbClr val="003399"/>
      </a:dk1>
      <a:lt1>
        <a:srgbClr val="FFFFFF"/>
      </a:lt1>
      <a:dk2>
        <a:srgbClr val="003399"/>
      </a:dk2>
      <a:lt2>
        <a:srgbClr val="000066"/>
      </a:lt2>
      <a:accent1>
        <a:srgbClr val="FF3300"/>
      </a:accent1>
      <a:accent2>
        <a:srgbClr val="FF9900"/>
      </a:accent2>
      <a:accent3>
        <a:srgbClr val="FFFFFF"/>
      </a:accent3>
      <a:accent4>
        <a:srgbClr val="002A82"/>
      </a:accent4>
      <a:accent5>
        <a:srgbClr val="FFADAA"/>
      </a:accent5>
      <a:accent6>
        <a:srgbClr val="E78A00"/>
      </a:accent6>
      <a:hlink>
        <a:srgbClr val="FF9900"/>
      </a:hlink>
      <a:folHlink>
        <a:srgbClr val="FFCC00"/>
      </a:folHlink>
    </a:clrScheme>
    <a:fontScheme name="DCOMM Template C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H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H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65" charset="0"/>
          </a:defRPr>
        </a:defPPr>
      </a:lstStyle>
    </a:lnDef>
  </a:objectDefaults>
  <a:extraClrSchemeLst>
    <a:extraClrScheme>
      <a:clrScheme name="DCOMM Template CB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COMM Template CB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COMM Template CB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9523</TotalTime>
  <Words>1550</Words>
  <Application>Microsoft Office PowerPoint</Application>
  <PresentationFormat>On-screen Show (4:3)</PresentationFormat>
  <Paragraphs>184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DCOMM Template CB</vt:lpstr>
      <vt:lpstr>លទ្ធផលនៃកិច្ចពិភាក្សាឡើងវិញស្តីពីកិច្ចគាំពារសង្គមក្នុងសន្និសីទពលកម្មអន្តរជាតិ (ខែមិថុនា ឆ្នាំ 2011)</vt:lpstr>
      <vt:lpstr>ការសំយោគលទ្ធផលសន្នីសិទពលកម្មអន្តរជាតិលើកទី ១១០</vt:lpstr>
      <vt:lpstr>ILC 2011: ការព្រមព្រៀងយ៉ាងខ្លាំងស្តីពីសុវត្ថិភាពសង្គមសម្រាប់មនុស្សគ្រប់រូប</vt:lpstr>
      <vt:lpstr>ការអះអាងជាអត្ថបទខ្លះៗ៖</vt:lpstr>
      <vt:lpstr>ការធានាទាំង ៤ - ការពង្រីកតាមខ្សែផ្តេកតាមរយៈទម្រង់កិច្ចគាំពារសង្គម</vt:lpstr>
      <vt:lpstr>ទម្រង់កិច្ចគាំពារសង្គមថ្នាក់ជាតិ៖ ផ្តោតទៅលើអាទិភាព និងការអនុវត្តនៅថ្នាក់ជាតិ</vt:lpstr>
      <vt:lpstr>វិសាលភាពកិច្ចគាំពារសង្គម និងអភិក្រមមុខពីរ</vt:lpstr>
      <vt:lpstr>អភិក្រមជាច្រើនសម្រាប់កសាងទម្រង់កិច្ចគាំពារសង្គម...</vt:lpstr>
      <vt:lpstr>អភិក្រមជាច្រើនសម្រាប់កសាងទម្រង់កិច្ចគាំពារសង្គម...</vt:lpstr>
      <vt:lpstr>អត្ថន័យបង្កប់... កសាងវដ្តត្រឹមត្រូវនៃកិច្ចគាំពារសង្គម-ភាពមានការធ្វើ-កំណើន</vt:lpstr>
      <vt:lpstr>ភិមសា – ព្រឹត្តិការណ៍កន្លងផុត និងសម្រាប់ពេលអនាគត</vt:lpstr>
      <vt:lpstr>ភិមសា – ព្រឹត្តិការណ៍កន្លងផុត និងសម្រាប់ពេលអនាគត</vt:lpstr>
      <vt:lpstr>ភិមសា – ព្រឹត្តិការណ៍កន្លងផុត និងសម្រាប់ពេលអនាគត</vt:lpstr>
    </vt:vector>
  </TitlesOfParts>
  <Company>ILO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Helmut Schwarzer</dc:creator>
  <cp:lastModifiedBy>smang</cp:lastModifiedBy>
  <cp:revision>493</cp:revision>
  <dcterms:created xsi:type="dcterms:W3CDTF">2009-08-28T09:55:21Z</dcterms:created>
  <dcterms:modified xsi:type="dcterms:W3CDTF">2011-11-02T07:11:27Z</dcterms:modified>
</cp:coreProperties>
</file>