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62" r:id="rId3"/>
    <p:sldId id="260" r:id="rId4"/>
    <p:sldId id="261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8EEA5-507E-407F-814B-B176628B49DC}" type="datetimeFigureOut">
              <a:rPr lang="en-US" smtClean="0"/>
              <a:pPr/>
              <a:t>3/29/2012</a:t>
            </a:fld>
            <a:endParaRPr lang="en-GB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749BB0-9DAD-4DB4-BB01-255A4D9D8EAF}" type="slidenum">
              <a:rPr lang="en-GB" smtClean="0"/>
              <a:pPr/>
              <a:t>‹N°›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719E9-6A0F-40DD-9D67-63607445B180}" type="datetimeFigureOut">
              <a:rPr lang="en-US" smtClean="0"/>
              <a:pPr/>
              <a:t>3/29/2012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32D-EADD-4BBA-9E15-0413EC22FD4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719E9-6A0F-40DD-9D67-63607445B180}" type="datetimeFigureOut">
              <a:rPr lang="en-US" smtClean="0"/>
              <a:pPr/>
              <a:t>3/29/2012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32D-EADD-4BBA-9E15-0413EC22FD4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719E9-6A0F-40DD-9D67-63607445B180}" type="datetimeFigureOut">
              <a:rPr lang="en-US" smtClean="0"/>
              <a:pPr/>
              <a:t>3/29/2012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32D-EADD-4BBA-9E15-0413EC22FD4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719E9-6A0F-40DD-9D67-63607445B180}" type="datetimeFigureOut">
              <a:rPr lang="en-US" smtClean="0"/>
              <a:pPr/>
              <a:t>3/29/2012</a:t>
            </a:fld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32D-EADD-4BBA-9E15-0413EC22FD4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719E9-6A0F-40DD-9D67-63607445B180}" type="datetimeFigureOut">
              <a:rPr lang="en-US" smtClean="0"/>
              <a:pPr/>
              <a:t>3/29/2012</a:t>
            </a:fld>
            <a:endParaRPr lang="en-GB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32D-EADD-4BBA-9E15-0413EC22FD4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719E9-6A0F-40DD-9D67-63607445B180}" type="datetimeFigureOut">
              <a:rPr lang="en-US" smtClean="0"/>
              <a:pPr/>
              <a:t>3/29/2012</a:t>
            </a:fld>
            <a:endParaRPr lang="en-GB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32D-EADD-4BBA-9E15-0413EC22FD4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719E9-6A0F-40DD-9D67-63607445B180}" type="datetimeFigureOut">
              <a:rPr lang="en-US" smtClean="0"/>
              <a:pPr/>
              <a:t>3/29/2012</a:t>
            </a:fld>
            <a:endParaRPr lang="en-GB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32D-EADD-4BBA-9E15-0413EC22FD4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719E9-6A0F-40DD-9D67-63607445B180}" type="datetimeFigureOut">
              <a:rPr lang="en-US" smtClean="0"/>
              <a:pPr/>
              <a:t>3/29/2012</a:t>
            </a:fld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32D-EADD-4BBA-9E15-0413EC22FD4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719E9-6A0F-40DD-9D67-63607445B180}" type="datetimeFigureOut">
              <a:rPr lang="en-US" smtClean="0"/>
              <a:pPr/>
              <a:t>3/29/2012</a:t>
            </a:fld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32D-EADD-4BBA-9E15-0413EC22FD4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719E9-6A0F-40DD-9D67-63607445B180}" type="datetimeFigureOut">
              <a:rPr lang="en-US" smtClean="0"/>
              <a:pPr/>
              <a:t>3/29/2012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32D-EADD-4BBA-9E15-0413EC22FD4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719E9-6A0F-40DD-9D67-63607445B180}" type="datetimeFigureOut">
              <a:rPr lang="en-US" smtClean="0"/>
              <a:pPr/>
              <a:t>3/29/2012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FC32D-EADD-4BBA-9E15-0413EC22FD4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re et graphique ou organigramme hiérarc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graphique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E9FE6C4-62C8-446D-B90D-E331D2D17794}" type="datetimeFigureOut">
              <a:rPr lang="en-US"/>
              <a:pPr/>
              <a:t>3/29/2012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3B8CE9E-1933-4A1E-BFDE-BDDB0AB8509B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719E9-6A0F-40DD-9D67-63607445B180}" type="datetimeFigureOut">
              <a:rPr lang="en-US" smtClean="0"/>
              <a:pPr/>
              <a:t>3/29/2012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FC32D-EADD-4BBA-9E15-0413EC22FD4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357299"/>
            <a:ext cx="7958166" cy="224315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National Dialogue on Integrated Employment and Social Policies  the </a:t>
            </a:r>
            <a:r>
              <a:rPr lang="en-US" dirty="0" smtClean="0"/>
              <a:t>next steps from </a:t>
            </a:r>
            <a:r>
              <a:rPr lang="en-US" dirty="0" smtClean="0"/>
              <a:t>the Employment Perspective</a:t>
            </a:r>
            <a:endParaRPr lang="en-GB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Sukti</a:t>
            </a:r>
            <a:r>
              <a:rPr lang="en-US" dirty="0" smtClean="0"/>
              <a:t> </a:t>
            </a:r>
            <a:r>
              <a:rPr lang="en-US" dirty="0" err="1" smtClean="0"/>
              <a:t>Dasgupta</a:t>
            </a:r>
            <a:endParaRPr lang="en-US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53" name="Rectangle 1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CC3300"/>
                </a:solidFill>
              </a:rPr>
              <a:t>EP  development: where are we and what do we need to do?</a:t>
            </a:r>
            <a:endParaRPr lang="en-GB" sz="3200" dirty="0">
              <a:solidFill>
                <a:srgbClr val="CC33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500034" y="1500174"/>
            <a:ext cx="8286808" cy="49292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MOLVT has requested ILO support for NEP, within the framework of the NSDP and the Rectangular strategy.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As part of the ILO/EU project on Employment and Social Protection, a concept note on issues for Employment Policy for Cambodia has been prepared and disseminated, another paper on integrating EP and SP – many capacity building workshops held including with TUs.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2000" dirty="0">
              <a:latin typeface="Calibri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NEXT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STEPS USING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EU/ILO PRJECT INPUTS 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Carry out in-depth studies  on specific  issues _ </a:t>
            </a:r>
          </a:p>
          <a:p>
            <a:pPr marL="800100" lvl="1" indent="-342900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such as rural sector, </a:t>
            </a:r>
          </a:p>
          <a:p>
            <a:pPr marL="800100" lvl="1" indent="-342900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opportunities for migration that is legal and protected</a:t>
            </a:r>
          </a:p>
          <a:p>
            <a:pPr marL="800100" lvl="1" indent="-342900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Identify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sectoral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and macro policies to support priority sectors, such as SME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Setting up of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interministerial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committee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000" baseline="0" dirty="0" smtClean="0">
                <a:latin typeface="Calibri" pitchFamily="34" charset="0"/>
              </a:rPr>
              <a:t>TRIPARTIE</a:t>
            </a:r>
            <a:r>
              <a:rPr lang="en-US" sz="2000" dirty="0" smtClean="0">
                <a:latin typeface="Calibri" pitchFamily="34" charset="0"/>
              </a:rPr>
              <a:t> and INTERMINISTERIAL consultation on priorities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PREPARE EP with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action plan for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govt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consideration</a:t>
            </a:r>
            <a:endParaRPr kumimoji="0" lang="en-GB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THE  VISION for an SP integrated EP </a:t>
            </a:r>
            <a:r>
              <a:rPr lang="en-US" sz="2800" dirty="0" smtClean="0">
                <a:solidFill>
                  <a:srgbClr val="FF0000"/>
                </a:solidFill>
              </a:rPr>
              <a:t>: A well functioning </a:t>
            </a:r>
            <a:r>
              <a:rPr lang="en-US" sz="2800" dirty="0" err="1" smtClean="0">
                <a:solidFill>
                  <a:srgbClr val="FF0000"/>
                </a:solidFill>
              </a:rPr>
              <a:t>labour</a:t>
            </a:r>
            <a:r>
              <a:rPr lang="en-US" sz="2800" dirty="0" smtClean="0">
                <a:solidFill>
                  <a:srgbClr val="FF0000"/>
                </a:solidFill>
              </a:rPr>
              <a:t> market that  supports Cambodia s growth with equity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58204" cy="4757758"/>
          </a:xfrm>
        </p:spPr>
        <p:txBody>
          <a:bodyPr>
            <a:noAutofit/>
          </a:bodyPr>
          <a:lstStyle/>
          <a:p>
            <a:pPr eaLnBrk="0" hangingPunct="0">
              <a:lnSpc>
                <a:spcPct val="80000"/>
              </a:lnSpc>
              <a:buFontTx/>
              <a:buChar char="•"/>
            </a:pPr>
            <a:r>
              <a:rPr lang="en-US" sz="2400" dirty="0" smtClean="0"/>
              <a:t>Preparing the youth to face the </a:t>
            </a:r>
            <a:r>
              <a:rPr lang="en-US" sz="2400" dirty="0" err="1" smtClean="0"/>
              <a:t>labour</a:t>
            </a:r>
            <a:r>
              <a:rPr lang="en-US" sz="2400" dirty="0" smtClean="0"/>
              <a:t> market, </a:t>
            </a:r>
          </a:p>
          <a:p>
            <a:pPr lvl="1" eaLnBrk="0" hangingPunct="0">
              <a:lnSpc>
                <a:spcPct val="80000"/>
              </a:lnSpc>
              <a:buFontTx/>
              <a:buChar char="–"/>
            </a:pPr>
            <a:r>
              <a:rPr lang="en-US" sz="2400" dirty="0" smtClean="0"/>
              <a:t>to equip them with necessary skills that market demands</a:t>
            </a:r>
          </a:p>
          <a:p>
            <a:pPr lvl="1" eaLnBrk="0" hangingPunct="0">
              <a:lnSpc>
                <a:spcPct val="80000"/>
              </a:lnSpc>
              <a:buFontTx/>
              <a:buChar char="–"/>
            </a:pPr>
            <a:r>
              <a:rPr lang="en-US" sz="2400" dirty="0" smtClean="0"/>
              <a:t>Institutions to match skills to demand</a:t>
            </a:r>
          </a:p>
          <a:p>
            <a:pPr lvl="1" eaLnBrk="0" hangingPunct="0">
              <a:lnSpc>
                <a:spcPct val="80000"/>
              </a:lnSpc>
              <a:buFontTx/>
              <a:buChar char="–"/>
            </a:pPr>
            <a:r>
              <a:rPr lang="en-US" sz="2400" dirty="0" smtClean="0"/>
              <a:t>to adapt and adjust to changing skill requirements of the market</a:t>
            </a:r>
          </a:p>
          <a:p>
            <a:pPr lvl="1" eaLnBrk="0" hangingPunct="0">
              <a:lnSpc>
                <a:spcPct val="80000"/>
              </a:lnSpc>
              <a:buFontTx/>
              <a:buChar char="–"/>
            </a:pPr>
            <a:r>
              <a:rPr lang="en-US" sz="2400" dirty="0" smtClean="0"/>
              <a:t>Support the poor during job search with basic income security and ALMPs</a:t>
            </a:r>
          </a:p>
          <a:p>
            <a:pPr eaLnBrk="0" hangingPunct="0">
              <a:lnSpc>
                <a:spcPct val="80000"/>
              </a:lnSpc>
              <a:buFontTx/>
              <a:buChar char="•"/>
            </a:pPr>
            <a:endParaRPr lang="en-US" sz="2400" dirty="0" smtClean="0"/>
          </a:p>
          <a:p>
            <a:pPr eaLnBrk="0" hangingPunct="0">
              <a:lnSpc>
                <a:spcPct val="80000"/>
              </a:lnSpc>
              <a:buFontTx/>
              <a:buChar char="•"/>
            </a:pPr>
            <a:r>
              <a:rPr lang="en-US" sz="2400" dirty="0" smtClean="0"/>
              <a:t>Creating an enabling environment for good jobs to grow through </a:t>
            </a:r>
            <a:r>
              <a:rPr lang="en-US" sz="2400" dirty="0" err="1" smtClean="0"/>
              <a:t>sectoral</a:t>
            </a:r>
            <a:r>
              <a:rPr lang="en-US" sz="2400" dirty="0" smtClean="0"/>
              <a:t> and macroeconomic focus , extending protection to those jobs which are not protected</a:t>
            </a:r>
          </a:p>
          <a:p>
            <a:pPr eaLnBrk="0" hangingPunct="0">
              <a:lnSpc>
                <a:spcPct val="80000"/>
              </a:lnSpc>
              <a:buFontTx/>
              <a:buChar char="•"/>
            </a:pPr>
            <a:endParaRPr lang="en-US" sz="2400" dirty="0" smtClean="0"/>
          </a:p>
          <a:p>
            <a:pPr eaLnBrk="0" hangingPunct="0">
              <a:lnSpc>
                <a:spcPct val="80000"/>
              </a:lnSpc>
              <a:buFontTx/>
              <a:buChar char="•"/>
            </a:pPr>
            <a:r>
              <a:rPr lang="en-US" sz="2400" dirty="0" smtClean="0"/>
              <a:t>Providing supportive mechanisms to enhance productivity, protection  and security, and promote social justice</a:t>
            </a:r>
          </a:p>
          <a:p>
            <a:endParaRPr lang="en-GB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85728"/>
            <a:ext cx="8147050" cy="706437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CC3300"/>
                </a:solidFill>
              </a:rPr>
              <a:t>SP integrated EP with focus on young people: </a:t>
            </a:r>
            <a:r>
              <a:rPr lang="en-US" sz="3200" dirty="0" smtClean="0">
                <a:solidFill>
                  <a:srgbClr val="CC3300"/>
                </a:solidFill>
              </a:rPr>
              <a:t>the framework</a:t>
            </a:r>
            <a:endParaRPr lang="en-GB" sz="3200" dirty="0">
              <a:solidFill>
                <a:srgbClr val="CC3300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71546"/>
            <a:ext cx="8258204" cy="5453079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sz="1800" dirty="0">
                <a:solidFill>
                  <a:srgbClr val="000099"/>
                </a:solidFill>
              </a:rPr>
              <a:t>DEMAND </a:t>
            </a:r>
            <a:r>
              <a:rPr lang="en-US" sz="1800" dirty="0" smtClean="0">
                <a:solidFill>
                  <a:srgbClr val="000099"/>
                </a:solidFill>
              </a:rPr>
              <a:t>SIDE </a:t>
            </a:r>
            <a:endParaRPr lang="en-US" sz="1800" dirty="0">
              <a:solidFill>
                <a:srgbClr val="000099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1800" dirty="0" err="1" smtClean="0"/>
              <a:t>Sectoral</a:t>
            </a:r>
            <a:r>
              <a:rPr lang="en-US" sz="1800" dirty="0" smtClean="0"/>
              <a:t> </a:t>
            </a:r>
            <a:r>
              <a:rPr lang="en-US" sz="1800" dirty="0"/>
              <a:t>policies for garments, agriculture, tourism and construction – </a:t>
            </a:r>
            <a:r>
              <a:rPr lang="en-US" sz="1800" dirty="0" smtClean="0"/>
              <a:t>where is productive employment growing? </a:t>
            </a:r>
            <a:r>
              <a:rPr lang="en-US" sz="1800" dirty="0"/>
              <a:t>What other new sectors need attention? Industrial policy for diversification? </a:t>
            </a:r>
          </a:p>
          <a:p>
            <a:pPr>
              <a:lnSpc>
                <a:spcPct val="80000"/>
              </a:lnSpc>
            </a:pPr>
            <a:r>
              <a:rPr lang="en-US" sz="1800" dirty="0" smtClean="0"/>
              <a:t>Prospects </a:t>
            </a:r>
            <a:r>
              <a:rPr lang="en-US" sz="1800" dirty="0"/>
              <a:t>for international migration</a:t>
            </a:r>
          </a:p>
          <a:p>
            <a:pPr>
              <a:lnSpc>
                <a:spcPct val="80000"/>
              </a:lnSpc>
            </a:pPr>
            <a:r>
              <a:rPr lang="en-US" sz="1800" dirty="0" err="1" smtClean="0"/>
              <a:t>Entreprenuership</a:t>
            </a:r>
            <a:r>
              <a:rPr lang="en-US" sz="1800" dirty="0" smtClean="0"/>
              <a:t> </a:t>
            </a:r>
            <a:r>
              <a:rPr lang="en-US" sz="1800" dirty="0"/>
              <a:t>development  - credit? </a:t>
            </a:r>
            <a:r>
              <a:rPr lang="en-US" sz="1800" dirty="0" smtClean="0"/>
              <a:t>market?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96.6% of establishments are unregistered (Economic Census 2011)</a:t>
            </a:r>
          </a:p>
          <a:p>
            <a:pPr>
              <a:lnSpc>
                <a:spcPct val="80000"/>
              </a:lnSpc>
            </a:pPr>
            <a:r>
              <a:rPr lang="en-US" sz="1800" dirty="0" smtClean="0"/>
              <a:t>Public </a:t>
            </a:r>
            <a:r>
              <a:rPr lang="en-US" sz="1800" dirty="0" smtClean="0"/>
              <a:t>Works for employment creation</a:t>
            </a:r>
            <a:endParaRPr lang="en-US" sz="1800" dirty="0"/>
          </a:p>
          <a:p>
            <a:pPr>
              <a:lnSpc>
                <a:spcPct val="80000"/>
              </a:lnSpc>
            </a:pPr>
            <a:endParaRPr lang="en-US" sz="1800" dirty="0"/>
          </a:p>
          <a:p>
            <a:pPr>
              <a:lnSpc>
                <a:spcPct val="80000"/>
              </a:lnSpc>
            </a:pPr>
            <a:endParaRPr lang="en-US" sz="1800" dirty="0">
              <a:solidFill>
                <a:srgbClr val="000099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1800" dirty="0">
                <a:solidFill>
                  <a:srgbClr val="000099"/>
                </a:solidFill>
              </a:rPr>
              <a:t>SUPPLY SIDE</a:t>
            </a:r>
          </a:p>
          <a:p>
            <a:pPr>
              <a:lnSpc>
                <a:spcPct val="80000"/>
              </a:lnSpc>
            </a:pPr>
            <a:r>
              <a:rPr lang="en-US" sz="1800" dirty="0"/>
              <a:t>Skills </a:t>
            </a:r>
            <a:r>
              <a:rPr lang="en-US" sz="1800" dirty="0" smtClean="0"/>
              <a:t>mismatch </a:t>
            </a:r>
            <a:r>
              <a:rPr lang="en-US" sz="1800" dirty="0"/>
              <a:t>– appropriate skill development- what kind of new skills needed?</a:t>
            </a:r>
          </a:p>
          <a:p>
            <a:pPr>
              <a:lnSpc>
                <a:spcPct val="80000"/>
              </a:lnSpc>
            </a:pPr>
            <a:r>
              <a:rPr lang="en-US" sz="1800" dirty="0" smtClean="0"/>
              <a:t>Wage </a:t>
            </a:r>
            <a:r>
              <a:rPr lang="en-US" sz="1800" dirty="0"/>
              <a:t>policies</a:t>
            </a:r>
          </a:p>
          <a:p>
            <a:pPr>
              <a:lnSpc>
                <a:spcPct val="80000"/>
              </a:lnSpc>
            </a:pPr>
            <a:endParaRPr lang="en-US" sz="1800" dirty="0"/>
          </a:p>
          <a:p>
            <a:pPr>
              <a:lnSpc>
                <a:spcPct val="80000"/>
              </a:lnSpc>
            </a:pPr>
            <a:endParaRPr lang="en-US" sz="1800" dirty="0">
              <a:solidFill>
                <a:srgbClr val="000099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1800" dirty="0">
                <a:solidFill>
                  <a:srgbClr val="000099"/>
                </a:solidFill>
              </a:rPr>
              <a:t>MATCHING DEMAND AND </a:t>
            </a:r>
            <a:r>
              <a:rPr lang="en-US" sz="1800" dirty="0" smtClean="0">
                <a:solidFill>
                  <a:srgbClr val="000099"/>
                </a:solidFill>
              </a:rPr>
              <a:t>SUPPLY, MATCHING SOCIAL PROTECTION WITH EMPL</a:t>
            </a:r>
            <a:endParaRPr lang="en-US" sz="1800" dirty="0">
              <a:solidFill>
                <a:srgbClr val="000099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1800" dirty="0" smtClean="0"/>
              <a:t>Reliable </a:t>
            </a:r>
            <a:r>
              <a:rPr lang="en-US" sz="1800" dirty="0" err="1"/>
              <a:t>labour</a:t>
            </a:r>
            <a:r>
              <a:rPr lang="en-US" sz="1800" dirty="0"/>
              <a:t> market information systems- regular </a:t>
            </a:r>
            <a:r>
              <a:rPr lang="en-US" sz="1800" dirty="0" smtClean="0"/>
              <a:t>data / LMIS</a:t>
            </a:r>
            <a:endParaRPr lang="en-US" sz="1800" dirty="0"/>
          </a:p>
          <a:p>
            <a:pPr>
              <a:lnSpc>
                <a:spcPct val="80000"/>
              </a:lnSpc>
            </a:pPr>
            <a:r>
              <a:rPr lang="en-US" sz="1800" dirty="0" smtClean="0"/>
              <a:t>Job </a:t>
            </a:r>
            <a:r>
              <a:rPr lang="en-US" sz="1800" dirty="0" err="1" smtClean="0"/>
              <a:t>centres</a:t>
            </a:r>
            <a:r>
              <a:rPr lang="en-US" sz="1800" dirty="0" smtClean="0"/>
              <a:t> / One stop shop/ ALMP</a:t>
            </a:r>
            <a:endParaRPr lang="en-US" sz="1800" dirty="0"/>
          </a:p>
          <a:p>
            <a:pPr>
              <a:lnSpc>
                <a:spcPct val="80000"/>
              </a:lnSpc>
            </a:pPr>
            <a:endParaRPr lang="en-US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375</Words>
  <Application>Microsoft Office PowerPoint</Application>
  <PresentationFormat>Affichage à l'écran (4:3)</PresentationFormat>
  <Paragraphs>42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National Dialogue on Integrated Employment and Social Policies  the next steps from the Employment Perspective</vt:lpstr>
      <vt:lpstr>EP  development: where are we and what do we need to do?</vt:lpstr>
      <vt:lpstr>THE  VISION for an SP integrated EP : A well functioning labour market that  supports Cambodia s growth with equity</vt:lpstr>
      <vt:lpstr>SP integrated EP with focus on young people: the framework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Maki</dc:creator>
  <cp:lastModifiedBy>Maki</cp:lastModifiedBy>
  <cp:revision>10</cp:revision>
  <dcterms:created xsi:type="dcterms:W3CDTF">2012-03-29T03:58:21Z</dcterms:created>
  <dcterms:modified xsi:type="dcterms:W3CDTF">2012-03-29T05:17:06Z</dcterms:modified>
</cp:coreProperties>
</file>