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3" r:id="rId1"/>
  </p:sldMasterIdLst>
  <p:sldIdLst>
    <p:sldId id="256" r:id="rId2"/>
    <p:sldId id="257" r:id="rId3"/>
    <p:sldId id="259" r:id="rId4"/>
    <p:sldId id="262" r:id="rId5"/>
    <p:sldId id="260" r:id="rId6"/>
  </p:sldIdLst>
  <p:sldSz cx="12192000" cy="6858000"/>
  <p:notesSz cx="6858000" cy="9144000"/>
  <p:custDataLst>
    <p:tags r:id="rId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74"/>
  </p:normalViewPr>
  <p:slideViewPr>
    <p:cSldViewPr snapToGrid="0" snapToObjects="1">
      <p:cViewPr varScale="1">
        <p:scale>
          <a:sx n="71" d="100"/>
          <a:sy n="71" d="100"/>
        </p:scale>
        <p:origin x="5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tags" Target="tags/tag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061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958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577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906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693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207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991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893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347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116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7885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832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2819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144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3215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859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740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146298" y="4719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Hướng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dẫn</a:t>
            </a:r>
            <a:endParaRPr lang="en-GB" sz="4400" b="1" dirty="0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xmlns="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2146299" y="1828800"/>
            <a:ext cx="8648701" cy="40767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Đọc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tài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liệu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về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bối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cảnh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Có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thể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khảo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nguồn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thông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tin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khác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Chuẩn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bị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bài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trình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bày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Powerpoint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theo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đề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cương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dưới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đây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8567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3441698" y="27706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ĐỀ CƯƠNG BÀI TRÌNH BÀY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5733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8" y="1"/>
            <a:ext cx="10439402" cy="18669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Việt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Nam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đã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triển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khai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thành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công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biện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pháp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nào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để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mở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rộng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bao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phủ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BHYT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đến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một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tỷ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lệ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lớn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người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dân</a:t>
            </a:r>
            <a:r>
              <a:rPr lang="vi-VN" sz="3600" b="1" dirty="0">
                <a:cs typeface="Microsoft Tai Le" panose="020B0502040204020203" pitchFamily="34" charset="0"/>
              </a:rPr>
              <a:t>?</a:t>
            </a:r>
            <a:endParaRPr lang="en-IN" sz="3600" b="1" dirty="0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xmlns="" id="{5840E3D4-891A-E043-91EA-6EBBDA6D1739}"/>
              </a:ext>
            </a:extLst>
          </p:cNvPr>
          <p:cNvSpPr txBox="1">
            <a:spLocks/>
          </p:cNvSpPr>
          <p:nvPr/>
        </p:nvSpPr>
        <p:spPr>
          <a:xfrm>
            <a:off x="1752599" y="2186152"/>
            <a:ext cx="10439401" cy="4671848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Cơ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sở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pháp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lý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ngày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càng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hoàn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thiện</a:t>
            </a:r>
            <a:endParaRPr lang="en-GB" sz="2800" dirty="0" smtClean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Mệnh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lệnh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hành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chính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tạo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điều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kiện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thực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hiện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trong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cả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nước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Hệ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thống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cung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cấp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dịch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vụ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Giảm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sự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phân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biệt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bệnh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nhân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theo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bảo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hiểm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và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bệnh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nhân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sử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dụng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dịch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vụ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tự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nguyện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, </a:t>
            </a: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quyền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lợi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BHYT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ngày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càng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hấp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dẫn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Tăng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lợi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ích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của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người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thụ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hưởng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: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mở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rộng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dịch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vụ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BHYT ở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cơ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sở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tư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nhân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,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mở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rộng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phạm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vi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được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đồng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chi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trả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BHYT.</a:t>
            </a:r>
          </a:p>
          <a:p>
            <a:pPr>
              <a:lnSpc>
                <a:spcPct val="150000"/>
              </a:lnSpc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>
              <a:lnSpc>
                <a:spcPct val="150000"/>
              </a:lnSpc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19595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8" y="1"/>
            <a:ext cx="10439402" cy="18669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Việt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Nam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đã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triển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khai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thành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công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biện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pháp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nào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để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mở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rộng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bao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phủ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BHYT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đến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một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tỷ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lệ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lớn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người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dân</a:t>
            </a:r>
            <a:r>
              <a:rPr lang="vi-VN" sz="3600" b="1" dirty="0" smtClean="0">
                <a:cs typeface="Microsoft Tai Le" panose="020B0502040204020203" pitchFamily="34" charset="0"/>
              </a:rPr>
              <a:t>?</a:t>
            </a:r>
            <a:r>
              <a:rPr lang="en-US" sz="3600" b="1" dirty="0" smtClean="0">
                <a:cs typeface="Microsoft Tai Le" panose="020B0502040204020203" pitchFamily="34" charset="0"/>
              </a:rPr>
              <a:t> (</a:t>
            </a:r>
            <a:r>
              <a:rPr lang="en-US" sz="3600" b="1" dirty="0" err="1" smtClean="0">
                <a:cs typeface="Microsoft Tai Le" panose="020B0502040204020203" pitchFamily="34" charset="0"/>
              </a:rPr>
              <a:t>tiếp</a:t>
            </a:r>
            <a:r>
              <a:rPr lang="en-US" sz="3600" b="1" dirty="0" smtClean="0">
                <a:cs typeface="Microsoft Tai Le" panose="020B0502040204020203" pitchFamily="34" charset="0"/>
              </a:rPr>
              <a:t>)</a:t>
            </a:r>
            <a:endParaRPr lang="en-IN" sz="3600" b="1" dirty="0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xmlns="" id="{5840E3D4-891A-E043-91EA-6EBBDA6D1739}"/>
              </a:ext>
            </a:extLst>
          </p:cNvPr>
          <p:cNvSpPr txBox="1">
            <a:spLocks/>
          </p:cNvSpPr>
          <p:nvPr/>
        </p:nvSpPr>
        <p:spPr>
          <a:xfrm>
            <a:off x="1752599" y="2186152"/>
            <a:ext cx="10439401" cy="46718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Điều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kiện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vào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hệ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thống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thuận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lợi</a:t>
            </a: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ăng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hỗ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trợ</a:t>
            </a: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>
              <a:lnSpc>
                <a:spcPct val="150000"/>
              </a:lnSpc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>
              <a:lnSpc>
                <a:spcPct val="150000"/>
              </a:lnSpc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927899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xmlns="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1752598" y="10072"/>
            <a:ext cx="10439402" cy="2301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Việt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Nam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còn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phải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đối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mặt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với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thách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thức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nào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nhằm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giữ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vững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những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thành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tựu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đã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đạt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được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về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mở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rộng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bao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phủ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BHYT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và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tiến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gần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hơn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đến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bao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phủ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y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tế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toàn</a:t>
            </a:r>
            <a:r>
              <a:rPr lang="en-GB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36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dân</a:t>
            </a:r>
            <a:r>
              <a:rPr lang="vi-VN" sz="3600" b="1" dirty="0">
                <a:cs typeface="Microsoft Tai Le" panose="020B0502040204020203" pitchFamily="34" charset="0"/>
              </a:rPr>
              <a:t>?</a:t>
            </a:r>
            <a:r>
              <a:rPr lang="en-IN" sz="36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xmlns="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1752599" y="2186152"/>
            <a:ext cx="10439401" cy="467184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2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Tĩnh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bền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vững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của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Quỹ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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Quản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lý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và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sử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dụng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quỹ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một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cách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hiệu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quả</a:t>
            </a:r>
            <a:endParaRPr lang="en-GB" sz="2800" dirty="0" smtClean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Chất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lượng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của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dịch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vụ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y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tế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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Tăng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tính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hấp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dẫn</a:t>
            </a:r>
            <a:endParaRPr lang="en-GB" sz="2800" dirty="0" smtClean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Duy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trì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tính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bền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vững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của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đối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tượng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(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đoạn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ít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cần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bảo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hiểm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,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hộ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thoát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nghèo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) 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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Mức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độ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quan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tâm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của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hộ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gia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đình</a:t>
            </a:r>
            <a:endParaRPr lang="en-GB" sz="2800" dirty="0" smtClean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Chủ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trương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tự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chủ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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Giá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dịch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vụ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y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tế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tăng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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Người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dân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cần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BHYT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hơn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(do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lợi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ích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lớn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hơn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)</a:t>
            </a: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Thiếu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sự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kết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nối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BHYT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của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nhà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nước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với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của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tư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nhân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(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khó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theo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dõi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để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xác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định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dirty="0" err="1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đối</a:t>
            </a:r>
            <a:r>
              <a:rPr lang="en-GB" sz="2800" dirty="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 </a:t>
            </a:r>
            <a:r>
              <a:rPr lang="en-GB" sz="2800" smtClean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  <a:sym typeface="Wingdings" panose="05000000000000000000" pitchFamily="2" charset="2"/>
              </a:rPr>
              <a:t>tượng)</a:t>
            </a:r>
            <a:endParaRPr lang="en-GB" sz="2800" dirty="0" smtClean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>
              <a:lnSpc>
                <a:spcPct val="150000"/>
              </a:lnSpc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endParaRPr lang="en-GB" sz="2800" dirty="0">
              <a:solidFill>
                <a:schemeClr val="tx1"/>
              </a:solidFill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215796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PPT_DBNAME" val="1dbc2710-4f9e-4c0a-abfb-055d58bc35f4.mdb"/>
  <p:tag name="ARS_RESPONSE_PERSONNUM" val="3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S_RESPONSETYPE" val="None"/>
  <p:tag name="ARS_CHARTPARA_ITEMLABELFONTNAME" val="Arial"/>
  <p:tag name="ARS_CHARTPARA_ITEMLABELFONTSIZE" val="16"/>
  <p:tag name="ARS_CHARTPARA_ITEMLABELFONTBOLD" val="False"/>
  <p:tag name="ARS_CHARTPARA_ITEMLABELFONTITALIC" val="False"/>
  <p:tag name="ARS_CHARTPARA_ITEMLABELFONTCOLOR" val="-16777216"/>
  <p:tag name="ARS_CHARTPARA_DATALABELFONTNAME" val="Arial"/>
  <p:tag name="ARS_CHARTPARA_DATALABELFONTSIZE" val="14"/>
  <p:tag name="ARS_CHARTPARA_DATALABELFONTBOLD" val="False"/>
  <p:tag name="ARS_CHARTPARA_DATALABELFONTITALIC" val="False"/>
  <p:tag name="ARS_CHARTPARA_DATALABELFONTCOLOR" val="-16777216"/>
  <p:tag name="ARS_CHARTPARA_DATAFORMAT" val="ltNumberValue"/>
  <p:tag name="ARS_CHARTPARA_SHOWTIME" val="csStop"/>
  <p:tag name="ARS_CHARTPARA_DATAPERCENTBASE" val="crParticipant"/>
  <p:tag name="ARS_CHARTPARA_NUMBERDEC" val="0"/>
  <p:tag name="ARS_CHARTPARA_PERCENTDEC" val="1"/>
  <p:tag name="ARS_CHARTPARA_SHOW3D" val="0"/>
  <p:tag name="ARS_CHARTPOINTWIDTH" val="0.5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{D355B83E-96CB-D64D-833B-77B89CDDF896}tf10001069</Template>
  <TotalTime>114</TotalTime>
  <Words>331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Century Gothic</vt:lpstr>
      <vt:lpstr>Microsoft Tai Le</vt:lpstr>
      <vt:lpstr>Tahoma</vt:lpstr>
      <vt:lpstr>Wingdings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Loveleen</dc:creator>
  <cp:lastModifiedBy>Kishou Arima</cp:lastModifiedBy>
  <cp:revision>24</cp:revision>
  <dcterms:created xsi:type="dcterms:W3CDTF">2018-12-25T14:07:18Z</dcterms:created>
  <dcterms:modified xsi:type="dcterms:W3CDTF">2019-01-10T05:04:30Z</dcterms:modified>
</cp:coreProperties>
</file>