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95" r:id="rId3"/>
    <p:sldId id="342" r:id="rId4"/>
    <p:sldId id="303" r:id="rId5"/>
    <p:sldId id="349" r:id="rId6"/>
    <p:sldId id="304" r:id="rId7"/>
    <p:sldId id="343" r:id="rId8"/>
    <p:sldId id="305" r:id="rId9"/>
    <p:sldId id="340" r:id="rId10"/>
    <p:sldId id="348" r:id="rId11"/>
    <p:sldId id="338" r:id="rId12"/>
    <p:sldId id="314" r:id="rId13"/>
    <p:sldId id="325" r:id="rId14"/>
    <p:sldId id="327" r:id="rId15"/>
    <p:sldId id="316" r:id="rId16"/>
    <p:sldId id="336" r:id="rId17"/>
    <p:sldId id="326" r:id="rId18"/>
    <p:sldId id="306" r:id="rId19"/>
    <p:sldId id="335" r:id="rId20"/>
    <p:sldId id="331" r:id="rId21"/>
    <p:sldId id="307" r:id="rId22"/>
    <p:sldId id="337" r:id="rId23"/>
    <p:sldId id="347" r:id="rId24"/>
    <p:sldId id="346" r:id="rId25"/>
    <p:sldId id="308" r:id="rId26"/>
    <p:sldId id="317" r:id="rId27"/>
    <p:sldId id="339" r:id="rId28"/>
    <p:sldId id="344" r:id="rId29"/>
    <p:sldId id="318" r:id="rId30"/>
    <p:sldId id="345" r:id="rId31"/>
    <p:sldId id="293" r:id="rId32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bw" scaleToFitPaper="1" frameSlides="1"/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9011" autoAdjust="0"/>
    <p:restoredTop sz="94660"/>
  </p:normalViewPr>
  <p:slideViewPr>
    <p:cSldViewPr snapToObjects="1">
      <p:cViewPr>
        <p:scale>
          <a:sx n="90" d="100"/>
          <a:sy n="90" d="100"/>
        </p:scale>
        <p:origin x="-24" y="52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692B3-9880-F840-84F7-A8BAD95A74B7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56E86-8873-084B-B6B6-62F762E76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139190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49347-E691-7F44-ABF1-D5B1061F49D2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F75048-DDD5-EC4D-9E94-CF12E5A3FA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7920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05DD-006B-E744-BE60-AEC03E48B977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4F3E1-70B4-F346-8929-D8AAAE177193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0328-EDB9-804F-AC86-7388A49BCAE3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0CA0-C891-2442-A91A-E72F5135B243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E59F-202E-724F-AC94-BEE682B64E53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E4C-8E6D-954D-9ED1-E01A6021803B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1F31-CBDC-AC48-B3FC-871A1EF5D8D7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85464-3927-7946-85ED-EAFEEE0AE6E4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5592C-D6F5-7740-84FA-D851028A7904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1D2C-13EB-E142-A1D8-C76D2D6A7267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48102-E62F-2944-9D2A-ED79CAE01F9C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1DBA9-B0D7-854B-828A-0145635C166C}" type="datetime1">
              <a:rPr lang="en-US" smtClean="0"/>
              <a:pPr/>
              <a:t>08/11/2011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310" y="916164"/>
            <a:ext cx="8953500" cy="213183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Protection Expenditure and Performance Review (SPER)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6000" b="1" dirty="0" smtClean="0">
                <a:solidFill>
                  <a:schemeClr val="bg1">
                    <a:lumMod val="50000"/>
                  </a:schemeClr>
                </a:solidFill>
              </a:rPr>
              <a:t>Social Budgeting</a:t>
            </a:r>
            <a:endParaRPr 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07302" y="5257800"/>
            <a:ext cx="69342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i="1" dirty="0" smtClean="0"/>
              <a:t>Jean-Claude </a:t>
            </a:r>
            <a:r>
              <a:rPr lang="en-US" sz="2400" i="1" dirty="0" err="1" smtClean="0"/>
              <a:t>Hennicot</a:t>
            </a:r>
            <a:endParaRPr lang="en-US" sz="2400" i="1" dirty="0" smtClean="0"/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Consulting Actuary</a:t>
            </a:r>
          </a:p>
        </p:txBody>
      </p:sp>
      <p:pic>
        <p:nvPicPr>
          <p:cNvPr id="7" name="Picture 6" descr="logo_il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600" y="5181600"/>
            <a:ext cx="1937794" cy="1524000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79550" y="3810000"/>
            <a:ext cx="9601200" cy="1196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5400" b="1" i="1" dirty="0" smtClean="0"/>
              <a:t>in Cambodia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8682"/>
            <a:ext cx="8724900" cy="457394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Introduction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Social Protection in Cambodia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SP Expenditure &amp; Performance Review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The Social Budget Concept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Social Budgeting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The ILO Social Budget Model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Challenges in Cambodia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Next Steps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792162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Introduction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295400"/>
            <a:ext cx="9182100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</a:rPr>
              <a:t>Social Protection (ILO):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latin typeface="Times New Roman"/>
                <a:cs typeface="Times New Roman"/>
              </a:rPr>
              <a:t>Access to </a:t>
            </a:r>
            <a:r>
              <a:rPr lang="en-US" u="sng" dirty="0" smtClean="0">
                <a:latin typeface="Times New Roman"/>
                <a:cs typeface="Times New Roman"/>
              </a:rPr>
              <a:t>affordable Heath Care</a:t>
            </a:r>
            <a:r>
              <a:rPr lang="en-US" dirty="0" smtClean="0">
                <a:latin typeface="Times New Roman"/>
                <a:cs typeface="Times New Roman"/>
              </a:rPr>
              <a:t> for all</a:t>
            </a:r>
          </a:p>
          <a:p>
            <a:pPr marL="514350" indent="-514350">
              <a:buFont typeface="+mj-lt"/>
              <a:buAutoNum type="arabicPeriod"/>
            </a:pPr>
            <a:r>
              <a:rPr lang="en-US" u="sng" dirty="0" smtClean="0">
                <a:latin typeface="Times New Roman"/>
                <a:cs typeface="Times New Roman"/>
              </a:rPr>
              <a:t>Income Security</a:t>
            </a:r>
            <a:r>
              <a:rPr lang="en-US" dirty="0" smtClean="0">
                <a:latin typeface="Times New Roman"/>
                <a:cs typeface="Times New Roman"/>
              </a:rPr>
              <a:t> for all, in case of unemployment, sickness, maternity, old age, disability, or death</a:t>
            </a:r>
          </a:p>
          <a:p>
            <a:pPr marL="514350" indent="-514350">
              <a:buFont typeface="+mj-lt"/>
              <a:buAutoNum type="arabicPeriod"/>
            </a:pPr>
            <a:r>
              <a:rPr lang="en-US" u="sng" dirty="0" smtClean="0">
                <a:latin typeface="Times New Roman"/>
                <a:cs typeface="Times New Roman"/>
              </a:rPr>
              <a:t>Family Allowances</a:t>
            </a:r>
            <a:r>
              <a:rPr lang="en-US" dirty="0" smtClean="0">
                <a:latin typeface="Times New Roman"/>
                <a:cs typeface="Times New Roman"/>
              </a:rPr>
              <a:t/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Benefits for families with children</a:t>
            </a:r>
            <a:endParaRPr lang="en-US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u="sng" dirty="0" smtClean="0">
                <a:latin typeface="Times New Roman"/>
                <a:cs typeface="Times New Roman"/>
              </a:rPr>
              <a:t>Social Assistance/Welfare</a:t>
            </a:r>
            <a:r>
              <a:rPr lang="en-US" dirty="0" smtClean="0">
                <a:latin typeface="Times New Roman"/>
                <a:cs typeface="Times New Roman"/>
              </a:rPr>
              <a:t/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Transfers to the poor and vulnerable</a:t>
            </a:r>
          </a:p>
          <a:p>
            <a:pPr marL="0" indent="0">
              <a:spcBef>
                <a:spcPts val="1968"/>
              </a:spcBef>
              <a:buNone/>
            </a:pPr>
            <a:r>
              <a:rPr lang="en-US" i="1" dirty="0">
                <a:latin typeface="Times New Roman"/>
                <a:cs typeface="Times New Roman"/>
                <a:sym typeface="Wingdings"/>
              </a:rPr>
              <a:t> </a:t>
            </a:r>
            <a:r>
              <a:rPr lang="en-US" i="1" dirty="0" smtClean="0">
                <a:latin typeface="Times New Roman"/>
                <a:cs typeface="Times New Roman"/>
                <a:sym typeface="Wingdings"/>
              </a:rPr>
              <a:t> See: World </a:t>
            </a:r>
            <a:r>
              <a:rPr lang="en-US" i="1" dirty="0" err="1" smtClean="0">
                <a:latin typeface="Times New Roman"/>
                <a:cs typeface="Times New Roman"/>
                <a:sym typeface="Wingdings"/>
              </a:rPr>
              <a:t>Labour</a:t>
            </a:r>
            <a:r>
              <a:rPr lang="en-US" i="1" dirty="0" smtClean="0">
                <a:latin typeface="Times New Roman"/>
                <a:cs typeface="Times New Roman"/>
                <a:sym typeface="Wingdings"/>
              </a:rPr>
              <a:t> Report, ILO (2000)</a:t>
            </a:r>
            <a:endParaRPr lang="en-US" i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7882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3048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Protection in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00200"/>
            <a:ext cx="8014758" cy="4690533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sz="4400" dirty="0" smtClean="0">
                <a:latin typeface="Times New Roman"/>
                <a:cs typeface="Times New Roman"/>
              </a:rPr>
              <a:t>Rectangular Strategy, phase II</a:t>
            </a:r>
          </a:p>
          <a:p>
            <a:pPr>
              <a:spcAft>
                <a:spcPts val="600"/>
              </a:spcAft>
            </a:pPr>
            <a:r>
              <a:rPr lang="en-US" sz="4400" dirty="0" smtClean="0">
                <a:latin typeface="Times New Roman"/>
                <a:cs typeface="Times New Roman"/>
              </a:rPr>
              <a:t>NSDP, update 2009 – 2013</a:t>
            </a:r>
            <a:endParaRPr lang="en-US" sz="4400" dirty="0">
              <a:latin typeface="Times New Roman"/>
              <a:cs typeface="Times New Roman"/>
            </a:endParaRPr>
          </a:p>
          <a:p>
            <a:pPr>
              <a:spcAft>
                <a:spcPts val="600"/>
              </a:spcAft>
            </a:pPr>
            <a:r>
              <a:rPr lang="en-US" sz="4400" dirty="0" smtClean="0">
                <a:latin typeface="Times New Roman"/>
                <a:cs typeface="Times New Roman"/>
              </a:rPr>
              <a:t>Social Security Law, 2002</a:t>
            </a:r>
          </a:p>
          <a:p>
            <a:pPr>
              <a:spcAft>
                <a:spcPts val="600"/>
              </a:spcAft>
            </a:pPr>
            <a:r>
              <a:rPr lang="en-US" sz="4400" dirty="0" smtClean="0">
                <a:latin typeface="Times New Roman"/>
                <a:cs typeface="Times New Roman"/>
              </a:rPr>
              <a:t>Law for Disabled Persons, 2010</a:t>
            </a:r>
          </a:p>
          <a:p>
            <a:pPr>
              <a:spcAft>
                <a:spcPts val="600"/>
              </a:spcAft>
            </a:pPr>
            <a:r>
              <a:rPr lang="en-US" sz="4400" dirty="0">
                <a:latin typeface="Times New Roman"/>
                <a:cs typeface="Times New Roman"/>
              </a:rPr>
              <a:t>NSPS, 2011 - </a:t>
            </a:r>
            <a:r>
              <a:rPr lang="en-US" sz="4400" dirty="0" smtClean="0">
                <a:latin typeface="Times New Roman"/>
                <a:cs typeface="Times New Roman"/>
              </a:rPr>
              <a:t>2015</a:t>
            </a:r>
            <a:endParaRPr lang="en-US" sz="4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946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Social Protection in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78467"/>
            <a:ext cx="8763000" cy="5105400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3600" dirty="0" smtClean="0">
                <a:latin typeface="Times New Roman"/>
                <a:cs typeface="Times New Roman"/>
              </a:rPr>
              <a:t>Obstacles for the extension of SP coverage: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High poverty rate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High share of informal employment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Limited fiscal space</a:t>
            </a:r>
            <a:endParaRPr lang="en-US" sz="3600" dirty="0">
              <a:latin typeface="Times New Roman"/>
              <a:cs typeface="Times New Roman"/>
            </a:endParaRPr>
          </a:p>
          <a:p>
            <a:r>
              <a:rPr lang="en-US" sz="3600" dirty="0" smtClean="0">
                <a:latin typeface="Times New Roman"/>
                <a:cs typeface="Times New Roman"/>
              </a:rPr>
              <a:t>Legal and regulatory framework incomplete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Administrative capacity of new institutions  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Infrastructure (e.g., hospitals)</a:t>
            </a:r>
          </a:p>
        </p:txBody>
      </p:sp>
    </p:spTree>
    <p:extLst>
      <p:ext uri="{BB962C8B-B14F-4D97-AF65-F5344CB8AC3E}">
        <p14:creationId xmlns:p14="http://schemas.microsoft.com/office/powerpoint/2010/main" xmlns="" val="131878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-76200"/>
            <a:ext cx="9982200" cy="2514600"/>
          </a:xfrm>
        </p:spPr>
        <p:txBody>
          <a:bodyPr>
            <a:normAutofit fontScale="90000"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Social Protection </a:t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900" b="1" dirty="0" smtClean="0">
                <a:solidFill>
                  <a:schemeClr val="bg1">
                    <a:lumMod val="50000"/>
                  </a:schemeClr>
                </a:solidFill>
              </a:rPr>
              <a:t>Expenditure and Performance Review </a:t>
            </a: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(SPER)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9045222" cy="4191000"/>
          </a:xfrm>
        </p:spPr>
        <p:txBody>
          <a:bodyPr>
            <a:noAutofit/>
          </a:bodyPr>
          <a:lstStyle/>
          <a:p>
            <a:pPr marL="0" indent="0">
              <a:buSzPct val="70000"/>
              <a:buNone/>
            </a:pPr>
            <a:r>
              <a:rPr lang="en-US" sz="3600" dirty="0" smtClean="0">
                <a:latin typeface="Times New Roman"/>
                <a:cs typeface="Times New Roman"/>
              </a:rPr>
              <a:t>What is it?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sz="3600" dirty="0" smtClean="0">
                <a:latin typeface="Times New Roman"/>
                <a:cs typeface="Times New Roman"/>
              </a:rPr>
              <a:t>SP Diagnostic Tool developed by ILO</a:t>
            </a:r>
          </a:p>
          <a:p>
            <a:pPr marL="457200" lvl="1" indent="0">
              <a:lnSpc>
                <a:spcPct val="90000"/>
              </a:lnSpc>
              <a:buSzPct val="70000"/>
              <a:buNone/>
            </a:pPr>
            <a:r>
              <a:rPr lang="en-US" sz="3600" dirty="0" smtClean="0">
                <a:latin typeface="Times New Roman"/>
                <a:ea typeface="Wingdings"/>
                <a:cs typeface="Times New Roman"/>
                <a:sym typeface="Wingdings"/>
              </a:rPr>
              <a:t> </a:t>
            </a:r>
            <a:r>
              <a:rPr lang="en-US" sz="3600" dirty="0" smtClean="0">
                <a:latin typeface="Times New Roman"/>
                <a:cs typeface="Times New Roman"/>
              </a:rPr>
              <a:t>Comprehensive overview and </a:t>
            </a:r>
            <a:r>
              <a:rPr lang="en-US" sz="3600" dirty="0">
                <a:latin typeface="Times New Roman"/>
                <a:cs typeface="Times New Roman"/>
              </a:rPr>
              <a:t>a</a:t>
            </a:r>
            <a:r>
              <a:rPr lang="en-US" sz="3600" dirty="0" smtClean="0">
                <a:latin typeface="Times New Roman"/>
                <a:cs typeface="Times New Roman"/>
              </a:rPr>
              <a:t>ssessment of a country’s Social Protection system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sz="3600" dirty="0" smtClean="0">
                <a:latin typeface="Times New Roman"/>
                <a:cs typeface="Times New Roman"/>
              </a:rPr>
              <a:t>Helps to identify coverage gaps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sz="3600" dirty="0" smtClean="0">
                <a:latin typeface="Times New Roman"/>
                <a:cs typeface="Times New Roman"/>
              </a:rPr>
              <a:t>Informational tool for policy </a:t>
            </a:r>
            <a:r>
              <a:rPr lang="en-US" sz="3600" dirty="0">
                <a:latin typeface="Times New Roman"/>
                <a:cs typeface="Times New Roman"/>
              </a:rPr>
              <a:t>m</a:t>
            </a:r>
            <a:r>
              <a:rPr lang="en-US" sz="3600" dirty="0" smtClean="0">
                <a:latin typeface="Times New Roman"/>
                <a:cs typeface="Times New Roman"/>
              </a:rPr>
              <a:t>akers and development partners </a:t>
            </a:r>
          </a:p>
        </p:txBody>
      </p:sp>
    </p:spTree>
    <p:extLst>
      <p:ext uri="{BB962C8B-B14F-4D97-AF65-F5344CB8AC3E}">
        <p14:creationId xmlns:p14="http://schemas.microsoft.com/office/powerpoint/2010/main" xmlns="" val="79859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-76200"/>
            <a:ext cx="9982200" cy="152400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6600" b="1" dirty="0" smtClean="0">
                <a:solidFill>
                  <a:schemeClr val="bg1">
                    <a:lumMod val="50000"/>
                  </a:schemeClr>
                </a:solidFill>
              </a:rPr>
              <a:t>SPER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2578"/>
            <a:ext cx="8763000" cy="525780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SzPct val="70000"/>
              <a:buNone/>
            </a:pPr>
            <a:r>
              <a:rPr lang="en-US" dirty="0" smtClean="0">
                <a:latin typeface="Times New Roman"/>
                <a:cs typeface="Times New Roman"/>
              </a:rPr>
              <a:t>Comprises the following parts:</a:t>
            </a:r>
          </a:p>
          <a:p>
            <a:pPr marL="438912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Review of </a:t>
            </a:r>
            <a:r>
              <a:rPr lang="en-US" u="sng" dirty="0" smtClean="0">
                <a:latin typeface="Times New Roman"/>
                <a:cs typeface="Times New Roman"/>
              </a:rPr>
              <a:t>country setting</a:t>
            </a:r>
            <a:endParaRPr lang="en-US" dirty="0">
              <a:latin typeface="Times New Roman"/>
              <a:cs typeface="Times New Roman"/>
            </a:endParaRPr>
          </a:p>
          <a:p>
            <a:pPr marL="758952" lvl="1" indent="-274320">
              <a:lnSpc>
                <a:spcPct val="90000"/>
              </a:lnSpc>
              <a:buSzPct val="70000"/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Demography, economy, and </a:t>
            </a:r>
            <a:r>
              <a:rPr lang="en-US" sz="3200" dirty="0" err="1" smtClean="0">
                <a:latin typeface="Times New Roman"/>
                <a:cs typeface="Times New Roman"/>
              </a:rPr>
              <a:t>labour</a:t>
            </a:r>
            <a:r>
              <a:rPr lang="en-US" sz="3200" dirty="0" smtClean="0">
                <a:latin typeface="Times New Roman"/>
                <a:cs typeface="Times New Roman"/>
              </a:rPr>
              <a:t> market </a:t>
            </a:r>
          </a:p>
          <a:p>
            <a:pPr marL="758952" lvl="1" indent="-274320">
              <a:lnSpc>
                <a:spcPct val="90000"/>
              </a:lnSpc>
              <a:buSzPct val="70000"/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Social indicators (e.g., poverty, fertility)</a:t>
            </a: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Overview of </a:t>
            </a:r>
            <a:r>
              <a:rPr lang="en-US" u="sng" dirty="0" smtClean="0">
                <a:latin typeface="Times New Roman"/>
                <a:cs typeface="Times New Roman"/>
              </a:rPr>
              <a:t>SP system</a:t>
            </a:r>
            <a:r>
              <a:rPr lang="en-US" dirty="0" smtClean="0">
                <a:latin typeface="Times New Roman"/>
                <a:cs typeface="Times New Roman"/>
              </a:rPr>
              <a:t>: schemes, benefits,  benefit levels, and governance 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Assessment of </a:t>
            </a:r>
            <a:r>
              <a:rPr lang="en-US" u="sng" dirty="0" smtClean="0">
                <a:latin typeface="Times New Roman"/>
                <a:cs typeface="Times New Roman"/>
              </a:rPr>
              <a:t>SP Financing</a:t>
            </a:r>
            <a:r>
              <a:rPr lang="en-US" dirty="0" smtClean="0">
                <a:latin typeface="Times New Roman"/>
                <a:cs typeface="Times New Roman"/>
              </a:rPr>
              <a:t>: 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Compilation of Expenditure &amp; Income </a:t>
            </a:r>
            <a:r>
              <a:rPr lang="en-US" dirty="0" smtClean="0">
                <a:latin typeface="Times New Roman"/>
                <a:cs typeface="Times New Roman"/>
              </a:rPr>
              <a:t>(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 Social Budget)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Assessment of </a:t>
            </a:r>
            <a:r>
              <a:rPr lang="en-US" u="sng" dirty="0" smtClean="0">
                <a:latin typeface="Times New Roman"/>
                <a:cs typeface="Times New Roman"/>
              </a:rPr>
              <a:t>Coverage </a:t>
            </a:r>
            <a:r>
              <a:rPr lang="en-US" dirty="0" smtClean="0">
                <a:latin typeface="Times New Roman"/>
                <a:cs typeface="Times New Roman"/>
              </a:rPr>
              <a:t>and gaps </a:t>
            </a:r>
          </a:p>
          <a:p>
            <a:pPr marL="457200" indent="-457200">
              <a:lnSpc>
                <a:spcPct val="90000"/>
              </a:lnSpc>
              <a:buSzPct val="70000"/>
              <a:buNone/>
            </a:pPr>
            <a:r>
              <a:rPr lang="en-US" dirty="0">
                <a:latin typeface="Times New Roman"/>
                <a:cs typeface="Times New Roman"/>
              </a:rPr>
              <a:t>	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 ‘Performance’ of system</a:t>
            </a:r>
            <a:endParaRPr lang="en-US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879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092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The Social Budget Concept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95300" y="1524000"/>
            <a:ext cx="8984192" cy="48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89492" y="1600201"/>
            <a:ext cx="3982508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a) Annual Rec. Expenditure:</a:t>
            </a:r>
          </a:p>
          <a:p>
            <a:pPr marL="457200" indent="-457200">
              <a:lnSpc>
                <a:spcPts val="3580"/>
              </a:lnSpc>
              <a:spcBef>
                <a:spcPts val="1200"/>
              </a:spcBef>
              <a:buFont typeface="Arial"/>
              <a:buChar char="•"/>
            </a:pPr>
            <a:r>
              <a:rPr lang="en-US" sz="2400" dirty="0" smtClean="0"/>
              <a:t>Health Care</a:t>
            </a:r>
          </a:p>
          <a:p>
            <a:pPr marL="457200" indent="-457200">
              <a:lnSpc>
                <a:spcPts val="3580"/>
              </a:lnSpc>
              <a:buFont typeface="Arial"/>
              <a:buChar char="•"/>
            </a:pPr>
            <a:r>
              <a:rPr lang="en-US" sz="2400" dirty="0" smtClean="0"/>
              <a:t>Pensions</a:t>
            </a:r>
          </a:p>
          <a:p>
            <a:pPr marL="457200" indent="-457200">
              <a:lnSpc>
                <a:spcPts val="3580"/>
              </a:lnSpc>
              <a:buFont typeface="Arial"/>
              <a:buChar char="•"/>
            </a:pPr>
            <a:r>
              <a:rPr lang="en-US" sz="2400" dirty="0" smtClean="0"/>
              <a:t>Short-term Benefits</a:t>
            </a:r>
          </a:p>
          <a:p>
            <a:pPr marL="457200" indent="-457200">
              <a:lnSpc>
                <a:spcPts val="3580"/>
              </a:lnSpc>
              <a:buFont typeface="Arial"/>
              <a:buChar char="•"/>
            </a:pPr>
            <a:r>
              <a:rPr lang="en-US" sz="2400" dirty="0" smtClean="0"/>
              <a:t>Employment Injury</a:t>
            </a:r>
          </a:p>
          <a:p>
            <a:pPr marL="457200" indent="-457200">
              <a:lnSpc>
                <a:spcPts val="3580"/>
              </a:lnSpc>
              <a:buFont typeface="Arial"/>
              <a:buChar char="•"/>
            </a:pPr>
            <a:r>
              <a:rPr lang="en-US" sz="2400" dirty="0" smtClean="0"/>
              <a:t>Family Benefits</a:t>
            </a:r>
          </a:p>
          <a:p>
            <a:pPr marL="457200" indent="-457200">
              <a:lnSpc>
                <a:spcPts val="3580"/>
              </a:lnSpc>
              <a:buFont typeface="Arial"/>
              <a:buChar char="•"/>
            </a:pPr>
            <a:r>
              <a:rPr lang="en-US" sz="2400" dirty="0" smtClean="0"/>
              <a:t>Social Assistance/Welfare</a:t>
            </a:r>
          </a:p>
          <a:p>
            <a:pPr>
              <a:spcBef>
                <a:spcPts val="1200"/>
              </a:spcBef>
            </a:pPr>
            <a:r>
              <a:rPr lang="en-US" sz="2400" u="sng" dirty="0" smtClean="0"/>
              <a:t>b) Annual change in Reserves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53071" y="1656647"/>
            <a:ext cx="439271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Annual SP ‘Income’:</a:t>
            </a:r>
            <a:endParaRPr lang="en-US" sz="2400" dirty="0"/>
          </a:p>
          <a:p>
            <a:pPr marL="457200" indent="-274320">
              <a:lnSpc>
                <a:spcPct val="200000"/>
              </a:lnSpc>
              <a:spcBef>
                <a:spcPts val="1200"/>
              </a:spcBef>
              <a:buFont typeface="Arial"/>
              <a:buChar char="•"/>
            </a:pPr>
            <a:r>
              <a:rPr lang="en-US" sz="2400" dirty="0" smtClean="0"/>
              <a:t>Funding from National Budget</a:t>
            </a:r>
          </a:p>
          <a:p>
            <a:pPr marL="457200" indent="-274320">
              <a:lnSpc>
                <a:spcPct val="200000"/>
              </a:lnSpc>
              <a:buFont typeface="Arial"/>
              <a:buChar char="•"/>
            </a:pPr>
            <a:r>
              <a:rPr lang="en-US" sz="2400" dirty="0" smtClean="0"/>
              <a:t>Contributions (EE &amp; ER)</a:t>
            </a:r>
          </a:p>
          <a:p>
            <a:pPr marL="457200" indent="-274320">
              <a:lnSpc>
                <a:spcPct val="200000"/>
              </a:lnSpc>
              <a:buFont typeface="Arial"/>
              <a:buChar char="•"/>
            </a:pPr>
            <a:r>
              <a:rPr lang="en-US" sz="2400" dirty="0" smtClean="0"/>
              <a:t>Funding from ODA &amp; NGOs</a:t>
            </a:r>
          </a:p>
          <a:p>
            <a:pPr marL="457200" indent="-274320">
              <a:lnSpc>
                <a:spcPct val="200000"/>
              </a:lnSpc>
              <a:buFont typeface="Arial"/>
              <a:buChar char="•"/>
            </a:pPr>
            <a:r>
              <a:rPr lang="en-US" sz="2400" dirty="0" smtClean="0"/>
              <a:t>Return on Investment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5661677"/>
            <a:ext cx="3050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400" dirty="0" smtClean="0"/>
              <a:t>TOTAL EXPENDITURE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638800" y="5653509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400" dirty="0" smtClean="0"/>
              <a:t>TOTAL INCOME          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0" y="5664499"/>
            <a:ext cx="629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400" dirty="0" smtClean="0"/>
              <a:t> =       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67722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092" y="0"/>
            <a:ext cx="8915400" cy="9906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The Social Budget of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9803" y="914400"/>
            <a:ext cx="8799689" cy="5604934"/>
          </a:xfrm>
        </p:spPr>
        <p:txBody>
          <a:bodyPr>
            <a:noAutofit/>
          </a:bodyPr>
          <a:lstStyle/>
          <a:p>
            <a:pPr>
              <a:spcBef>
                <a:spcPts val="1824"/>
              </a:spcBef>
            </a:pPr>
            <a:r>
              <a:rPr lang="en-US" u="sng" dirty="0" smtClean="0">
                <a:latin typeface="Times New Roman"/>
                <a:cs typeface="Times New Roman"/>
              </a:rPr>
              <a:t>Health Care</a:t>
            </a:r>
          </a:p>
          <a:p>
            <a:pPr lvl="1">
              <a:spcBef>
                <a:spcPts val="600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National Budget (Recurrent Operation cost)</a:t>
            </a:r>
          </a:p>
          <a:p>
            <a:pPr lvl="1">
              <a:spcBef>
                <a:spcPts val="0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ODA-funded benefits (e.g., HEF)</a:t>
            </a:r>
          </a:p>
          <a:p>
            <a:pPr lvl="1">
              <a:spcBef>
                <a:spcPts val="0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Contributory schemes (CBHI, HIP) </a:t>
            </a:r>
          </a:p>
          <a:p>
            <a:r>
              <a:rPr lang="en-US" u="sng" dirty="0" smtClean="0">
                <a:latin typeface="Times New Roman"/>
                <a:cs typeface="Times New Roman"/>
              </a:rPr>
              <a:t>Pensions</a:t>
            </a:r>
          </a:p>
          <a:p>
            <a:pPr lvl="1"/>
            <a:r>
              <a:rPr lang="en-US" sz="3200" dirty="0" smtClean="0">
                <a:latin typeface="Times New Roman"/>
                <a:cs typeface="Times New Roman"/>
              </a:rPr>
              <a:t>NSSFC (old age, disability, survivor pensions) </a:t>
            </a:r>
          </a:p>
          <a:p>
            <a:pPr lvl="1"/>
            <a:r>
              <a:rPr lang="en-US" sz="3200" dirty="0" smtClean="0">
                <a:latin typeface="Times New Roman"/>
                <a:cs typeface="Times New Roman"/>
              </a:rPr>
              <a:t>NFV (old age, disability, survivor)</a:t>
            </a:r>
          </a:p>
          <a:p>
            <a:r>
              <a:rPr lang="en-US" u="sng" dirty="0" smtClean="0">
                <a:latin typeface="Times New Roman"/>
                <a:cs typeface="Times New Roman"/>
              </a:rPr>
              <a:t>Short-term Benefits (sickness, maternity, death)</a:t>
            </a:r>
          </a:p>
          <a:p>
            <a:pPr lvl="1"/>
            <a:r>
              <a:rPr lang="en-US" sz="3200" dirty="0" smtClean="0">
                <a:latin typeface="Times New Roman"/>
                <a:cs typeface="Times New Roman"/>
              </a:rPr>
              <a:t>NSSFC maternity &amp; funeral grants</a:t>
            </a:r>
          </a:p>
          <a:p>
            <a:pPr lvl="1"/>
            <a:r>
              <a:rPr lang="en-US" sz="3200" dirty="0" smtClean="0">
                <a:latin typeface="Times New Roman"/>
                <a:cs typeface="Times New Roman"/>
              </a:rPr>
              <a:t>NFV funeral grants</a:t>
            </a:r>
            <a:endParaRPr lang="en-US" sz="3200" u="sng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260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092" y="0"/>
            <a:ext cx="8915400" cy="9906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The Social Budget of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48266"/>
            <a:ext cx="9073797" cy="5604934"/>
          </a:xfrm>
        </p:spPr>
        <p:txBody>
          <a:bodyPr>
            <a:noAutofit/>
          </a:bodyPr>
          <a:lstStyle/>
          <a:p>
            <a:r>
              <a:rPr lang="en-US" u="sng" dirty="0" smtClean="0">
                <a:latin typeface="Times New Roman"/>
                <a:cs typeface="Times New Roman"/>
              </a:rPr>
              <a:t>Employment Injury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NSSF: medical care, cash benefits, pensions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NSSFC: cash benefits, pensions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NFV: disability and survivor pensions </a:t>
            </a:r>
            <a:endParaRPr lang="en-US" sz="3200" dirty="0">
              <a:latin typeface="Times New Roman"/>
              <a:cs typeface="Times New Roman"/>
            </a:endParaRPr>
          </a:p>
          <a:p>
            <a:r>
              <a:rPr lang="en-US" u="sng" dirty="0" smtClean="0">
                <a:latin typeface="Times New Roman"/>
                <a:cs typeface="Times New Roman"/>
              </a:rPr>
              <a:t>Social Assistance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MOSVY benefits (e.g., Food aid)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Cash transfer schemes (e.g., CCT)</a:t>
            </a:r>
          </a:p>
          <a:p>
            <a:pPr lvl="1">
              <a:spcBef>
                <a:spcPts val="168"/>
              </a:spcBef>
            </a:pPr>
            <a:r>
              <a:rPr lang="en-US" sz="3200" dirty="0" smtClean="0">
                <a:latin typeface="Times New Roman"/>
                <a:cs typeface="Times New Roman"/>
              </a:rPr>
              <a:t>In-kind Benefits (e.g., school feeding)</a:t>
            </a:r>
          </a:p>
          <a:p>
            <a:r>
              <a:rPr lang="en-US" u="sng" dirty="0" smtClean="0">
                <a:latin typeface="Times New Roman"/>
                <a:cs typeface="Times New Roman"/>
              </a:rPr>
              <a:t>Other schemes/provisions</a:t>
            </a:r>
          </a:p>
          <a:p>
            <a:pPr marL="365760" lvl="1" indent="0">
              <a:spcBef>
                <a:spcPts val="600"/>
              </a:spcBef>
              <a:buNone/>
            </a:pPr>
            <a:r>
              <a:rPr lang="en-US" sz="3200" dirty="0" smtClean="0">
                <a:latin typeface="Times New Roman"/>
                <a:cs typeface="Times New Roman"/>
              </a:rPr>
              <a:t>See </a:t>
            </a:r>
            <a:r>
              <a:rPr lang="en-US" sz="3200" i="1" dirty="0" smtClean="0">
                <a:latin typeface="Times New Roman"/>
                <a:cs typeface="Times New Roman"/>
              </a:rPr>
              <a:t>NSPS</a:t>
            </a:r>
            <a:r>
              <a:rPr lang="en-US" sz="3200" dirty="0" smtClean="0">
                <a:latin typeface="Times New Roman"/>
                <a:cs typeface="Times New Roman"/>
              </a:rPr>
              <a:t>: PWP, VT, Child </a:t>
            </a:r>
            <a:r>
              <a:rPr lang="en-US" sz="3200" dirty="0" err="1" smtClean="0">
                <a:latin typeface="Times New Roman"/>
                <a:cs typeface="Times New Roman"/>
              </a:rPr>
              <a:t>Labour</a:t>
            </a:r>
            <a:r>
              <a:rPr lang="en-US" sz="3200" dirty="0" smtClean="0">
                <a:latin typeface="Times New Roman"/>
                <a:cs typeface="Times New Roman"/>
              </a:rPr>
              <a:t> Prevention, etc.</a:t>
            </a:r>
            <a:endParaRPr lang="en-US" sz="3200" dirty="0" smtClean="0">
              <a:latin typeface="Times New Roman"/>
              <a:cs typeface="Times New Roman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31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092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The Social Budget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31900"/>
            <a:ext cx="9677400" cy="53213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Main Institutions and development partners: 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Council for Agricultural and Rural Development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Ministry of Social Affairs, Veterans, and Youth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(NSSFC, NFV, Social Assistance) 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Ministry of </a:t>
            </a:r>
            <a:r>
              <a:rPr lang="en-US" dirty="0" err="1" smtClean="0">
                <a:latin typeface="Times New Roman"/>
                <a:cs typeface="Times New Roman"/>
                <a:sym typeface="Wingdings"/>
              </a:rPr>
              <a:t>Labour</a:t>
            </a:r>
            <a:r>
              <a:rPr lang="en-US" dirty="0">
                <a:latin typeface="Times New Roman"/>
                <a:cs typeface="Times New Roman"/>
                <a:sym typeface="Wingdings"/>
              </a:rPr>
              <a:t> 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and Vocational Training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(</a:t>
            </a:r>
            <a:r>
              <a:rPr lang="en-US" dirty="0">
                <a:latin typeface="Times New Roman"/>
                <a:cs typeface="Times New Roman"/>
                <a:sym typeface="Wingdings"/>
              </a:rPr>
              <a:t>NSSF, 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TVET)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Ministry of Health (PH, and CBHI)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Ministry of Education, Youth, and Sports</a:t>
            </a:r>
          </a:p>
          <a:p>
            <a:r>
              <a:rPr lang="en-US" dirty="0" smtClean="0">
                <a:latin typeface="Times New Roman"/>
                <a:cs typeface="Times New Roman"/>
                <a:sym typeface="Wingdings"/>
              </a:rPr>
              <a:t>Development Partners: USAID, ADB, GIZ, WFP, UNICEF, World Bank, GF, ILO, GRET, etc. </a:t>
            </a:r>
          </a:p>
        </p:txBody>
      </p:sp>
    </p:spTree>
    <p:extLst>
      <p:ext uri="{BB962C8B-B14F-4D97-AF65-F5344CB8AC3E}">
        <p14:creationId xmlns:p14="http://schemas.microsoft.com/office/powerpoint/2010/main" xmlns="" val="102848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6000" b="1" dirty="0" smtClean="0">
                <a:solidFill>
                  <a:schemeClr val="bg1">
                    <a:lumMod val="50000"/>
                  </a:schemeClr>
                </a:solidFill>
              </a:rPr>
              <a:t>Social Budgeting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62000" y="1298223"/>
            <a:ext cx="85725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b="1" i="1" dirty="0" smtClean="0">
                <a:sym typeface="Wingdings"/>
              </a:rPr>
              <a:t>‘Picturing the Future’</a:t>
            </a:r>
            <a:r>
              <a:rPr lang="en-US" b="1" i="1" dirty="0" smtClean="0">
                <a:sym typeface="Wingdings"/>
              </a:rPr>
              <a:t> </a:t>
            </a:r>
          </a:p>
          <a:p>
            <a:pPr marL="0" indent="0">
              <a:spcBef>
                <a:spcPts val="1968"/>
              </a:spcBef>
              <a:buNone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Projecting the Social Budgets of the future</a:t>
            </a:r>
          </a:p>
          <a:p>
            <a:pPr marL="514350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Based on current schemes and provisions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Future cost of existing provisions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(Status Quo Scenario)</a:t>
            </a:r>
          </a:p>
          <a:p>
            <a:pPr marL="514350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By including alternative policy options 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Cost and viability of new policy provisions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(Alternative Scenarios)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178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52400"/>
            <a:ext cx="9332888" cy="1524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The ILO Social Budget Model</a:t>
            </a:r>
          </a:p>
        </p:txBody>
      </p:sp>
      <p:pic>
        <p:nvPicPr>
          <p:cNvPr id="9" name="Content Placeholder 8" descr="Social Budget chart 2.tif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4" t="2752" r="5121" b="5625"/>
          <a:stretch/>
        </p:blipFill>
        <p:spPr>
          <a:xfrm>
            <a:off x="440267" y="1143000"/>
            <a:ext cx="9008533" cy="5461000"/>
          </a:xfrm>
        </p:spPr>
      </p:pic>
    </p:spTree>
    <p:extLst>
      <p:ext uri="{BB962C8B-B14F-4D97-AF65-F5344CB8AC3E}">
        <p14:creationId xmlns:p14="http://schemas.microsoft.com/office/powerpoint/2010/main" xmlns="" val="185454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1524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Demography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6400" y="6324600"/>
            <a:ext cx="6207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Source: NIS, Population Census 2008</a:t>
            </a:r>
            <a:endParaRPr lang="en-US" i="1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rcRect l="-10287" r="-10287"/>
          <a:stretch>
            <a:fillRect/>
          </a:stretch>
        </p:blipFill>
        <p:spPr>
          <a:xfrm>
            <a:off x="76200" y="990600"/>
            <a:ext cx="9677400" cy="5334000"/>
          </a:xfrm>
        </p:spPr>
      </p:pic>
    </p:spTree>
    <p:extLst>
      <p:ext uri="{BB962C8B-B14F-4D97-AF65-F5344CB8AC3E}">
        <p14:creationId xmlns:p14="http://schemas.microsoft.com/office/powerpoint/2010/main" xmlns="" val="186471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0"/>
            <a:ext cx="8915400" cy="9906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Population Projection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500" y="1219200"/>
            <a:ext cx="8337550" cy="5243689"/>
          </a:xfrm>
        </p:spPr>
        <p:txBody>
          <a:bodyPr>
            <a:normAutofit lnSpcReduction="10000"/>
          </a:bodyPr>
          <a:lstStyle/>
          <a:p>
            <a:pPr marL="553212" indent="-457200">
              <a:spcBef>
                <a:spcPts val="4368"/>
              </a:spcBef>
              <a:buFont typeface="Wingdings" charset="2"/>
              <a:buChar char="Ø"/>
            </a:pPr>
            <a:r>
              <a:rPr lang="en-US" b="1" dirty="0" smtClean="0">
                <a:latin typeface="Times New Roman"/>
                <a:cs typeface="Times New Roman"/>
              </a:rPr>
              <a:t>ILO generic Population Projection Model</a:t>
            </a:r>
            <a:endParaRPr lang="en-US" b="1" dirty="0">
              <a:latin typeface="Times New Roman"/>
              <a:cs typeface="Times New Roman"/>
            </a:endParaRPr>
          </a:p>
          <a:p>
            <a:pPr marL="953262" lvl="1" indent="-457200">
              <a:spcBef>
                <a:spcPts val="13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Uses Single-age cohorts M/F (age 0 – age 99)</a:t>
            </a:r>
            <a:endParaRPr lang="en-US" dirty="0">
              <a:latin typeface="Times New Roman"/>
              <a:cs typeface="Times New Roman"/>
            </a:endParaRPr>
          </a:p>
          <a:p>
            <a:pPr marL="95326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Mortality profile from UN model life tables</a:t>
            </a:r>
            <a:endParaRPr lang="en-US" dirty="0">
              <a:latin typeface="Times New Roman"/>
              <a:cs typeface="Times New Roman"/>
            </a:endParaRPr>
          </a:p>
          <a:p>
            <a:pPr marL="95326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Age-specific fertility rates: use regional patterns (UN DESA) or country data if available</a:t>
            </a:r>
            <a:endParaRPr lang="en-US" dirty="0">
              <a:latin typeface="Times New Roman"/>
              <a:cs typeface="Times New Roman"/>
            </a:endParaRPr>
          </a:p>
          <a:p>
            <a:pPr marL="95326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Adjust for int. </a:t>
            </a:r>
            <a:r>
              <a:rPr lang="en-US" dirty="0">
                <a:latin typeface="Times New Roman"/>
                <a:cs typeface="Times New Roman"/>
              </a:rPr>
              <a:t>M</a:t>
            </a:r>
            <a:r>
              <a:rPr lang="en-US" dirty="0" smtClean="0">
                <a:latin typeface="Times New Roman"/>
                <a:cs typeface="Times New Roman"/>
              </a:rPr>
              <a:t>igration (if data available)</a:t>
            </a:r>
          </a:p>
          <a:p>
            <a:pPr marL="553212" indent="-457200">
              <a:spcBef>
                <a:spcPts val="1968"/>
              </a:spcBef>
              <a:buFont typeface="Wingdings" charset="2"/>
              <a:buChar char="Ø"/>
            </a:pPr>
            <a:r>
              <a:rPr lang="en-US" b="1" dirty="0" smtClean="0">
                <a:latin typeface="Times New Roman"/>
                <a:cs typeface="Times New Roman"/>
              </a:rPr>
              <a:t>Main Assumptions (preliminary):</a:t>
            </a:r>
            <a:endParaRPr lang="en-US" dirty="0" smtClean="0">
              <a:latin typeface="Times New Roman"/>
              <a:cs typeface="Times New Roman"/>
            </a:endParaRPr>
          </a:p>
          <a:p>
            <a:pPr marL="101041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TFR to decrease to 2.1 by 2025</a:t>
            </a:r>
          </a:p>
          <a:p>
            <a:pPr marL="101041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LEB to increase to 67.4 (71.7) for M(F) by 2025</a:t>
            </a:r>
            <a:endParaRPr lang="en-US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marL="1010412" lvl="1" indent="-457200">
              <a:spcBef>
                <a:spcPts val="768"/>
              </a:spcBef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Sex ratio at birth: 1.05 (M/</a:t>
            </a:r>
            <a:r>
              <a:rPr lang="en-US" dirty="0">
                <a:latin typeface="Times New Roman"/>
                <a:cs typeface="Times New Roman"/>
              </a:rPr>
              <a:t>F</a:t>
            </a:r>
            <a:r>
              <a:rPr lang="en-US" dirty="0" smtClean="0">
                <a:latin typeface="Times New Roman"/>
                <a:cs typeface="Times New Roman"/>
              </a:rPr>
              <a:t>) </a:t>
            </a:r>
            <a:endParaRPr lang="en-US" dirty="0">
              <a:latin typeface="Times New Roman"/>
              <a:cs typeface="Times New Roman"/>
            </a:endParaRPr>
          </a:p>
          <a:p>
            <a:pPr marL="838962" lvl="1">
              <a:spcBef>
                <a:spcPts val="1368"/>
              </a:spcBef>
            </a:pPr>
            <a:endParaRPr lang="en-US" dirty="0" smtClean="0">
              <a:sym typeface="Wingdings"/>
            </a:endParaRPr>
          </a:p>
          <a:p>
            <a:endParaRPr lang="en-US" dirty="0" smtClean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2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915400" cy="9144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Population Projection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-10152" r="-10152"/>
          <a:stretch>
            <a:fillRect/>
          </a:stretch>
        </p:blipFill>
        <p:spPr>
          <a:xfrm>
            <a:off x="-281816" y="914400"/>
            <a:ext cx="10416416" cy="5287964"/>
          </a:xfrm>
        </p:spPr>
      </p:pic>
      <p:sp>
        <p:nvSpPr>
          <p:cNvPr id="4" name="Rectangle 3"/>
          <p:cNvSpPr/>
          <p:nvPr/>
        </p:nvSpPr>
        <p:spPr>
          <a:xfrm>
            <a:off x="609600" y="6229365"/>
            <a:ext cx="3545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Source: </a:t>
            </a:r>
            <a:r>
              <a:rPr lang="en-US" i="1" dirty="0" smtClean="0"/>
              <a:t>ILO projection (preliminary)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xmlns="" val="228204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917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Labour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Force projection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287" r="-10287"/>
          <a:stretch>
            <a:fillRect/>
          </a:stretch>
        </p:blipFill>
        <p:spPr>
          <a:xfrm>
            <a:off x="-160161" y="1295400"/>
            <a:ext cx="10239706" cy="5198256"/>
          </a:xfrm>
        </p:spPr>
      </p:pic>
    </p:spTree>
    <p:extLst>
      <p:ext uri="{BB962C8B-B14F-4D97-AF65-F5344CB8AC3E}">
        <p14:creationId xmlns:p14="http://schemas.microsoft.com/office/powerpoint/2010/main" xmlns="" val="13406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Employment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50" y="1143000"/>
            <a:ext cx="8890000" cy="541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816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739" y="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Employment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204" r="-10204"/>
          <a:stretch>
            <a:fillRect/>
          </a:stretch>
        </p:blipFill>
        <p:spPr>
          <a:xfrm>
            <a:off x="-381000" y="1143000"/>
            <a:ext cx="10657201" cy="5410200"/>
          </a:xfrm>
        </p:spPr>
      </p:pic>
    </p:spTree>
    <p:extLst>
      <p:ext uri="{BB962C8B-B14F-4D97-AF65-F5344CB8AC3E}">
        <p14:creationId xmlns:p14="http://schemas.microsoft.com/office/powerpoint/2010/main" xmlns="" val="192103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289"/>
            <a:ext cx="8915400" cy="8382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Projecting Employment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838200"/>
            <a:ext cx="8960556" cy="5460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4191000" y="1447800"/>
            <a:ext cx="0" cy="3962400"/>
          </a:xfrm>
          <a:prstGeom prst="line">
            <a:avLst/>
          </a:prstGeom>
          <a:ln w="635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00400" y="1981200"/>
            <a:ext cx="762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actual</a:t>
            </a:r>
            <a:endParaRPr lang="en-US" i="1" dirty="0"/>
          </a:p>
        </p:txBody>
      </p:sp>
      <p:sp>
        <p:nvSpPr>
          <p:cNvPr id="8" name="TextBox 7"/>
          <p:cNvSpPr txBox="1"/>
          <p:nvPr/>
        </p:nvSpPr>
        <p:spPr>
          <a:xfrm>
            <a:off x="4295422" y="1978378"/>
            <a:ext cx="1143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projected</a:t>
            </a:r>
            <a:endParaRPr lang="en-US" i="1" dirty="0"/>
          </a:p>
        </p:txBody>
      </p:sp>
      <p:sp>
        <p:nvSpPr>
          <p:cNvPr id="3" name="Rectangle 2"/>
          <p:cNvSpPr/>
          <p:nvPr/>
        </p:nvSpPr>
        <p:spPr>
          <a:xfrm>
            <a:off x="609600" y="6324600"/>
            <a:ext cx="3545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Source: ILO projection (preliminary)</a:t>
            </a:r>
          </a:p>
        </p:txBody>
      </p:sp>
    </p:spTree>
    <p:extLst>
      <p:ext uri="{BB962C8B-B14F-4D97-AF65-F5344CB8AC3E}">
        <p14:creationId xmlns:p14="http://schemas.microsoft.com/office/powerpoint/2010/main" xmlns="" val="187368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Employment Projections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195" y="1298222"/>
            <a:ext cx="8901716" cy="4267200"/>
          </a:xfrm>
        </p:spPr>
        <p:txBody>
          <a:bodyPr>
            <a:noAutofit/>
          </a:bodyPr>
          <a:lstStyle/>
          <a:p>
            <a:pPr marL="438912" indent="-438912"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Paid Employees (‘formal economy workers’)</a:t>
            </a:r>
          </a:p>
          <a:p>
            <a:pPr marL="914400" indent="-457200">
              <a:buSzPct val="70000"/>
              <a:buFont typeface="Wingdings" charset="0"/>
              <a:buChar char="à"/>
            </a:pPr>
            <a:r>
              <a:rPr lang="en-US" dirty="0" smtClean="0">
                <a:latin typeface="Times New Roman"/>
                <a:cs typeface="Times New Roman"/>
              </a:rPr>
              <a:t>Workers covered under statutory schemes: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Government Employees (NNSFC)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Private Sector Workers (NSSF)</a:t>
            </a:r>
            <a:endParaRPr lang="en-US" dirty="0">
              <a:latin typeface="Times New Roman"/>
              <a:cs typeface="Times New Roman"/>
            </a:endParaRPr>
          </a:p>
          <a:p>
            <a:pPr marL="914400" indent="-457200">
              <a:buSzPct val="70000"/>
              <a:buFont typeface="Wingdings" charset="0"/>
              <a:buChar char="à"/>
            </a:pPr>
            <a:r>
              <a:rPr lang="en-US" dirty="0" smtClean="0">
                <a:latin typeface="Times New Roman"/>
                <a:cs typeface="Times New Roman"/>
              </a:rPr>
              <a:t>Dependents (if covered)</a:t>
            </a:r>
          </a:p>
          <a:p>
            <a:pPr marL="438912" indent="-438912"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Residual (‘informal economy workers’)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</a:t>
            </a:r>
            <a:r>
              <a:rPr lang="en-US" dirty="0" smtClean="0">
                <a:latin typeface="Times New Roman"/>
                <a:cs typeface="Times New Roman"/>
              </a:rPr>
              <a:t>Self-Employed and unpaid family workers </a:t>
            </a:r>
          </a:p>
          <a:p>
            <a:pPr marL="438912" indent="-438912"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Unemployed and inactive population</a:t>
            </a:r>
          </a:p>
          <a:p>
            <a:pPr marL="438912" indent="-438912"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Poor versus Non-Poor</a:t>
            </a:r>
          </a:p>
        </p:txBody>
      </p:sp>
    </p:spTree>
    <p:extLst>
      <p:ext uri="{BB962C8B-B14F-4D97-AF65-F5344CB8AC3E}">
        <p14:creationId xmlns:p14="http://schemas.microsoft.com/office/powerpoint/2010/main" xmlns="" val="165231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Economic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1" y="1295400"/>
            <a:ext cx="8901716" cy="4724400"/>
          </a:xfrm>
        </p:spPr>
        <p:txBody>
          <a:bodyPr>
            <a:normAutofit/>
          </a:bodyPr>
          <a:lstStyle/>
          <a:p>
            <a:pPr marL="365760" lvl="1" indent="-365760">
              <a:buSzPct val="70000"/>
              <a:buFont typeface="Wingdings" charset="2"/>
              <a:buChar char="Ø"/>
            </a:pPr>
            <a:r>
              <a:rPr lang="en-US" sz="3200" dirty="0" smtClean="0">
                <a:latin typeface="Times New Roman"/>
                <a:cs typeface="Times New Roman"/>
              </a:rPr>
              <a:t>Projection of:</a:t>
            </a:r>
          </a:p>
          <a:p>
            <a:pPr marL="857250" lvl="1" indent="-457200">
              <a:buSzPct val="70000"/>
              <a:buFont typeface="Wingdings" charset="2"/>
              <a:buChar char="§"/>
            </a:pPr>
            <a:r>
              <a:rPr lang="en-US" sz="3200" dirty="0" smtClean="0">
                <a:latin typeface="Times New Roman"/>
                <a:cs typeface="Times New Roman"/>
              </a:rPr>
              <a:t>GDP (from </a:t>
            </a:r>
            <a:r>
              <a:rPr lang="en-US" sz="3200" dirty="0" err="1" smtClean="0">
                <a:latin typeface="Times New Roman"/>
                <a:cs typeface="Times New Roman"/>
              </a:rPr>
              <a:t>labour</a:t>
            </a:r>
            <a:r>
              <a:rPr lang="en-US" sz="3200" dirty="0" smtClean="0">
                <a:latin typeface="Times New Roman"/>
                <a:cs typeface="Times New Roman"/>
              </a:rPr>
              <a:t> supply)</a:t>
            </a:r>
          </a:p>
          <a:p>
            <a:pPr marL="857250" lvl="1" indent="-457200">
              <a:buSzPct val="70000"/>
              <a:buFont typeface="Wingdings" charset="2"/>
              <a:buChar char="§"/>
            </a:pPr>
            <a:r>
              <a:rPr lang="en-US" sz="3200" dirty="0">
                <a:latin typeface="Times New Roman"/>
                <a:cs typeface="Times New Roman"/>
              </a:rPr>
              <a:t>Prices (</a:t>
            </a:r>
            <a:r>
              <a:rPr lang="en-US" sz="3200" dirty="0">
                <a:latin typeface="Times New Roman"/>
                <a:cs typeface="Times New Roman"/>
                <a:sym typeface="Wingdings"/>
              </a:rPr>
              <a:t> Indexation of benefits</a:t>
            </a:r>
            <a:r>
              <a:rPr lang="en-US" sz="3200" dirty="0" smtClean="0">
                <a:latin typeface="Times New Roman"/>
                <a:cs typeface="Times New Roman"/>
                <a:sym typeface="Wingdings"/>
              </a:rPr>
              <a:t>)</a:t>
            </a:r>
            <a:endParaRPr lang="en-US" sz="3200" dirty="0" smtClean="0">
              <a:latin typeface="Times New Roman"/>
              <a:cs typeface="Times New Roman"/>
            </a:endParaRPr>
          </a:p>
          <a:p>
            <a:pPr marL="857250" lvl="1" indent="-457200">
              <a:buSzPct val="70000"/>
              <a:buFont typeface="Wingdings" charset="2"/>
              <a:buChar char="§"/>
            </a:pPr>
            <a:r>
              <a:rPr lang="en-US" sz="3200" dirty="0" smtClean="0">
                <a:latin typeface="Times New Roman"/>
                <a:cs typeface="Times New Roman"/>
              </a:rPr>
              <a:t>Wages (</a:t>
            </a:r>
            <a:r>
              <a:rPr lang="en-US" sz="3200" dirty="0" smtClean="0">
                <a:latin typeface="Times New Roman"/>
                <a:cs typeface="Times New Roman"/>
                <a:sym typeface="Wingdings"/>
              </a:rPr>
              <a:t> Contributions)</a:t>
            </a:r>
            <a:endParaRPr lang="en-US" sz="3200" dirty="0" smtClean="0">
              <a:latin typeface="Times New Roman"/>
              <a:cs typeface="Times New Roman"/>
            </a:endParaRPr>
          </a:p>
          <a:p>
            <a:pPr marL="857250" lvl="1" indent="-457200">
              <a:buSzPct val="70000"/>
              <a:buFont typeface="Wingdings" charset="2"/>
              <a:buChar char="§"/>
            </a:pPr>
            <a:r>
              <a:rPr lang="en-US" sz="3200" dirty="0" smtClean="0">
                <a:latin typeface="Times New Roman"/>
                <a:cs typeface="Times New Roman"/>
              </a:rPr>
              <a:t>Interest </a:t>
            </a:r>
            <a:r>
              <a:rPr lang="en-US" sz="3200" dirty="0">
                <a:latin typeface="Times New Roman"/>
                <a:cs typeface="Times New Roman"/>
              </a:rPr>
              <a:t>rates (</a:t>
            </a:r>
            <a:r>
              <a:rPr lang="en-US" sz="3200" dirty="0">
                <a:latin typeface="Times New Roman"/>
                <a:cs typeface="Times New Roman"/>
                <a:sym typeface="Wingdings"/>
              </a:rPr>
              <a:t> </a:t>
            </a:r>
            <a:r>
              <a:rPr lang="en-US" sz="3200" dirty="0" smtClean="0">
                <a:latin typeface="Times New Roman"/>
                <a:cs typeface="Times New Roman"/>
                <a:sym typeface="Wingdings"/>
              </a:rPr>
              <a:t>Income from Reserves)</a:t>
            </a:r>
            <a:endParaRPr lang="en-US" sz="3200" dirty="0" smtClean="0">
              <a:latin typeface="Times New Roman"/>
              <a:cs typeface="Times New Roman"/>
            </a:endParaRPr>
          </a:p>
          <a:p>
            <a:pPr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Use both real and nominal values</a:t>
            </a:r>
          </a:p>
          <a:p>
            <a:pPr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Objective: model consistency 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</a:t>
            </a:r>
            <a:r>
              <a:rPr lang="en-US" dirty="0" smtClean="0">
                <a:latin typeface="Times New Roman"/>
                <a:cs typeface="Times New Roman"/>
              </a:rPr>
              <a:t>Relationship between variables realistic</a:t>
            </a:r>
          </a:p>
        </p:txBody>
      </p:sp>
    </p:spTree>
    <p:extLst>
      <p:ext uri="{BB962C8B-B14F-4D97-AF65-F5344CB8AC3E}">
        <p14:creationId xmlns:p14="http://schemas.microsoft.com/office/powerpoint/2010/main" xmlns="" val="291294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Government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524000"/>
            <a:ext cx="7410449" cy="4724400"/>
          </a:xfrm>
        </p:spPr>
        <p:txBody>
          <a:bodyPr>
            <a:normAutofit lnSpcReduction="10000"/>
          </a:bodyPr>
          <a:lstStyle/>
          <a:p>
            <a:pPr marL="0" lvl="1" indent="0">
              <a:spcBef>
                <a:spcPts val="1368"/>
              </a:spcBef>
              <a:buSzPct val="70000"/>
              <a:buNone/>
            </a:pPr>
            <a:r>
              <a:rPr lang="en-US" sz="3200" dirty="0" smtClean="0">
                <a:latin typeface="Times New Roman"/>
                <a:cs typeface="Times New Roman"/>
              </a:rPr>
              <a:t>Projection of:</a:t>
            </a: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Government Revenues </a:t>
            </a:r>
          </a:p>
          <a:p>
            <a:pPr marL="457200" indent="0">
              <a:spcBef>
                <a:spcPts val="768"/>
              </a:spcBef>
              <a:buSzPct val="70000"/>
              <a:buNone/>
            </a:pPr>
            <a:r>
              <a:rPr lang="en-US" dirty="0" smtClean="0">
                <a:latin typeface="Times New Roman"/>
                <a:cs typeface="Times New Roman"/>
              </a:rPr>
              <a:t>From national output (GDP)</a:t>
            </a: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err="1" smtClean="0">
                <a:latin typeface="Times New Roman"/>
                <a:cs typeface="Times New Roman"/>
                <a:sym typeface="Wingdings"/>
              </a:rPr>
              <a:t>Sectoral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 Allocation of National Budget</a:t>
            </a: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Allocation to social sectors:</a:t>
            </a:r>
          </a:p>
          <a:p>
            <a:pPr marL="857250" lvl="1" indent="-457200">
              <a:spcBef>
                <a:spcPts val="1368"/>
              </a:spcBef>
              <a:buSzPct val="9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Health</a:t>
            </a:r>
          </a:p>
          <a:p>
            <a:pPr marL="857250" lvl="1" indent="-457200">
              <a:spcBef>
                <a:spcPts val="1368"/>
              </a:spcBef>
              <a:buSzPct val="9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Social Protection</a:t>
            </a:r>
          </a:p>
          <a:p>
            <a:pPr marL="457200" indent="0">
              <a:spcBef>
                <a:spcPts val="1368"/>
              </a:spcBef>
              <a:buSzPct val="70000"/>
              <a:buNone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 </a:t>
            </a:r>
            <a:r>
              <a:rPr lang="en-US" dirty="0">
                <a:latin typeface="Times New Roman"/>
                <a:cs typeface="Times New Roman"/>
                <a:sym typeface="Wingdings"/>
              </a:rPr>
              <a:t>Fiscal 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Space</a:t>
            </a:r>
            <a:endParaRPr lang="en-US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4540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Social Protection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09889"/>
            <a:ext cx="8172449" cy="4724400"/>
          </a:xfrm>
        </p:spPr>
        <p:txBody>
          <a:bodyPr>
            <a:normAutofit/>
          </a:bodyPr>
          <a:lstStyle/>
          <a:p>
            <a:pPr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Develop Model for each scheme as required</a:t>
            </a:r>
          </a:p>
          <a:p>
            <a:pPr marL="365760" indent="0">
              <a:lnSpc>
                <a:spcPts val="4200"/>
              </a:lnSpc>
              <a:spcBef>
                <a:spcPts val="768"/>
              </a:spcBef>
              <a:buSzPct val="70000"/>
              <a:buNone/>
            </a:pP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Projection of </a:t>
            </a:r>
            <a:r>
              <a:rPr lang="en-US" dirty="0">
                <a:latin typeface="Times New Roman"/>
                <a:cs typeface="Times New Roman"/>
                <a:sym typeface="Wingdings"/>
              </a:rPr>
              <a:t>s</a:t>
            </a:r>
            <a:r>
              <a:rPr lang="en-US" dirty="0" smtClean="0">
                <a:latin typeface="Times New Roman"/>
                <a:cs typeface="Times New Roman"/>
              </a:rPr>
              <a:t>cheme-specific variables</a:t>
            </a:r>
            <a:r>
              <a:rPr lang="en-US" dirty="0">
                <a:latin typeface="Times New Roman"/>
                <a:cs typeface="Times New Roman"/>
              </a:rPr>
              <a:t/>
            </a:r>
            <a:br>
              <a:rPr lang="en-US" dirty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Population C</a:t>
            </a:r>
            <a:r>
              <a:rPr lang="en-US" dirty="0">
                <a:latin typeface="Times New Roman"/>
                <a:cs typeface="Times New Roman"/>
              </a:rPr>
              <a:t>overage by age/sex</a:t>
            </a:r>
            <a:r>
              <a:rPr lang="en-US" dirty="0" smtClean="0">
                <a:latin typeface="Times New Roman"/>
                <a:cs typeface="Times New Roman"/>
              </a:rPr>
              <a:t/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Beneficiaries by age/sex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Benefits and expenditure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- Financial indicators</a:t>
            </a:r>
          </a:p>
          <a:p>
            <a:pPr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Use actuarial model toolkit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(e.g., ILO pension model)</a:t>
            </a:r>
          </a:p>
          <a:p>
            <a:pPr marL="438912" indent="-438912">
              <a:buSzPct val="70000"/>
              <a:buFont typeface="Wingdings" charset="2"/>
              <a:buChar char="Ø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99616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22578"/>
            <a:ext cx="8915400" cy="8382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Social Budget Projections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0" y="889000"/>
            <a:ext cx="8750300" cy="5638800"/>
          </a:xfrm>
        </p:spPr>
        <p:txBody>
          <a:bodyPr>
            <a:normAutofit/>
          </a:bodyPr>
          <a:lstStyle/>
          <a:p>
            <a:pPr marL="742950" indent="-742950">
              <a:buAutoNum type="alphaUcPeriod"/>
            </a:pPr>
            <a:r>
              <a:rPr lang="en-US" sz="3600" dirty="0" smtClean="0">
                <a:latin typeface="Times New Roman"/>
                <a:cs typeface="Times New Roman"/>
              </a:rPr>
              <a:t>Status Quo Scenario: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endParaRPr lang="en-US" dirty="0">
              <a:latin typeface="Times New Roman"/>
              <a:cs typeface="Times New Roman"/>
            </a:endParaRPr>
          </a:p>
          <a:p>
            <a:r>
              <a:rPr lang="en-US" u="sng" dirty="0" smtClean="0">
                <a:latin typeface="Times New Roman"/>
                <a:cs typeface="Times New Roman"/>
                <a:sym typeface="Wingdings"/>
              </a:rPr>
              <a:t>Assuming no new SP schemes or provisions</a:t>
            </a:r>
          </a:p>
          <a:p>
            <a:r>
              <a:rPr lang="en-US" u="sng" dirty="0" smtClean="0">
                <a:latin typeface="Times New Roman"/>
                <a:cs typeface="Times New Roman"/>
                <a:sym typeface="Wingdings"/>
              </a:rPr>
              <a:t>To be included: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All SP programs &amp; provisions already in force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All enacted </a:t>
            </a:r>
            <a:r>
              <a:rPr lang="en-US" dirty="0" err="1" smtClean="0">
                <a:latin typeface="Times New Roman"/>
                <a:cs typeface="Times New Roman"/>
                <a:sym typeface="Wingdings"/>
              </a:rPr>
              <a:t>programmes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 awaiting implementation: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- Contributory SHI for private sector (NSSF)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- Contributory Pensions for private sector (NSSF)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- SHI for Government Employees ?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- Disability pensions ( Disability Law)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- Other </a:t>
            </a:r>
            <a:r>
              <a:rPr lang="en-US" dirty="0" err="1" smtClean="0">
                <a:latin typeface="Times New Roman"/>
                <a:cs typeface="Times New Roman"/>
                <a:sym typeface="Wingdings"/>
              </a:rPr>
              <a:t>programmes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 outlined in NSPS </a:t>
            </a:r>
          </a:p>
          <a:p>
            <a:pPr marL="571500" indent="-514350"/>
            <a:r>
              <a:rPr lang="en-US" u="sng" dirty="0" smtClean="0">
                <a:latin typeface="Times New Roman"/>
                <a:cs typeface="Times New Roman"/>
                <a:sym typeface="Wingdings"/>
              </a:rPr>
              <a:t>Objective: Costing of SP system (NSPS +)</a:t>
            </a:r>
            <a:endParaRPr lang="en-US" u="sng" dirty="0">
              <a:latin typeface="Times New Roman"/>
              <a:cs typeface="Times New Roman"/>
              <a:sym typeface="Wingdings"/>
            </a:endParaRPr>
          </a:p>
          <a:p>
            <a:pPr marL="971550" lvl="1" indent="-514350">
              <a:buFont typeface="+mj-lt"/>
              <a:buAutoNum type="alphaLcParenR"/>
            </a:pPr>
            <a:endParaRPr lang="en-US" dirty="0" smtClean="0">
              <a:sym typeface="Wingdings"/>
            </a:endParaRPr>
          </a:p>
          <a:p>
            <a:pPr marL="971550" lvl="1" indent="-514350">
              <a:buFont typeface="+mj-lt"/>
              <a:buAutoNum type="alphaLcParenR"/>
            </a:pPr>
            <a:endParaRPr lang="en-US" dirty="0" smtClean="0">
              <a:sym typeface="Wingdings"/>
            </a:endParaRPr>
          </a:p>
          <a:p>
            <a:endParaRPr lang="en-US" sz="2800" baseline="-25000" dirty="0">
              <a:sym typeface="Wingdings"/>
            </a:endParaRPr>
          </a:p>
          <a:p>
            <a:endParaRPr lang="en-US" dirty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926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Status Quo 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80899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</a:rPr>
              <a:t>Projection of Income &amp; Expenditure based on:</a:t>
            </a:r>
          </a:p>
          <a:p>
            <a:r>
              <a:rPr lang="en-US" dirty="0" smtClean="0">
                <a:latin typeface="Times New Roman"/>
                <a:cs typeface="Times New Roman"/>
              </a:rPr>
              <a:t>Existing benefit provisions and entitlements</a:t>
            </a:r>
          </a:p>
          <a:p>
            <a:r>
              <a:rPr lang="en-US" dirty="0" smtClean="0">
                <a:latin typeface="Times New Roman"/>
                <a:cs typeface="Times New Roman"/>
              </a:rPr>
              <a:t>Expected development of macro framework (</a:t>
            </a:r>
            <a:r>
              <a:rPr lang="en-US" dirty="0" err="1" smtClean="0">
                <a:latin typeface="Times New Roman"/>
                <a:cs typeface="Times New Roman"/>
              </a:rPr>
              <a:t>labour</a:t>
            </a:r>
            <a:r>
              <a:rPr lang="en-US" dirty="0" smtClean="0">
                <a:latin typeface="Times New Roman"/>
                <a:cs typeface="Times New Roman"/>
              </a:rPr>
              <a:t> market, wages, fiscal revenues, etc.)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 </a:t>
            </a:r>
            <a:r>
              <a:rPr lang="en-US" dirty="0" smtClean="0">
                <a:latin typeface="Times New Roman"/>
                <a:cs typeface="Times New Roman"/>
              </a:rPr>
              <a:t>Use realistic, ‘most-likely’ approach</a:t>
            </a:r>
          </a:p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</a:rPr>
              <a:t>Main challenges: </a:t>
            </a:r>
          </a:p>
          <a:p>
            <a:r>
              <a:rPr lang="en-US" dirty="0" smtClean="0">
                <a:latin typeface="Times New Roman"/>
                <a:cs typeface="Times New Roman"/>
              </a:rPr>
              <a:t>Future </a:t>
            </a:r>
            <a:r>
              <a:rPr lang="en-US" dirty="0">
                <a:latin typeface="Times New Roman"/>
                <a:cs typeface="Times New Roman"/>
              </a:rPr>
              <a:t>s</a:t>
            </a:r>
            <a:r>
              <a:rPr lang="en-US" dirty="0" smtClean="0">
                <a:latin typeface="Times New Roman"/>
                <a:cs typeface="Times New Roman"/>
              </a:rPr>
              <a:t>cope of ODA-funded </a:t>
            </a:r>
            <a:r>
              <a:rPr lang="en-US" dirty="0" err="1" smtClean="0">
                <a:latin typeface="Times New Roman"/>
                <a:cs typeface="Times New Roman"/>
              </a:rPr>
              <a:t>programmes</a:t>
            </a:r>
            <a:endParaRPr lang="en-US" dirty="0" smtClean="0">
              <a:latin typeface="Times New Roman"/>
              <a:cs typeface="Times New Roman"/>
            </a:endParaRPr>
          </a:p>
          <a:p>
            <a:r>
              <a:rPr lang="en-US" dirty="0">
                <a:latin typeface="Times New Roman"/>
                <a:cs typeface="Times New Roman"/>
              </a:rPr>
              <a:t>I</a:t>
            </a:r>
            <a:r>
              <a:rPr lang="en-US" dirty="0" smtClean="0">
                <a:latin typeface="Times New Roman"/>
                <a:cs typeface="Times New Roman"/>
              </a:rPr>
              <a:t>mplementation plans for enacted policies: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e.g., NSPS, NSSF (SHI and pension branches)   </a:t>
            </a:r>
            <a:endParaRPr lang="en-US" u="sng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951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Projection Scenarios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066800"/>
            <a:ext cx="8750300" cy="5638800"/>
          </a:xfrm>
        </p:spPr>
        <p:txBody>
          <a:bodyPr>
            <a:normAutofit/>
          </a:bodyPr>
          <a:lstStyle/>
          <a:p>
            <a:pPr marL="100584" indent="-557784">
              <a:buFont typeface="+mj-lt"/>
              <a:buAutoNum type="alphaUcPeriod" startAt="2"/>
            </a:pPr>
            <a:r>
              <a:rPr lang="en-US" sz="3600" dirty="0" smtClean="0">
                <a:latin typeface="Times New Roman"/>
                <a:cs typeface="Times New Roman"/>
              </a:rPr>
              <a:t>Alternative Scenarios</a:t>
            </a:r>
          </a:p>
          <a:p>
            <a:pPr marL="548640" indent="0">
              <a:buNone/>
            </a:pPr>
            <a:r>
              <a:rPr lang="en-US" sz="3600" dirty="0" smtClean="0">
                <a:latin typeface="Times New Roman"/>
                <a:cs typeface="Times New Roman"/>
                <a:sym typeface="Wingdings"/>
              </a:rPr>
              <a:t> ‘</a:t>
            </a:r>
            <a:r>
              <a:rPr lang="en-US" sz="3600" b="1" i="1" dirty="0" smtClean="0">
                <a:latin typeface="Times New Roman"/>
                <a:cs typeface="Times New Roman"/>
                <a:sym typeface="Wingdings"/>
              </a:rPr>
              <a:t>Costing’</a:t>
            </a:r>
            <a:r>
              <a:rPr lang="en-US" sz="3600" dirty="0" smtClean="0">
                <a:latin typeface="Times New Roman"/>
                <a:cs typeface="Times New Roman"/>
                <a:sym typeface="Wingdings"/>
              </a:rPr>
              <a:t> of: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endParaRPr lang="en-US" dirty="0">
              <a:latin typeface="Times New Roman"/>
              <a:cs typeface="Times New Roman"/>
            </a:endParaRPr>
          </a:p>
          <a:p>
            <a:r>
              <a:rPr lang="en-US" u="sng" dirty="0" smtClean="0">
                <a:latin typeface="Times New Roman"/>
                <a:cs typeface="Times New Roman"/>
                <a:sym typeface="Wingdings"/>
              </a:rPr>
              <a:t>Policy Options under consideration</a:t>
            </a:r>
          </a:p>
          <a:p>
            <a:r>
              <a:rPr lang="en-US" u="sng" dirty="0" smtClean="0">
                <a:latin typeface="Times New Roman"/>
                <a:cs typeface="Times New Roman"/>
                <a:sym typeface="Wingdings"/>
              </a:rPr>
              <a:t>Other Policy Options for illustration</a:t>
            </a:r>
          </a:p>
          <a:p>
            <a:pPr marL="400050" lvl="1" indent="0">
              <a:buNone/>
            </a:pPr>
            <a:r>
              <a:rPr lang="en-US" u="sng" dirty="0" smtClean="0">
                <a:latin typeface="Times New Roman"/>
                <a:cs typeface="Times New Roman"/>
                <a:sym typeface="Wingdings"/>
              </a:rPr>
              <a:t>Still to be defined, e.g. </a:t>
            </a:r>
            <a:r>
              <a:rPr lang="en-US" u="sng" dirty="0">
                <a:latin typeface="Times New Roman"/>
                <a:cs typeface="Times New Roman"/>
                <a:sym typeface="Wingdings"/>
              </a:rPr>
              <a:t>SP </a:t>
            </a:r>
            <a:r>
              <a:rPr lang="en-US" u="sng" dirty="0" smtClean="0">
                <a:latin typeface="Times New Roman"/>
                <a:cs typeface="Times New Roman"/>
                <a:sym typeface="Wingdings"/>
              </a:rPr>
              <a:t>Floor Components of the: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Universal Health Protection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Cash transfers for all Children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Universal pensions for elderly &amp; disabled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Income security for working age population: </a:t>
            </a:r>
            <a:br>
              <a:rPr lang="en-US" dirty="0" smtClean="0">
                <a:latin typeface="Times New Roman"/>
                <a:cs typeface="Times New Roman"/>
                <a:sym typeface="Wingdings"/>
              </a:rPr>
            </a:br>
            <a:r>
              <a:rPr lang="en-US" dirty="0" smtClean="0">
                <a:latin typeface="Times New Roman"/>
                <a:cs typeface="Times New Roman"/>
                <a:sym typeface="Wingdings"/>
              </a:rPr>
              <a:t>(e.g., Cash Transfers to the poor?)</a:t>
            </a:r>
          </a:p>
          <a:p>
            <a:endParaRPr lang="en-US" sz="2800" baseline="-25000" dirty="0">
              <a:sym typeface="Wingdings"/>
            </a:endParaRPr>
          </a:p>
          <a:p>
            <a:endParaRPr lang="en-US" dirty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57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828" y="270933"/>
            <a:ext cx="79248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Alternative Scenarios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7026628" cy="4495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</a:rPr>
              <a:t>Costing of Policy Options helps to:</a:t>
            </a:r>
          </a:p>
          <a:p>
            <a:pPr>
              <a:spcBef>
                <a:spcPts val="1200"/>
              </a:spcBef>
            </a:pPr>
            <a:r>
              <a:rPr lang="en-US" dirty="0">
                <a:latin typeface="Times New Roman"/>
                <a:cs typeface="Times New Roman"/>
              </a:rPr>
              <a:t>A</a:t>
            </a:r>
            <a:r>
              <a:rPr lang="en-US" dirty="0" smtClean="0">
                <a:latin typeface="Times New Roman"/>
                <a:cs typeface="Times New Roman"/>
              </a:rPr>
              <a:t>ssess feasibility and timeframes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latin typeface="Times New Roman"/>
                <a:cs typeface="Times New Roman"/>
              </a:rPr>
              <a:t>Illustrate </a:t>
            </a:r>
            <a:r>
              <a:rPr lang="en-US" dirty="0">
                <a:latin typeface="Times New Roman"/>
                <a:cs typeface="Times New Roman"/>
              </a:rPr>
              <a:t>T</a:t>
            </a:r>
            <a:r>
              <a:rPr lang="en-US" dirty="0" smtClean="0">
                <a:latin typeface="Times New Roman"/>
                <a:cs typeface="Times New Roman"/>
              </a:rPr>
              <a:t>rade-offs between policies</a:t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(</a:t>
            </a:r>
            <a:r>
              <a:rPr lang="en-US" dirty="0" smtClean="0">
                <a:latin typeface="Times New Roman"/>
                <a:cs typeface="Times New Roman"/>
                <a:sym typeface="Wingdings"/>
              </a:rPr>
              <a:t> fiscal space)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latin typeface="Times New Roman"/>
                <a:cs typeface="Times New Roman"/>
              </a:rPr>
              <a:t>Setting of Priorities and long-term SP development agenda in Cambodia</a:t>
            </a:r>
            <a:br>
              <a:rPr lang="en-US" dirty="0" smtClean="0">
                <a:latin typeface="Times New Roman"/>
                <a:cs typeface="Times New Roman"/>
              </a:rPr>
            </a:br>
            <a:endParaRPr lang="en-US" dirty="0" smtClean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dirty="0" smtClean="0">
                <a:latin typeface="Times New Roman"/>
                <a:cs typeface="Times New Roman"/>
                <a:sym typeface="Wingdings"/>
              </a:rPr>
              <a:t> Tool for long-term policy making</a:t>
            </a:r>
            <a:endParaRPr lang="en-US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517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9578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92578"/>
            <a:ext cx="7639050" cy="5257800"/>
          </a:xfrm>
        </p:spPr>
        <p:txBody>
          <a:bodyPr>
            <a:normAutofit/>
          </a:bodyPr>
          <a:lstStyle/>
          <a:p>
            <a:pPr indent="-438912">
              <a:buSzPct val="8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Availability of data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Many actors (line ministries, DP)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No centralized database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No standardized financial reporting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Scarce data for off-budget </a:t>
            </a:r>
            <a:r>
              <a:rPr lang="en-US" dirty="0" err="1" smtClean="0">
                <a:latin typeface="Times New Roman"/>
                <a:cs typeface="Times New Roman"/>
              </a:rPr>
              <a:t>programmes</a:t>
            </a:r>
            <a:r>
              <a:rPr lang="en-US" dirty="0" smtClean="0">
                <a:latin typeface="Times New Roman"/>
                <a:cs typeface="Times New Roman"/>
              </a:rPr>
              <a:t/>
            </a:r>
            <a:br>
              <a:rPr lang="en-US" dirty="0" smtClean="0">
                <a:latin typeface="Times New Roman"/>
                <a:cs typeface="Times New Roman"/>
              </a:rPr>
            </a:br>
            <a:r>
              <a:rPr lang="en-US" dirty="0" smtClean="0">
                <a:latin typeface="Times New Roman"/>
                <a:cs typeface="Times New Roman"/>
              </a:rPr>
              <a:t>(mainly ODA and NGO-funded schemes)</a:t>
            </a:r>
          </a:p>
          <a:p>
            <a:pPr indent="-438912">
              <a:spcBef>
                <a:spcPts val="1968"/>
              </a:spcBef>
              <a:buSzPct val="80000"/>
              <a:buFont typeface="Wingdings" charset="2"/>
              <a:buChar char="Ø"/>
            </a:pPr>
            <a:r>
              <a:rPr lang="en-US" dirty="0" smtClean="0">
                <a:latin typeface="Times New Roman"/>
                <a:cs typeface="Times New Roman"/>
              </a:rPr>
              <a:t>New Schemes / Provisions 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Design process still ongoing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Times New Roman"/>
                <a:cs typeface="Times New Roman"/>
              </a:rPr>
              <a:t>Timeframes for Implementation? </a:t>
            </a:r>
          </a:p>
        </p:txBody>
      </p:sp>
    </p:spTree>
    <p:extLst>
      <p:ext uri="{BB962C8B-B14F-4D97-AF65-F5344CB8AC3E}">
        <p14:creationId xmlns:p14="http://schemas.microsoft.com/office/powerpoint/2010/main" xmlns="" val="371561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9711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69533"/>
            <a:ext cx="8534400" cy="42672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Times New Roman"/>
                <a:cs typeface="Times New Roman"/>
              </a:rPr>
              <a:t>Complete &amp; Update Database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Revise draft SPER for comments (Dec 11)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Define policy options for costing</a:t>
            </a:r>
            <a:br>
              <a:rPr lang="en-US" sz="3600" dirty="0" smtClean="0">
                <a:latin typeface="Times New Roman"/>
                <a:cs typeface="Times New Roman"/>
              </a:rPr>
            </a:br>
            <a:r>
              <a:rPr lang="en-US" sz="3600" dirty="0" smtClean="0">
                <a:latin typeface="Times New Roman"/>
                <a:cs typeface="Times New Roman"/>
              </a:rPr>
              <a:t>(</a:t>
            </a:r>
            <a:r>
              <a:rPr lang="en-US" sz="3600" dirty="0" smtClean="0">
                <a:latin typeface="Times New Roman"/>
                <a:cs typeface="Times New Roman"/>
                <a:sym typeface="Wingdings"/>
              </a:rPr>
              <a:t> national policy priorities)</a:t>
            </a:r>
            <a:endParaRPr lang="en-US" sz="3600" dirty="0" smtClean="0">
              <a:latin typeface="Times New Roman"/>
              <a:cs typeface="Times New Roman"/>
            </a:endParaRPr>
          </a:p>
          <a:p>
            <a:r>
              <a:rPr lang="en-US" sz="3600" dirty="0" smtClean="0">
                <a:latin typeface="Times New Roman"/>
                <a:cs typeface="Times New Roman"/>
              </a:rPr>
              <a:t>Support CARD in costing NSPS (Jan 12)</a:t>
            </a:r>
          </a:p>
          <a:p>
            <a:r>
              <a:rPr lang="en-US" sz="3600" dirty="0" smtClean="0">
                <a:latin typeface="Times New Roman"/>
                <a:cs typeface="Times New Roman"/>
              </a:rPr>
              <a:t>Finalize Social Budget projection (?) </a:t>
            </a:r>
          </a:p>
        </p:txBody>
      </p:sp>
    </p:spTree>
    <p:extLst>
      <p:ext uri="{BB962C8B-B14F-4D97-AF65-F5344CB8AC3E}">
        <p14:creationId xmlns:p14="http://schemas.microsoft.com/office/powerpoint/2010/main" xmlns="" val="234622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533400" y="1143000"/>
            <a:ext cx="8915400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dirty="0" smtClean="0">
                <a:latin typeface="+mj-lt"/>
                <a:ea typeface="+mj-ea"/>
                <a:cs typeface="+mj-cs"/>
              </a:rPr>
              <a:t>Thank you</a:t>
            </a:r>
          </a:p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 smtClean="0">
                <a:latin typeface="+mj-lt"/>
                <a:ea typeface="+mj-ea"/>
                <a:cs typeface="+mj-cs"/>
              </a:rPr>
              <a:t>Questions &amp; comments</a:t>
            </a:r>
          </a:p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 smtClean="0">
                <a:latin typeface="+mj-lt"/>
                <a:ea typeface="+mj-ea"/>
                <a:cs typeface="+mj-cs"/>
              </a:rPr>
              <a:t>are welcome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28533</TotalTime>
  <Words>887</Words>
  <Application>Microsoft Macintosh PowerPoint</Application>
  <PresentationFormat>A4 Paper (210x297 mm)</PresentationFormat>
  <Paragraphs>201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Social Protection Expenditure and Performance Review (SPER) &amp;  Social Budgeting</vt:lpstr>
      <vt:lpstr>OUTLINE</vt:lpstr>
      <vt:lpstr>Introduction</vt:lpstr>
      <vt:lpstr>Social Protection in Cambodia</vt:lpstr>
      <vt:lpstr>Social Protection in Cambodia</vt:lpstr>
      <vt:lpstr>Social Protection  Expenditure and Performance Review  (SPER)</vt:lpstr>
      <vt:lpstr>SPER</vt:lpstr>
      <vt:lpstr>The Social Budget Concept</vt:lpstr>
      <vt:lpstr>The Social Budget of Cambodia</vt:lpstr>
      <vt:lpstr>The Social Budget of Cambodia</vt:lpstr>
      <vt:lpstr>The Social Budget</vt:lpstr>
      <vt:lpstr>Social Budgeting</vt:lpstr>
      <vt:lpstr>The ILO Social Budget Model</vt:lpstr>
      <vt:lpstr>Demography</vt:lpstr>
      <vt:lpstr>Population Projection</vt:lpstr>
      <vt:lpstr>Population Projection</vt:lpstr>
      <vt:lpstr>Labour Force projection</vt:lpstr>
      <vt:lpstr>Employment</vt:lpstr>
      <vt:lpstr>Employment</vt:lpstr>
      <vt:lpstr>Projecting Employment</vt:lpstr>
      <vt:lpstr>Employment Projections</vt:lpstr>
      <vt:lpstr>Economic Module</vt:lpstr>
      <vt:lpstr>Government Module</vt:lpstr>
      <vt:lpstr>Social Protection Module</vt:lpstr>
      <vt:lpstr>Social Budget Projections</vt:lpstr>
      <vt:lpstr>Status Quo Scenario</vt:lpstr>
      <vt:lpstr>Projection Scenarios</vt:lpstr>
      <vt:lpstr>Alternative Scenarios</vt:lpstr>
      <vt:lpstr>Challenges</vt:lpstr>
      <vt:lpstr>Next Steps</vt:lpstr>
      <vt:lpstr>Slide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Actuarial Review  of  The National Social Security Fund</dc:title>
  <dc:creator>Jean-Claude</dc:creator>
  <cp:lastModifiedBy>Malika Ok</cp:lastModifiedBy>
  <cp:revision>369</cp:revision>
  <cp:lastPrinted>2011-11-05T09:04:09Z</cp:lastPrinted>
  <dcterms:created xsi:type="dcterms:W3CDTF">2011-02-22T01:48:06Z</dcterms:created>
  <dcterms:modified xsi:type="dcterms:W3CDTF">2011-11-08T01:29:11Z</dcterms:modified>
</cp:coreProperties>
</file>