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695" r:id="rId5"/>
  </p:sldMasterIdLst>
  <p:notesMasterIdLst>
    <p:notesMasterId r:id="rId25"/>
  </p:notesMasterIdLst>
  <p:sldIdLst>
    <p:sldId id="256" r:id="rId6"/>
    <p:sldId id="261" r:id="rId7"/>
    <p:sldId id="259" r:id="rId8"/>
    <p:sldId id="260" r:id="rId9"/>
    <p:sldId id="262" r:id="rId10"/>
    <p:sldId id="263" r:id="rId11"/>
    <p:sldId id="265" r:id="rId12"/>
    <p:sldId id="266" r:id="rId13"/>
    <p:sldId id="272" r:id="rId14"/>
    <p:sldId id="268" r:id="rId15"/>
    <p:sldId id="273" r:id="rId16"/>
    <p:sldId id="267" r:id="rId17"/>
    <p:sldId id="269" r:id="rId18"/>
    <p:sldId id="271" r:id="rId19"/>
    <p:sldId id="264" r:id="rId20"/>
    <p:sldId id="274" r:id="rId21"/>
    <p:sldId id="275" r:id="rId22"/>
    <p:sldId id="270" r:id="rId23"/>
    <p:sldId id="276" r:id="rId24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1F497D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854" autoAdjust="0"/>
    <p:restoredTop sz="95958"/>
  </p:normalViewPr>
  <p:slideViewPr>
    <p:cSldViewPr snapToGrid="0" snapToObjects="1">
      <p:cViewPr varScale="1">
        <p:scale>
          <a:sx n="155" d="100"/>
          <a:sy n="155" d="100"/>
        </p:scale>
        <p:origin x="1296" y="176"/>
      </p:cViewPr>
      <p:guideLst>
        <p:guide orient="horz" pos="1620"/>
        <p:guide pos="2880"/>
      </p:guideLst>
    </p:cSldViewPr>
  </p:slideViewPr>
  <p:notesTextViewPr>
    <p:cViewPr>
      <p:scale>
        <a:sx n="85" d="100"/>
        <a:sy n="85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6A52-DDE4-4A82-BE45-5A6536F31D88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2CAEE-DD2D-4260-9ABA-B1A169D94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35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2CAEE-DD2D-4260-9ABA-B1A169D948B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219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2CAEE-DD2D-4260-9ABA-B1A169D948B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534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69829" y="601724"/>
            <a:ext cx="6421310" cy="1906073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69829" y="2648403"/>
            <a:ext cx="6421310" cy="733216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1/8/19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69829" y="246981"/>
            <a:ext cx="3672983" cy="2319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599230"/>
            <a:ext cx="608264" cy="377684"/>
          </a:xfrm>
        </p:spPr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50978" y="599230"/>
            <a:ext cx="0" cy="190856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2699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2059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110" y="1317097"/>
            <a:ext cx="6421935" cy="1415963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021" y="2854647"/>
            <a:ext cx="6412493" cy="759697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E7B99-7C3F-4BC3-B7B8-7E1F8C620B24}" type="datetime1">
              <a:rPr lang="en-US" smtClean="0"/>
              <a:pPr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028765" y="599230"/>
            <a:ext cx="0" cy="213383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12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022" y="603667"/>
            <a:ext cx="7140118" cy="7944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021" y="1508159"/>
            <a:ext cx="3456432" cy="2578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1095" y="1513007"/>
            <a:ext cx="3453098" cy="25811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517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022" y="603123"/>
            <a:ext cx="7140118" cy="79223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021" y="1514662"/>
            <a:ext cx="3456432" cy="60145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1021" y="2118202"/>
            <a:ext cx="3456432" cy="198334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1093" y="1517253"/>
            <a:ext cx="3456432" cy="60167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1094" y="2116119"/>
            <a:ext cx="3456432" cy="19780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5900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2307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3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82" y="599230"/>
            <a:ext cx="2387346" cy="168533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599230"/>
            <a:ext cx="4509353" cy="349412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1022" y="2404119"/>
            <a:ext cx="2388742" cy="1686136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028765" y="599230"/>
            <a:ext cx="0" cy="168533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6213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361628"/>
            <a:ext cx="3055900" cy="3861826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771" y="847135"/>
            <a:ext cx="4085880" cy="1372938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841907"/>
            <a:ext cx="2093378" cy="2899745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1022" y="2359494"/>
            <a:ext cx="4080028" cy="1502807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51021" y="4102393"/>
            <a:ext cx="4080029" cy="240092"/>
          </a:xfrm>
        </p:spPr>
        <p:txBody>
          <a:bodyPr/>
          <a:lstStyle>
            <a:lvl1pPr algn="l">
              <a:defRPr/>
            </a:lvl1pPr>
          </a:lstStyle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51183" y="238981"/>
            <a:ext cx="4090106" cy="240698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028765" y="599230"/>
            <a:ext cx="0" cy="1620843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1218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028765" y="599230"/>
            <a:ext cx="0" cy="80037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590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662898"/>
            <a:ext cx="1211807" cy="343124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1021" y="662898"/>
            <a:ext cx="5804105" cy="343124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7079333" y="539454"/>
            <a:ext cx="1211807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7340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511799"/>
            <a:ext cx="9144000" cy="308912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4601718"/>
            <a:ext cx="9144000" cy="55721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51022" y="603390"/>
            <a:ext cx="7140119" cy="7869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022" y="1511799"/>
            <a:ext cx="7140119" cy="2587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47778"/>
            <a:ext cx="2625536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51022" y="246981"/>
            <a:ext cx="4391789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599230"/>
            <a:ext cx="608264" cy="3776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4606279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6" descr="Logo100Years_E.png">
            <a:extLst>
              <a:ext uri="{FF2B5EF4-FFF2-40B4-BE49-F238E27FC236}">
                <a16:creationId xmlns:a16="http://schemas.microsoft.com/office/drawing/2014/main" id="{45DC81F2-111B-604D-A737-8F187F6E5036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0" y="324000"/>
            <a:ext cx="1468800" cy="63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15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696" r:id="rId1"/>
    <p:sldLayoutId id="2147493697" r:id="rId2"/>
    <p:sldLayoutId id="2147493698" r:id="rId3"/>
    <p:sldLayoutId id="2147493699" r:id="rId4"/>
    <p:sldLayoutId id="2147493700" r:id="rId5"/>
    <p:sldLayoutId id="2147493701" r:id="rId6"/>
    <p:sldLayoutId id="2147493702" r:id="rId7"/>
    <p:sldLayoutId id="2147493703" r:id="rId8"/>
    <p:sldLayoutId id="2147493704" r:id="rId9"/>
    <p:sldLayoutId id="2147493705" r:id="rId10"/>
    <p:sldLayoutId id="214749370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2B963-1626-4F70-B5A0-9D897A00D2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8426" y="319270"/>
            <a:ext cx="7437921" cy="2306782"/>
          </a:xfrm>
        </p:spPr>
        <p:txBody>
          <a:bodyPr>
            <a:normAutofit/>
          </a:bodyPr>
          <a:lstStyle/>
          <a:p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phi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Nam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0098F-6873-4349-985F-9BC344FB98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8082" y="2626052"/>
            <a:ext cx="7865918" cy="1241822"/>
          </a:xfrm>
        </p:spPr>
        <p:txBody>
          <a:bodyPr>
            <a:noAutofit/>
          </a:bodyPr>
          <a:lstStyle/>
          <a:p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Bà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Silke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Steinhilber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Cán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bộ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Tư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vấn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Quốc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tế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, UN Women &amp; ILO</a:t>
            </a:r>
          </a:p>
          <a:p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&amp;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Bà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Nguyễn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Hồng</a:t>
            </a:r>
            <a:r>
              <a:rPr lang="en-US" sz="2400" cap="none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cap="none" dirty="0" err="1">
                <a:latin typeface="Calibri" panose="020F0502020204030204" pitchFamily="34" charset="0"/>
                <a:cs typeface="Calibri" panose="020F0502020204030204" pitchFamily="34" charset="0"/>
              </a:rPr>
              <a:t>Diệu</a:t>
            </a:r>
            <a:endParaRPr lang="en-US" sz="24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cap="non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8F1E72-53B8-D645-B773-97EDFC7C6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298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42883-E341-40CD-A700-71EB1E519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561" y="458705"/>
            <a:ext cx="7886700" cy="994172"/>
          </a:xfrm>
        </p:spPr>
        <p:txBody>
          <a:bodyPr>
            <a:normAutofit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Cấu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trúc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bài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trình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bày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2AFA4-4090-43B5-9D31-CA1A4436F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621" y="1704109"/>
            <a:ext cx="7400261" cy="2928614"/>
          </a:xfrm>
        </p:spPr>
        <p:txBody>
          <a:bodyPr>
            <a:normAutofit/>
          </a:bodyPr>
          <a:lstStyle/>
          <a:p>
            <a:pPr marL="385763" indent="-385763">
              <a:buAutoNum type="arabicPeriod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Bối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cảnh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Nam</a:t>
            </a:r>
          </a:p>
          <a:p>
            <a:pPr marL="385763" indent="-385763">
              <a:buAutoNum type="arabicPeriod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lệ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sách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5763" indent="-385763">
              <a:buAutoNum type="arabicPeriod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phương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tiếp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cận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nhằm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vực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phi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b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nghiệm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quốc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phương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Nam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7FA0ED-02C6-D442-8538-08F84068B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19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08F78-1C47-42B1-861F-2AE41D149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655" y="572255"/>
            <a:ext cx="7295949" cy="868680"/>
          </a:xfrm>
        </p:spPr>
        <p:txBody>
          <a:bodyPr>
            <a:noAutofit/>
          </a:bodyPr>
          <a:lstStyle/>
          <a:p>
            <a:r>
              <a:rPr lang="en-GB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Bối</a:t>
            </a:r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cảnh</a:t>
            </a:r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quốc</a:t>
            </a:r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 Nam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4D88A-7F9F-426E-A6AC-B70FF7EE7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40934"/>
            <a:ext cx="9144001" cy="3467469"/>
          </a:xfrm>
        </p:spPr>
        <p:txBody>
          <a:bodyPr>
            <a:normAutofit/>
          </a:bodyPr>
          <a:lstStyle/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Tương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phản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giữa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hệ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thống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BHXH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bắt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buộc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gồm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nhiều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quyền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lợi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hấp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dẫn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BHXH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gồm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Khoảng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trống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được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hưởng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Khoảng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7,8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triệu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vực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phi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BHXH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còn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rất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BHXH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đến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nay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vẫn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chỉ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dài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615820-1ED4-7843-94A0-9B2ED26E8E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753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14649-A39E-4213-9766-8DFDA55B6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022" y="644954"/>
            <a:ext cx="7140119" cy="786926"/>
          </a:xfrm>
        </p:spPr>
        <p:txBody>
          <a:bodyPr>
            <a:normAutofit fontScale="90000"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Bối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cảnh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sách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Nam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A15F2-C4F8-4EA8-AE1E-BB934A9DA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505" y="1323362"/>
            <a:ext cx="8951495" cy="2924927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Cam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cải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thiện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an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xã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hội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thể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hiện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qua: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Đề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cải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sách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bảo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hiểm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xã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hội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&amp;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Đề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đổi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mới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phát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triển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giúp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xã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hội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Nghị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quyết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28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Điều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13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Luật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Bình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đẳng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Nội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dung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thảo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luận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liên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quan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đến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BHXH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Bổ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sung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một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BHXH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đặc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biệt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ngắn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(VD: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TNLĐ).</a:t>
            </a:r>
          </a:p>
          <a:p>
            <a:pPr lvl="1">
              <a:buFont typeface="Wingdings" pitchFamily="2" charset="2"/>
              <a:buChar char="Ø"/>
            </a:pP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Nâng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lượng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BHXH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001BDB-B4E5-E34C-A902-E749C91A8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083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2C7E1-0F1B-42D5-B0FE-143C58D81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77" y="130082"/>
            <a:ext cx="7140119" cy="1390316"/>
          </a:xfrm>
        </p:spPr>
        <p:txBody>
          <a:bodyPr>
            <a:noAutofit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lệ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quốc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tế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58B686-B44A-4E4E-96B5-F706DAF2A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23792"/>
            <a:ext cx="9076623" cy="3500438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ước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183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năm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2000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ILO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Thai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ước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102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năm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1952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ILO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Tiêu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chuẩn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Tối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thiểu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) An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hội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Nam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hiện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chưa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phê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chuẩn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được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mọi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gồm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điều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phi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gồm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thành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tố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342900" lvl="1" indent="0">
              <a:buNone/>
            </a:pP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Nghỉ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chăm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sóc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ATVSLĐ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mẹ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trẻ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em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Đảm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bảo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&amp;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chống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phân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biệt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xử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đoạn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con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bú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FE0C54-A3F0-C244-9362-E65BBEFE5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01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87FDB-AE11-4839-A7A1-6ED8EEC1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798" y="177928"/>
            <a:ext cx="7140119" cy="1294623"/>
          </a:xfrm>
        </p:spPr>
        <p:txBody>
          <a:bodyPr>
            <a:noAutofit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Quá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trình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8D532-CA6B-433A-A379-B8BE7AEAD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688" y="1586230"/>
            <a:ext cx="8527312" cy="3421708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Luật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pháp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hầu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hết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quốc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định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gồm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50%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nước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nhập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Thường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chỉ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khu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vực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Năm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2014,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ước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chỉ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28,4%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được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lĩnh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nguồn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ILO)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chủ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yếu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phương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sau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đây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góp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Cung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mặt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góp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609803-3514-A444-A164-812FC0D4E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40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C2F71-E40C-48C6-B488-A5B8925EC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5152"/>
            <a:ext cx="8142060" cy="1094206"/>
          </a:xfrm>
        </p:spPr>
        <p:txBody>
          <a:bodyPr>
            <a:noAutofit/>
          </a:bodyPr>
          <a:lstStyle/>
          <a:p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b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Xu </a:t>
            </a:r>
            <a:r>
              <a:rPr lang="en-US" sz="3000" b="1" dirty="0" err="1">
                <a:latin typeface="Calibri" panose="020F0502020204030204" pitchFamily="34" charset="0"/>
                <a:cs typeface="Calibri" panose="020F0502020204030204" pitchFamily="34" charset="0"/>
              </a:rPr>
              <a:t>hướng</a:t>
            </a: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000" b="1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 &amp; </a:t>
            </a:r>
            <a:r>
              <a:rPr lang="en-US" sz="3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thực</a:t>
            </a: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tiễn</a:t>
            </a: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 Nam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32E57-E1D2-4BFA-A1C6-B0CCEAC04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27819"/>
            <a:ext cx="9057373" cy="3349259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Nam: 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2014: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BHXH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bắt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buộc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hợp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đồng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từ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2015: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Nghị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định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39/2015/NĐ-CP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định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tộc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thiểu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con.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nào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để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khoảng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trống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còn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lớn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lvl="1">
              <a:buFont typeface="Wingdings" pitchFamily="2" charset="2"/>
              <a:buChar char="Ø"/>
            </a:pP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Bổ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sung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BHXH </a:t>
            </a:r>
            <a:r>
              <a:rPr 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theo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hệ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thống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đa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tầng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lvl="1">
              <a:buFont typeface="Wingdings" pitchFamily="2" charset="2"/>
              <a:buChar char="Ø"/>
            </a:pP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Thiết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kế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quyền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lợi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hưởng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? (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Dùng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Công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ước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183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ILO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khung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hướng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dẫn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4A9111-102B-5D43-A1A3-6E405EA44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09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17E2E-8684-484F-95DD-E835AEEE6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90" y="308349"/>
            <a:ext cx="7857461" cy="1268016"/>
          </a:xfrm>
        </p:spPr>
        <p:txBody>
          <a:bodyPr>
            <a:noAutofit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qua BHXH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0393D-BE5C-4AD7-BFE2-A0094B7C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01" y="1775636"/>
            <a:ext cx="8175108" cy="3094019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Bổ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sung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ngắn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BHXH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nhằm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khuyến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khích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Ghi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nhận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(phi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nguồn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nhập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phương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để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tăng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cường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quyền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năng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vực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phi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còn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thuộc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từ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nước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nhắc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vững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này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BEEADE-C75D-D944-890B-B25BCB633A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981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17E2E-8684-484F-95DD-E835AEEE6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90" y="308348"/>
            <a:ext cx="7857461" cy="1268016"/>
          </a:xfrm>
        </p:spPr>
        <p:txBody>
          <a:bodyPr>
            <a:noAutofit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qua BHXH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0393D-BE5C-4AD7-BFE2-A0094B7C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577"/>
            <a:ext cx="8980371" cy="3179078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Vấn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chọn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lọc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/ chia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sẻ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rủi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hợp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ngắn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nhằm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hút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nam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nhiều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tuổi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nhau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bỏ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giữa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chừng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trách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nhiệm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hội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phải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để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lý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rủi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Thiết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tập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trung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mặt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còn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quyền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lợi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thì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sao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?);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hưởng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?;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điều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BEEADE-C75D-D944-890B-B25BCB633A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61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A764B-4478-4543-B832-E592F48E5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042" y="71181"/>
            <a:ext cx="7793665" cy="1262715"/>
          </a:xfrm>
        </p:spPr>
        <p:txBody>
          <a:bodyPr>
            <a:noAutofit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qua BHXH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C3E0D-020A-494C-A6BA-595822108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505" y="1333896"/>
            <a:ext cx="8627202" cy="3139458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Ít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phương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này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chưa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nghiên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cứu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lâu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dài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Cổ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hợp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cột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bắt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buộc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góp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Quyền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lợi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hưởng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còn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nhưng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được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hợp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từ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góp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Nguồn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sách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nước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từ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ngành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khoáng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đạt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xỉ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toàn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E78A57-2E44-A440-96EA-EF47510DD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716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A764B-4478-4543-B832-E592F48E5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042" y="446567"/>
            <a:ext cx="7793665" cy="1262715"/>
          </a:xfrm>
        </p:spPr>
        <p:txBody>
          <a:bodyPr>
            <a:noAutofit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qua BHXH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C3E0D-020A-494C-A6BA-595822108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621" y="1684772"/>
            <a:ext cx="8389088" cy="3139458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Namibia: 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hợp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bắt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buộc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&amp;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Bắt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buộc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&amp;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doanh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nhỏ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do,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Khoảng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trống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43%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chưa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so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sánh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giữa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chi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bảo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hiểm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nguyện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&amp; chi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sở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góp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E78A57-2E44-A440-96EA-EF47510DD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063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7ABD4-5116-4B98-96D3-A578D57E8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06" y="294777"/>
            <a:ext cx="8673762" cy="1284159"/>
          </a:xfrm>
        </p:spPr>
        <p:txBody>
          <a:bodyPr>
            <a:noAutofit/>
          </a:bodyPr>
          <a:lstStyle/>
          <a:p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qua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góp</a:t>
            </a:r>
            <a:endParaRPr lang="en-US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CD11A-9916-4D19-A07D-5EA969A38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26" y="1603429"/>
            <a:ext cx="7951824" cy="3029293"/>
          </a:xfrm>
        </p:spPr>
        <p:txBody>
          <a:bodyPr>
            <a:norm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mặt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đoạn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cuối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sau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con,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bất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kể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tình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tượng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được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hoặc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ít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năng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Tài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từ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sách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nước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nếu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Nam: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Hỗ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tộc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thiểu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con.</a:t>
            </a:r>
          </a:p>
          <a:p>
            <a:pPr marL="0" indent="0">
              <a:buNone/>
            </a:pP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FACB99-F6B3-374D-A7F2-D445F3B73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482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CB8A9-BC42-43CB-89FF-A93FA5D52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260" y="1752806"/>
            <a:ext cx="8325293" cy="2583710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mặt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điều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chỉ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Nguồn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thường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phải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từ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sách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nước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(VD: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tài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quốc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tạm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Ấn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Quỹ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phúc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lợi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chương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trình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mặt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điều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một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chương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trình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hình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thành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nguồn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từ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NLĐ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đánh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trị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xuất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AC2405-863D-3541-B1EA-2BA443566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AA21102-397E-824E-BAFB-090978406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260" y="294777"/>
            <a:ext cx="8362508" cy="1284159"/>
          </a:xfrm>
        </p:spPr>
        <p:txBody>
          <a:bodyPr>
            <a:noAutofit/>
          </a:bodyPr>
          <a:lstStyle/>
          <a:p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qua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góp</a:t>
            </a:r>
            <a:endParaRPr lang="en-US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138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4684A-AFDB-4EB8-98A8-69680CBDE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430" y="669851"/>
            <a:ext cx="7992979" cy="841948"/>
          </a:xfrm>
        </p:spPr>
        <p:txBody>
          <a:bodyPr>
            <a:noAutofit/>
          </a:bodyPr>
          <a:lstStyle/>
          <a:p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phủ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từng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nhóm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tượng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cụ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thể</a:t>
            </a:r>
            <a:endParaRPr lang="en-US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79998-78FE-4A65-882C-F4D9C5936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302" y="1626781"/>
            <a:ext cx="8208335" cy="2817628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nhiều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tập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trung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hút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BHXH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bắt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buộc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Châu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Mỹ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Latin,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một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quốc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Châu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Phi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Châu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Thu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hút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tự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do.</a:t>
            </a:r>
          </a:p>
          <a:p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Thu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hút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bán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nhiều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chủ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sử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dụng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72E437-98EA-6E4A-96FA-1EB90916B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10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B1340-1A72-43FC-B58A-8FD5FF137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418" y="572255"/>
            <a:ext cx="8142060" cy="1295897"/>
          </a:xfrm>
        </p:spPr>
        <p:txBody>
          <a:bodyPr>
            <a:noAutofit/>
          </a:bodyPr>
          <a:lstStyle/>
          <a:p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vấn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đề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cân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nhắc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endParaRPr lang="en-US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8D998-2B90-437E-BBCD-5BD3D28C2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418" y="1748356"/>
            <a:ext cx="8322845" cy="2822889"/>
          </a:xfrm>
        </p:spPr>
        <p:txBody>
          <a:bodyPr>
            <a:noAutofit/>
          </a:bodyPr>
          <a:lstStyle/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tượng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nào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lớn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nhất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?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Phương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nào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hiệu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quả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nhất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để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hút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nhóm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tượng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cụ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thể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sau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đây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marL="0" indent="0">
              <a:buNone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	-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nông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thôn</a:t>
            </a:r>
            <a:b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	-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dân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tộc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thiểu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b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	-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trẻ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ở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thành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thị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nhân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viên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hàng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tại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b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	-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cư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thị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hiếu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người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vực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phi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đình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họ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)?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0FF8E5-67A8-2942-879D-BA00CFF07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067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B1340-1A72-43FC-B58A-8FD5FF137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505" y="572255"/>
            <a:ext cx="9028497" cy="1295897"/>
          </a:xfrm>
        </p:spPr>
        <p:txBody>
          <a:bodyPr>
            <a:noAutofit/>
          </a:bodyPr>
          <a:lstStyle/>
          <a:p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vấn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đề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cân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nhắc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endParaRPr lang="en-US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8D998-2B90-437E-BBCD-5BD3D28C2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03" y="1868152"/>
            <a:ext cx="9028497" cy="2727196"/>
          </a:xfrm>
        </p:spPr>
        <p:txBody>
          <a:bodyPr>
            <a:noAutofit/>
          </a:bodyPr>
          <a:lstStyle/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Nhóm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phi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nào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sẽ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chịu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tác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nhiều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nhất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nhất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dữ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liệu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nhân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khẩu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học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, y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thị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trường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Khó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khăn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tính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toán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xây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dựng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mô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hình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toán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bảo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hiểm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Xu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hướng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toàn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bộ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vòng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đời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Chỉ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tính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toán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được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chi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phí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giả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định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thiết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kế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quyền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lợi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hưởng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đối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tượng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thụ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hưởng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mới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0FF8E5-67A8-2942-879D-BA00CFF07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627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06A41-9E16-4E7E-8974-3777AE4D6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791" y="1693218"/>
            <a:ext cx="8930418" cy="2823003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nghiên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cứu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xét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đến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rào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lĩnh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vực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an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hội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 VD: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Khoảng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lương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nhập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vực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phi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Xu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hướng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phi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thức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vòng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đời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Tỷ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lệ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lớn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thành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đình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đóng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góp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đình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nhưng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được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biệt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tiếp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cận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tin,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dịch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chuyển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tiếp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xúc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quan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lý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về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an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hội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7F6D07-5176-C649-887B-2380758A8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F04D6A5-C2B9-A041-9270-A5D487A40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791" y="528493"/>
            <a:ext cx="8333446" cy="1295897"/>
          </a:xfrm>
        </p:spPr>
        <p:txBody>
          <a:bodyPr>
            <a:noAutofit/>
          </a:bodyPr>
          <a:lstStyle/>
          <a:p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vấn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đề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cân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nhắc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b="1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endParaRPr lang="en-US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360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06A41-9E16-4E7E-8974-3777AE4D6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791" y="2015259"/>
            <a:ext cx="8515350" cy="2700670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chỉ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bao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gồm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trợ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cấp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tiền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mặt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đặc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thù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tập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trung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phụ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nữ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tuy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nhiên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quá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trình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con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nuôi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con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thì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hẳn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như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vậy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phải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xác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định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lại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vai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trò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của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giới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chính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sách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tạo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điều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kiện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cân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bằng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giữa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công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gia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đình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7F6D07-5176-C649-887B-2380758A8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F04D6A5-C2B9-A041-9270-A5D487A40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791" y="719362"/>
            <a:ext cx="8333446" cy="1295897"/>
          </a:xfrm>
        </p:spPr>
        <p:txBody>
          <a:bodyPr>
            <a:noAutofit/>
          </a:bodyPr>
          <a:lstStyle/>
          <a:p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Các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vấn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đề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khác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cần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cân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nhắc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trong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việc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mở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rộng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chế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độ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thai</a:t>
            </a:r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sản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870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06A41-9E16-4E7E-8974-3777AE4D6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0129" y="1977656"/>
            <a:ext cx="4926806" cy="8718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Xin </a:t>
            </a:r>
            <a:r>
              <a:rPr lang="en-US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trân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trọng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cảm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ơn</a:t>
            </a:r>
            <a:endParaRPr lang="en-US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7F6D07-5176-C649-887B-2380758A8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73" y="319270"/>
            <a:ext cx="1143000" cy="50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8682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B1D3474C-4FF6-48BD-8612-766E043571A3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878b0d21-155b-4ec0-b795-80adec0f3329">DOCID-2092872618-349</_dlc_DocId>
    <_dlc_DocIdUrl xmlns="878b0d21-155b-4ec0-b795-80adec0f3329">
      <Url>https://intranet.ilo.org/_layouts/15/DocIdRedir.aspx?ID=DOCID-2092872618-349</Url>
      <Description>DOCID-2092872618-349</Description>
    </_dlc_DocIdUrl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16D6D958AF16D74892666ECC7B9147BA" ma:contentTypeVersion="4" ma:contentTypeDescription="Upload an image." ma:contentTypeScope="" ma:versionID="6e3e6c9a219657dcdf271fe1e0ac9dff">
  <xsd:schema xmlns:xsd="http://www.w3.org/2001/XMLSchema" xmlns:xs="http://www.w3.org/2001/XMLSchema" xmlns:p="http://schemas.microsoft.com/office/2006/metadata/properties" xmlns:ns1="http://schemas.microsoft.com/sharepoint/v3" xmlns:ns2="B1D3474C-4FF6-48BD-8612-766E043571A3" xmlns:ns3="http://schemas.microsoft.com/sharepoint/v3/fields" xmlns:ns4="878b0d21-155b-4ec0-b795-80adec0f3329" targetNamespace="http://schemas.microsoft.com/office/2006/metadata/properties" ma:root="true" ma:fieldsID="dea5219a945a00cbbb3c1ca21177e7c9" ns1:_="" ns2:_="" ns3:_="" ns4:_="">
    <xsd:import namespace="http://schemas.microsoft.com/sharepoint/v3"/>
    <xsd:import namespace="B1D3474C-4FF6-48BD-8612-766E043571A3"/>
    <xsd:import namespace="http://schemas.microsoft.com/sharepoint/v3/fields"/>
    <xsd:import namespace="878b0d21-155b-4ec0-b795-80adec0f3329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1:PublishingStartDate" minOccurs="0"/>
                <xsd:element ref="ns1:PublishingExpirationDate" minOccurs="0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27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28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D3474C-4FF6-48BD-8612-766E043571A3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8b0d21-155b-4ec0-b795-80adec0f3329" elementFormDefault="qualified">
    <xsd:import namespace="http://schemas.microsoft.com/office/2006/documentManagement/types"/>
    <xsd:import namespace="http://schemas.microsoft.com/office/infopath/2007/PartnerControls"/>
    <xsd:element name="_dlc_DocId" ma:index="29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0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1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6F2769-7194-4217-93D3-3AF3A4742282}">
  <ds:schemaRefs>
    <ds:schemaRef ds:uri="http://www.w3.org/XML/1998/namespace"/>
    <ds:schemaRef ds:uri="http://purl.org/dc/dcmitype/"/>
    <ds:schemaRef ds:uri="B1D3474C-4FF6-48BD-8612-766E043571A3"/>
    <ds:schemaRef ds:uri="http://schemas.microsoft.com/office/2006/documentManagement/types"/>
    <ds:schemaRef ds:uri="http://purl.org/dc/terms/"/>
    <ds:schemaRef ds:uri="http://purl.org/dc/elements/1.1/"/>
    <ds:schemaRef ds:uri="http://schemas.microsoft.com/sharepoint/v3/fields"/>
    <ds:schemaRef ds:uri="http://schemas.microsoft.com/office/infopath/2007/PartnerControls"/>
    <ds:schemaRef ds:uri="http://schemas.openxmlformats.org/package/2006/metadata/core-properties"/>
    <ds:schemaRef ds:uri="878b0d21-155b-4ec0-b795-80adec0f3329"/>
    <ds:schemaRef ds:uri="http://schemas.microsoft.com/sharepoint/v3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74069A97-59CD-4353-BB48-227A8EF6C2FD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04A2D96D-6DAD-4ED0-93F6-0A9E0C29DC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1D3474C-4FF6-48BD-8612-766E043571A3"/>
    <ds:schemaRef ds:uri="http://schemas.microsoft.com/sharepoint/v3/fields"/>
    <ds:schemaRef ds:uri="878b0d21-155b-4ec0-b795-80adec0f33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{E04B5A05-1245-4049-B305-673443DA3086}tf10001119</Template>
  <TotalTime>202</TotalTime>
  <Words>1657</Words>
  <Application>Microsoft Macintosh PowerPoint</Application>
  <PresentationFormat>On-screen Show (16:9)</PresentationFormat>
  <Paragraphs>101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Palatino Linotype</vt:lpstr>
      <vt:lpstr>Wingdings</vt:lpstr>
      <vt:lpstr>Gallery</vt:lpstr>
      <vt:lpstr>Mở rộng chế độ thai sản  cho người lao động  phi chính thức tại Việt Nam</vt:lpstr>
      <vt:lpstr>Cấu trúc bài trình bày</vt:lpstr>
      <vt:lpstr>Bối cảnh quốc gia tại Việt Nam</vt:lpstr>
      <vt:lpstr>Bối cảnh chính sách tại Việt Nam</vt:lpstr>
      <vt:lpstr>Thông lệ quốc tế  về chế độ thai sản</vt:lpstr>
      <vt:lpstr>Quá trình mở rộng  chế độ thai sản trên thế giới</vt:lpstr>
      <vt:lpstr>Mở rộng chế độ thai sản: Xu hướng trên thế giới &amp; thực tiễn tại Việt Nam</vt:lpstr>
      <vt:lpstr>Mở rộng bao phủ  thông qua BHXH tự nguyện</vt:lpstr>
      <vt:lpstr>Mở rộng bao phủ  thông qua BHXH tự nguyện</vt:lpstr>
      <vt:lpstr>Mở rộng bao phủ  thông qua BHXH tự nguyện</vt:lpstr>
      <vt:lpstr>Mở rộng bao phủ  thông qua BHXH tự nguyện</vt:lpstr>
      <vt:lpstr>Mở rộng bao phủ  thông qua các chế độ không đóng góp</vt:lpstr>
      <vt:lpstr>Mở rộng bao phủ  thông qua các chế độ không đóng góp</vt:lpstr>
      <vt:lpstr>Mở rộng bao phủ  đối với từng nhóm đối tượng cụ thể</vt:lpstr>
      <vt:lpstr>Các vấn đề khác cần cân nhắc  trong việc mở rộng chế độ thai sản</vt:lpstr>
      <vt:lpstr>Các vấn đề khác cần cân nhắc  trong việc mở rộng chế độ thai sản</vt:lpstr>
      <vt:lpstr>Các vấn đề khác cần cân nhắc  trong việc mở rộng chế độ thai sản</vt:lpstr>
      <vt:lpstr>Các vấn đề khác cần cân nhắc  trong việc mở rộng chế độ thai sản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CHALLENGES TO THE EXTENSION OF SOCIAL PROTECTION TO THE INFORMAL ECONOMY</dc:title>
  <dc:subject/>
  <dc:creator>Quynh Anh Nguyen</dc:creator>
  <cp:keywords/>
  <dc:description/>
  <cp:lastModifiedBy>Lan Anh Hoang</cp:lastModifiedBy>
  <cp:revision>28</cp:revision>
  <dcterms:created xsi:type="dcterms:W3CDTF">2018-12-27T04:08:55Z</dcterms:created>
  <dcterms:modified xsi:type="dcterms:W3CDTF">2019-01-08T09:25:07Z</dcterms:modified>
  <cp:category/>
</cp:coreProperties>
</file>