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8"/>
  </p:notesMasterIdLst>
  <p:sldIdLst>
    <p:sldId id="281" r:id="rId5"/>
    <p:sldId id="285" r:id="rId6"/>
    <p:sldId id="844" r:id="rId7"/>
    <p:sldId id="835" r:id="rId8"/>
    <p:sldId id="845" r:id="rId9"/>
    <p:sldId id="858" r:id="rId10"/>
    <p:sldId id="859" r:id="rId11"/>
    <p:sldId id="864" r:id="rId12"/>
    <p:sldId id="863" r:id="rId13"/>
    <p:sldId id="867" r:id="rId14"/>
    <p:sldId id="868" r:id="rId15"/>
    <p:sldId id="866" r:id="rId16"/>
    <p:sldId id="871" r:id="rId17"/>
    <p:sldId id="870" r:id="rId18"/>
    <p:sldId id="869" r:id="rId19"/>
    <p:sldId id="872" r:id="rId20"/>
    <p:sldId id="873" r:id="rId21"/>
    <p:sldId id="874" r:id="rId22"/>
    <p:sldId id="825" r:id="rId23"/>
    <p:sldId id="857" r:id="rId24"/>
    <p:sldId id="875" r:id="rId25"/>
    <p:sldId id="876" r:id="rId26"/>
    <p:sldId id="877" r:id="rId27"/>
    <p:sldId id="878" r:id="rId28"/>
    <p:sldId id="880" r:id="rId29"/>
    <p:sldId id="879" r:id="rId30"/>
    <p:sldId id="853" r:id="rId31"/>
    <p:sldId id="846" r:id="rId32"/>
    <p:sldId id="852" r:id="rId33"/>
    <p:sldId id="849" r:id="rId34"/>
    <p:sldId id="850" r:id="rId35"/>
    <p:sldId id="847" r:id="rId36"/>
    <p:sldId id="851" r:id="rId37"/>
    <p:sldId id="848" r:id="rId38"/>
    <p:sldId id="856" r:id="rId39"/>
    <p:sldId id="332" r:id="rId40"/>
    <p:sldId id="883" r:id="rId41"/>
    <p:sldId id="881" r:id="rId42"/>
    <p:sldId id="331" r:id="rId43"/>
    <p:sldId id="334" r:id="rId44"/>
    <p:sldId id="336" r:id="rId45"/>
    <p:sldId id="333" r:id="rId46"/>
    <p:sldId id="349"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F7FD"/>
    <a:srgbClr val="FEECF5"/>
    <a:srgbClr val="EAF6FC"/>
    <a:srgbClr val="E8F5FC"/>
    <a:srgbClr val="E1F2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9640" autoAdjust="0"/>
    <p:restoredTop sz="94656" autoAdjust="0"/>
  </p:normalViewPr>
  <p:slideViewPr>
    <p:cSldViewPr snapToGrid="0">
      <p:cViewPr varScale="1">
        <p:scale>
          <a:sx n="58" d="100"/>
          <a:sy n="58" d="100"/>
        </p:scale>
        <p:origin x="48" y="96"/>
      </p:cViewPr>
      <p:guideLst/>
    </p:cSldViewPr>
  </p:slideViewPr>
  <p:outlineViewPr>
    <p:cViewPr>
      <p:scale>
        <a:sx n="33" d="100"/>
        <a:sy n="33" d="100"/>
      </p:scale>
      <p:origin x="0" y="-8496"/>
    </p:cViewPr>
  </p:outlin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D068C6-7325-408C-921E-B389FF684A63}" type="datetimeFigureOut">
              <a:rPr lang="en-GB" smtClean="0"/>
              <a:t>30/11/2023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826FEE-2901-4F80-B040-94DEDE5C3ECF}" type="slidenum">
              <a:rPr lang="en-GB" smtClean="0"/>
              <a:t>‹#›</a:t>
            </a:fld>
            <a:endParaRPr lang="en-GB"/>
          </a:p>
        </p:txBody>
      </p:sp>
    </p:spTree>
    <p:extLst>
      <p:ext uri="{BB962C8B-B14F-4D97-AF65-F5344CB8AC3E}">
        <p14:creationId xmlns:p14="http://schemas.microsoft.com/office/powerpoint/2010/main" val="1475438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1</a:t>
            </a:fld>
            <a:endParaRPr lang="en-GB"/>
          </a:p>
        </p:txBody>
      </p:sp>
    </p:spTree>
    <p:extLst>
      <p:ext uri="{BB962C8B-B14F-4D97-AF65-F5344CB8AC3E}">
        <p14:creationId xmlns:p14="http://schemas.microsoft.com/office/powerpoint/2010/main" val="3605206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11</a:t>
            </a:fld>
            <a:endParaRPr lang="en-GB"/>
          </a:p>
        </p:txBody>
      </p:sp>
    </p:spTree>
    <p:extLst>
      <p:ext uri="{BB962C8B-B14F-4D97-AF65-F5344CB8AC3E}">
        <p14:creationId xmlns:p14="http://schemas.microsoft.com/office/powerpoint/2010/main" val="4090697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12</a:t>
            </a:fld>
            <a:endParaRPr lang="en-GB"/>
          </a:p>
        </p:txBody>
      </p:sp>
    </p:spTree>
    <p:extLst>
      <p:ext uri="{BB962C8B-B14F-4D97-AF65-F5344CB8AC3E}">
        <p14:creationId xmlns:p14="http://schemas.microsoft.com/office/powerpoint/2010/main" val="10400466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13</a:t>
            </a:fld>
            <a:endParaRPr lang="en-GB"/>
          </a:p>
        </p:txBody>
      </p:sp>
    </p:spTree>
    <p:extLst>
      <p:ext uri="{BB962C8B-B14F-4D97-AF65-F5344CB8AC3E}">
        <p14:creationId xmlns:p14="http://schemas.microsoft.com/office/powerpoint/2010/main" val="2681349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14</a:t>
            </a:fld>
            <a:endParaRPr lang="en-GB"/>
          </a:p>
        </p:txBody>
      </p:sp>
    </p:spTree>
    <p:extLst>
      <p:ext uri="{BB962C8B-B14F-4D97-AF65-F5344CB8AC3E}">
        <p14:creationId xmlns:p14="http://schemas.microsoft.com/office/powerpoint/2010/main" val="3332000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15</a:t>
            </a:fld>
            <a:endParaRPr lang="en-GB"/>
          </a:p>
        </p:txBody>
      </p:sp>
    </p:spTree>
    <p:extLst>
      <p:ext uri="{BB962C8B-B14F-4D97-AF65-F5344CB8AC3E}">
        <p14:creationId xmlns:p14="http://schemas.microsoft.com/office/powerpoint/2010/main" val="1867633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16</a:t>
            </a:fld>
            <a:endParaRPr lang="en-GB"/>
          </a:p>
        </p:txBody>
      </p:sp>
    </p:spTree>
    <p:extLst>
      <p:ext uri="{BB962C8B-B14F-4D97-AF65-F5344CB8AC3E}">
        <p14:creationId xmlns:p14="http://schemas.microsoft.com/office/powerpoint/2010/main" val="12261036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17</a:t>
            </a:fld>
            <a:endParaRPr lang="en-GB"/>
          </a:p>
        </p:txBody>
      </p:sp>
    </p:spTree>
    <p:extLst>
      <p:ext uri="{BB962C8B-B14F-4D97-AF65-F5344CB8AC3E}">
        <p14:creationId xmlns:p14="http://schemas.microsoft.com/office/powerpoint/2010/main" val="1466721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18</a:t>
            </a:fld>
            <a:endParaRPr lang="en-GB"/>
          </a:p>
        </p:txBody>
      </p:sp>
    </p:spTree>
    <p:extLst>
      <p:ext uri="{BB962C8B-B14F-4D97-AF65-F5344CB8AC3E}">
        <p14:creationId xmlns:p14="http://schemas.microsoft.com/office/powerpoint/2010/main" val="30513444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19</a:t>
            </a:fld>
            <a:endParaRPr lang="en-GB"/>
          </a:p>
        </p:txBody>
      </p:sp>
    </p:spTree>
    <p:extLst>
      <p:ext uri="{BB962C8B-B14F-4D97-AF65-F5344CB8AC3E}">
        <p14:creationId xmlns:p14="http://schemas.microsoft.com/office/powerpoint/2010/main" val="4758650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20</a:t>
            </a:fld>
            <a:endParaRPr lang="en-GB"/>
          </a:p>
        </p:txBody>
      </p:sp>
    </p:spTree>
    <p:extLst>
      <p:ext uri="{BB962C8B-B14F-4D97-AF65-F5344CB8AC3E}">
        <p14:creationId xmlns:p14="http://schemas.microsoft.com/office/powerpoint/2010/main" val="3619093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a:t>
            </a:fld>
            <a:endParaRPr lang="en-GB"/>
          </a:p>
        </p:txBody>
      </p:sp>
    </p:spTree>
    <p:extLst>
      <p:ext uri="{BB962C8B-B14F-4D97-AF65-F5344CB8AC3E}">
        <p14:creationId xmlns:p14="http://schemas.microsoft.com/office/powerpoint/2010/main" val="31246506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21</a:t>
            </a:fld>
            <a:endParaRPr lang="en-GB"/>
          </a:p>
        </p:txBody>
      </p:sp>
    </p:spTree>
    <p:extLst>
      <p:ext uri="{BB962C8B-B14F-4D97-AF65-F5344CB8AC3E}">
        <p14:creationId xmlns:p14="http://schemas.microsoft.com/office/powerpoint/2010/main" val="4247497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22</a:t>
            </a:fld>
            <a:endParaRPr lang="en-GB"/>
          </a:p>
        </p:txBody>
      </p:sp>
    </p:spTree>
    <p:extLst>
      <p:ext uri="{BB962C8B-B14F-4D97-AF65-F5344CB8AC3E}">
        <p14:creationId xmlns:p14="http://schemas.microsoft.com/office/powerpoint/2010/main" val="4208988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23</a:t>
            </a:fld>
            <a:endParaRPr lang="en-GB"/>
          </a:p>
        </p:txBody>
      </p:sp>
    </p:spTree>
    <p:extLst>
      <p:ext uri="{BB962C8B-B14F-4D97-AF65-F5344CB8AC3E}">
        <p14:creationId xmlns:p14="http://schemas.microsoft.com/office/powerpoint/2010/main" val="32413206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24</a:t>
            </a:fld>
            <a:endParaRPr lang="en-GB"/>
          </a:p>
        </p:txBody>
      </p:sp>
    </p:spTree>
    <p:extLst>
      <p:ext uri="{BB962C8B-B14F-4D97-AF65-F5344CB8AC3E}">
        <p14:creationId xmlns:p14="http://schemas.microsoft.com/office/powerpoint/2010/main" val="5841255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25</a:t>
            </a:fld>
            <a:endParaRPr lang="en-GB"/>
          </a:p>
        </p:txBody>
      </p:sp>
    </p:spTree>
    <p:extLst>
      <p:ext uri="{BB962C8B-B14F-4D97-AF65-F5344CB8AC3E}">
        <p14:creationId xmlns:p14="http://schemas.microsoft.com/office/powerpoint/2010/main" val="11871150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26</a:t>
            </a:fld>
            <a:endParaRPr lang="en-GB"/>
          </a:p>
        </p:txBody>
      </p:sp>
    </p:spTree>
    <p:extLst>
      <p:ext uri="{BB962C8B-B14F-4D97-AF65-F5344CB8AC3E}">
        <p14:creationId xmlns:p14="http://schemas.microsoft.com/office/powerpoint/2010/main" val="5439836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27</a:t>
            </a:fld>
            <a:endParaRPr lang="en-GB"/>
          </a:p>
        </p:txBody>
      </p:sp>
    </p:spTree>
    <p:extLst>
      <p:ext uri="{BB962C8B-B14F-4D97-AF65-F5344CB8AC3E}">
        <p14:creationId xmlns:p14="http://schemas.microsoft.com/office/powerpoint/2010/main" val="24806480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28</a:t>
            </a:fld>
            <a:endParaRPr lang="en-GB"/>
          </a:p>
        </p:txBody>
      </p:sp>
    </p:spTree>
    <p:extLst>
      <p:ext uri="{BB962C8B-B14F-4D97-AF65-F5344CB8AC3E}">
        <p14:creationId xmlns:p14="http://schemas.microsoft.com/office/powerpoint/2010/main" val="42302208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29</a:t>
            </a:fld>
            <a:endParaRPr lang="en-GB"/>
          </a:p>
        </p:txBody>
      </p:sp>
    </p:spTree>
    <p:extLst>
      <p:ext uri="{BB962C8B-B14F-4D97-AF65-F5344CB8AC3E}">
        <p14:creationId xmlns:p14="http://schemas.microsoft.com/office/powerpoint/2010/main" val="23701286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30</a:t>
            </a:fld>
            <a:endParaRPr lang="en-GB"/>
          </a:p>
        </p:txBody>
      </p:sp>
    </p:spTree>
    <p:extLst>
      <p:ext uri="{BB962C8B-B14F-4D97-AF65-F5344CB8AC3E}">
        <p14:creationId xmlns:p14="http://schemas.microsoft.com/office/powerpoint/2010/main" val="1559796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4</a:t>
            </a:fld>
            <a:endParaRPr lang="en-GB"/>
          </a:p>
        </p:txBody>
      </p:sp>
    </p:spTree>
    <p:extLst>
      <p:ext uri="{BB962C8B-B14F-4D97-AF65-F5344CB8AC3E}">
        <p14:creationId xmlns:p14="http://schemas.microsoft.com/office/powerpoint/2010/main" val="5251300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31</a:t>
            </a:fld>
            <a:endParaRPr lang="en-GB"/>
          </a:p>
        </p:txBody>
      </p:sp>
    </p:spTree>
    <p:extLst>
      <p:ext uri="{BB962C8B-B14F-4D97-AF65-F5344CB8AC3E}">
        <p14:creationId xmlns:p14="http://schemas.microsoft.com/office/powerpoint/2010/main" val="745655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32</a:t>
            </a:fld>
            <a:endParaRPr lang="en-GB"/>
          </a:p>
        </p:txBody>
      </p:sp>
    </p:spTree>
    <p:extLst>
      <p:ext uri="{BB962C8B-B14F-4D97-AF65-F5344CB8AC3E}">
        <p14:creationId xmlns:p14="http://schemas.microsoft.com/office/powerpoint/2010/main" val="13462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33</a:t>
            </a:fld>
            <a:endParaRPr lang="en-GB"/>
          </a:p>
        </p:txBody>
      </p:sp>
    </p:spTree>
    <p:extLst>
      <p:ext uri="{BB962C8B-B14F-4D97-AF65-F5344CB8AC3E}">
        <p14:creationId xmlns:p14="http://schemas.microsoft.com/office/powerpoint/2010/main" val="32475349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34</a:t>
            </a:fld>
            <a:endParaRPr lang="en-GB"/>
          </a:p>
        </p:txBody>
      </p:sp>
    </p:spTree>
    <p:extLst>
      <p:ext uri="{BB962C8B-B14F-4D97-AF65-F5344CB8AC3E}">
        <p14:creationId xmlns:p14="http://schemas.microsoft.com/office/powerpoint/2010/main" val="6026069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35</a:t>
            </a:fld>
            <a:endParaRPr lang="en-GB"/>
          </a:p>
        </p:txBody>
      </p:sp>
    </p:spTree>
    <p:extLst>
      <p:ext uri="{BB962C8B-B14F-4D97-AF65-F5344CB8AC3E}">
        <p14:creationId xmlns:p14="http://schemas.microsoft.com/office/powerpoint/2010/main" val="28503968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37</a:t>
            </a:fld>
            <a:endParaRPr lang="en-GB"/>
          </a:p>
        </p:txBody>
      </p:sp>
    </p:spTree>
    <p:extLst>
      <p:ext uri="{BB962C8B-B14F-4D97-AF65-F5344CB8AC3E}">
        <p14:creationId xmlns:p14="http://schemas.microsoft.com/office/powerpoint/2010/main" val="1562620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38</a:t>
            </a:fld>
            <a:endParaRPr lang="en-GB"/>
          </a:p>
        </p:txBody>
      </p:sp>
    </p:spTree>
    <p:extLst>
      <p:ext uri="{BB962C8B-B14F-4D97-AF65-F5344CB8AC3E}">
        <p14:creationId xmlns:p14="http://schemas.microsoft.com/office/powerpoint/2010/main" val="1205670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5</a:t>
            </a:fld>
            <a:endParaRPr lang="en-GB"/>
          </a:p>
        </p:txBody>
      </p:sp>
    </p:spTree>
    <p:extLst>
      <p:ext uri="{BB962C8B-B14F-4D97-AF65-F5344CB8AC3E}">
        <p14:creationId xmlns:p14="http://schemas.microsoft.com/office/powerpoint/2010/main" val="1477162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6</a:t>
            </a:fld>
            <a:endParaRPr lang="en-GB"/>
          </a:p>
        </p:txBody>
      </p:sp>
    </p:spTree>
    <p:extLst>
      <p:ext uri="{BB962C8B-B14F-4D97-AF65-F5344CB8AC3E}">
        <p14:creationId xmlns:p14="http://schemas.microsoft.com/office/powerpoint/2010/main" val="3469435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7</a:t>
            </a:fld>
            <a:endParaRPr lang="en-GB"/>
          </a:p>
        </p:txBody>
      </p:sp>
    </p:spTree>
    <p:extLst>
      <p:ext uri="{BB962C8B-B14F-4D97-AF65-F5344CB8AC3E}">
        <p14:creationId xmlns:p14="http://schemas.microsoft.com/office/powerpoint/2010/main" val="1082517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8</a:t>
            </a:fld>
            <a:endParaRPr lang="en-GB"/>
          </a:p>
        </p:txBody>
      </p:sp>
    </p:spTree>
    <p:extLst>
      <p:ext uri="{BB962C8B-B14F-4D97-AF65-F5344CB8AC3E}">
        <p14:creationId xmlns:p14="http://schemas.microsoft.com/office/powerpoint/2010/main" val="4243028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9</a:t>
            </a:fld>
            <a:endParaRPr lang="en-GB"/>
          </a:p>
        </p:txBody>
      </p:sp>
    </p:spTree>
    <p:extLst>
      <p:ext uri="{BB962C8B-B14F-4D97-AF65-F5344CB8AC3E}">
        <p14:creationId xmlns:p14="http://schemas.microsoft.com/office/powerpoint/2010/main" val="1501922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7950" y="1108075"/>
            <a:ext cx="4102100" cy="2308225"/>
          </a:xfrm>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FDB3549F-65AD-45B1-89FE-639CF78599E5}" type="slidenum">
              <a:rPr lang="en-GB" smtClean="0"/>
              <a:t>10</a:t>
            </a:fld>
            <a:endParaRPr lang="en-GB"/>
          </a:p>
        </p:txBody>
      </p:sp>
    </p:spTree>
    <p:extLst>
      <p:ext uri="{BB962C8B-B14F-4D97-AF65-F5344CB8AC3E}">
        <p14:creationId xmlns:p14="http://schemas.microsoft.com/office/powerpoint/2010/main" val="381463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0538" y="2873014"/>
            <a:ext cx="7200000" cy="608525"/>
          </a:xfrm>
        </p:spPr>
        <p:txBody>
          <a:bodyPr wrap="square" bIns="54000" anchor="t" anchorCtr="0">
            <a:noAutofit/>
          </a:bodyPr>
          <a:lstStyle>
            <a:lvl1pPr algn="l">
              <a:defRPr sz="4000"/>
            </a:lvl1pPr>
          </a:lstStyle>
          <a:p>
            <a:r>
              <a:rPr lang="en-US"/>
              <a:t>Click to edit Master title style</a:t>
            </a:r>
            <a:endParaRPr lang="en-GB"/>
          </a:p>
        </p:txBody>
      </p:sp>
      <p:sp>
        <p:nvSpPr>
          <p:cNvPr id="3" name="Subtitle 2"/>
          <p:cNvSpPr>
            <a:spLocks noGrp="1"/>
          </p:cNvSpPr>
          <p:nvPr>
            <p:ph type="subTitle" idx="1"/>
          </p:nvPr>
        </p:nvSpPr>
        <p:spPr>
          <a:xfrm>
            <a:off x="490538" y="3481539"/>
            <a:ext cx="7200000" cy="1655762"/>
          </a:xfrm>
        </p:spPr>
        <p:txBody>
          <a:bodyPr>
            <a:noAutofit/>
          </a:bodyPr>
          <a:lstStyle>
            <a:lvl1pPr marL="0" indent="0" algn="l">
              <a:lnSpc>
                <a:spcPct val="90000"/>
              </a:lnSpc>
              <a:spcAft>
                <a:spcPts val="1200"/>
              </a:spcAft>
              <a:buNone/>
              <a:defRPr sz="4000" b="0">
                <a:solidFill>
                  <a:schemeClr val="accent1"/>
                </a:solidFill>
              </a:defRPr>
            </a:lvl1pPr>
            <a:lvl2pPr marL="0" indent="0" algn="l">
              <a:buNone/>
              <a:defRPr sz="1400">
                <a:solidFill>
                  <a:schemeClr val="accent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490538"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11" name="Picture Placeholder 10"/>
          <p:cNvSpPr>
            <a:spLocks noGrp="1"/>
          </p:cNvSpPr>
          <p:nvPr>
            <p:ph type="pic" sz="quarter" idx="13" hasCustomPrompt="1"/>
          </p:nvPr>
        </p:nvSpPr>
        <p:spPr>
          <a:xfrm>
            <a:off x="2946400" y="0"/>
            <a:ext cx="9245600" cy="5321300"/>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316613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057399"/>
            <a:ext cx="53604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341062" y="2057399"/>
            <a:ext cx="53604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cxnSp>
        <p:nvCxnSpPr>
          <p:cNvPr id="9" name="Straight Connector 8">
            <a:extLst>
              <a:ext uri="{FF2B5EF4-FFF2-40B4-BE49-F238E27FC236}">
                <a16:creationId xmlns:a16="http://schemas.microsoft.com/office/drawing/2014/main" id="{B8581527-E13E-46F6-B88D-7B997231FCBB}"/>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130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0538" y="1423195"/>
            <a:ext cx="5360400" cy="44537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41062" y="1423195"/>
            <a:ext cx="5360400" cy="44537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3384834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057399"/>
            <a:ext cx="34128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389600" y="2057399"/>
            <a:ext cx="34128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8" name="Content Placeholder 3"/>
          <p:cNvSpPr>
            <a:spLocks noGrp="1"/>
          </p:cNvSpPr>
          <p:nvPr>
            <p:ph sz="half" idx="13"/>
          </p:nvPr>
        </p:nvSpPr>
        <p:spPr>
          <a:xfrm>
            <a:off x="8288662" y="2057399"/>
            <a:ext cx="34128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0" name="Straight Connector 9">
            <a:extLst>
              <a:ext uri="{FF2B5EF4-FFF2-40B4-BE49-F238E27FC236}">
                <a16:creationId xmlns:a16="http://schemas.microsoft.com/office/drawing/2014/main" id="{4BEF83FE-9296-425B-B655-2AAA44703690}"/>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4147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0538" y="1423195"/>
            <a:ext cx="3412800" cy="44537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389600" y="1423195"/>
            <a:ext cx="3412800" cy="44537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8" name="Content Placeholder 3"/>
          <p:cNvSpPr>
            <a:spLocks noGrp="1"/>
          </p:cNvSpPr>
          <p:nvPr>
            <p:ph sz="half" idx="13"/>
          </p:nvPr>
        </p:nvSpPr>
        <p:spPr>
          <a:xfrm>
            <a:off x="8288662" y="1423195"/>
            <a:ext cx="3412800" cy="44537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20469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with Sta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057399"/>
            <a:ext cx="3412800" cy="38195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389600" y="2057399"/>
            <a:ext cx="3412800" cy="381952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10" name="Text Placeholder 9"/>
          <p:cNvSpPr>
            <a:spLocks noGrp="1"/>
          </p:cNvSpPr>
          <p:nvPr>
            <p:ph type="body" sz="quarter" idx="13" hasCustomPrompt="1"/>
          </p:nvPr>
        </p:nvSpPr>
        <p:spPr>
          <a:xfrm>
            <a:off x="8288662" y="2057398"/>
            <a:ext cx="3412801" cy="3819527"/>
          </a:xfrm>
        </p:spPr>
        <p:txBody>
          <a:bodyPr tIns="54000"/>
          <a:lstStyle>
            <a:lvl1pPr marL="360000" indent="-360000">
              <a:lnSpc>
                <a:spcPct val="80000"/>
              </a:lnSpc>
              <a:spcBef>
                <a:spcPts val="3200"/>
              </a:spcBef>
              <a:spcAft>
                <a:spcPts val="0"/>
              </a:spcAft>
              <a:buClr>
                <a:schemeClr val="accent2"/>
              </a:buClr>
              <a:buFontTx/>
              <a:buBlip>
                <a:blip r:embed="rId2"/>
              </a:buBlip>
              <a:defRPr sz="6000" b="0" spc="-200" baseline="0">
                <a:solidFill>
                  <a:schemeClr val="accent1"/>
                </a:solidFill>
              </a:defRPr>
            </a:lvl1pPr>
            <a:lvl2pPr marL="360000" indent="0">
              <a:lnSpc>
                <a:spcPct val="100000"/>
              </a:lnSpc>
              <a:spcBef>
                <a:spcPts val="0"/>
              </a:spcBef>
              <a:spcAft>
                <a:spcPts val="0"/>
              </a:spcAft>
              <a:buFontTx/>
              <a:buNone/>
              <a:defRPr sz="1000"/>
            </a:lvl2pPr>
          </a:lstStyle>
          <a:p>
            <a:pPr lvl="0"/>
            <a:r>
              <a:rPr lang="en-US" dirty="0"/>
              <a:t>00.0%</a:t>
            </a:r>
          </a:p>
          <a:p>
            <a:pPr lvl="1"/>
            <a:r>
              <a:rPr lang="en-US" dirty="0"/>
              <a:t>Supporting text</a:t>
            </a:r>
            <a:endParaRPr lang="en-GB" dirty="0"/>
          </a:p>
        </p:txBody>
      </p:sp>
      <p:cxnSp>
        <p:nvCxnSpPr>
          <p:cNvPr id="11" name="Straight Connector 10">
            <a:extLst>
              <a:ext uri="{FF2B5EF4-FFF2-40B4-BE49-F238E27FC236}">
                <a16:creationId xmlns:a16="http://schemas.microsoft.com/office/drawing/2014/main" id="{A5F0DFAA-FA9C-4F12-AA11-27F278257D0E}"/>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0062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hree Content with Stat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0538" y="1423195"/>
            <a:ext cx="3412800" cy="4453731"/>
          </a:xfrm>
        </p:spPr>
        <p:txBody>
          <a:bodyPr/>
          <a:lstStyle>
            <a:lvl3pPr>
              <a:buClr>
                <a:schemeClr val="accent4"/>
              </a:buClr>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389600" y="1423195"/>
            <a:ext cx="3412800" cy="44537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10" name="Text Placeholder 9"/>
          <p:cNvSpPr>
            <a:spLocks noGrp="1"/>
          </p:cNvSpPr>
          <p:nvPr>
            <p:ph type="body" sz="quarter" idx="13" hasCustomPrompt="1"/>
          </p:nvPr>
        </p:nvSpPr>
        <p:spPr>
          <a:xfrm>
            <a:off x="8288662" y="1423194"/>
            <a:ext cx="3412801" cy="4453731"/>
          </a:xfrm>
        </p:spPr>
        <p:txBody>
          <a:bodyPr tIns="54000"/>
          <a:lstStyle>
            <a:lvl1pPr marL="360000" indent="-360000">
              <a:lnSpc>
                <a:spcPct val="80000"/>
              </a:lnSpc>
              <a:spcBef>
                <a:spcPts val="3200"/>
              </a:spcBef>
              <a:spcAft>
                <a:spcPts val="0"/>
              </a:spcAft>
              <a:buClr>
                <a:schemeClr val="accent2"/>
              </a:buClr>
              <a:buFontTx/>
              <a:buBlip>
                <a:blip r:embed="rId2"/>
              </a:buBlip>
              <a:defRPr sz="6000" b="0" spc="-200" baseline="0">
                <a:solidFill>
                  <a:schemeClr val="accent1"/>
                </a:solidFill>
              </a:defRPr>
            </a:lvl1pPr>
            <a:lvl2pPr marL="360000" indent="0">
              <a:lnSpc>
                <a:spcPct val="100000"/>
              </a:lnSpc>
              <a:spcBef>
                <a:spcPts val="0"/>
              </a:spcBef>
              <a:spcAft>
                <a:spcPts val="0"/>
              </a:spcAft>
              <a:buFontTx/>
              <a:buNone/>
              <a:defRPr sz="1000"/>
            </a:lvl2pPr>
          </a:lstStyle>
          <a:p>
            <a:pPr lvl="0"/>
            <a:r>
              <a:rPr lang="en-US" dirty="0"/>
              <a:t>00.0%</a:t>
            </a:r>
          </a:p>
          <a:p>
            <a:pPr lvl="1"/>
            <a:r>
              <a:rPr lang="en-US" dirty="0"/>
              <a:t>Supporting text</a:t>
            </a:r>
            <a:endParaRPr lang="en-GB" dirty="0"/>
          </a:p>
        </p:txBody>
      </p:sp>
    </p:spTree>
    <p:extLst>
      <p:ext uri="{BB962C8B-B14F-4D97-AF65-F5344CB8AC3E}">
        <p14:creationId xmlns:p14="http://schemas.microsoft.com/office/powerpoint/2010/main" val="1270507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GB"/>
              <a:t>Date: Monday / 01 / October / 2019</a:t>
            </a:r>
          </a:p>
        </p:txBody>
      </p:sp>
      <p:sp>
        <p:nvSpPr>
          <p:cNvPr id="4" name="Footer Placeholder 3"/>
          <p:cNvSpPr>
            <a:spLocks noGrp="1"/>
          </p:cNvSpPr>
          <p:nvPr>
            <p:ph type="ftr" sz="quarter" idx="11"/>
          </p:nvPr>
        </p:nvSpPr>
        <p:spPr/>
        <p:txBody>
          <a:bodyPr/>
          <a:lstStyle/>
          <a:p>
            <a:r>
              <a:rPr lang="en-GB"/>
              <a:t>Advancing social justice, promoting decent work</a:t>
            </a:r>
          </a:p>
        </p:txBody>
      </p:sp>
      <p:sp>
        <p:nvSpPr>
          <p:cNvPr id="5" name="Slide Number Placeholder 4"/>
          <p:cNvSpPr>
            <a:spLocks noGrp="1"/>
          </p:cNvSpPr>
          <p:nvPr>
            <p:ph type="sldNum" sz="quarter" idx="12"/>
          </p:nvPr>
        </p:nvSpPr>
        <p:spPr/>
        <p:txBody>
          <a:bodyPr/>
          <a:lstStyle/>
          <a:p>
            <a:fld id="{856227C0-AD57-4F9B-BAE3-EEFB0D0EE427}" type="slidenum">
              <a:rPr lang="en-GB" smtClean="0"/>
              <a:t>‹#›</a:t>
            </a:fld>
            <a:endParaRPr lang="en-GB"/>
          </a:p>
        </p:txBody>
      </p:sp>
      <p:sp>
        <p:nvSpPr>
          <p:cNvPr id="6" name="Text Placeholder 9"/>
          <p:cNvSpPr>
            <a:spLocks noGrp="1"/>
          </p:cNvSpPr>
          <p:nvPr>
            <p:ph type="body" sz="quarter" idx="13" hasCustomPrompt="1"/>
          </p:nvPr>
        </p:nvSpPr>
        <p:spPr>
          <a:xfrm>
            <a:off x="490538" y="2057400"/>
            <a:ext cx="7380000" cy="3819526"/>
          </a:xfrm>
        </p:spPr>
        <p:txBody>
          <a:bodyPr tIns="0">
            <a:noAutofit/>
          </a:bodyPr>
          <a:lstStyle>
            <a:lvl1pPr marL="489600" indent="-489600">
              <a:buSzPct val="120000"/>
              <a:buFontTx/>
              <a:buBlip>
                <a:blip r:embed="rId2"/>
              </a:buBlip>
              <a:defRPr sz="2300" b="0">
                <a:solidFill>
                  <a:schemeClr val="tx1"/>
                </a:solidFill>
              </a:defRPr>
            </a:lvl1pPr>
            <a:lvl2pPr marL="489600" indent="0">
              <a:buClr>
                <a:schemeClr val="accent2"/>
              </a:buClr>
              <a:buSzPct val="80000"/>
              <a:buFont typeface="Wingdings 3" panose="05040102010807070707" pitchFamily="18" charset="2"/>
              <a:buNone/>
              <a:defRPr sz="2300" baseline="0"/>
            </a:lvl2pPr>
            <a:lvl3pPr marL="669600" indent="-180000">
              <a:spcBef>
                <a:spcPts val="1800"/>
              </a:spcBef>
              <a:defRPr sz="1000"/>
            </a:lvl3pPr>
          </a:lstStyle>
          <a:p>
            <a:pPr lvl="0"/>
            <a:r>
              <a:rPr lang="en-US" dirty="0"/>
              <a:t>Quote (level 1)</a:t>
            </a:r>
          </a:p>
          <a:p>
            <a:pPr lvl="1"/>
            <a:r>
              <a:rPr lang="en-US" dirty="0"/>
              <a:t>Continuation paras (level 2)</a:t>
            </a:r>
          </a:p>
          <a:p>
            <a:pPr lvl="2"/>
            <a:r>
              <a:rPr lang="en-GB" dirty="0"/>
              <a:t>Source (level 3)</a:t>
            </a:r>
          </a:p>
        </p:txBody>
      </p:sp>
      <p:sp>
        <p:nvSpPr>
          <p:cNvPr id="8" name="Picture Placeholder 7"/>
          <p:cNvSpPr>
            <a:spLocks noGrp="1"/>
          </p:cNvSpPr>
          <p:nvPr>
            <p:ph type="pic" sz="quarter" idx="14"/>
          </p:nvPr>
        </p:nvSpPr>
        <p:spPr>
          <a:xfrm>
            <a:off x="8270663" y="2057399"/>
            <a:ext cx="3430800" cy="3819526"/>
          </a:xfrm>
        </p:spPr>
        <p:txBody>
          <a:bodyPr/>
          <a:lstStyle>
            <a:lvl1pPr>
              <a:defRPr sz="1000">
                <a:solidFill>
                  <a:schemeClr val="tx1"/>
                </a:solidFill>
              </a:defRPr>
            </a:lvl1pPr>
          </a:lstStyle>
          <a:p>
            <a:r>
              <a:rPr lang="en-US"/>
              <a:t>Click icon to add picture</a:t>
            </a:r>
            <a:endParaRPr lang="en-GB"/>
          </a:p>
        </p:txBody>
      </p:sp>
      <p:cxnSp>
        <p:nvCxnSpPr>
          <p:cNvPr id="9" name="Straight Connector 8">
            <a:extLst>
              <a:ext uri="{FF2B5EF4-FFF2-40B4-BE49-F238E27FC236}">
                <a16:creationId xmlns:a16="http://schemas.microsoft.com/office/drawing/2014/main" id="{C11C3071-C832-45F2-A67F-6C689E08522A}"/>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4444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Quote and Image">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a:t>Date: Monday / 01 / October / 2019</a:t>
            </a:r>
          </a:p>
        </p:txBody>
      </p:sp>
      <p:sp>
        <p:nvSpPr>
          <p:cNvPr id="4" name="Footer Placeholder 3"/>
          <p:cNvSpPr>
            <a:spLocks noGrp="1"/>
          </p:cNvSpPr>
          <p:nvPr>
            <p:ph type="ftr" sz="quarter" idx="11"/>
          </p:nvPr>
        </p:nvSpPr>
        <p:spPr/>
        <p:txBody>
          <a:bodyPr/>
          <a:lstStyle/>
          <a:p>
            <a:r>
              <a:rPr lang="en-GB"/>
              <a:t>Advancing social justice, promoting decent work</a:t>
            </a:r>
          </a:p>
        </p:txBody>
      </p:sp>
      <p:sp>
        <p:nvSpPr>
          <p:cNvPr id="5" name="Slide Number Placeholder 4"/>
          <p:cNvSpPr>
            <a:spLocks noGrp="1"/>
          </p:cNvSpPr>
          <p:nvPr>
            <p:ph type="sldNum" sz="quarter" idx="12"/>
          </p:nvPr>
        </p:nvSpPr>
        <p:spPr/>
        <p:txBody>
          <a:bodyPr/>
          <a:lstStyle/>
          <a:p>
            <a:fld id="{856227C0-AD57-4F9B-BAE3-EEFB0D0EE427}" type="slidenum">
              <a:rPr lang="en-GB" smtClean="0"/>
              <a:t>‹#›</a:t>
            </a:fld>
            <a:endParaRPr lang="en-GB"/>
          </a:p>
        </p:txBody>
      </p:sp>
      <p:sp>
        <p:nvSpPr>
          <p:cNvPr id="6" name="Text Placeholder 9"/>
          <p:cNvSpPr>
            <a:spLocks noGrp="1"/>
          </p:cNvSpPr>
          <p:nvPr>
            <p:ph type="body" sz="quarter" idx="13" hasCustomPrompt="1"/>
          </p:nvPr>
        </p:nvSpPr>
        <p:spPr>
          <a:xfrm>
            <a:off x="490538" y="1423195"/>
            <a:ext cx="7380000" cy="4453731"/>
          </a:xfrm>
        </p:spPr>
        <p:txBody>
          <a:bodyPr tIns="0">
            <a:noAutofit/>
          </a:bodyPr>
          <a:lstStyle>
            <a:lvl1pPr marL="489600" indent="-489600">
              <a:buSzPct val="120000"/>
              <a:buFontTx/>
              <a:buBlip>
                <a:blip r:embed="rId2"/>
              </a:buBlip>
              <a:defRPr sz="2300" b="0">
                <a:solidFill>
                  <a:schemeClr val="tx1"/>
                </a:solidFill>
              </a:defRPr>
            </a:lvl1pPr>
            <a:lvl2pPr marL="489600" indent="0">
              <a:buClr>
                <a:schemeClr val="accent2"/>
              </a:buClr>
              <a:buSzPct val="80000"/>
              <a:buFont typeface="Wingdings 3" panose="05040102010807070707" pitchFamily="18" charset="2"/>
              <a:buNone/>
              <a:defRPr sz="2300" baseline="0"/>
            </a:lvl2pPr>
            <a:lvl3pPr marL="669600" indent="-180000">
              <a:spcBef>
                <a:spcPts val="1800"/>
              </a:spcBef>
              <a:defRPr sz="1000"/>
            </a:lvl3pPr>
          </a:lstStyle>
          <a:p>
            <a:pPr lvl="0"/>
            <a:r>
              <a:rPr lang="en-US" dirty="0"/>
              <a:t>Quote (level 1)</a:t>
            </a:r>
          </a:p>
          <a:p>
            <a:pPr lvl="1"/>
            <a:r>
              <a:rPr lang="en-US" dirty="0"/>
              <a:t>Continuation paras (level 2)</a:t>
            </a:r>
          </a:p>
          <a:p>
            <a:pPr lvl="2"/>
            <a:r>
              <a:rPr lang="en-GB" dirty="0"/>
              <a:t>Source (level 3)</a:t>
            </a:r>
          </a:p>
        </p:txBody>
      </p:sp>
      <p:sp>
        <p:nvSpPr>
          <p:cNvPr id="8" name="Picture Placeholder 7"/>
          <p:cNvSpPr>
            <a:spLocks noGrp="1"/>
          </p:cNvSpPr>
          <p:nvPr>
            <p:ph type="pic" sz="quarter" idx="14"/>
          </p:nvPr>
        </p:nvSpPr>
        <p:spPr>
          <a:xfrm>
            <a:off x="8270663" y="1423194"/>
            <a:ext cx="3430800" cy="4453731"/>
          </a:xfrm>
        </p:spPr>
        <p:txBody>
          <a:bodyPr/>
          <a:lstStyle>
            <a:lvl1pPr>
              <a:defRPr sz="1000">
                <a:solidFill>
                  <a:schemeClr val="tx1"/>
                </a:solidFill>
              </a:defRPr>
            </a:lvl1pPr>
          </a:lstStyle>
          <a:p>
            <a:r>
              <a:rPr lang="en-US"/>
              <a:t>Click icon to add picture</a:t>
            </a:r>
            <a:endParaRPr lang="en-GB"/>
          </a:p>
        </p:txBody>
      </p:sp>
    </p:spTree>
    <p:extLst>
      <p:ext uri="{BB962C8B-B14F-4D97-AF65-F5344CB8AC3E}">
        <p14:creationId xmlns:p14="http://schemas.microsoft.com/office/powerpoint/2010/main" val="1413559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21088" y="6867374"/>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8" name="Right Triangle 7"/>
          <p:cNvSpPr/>
          <p:nvPr userDrawn="1"/>
        </p:nvSpPr>
        <p:spPr>
          <a:xfrm flipH="1">
            <a:off x="5529262" y="3007518"/>
            <a:ext cx="6662738" cy="3850481"/>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5775798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C">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66325"/>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
        <p:nvSpPr>
          <p:cNvPr id="10" name="Right Triangle 9"/>
          <p:cNvSpPr/>
          <p:nvPr userDrawn="1"/>
        </p:nvSpPr>
        <p:spPr>
          <a:xfrm rot="10800000">
            <a:off x="5307376" y="0"/>
            <a:ext cx="6884624" cy="3978712"/>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p>
        </p:txBody>
      </p:sp>
    </p:spTree>
    <p:extLst>
      <p:ext uri="{BB962C8B-B14F-4D97-AF65-F5344CB8AC3E}">
        <p14:creationId xmlns:p14="http://schemas.microsoft.com/office/powerpoint/2010/main" val="1319992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3pPr>
              <a:buSzPct val="90000"/>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cxnSp>
        <p:nvCxnSpPr>
          <p:cNvPr id="11" name="Straight Connector 10">
            <a:extLst>
              <a:ext uri="{FF2B5EF4-FFF2-40B4-BE49-F238E27FC236}">
                <a16:creationId xmlns:a16="http://schemas.microsoft.com/office/drawing/2014/main" id="{E6A7559A-0232-4306-A772-E88093B64F57}"/>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2920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attern">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1" t="21407" r="38481" b="40746"/>
          <a:stretch/>
        </p:blipFill>
        <p:spPr>
          <a:xfrm>
            <a:off x="-1397975" y="1085561"/>
            <a:ext cx="13604217" cy="5784889"/>
          </a:xfrm>
          <a:prstGeom prst="rect">
            <a:avLst/>
          </a:prstGeom>
        </p:spPr>
      </p:pic>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5868000" cy="648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49663" y="687045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80" y="2988404"/>
            <a:ext cx="214312" cy="251584"/>
          </a:xfrm>
          <a:prstGeom prst="rect">
            <a:avLst/>
          </a:prstGeom>
          <a:ln>
            <a:solidFill>
              <a:schemeClr val="accent4"/>
            </a:solidFill>
          </a:ln>
        </p:spPr>
      </p:pic>
    </p:spTree>
    <p:extLst>
      <p:ext uri="{BB962C8B-B14F-4D97-AF65-F5344CB8AC3E}">
        <p14:creationId xmlns:p14="http://schemas.microsoft.com/office/powerpoint/2010/main" val="30062829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Section Header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bg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7045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602" y="490538"/>
            <a:ext cx="1371472" cy="494482"/>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3808222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99128" y="680758"/>
            <a:ext cx="7200000" cy="608525"/>
          </a:xfrm>
        </p:spPr>
        <p:txBody>
          <a:bodyPr wrap="square" bIns="54000" anchor="t" anchorCtr="0">
            <a:noAutofit/>
          </a:bodyPr>
          <a:lstStyle>
            <a:lvl1pPr algn="l">
              <a:defRPr sz="4267">
                <a:solidFill>
                  <a:schemeClr val="tx1">
                    <a:lumMod val="50000"/>
                  </a:schemeClr>
                </a:solidFill>
              </a:defRPr>
            </a:lvl1pPr>
          </a:lstStyle>
          <a:p>
            <a:r>
              <a:rPr lang="en-US" dirty="0"/>
              <a:t>ILO Key contacts</a:t>
            </a:r>
            <a:endParaRPr lang="en-GB" dirty="0"/>
          </a:p>
        </p:txBody>
      </p:sp>
      <p:sp>
        <p:nvSpPr>
          <p:cNvPr id="4" name="Date Placeholder 3"/>
          <p:cNvSpPr>
            <a:spLocks noGrp="1"/>
          </p:cNvSpPr>
          <p:nvPr>
            <p:ph type="dt" sz="half" idx="10"/>
          </p:nvPr>
        </p:nvSpPr>
        <p:spPr>
          <a:xfrm>
            <a:off x="490539"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3"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3" y="6870451"/>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9" y="490537"/>
            <a:ext cx="1371600" cy="494483"/>
          </a:xfrm>
          <a:prstGeom prst="rect">
            <a:avLst/>
          </a:prstGeom>
        </p:spPr>
      </p:pic>
      <p:sp>
        <p:nvSpPr>
          <p:cNvPr id="11" name="Picture Placeholder 10"/>
          <p:cNvSpPr>
            <a:spLocks noGrp="1"/>
          </p:cNvSpPr>
          <p:nvPr>
            <p:ph type="pic" sz="quarter" idx="13" hasCustomPrompt="1"/>
          </p:nvPr>
        </p:nvSpPr>
        <p:spPr>
          <a:xfrm>
            <a:off x="6876835" y="2"/>
            <a:ext cx="5315164" cy="2438805"/>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32224464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99128" y="680758"/>
            <a:ext cx="7200000" cy="608525"/>
          </a:xfrm>
        </p:spPr>
        <p:txBody>
          <a:bodyPr wrap="square" bIns="54000" anchor="t" anchorCtr="0">
            <a:noAutofit/>
          </a:bodyPr>
          <a:lstStyle>
            <a:lvl1pPr algn="l">
              <a:defRPr sz="4267">
                <a:solidFill>
                  <a:schemeClr val="tx1">
                    <a:lumMod val="50000"/>
                  </a:schemeClr>
                </a:solidFill>
              </a:defRPr>
            </a:lvl1pPr>
          </a:lstStyle>
          <a:p>
            <a:r>
              <a:rPr lang="en-US" dirty="0"/>
              <a:t>ILO Key contacts</a:t>
            </a:r>
            <a:endParaRPr lang="en-GB" dirty="0"/>
          </a:p>
        </p:txBody>
      </p:sp>
      <p:sp>
        <p:nvSpPr>
          <p:cNvPr id="4" name="Date Placeholder 3"/>
          <p:cNvSpPr>
            <a:spLocks noGrp="1"/>
          </p:cNvSpPr>
          <p:nvPr>
            <p:ph type="dt" sz="half" idx="10"/>
          </p:nvPr>
        </p:nvSpPr>
        <p:spPr>
          <a:xfrm>
            <a:off x="490539"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3"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3" y="6870451"/>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9" y="490537"/>
            <a:ext cx="1371600" cy="494483"/>
          </a:xfrm>
          <a:prstGeom prst="rect">
            <a:avLst/>
          </a:prstGeom>
        </p:spPr>
      </p:pic>
      <p:sp>
        <p:nvSpPr>
          <p:cNvPr id="11" name="Picture Placeholder 10"/>
          <p:cNvSpPr>
            <a:spLocks noGrp="1"/>
          </p:cNvSpPr>
          <p:nvPr>
            <p:ph type="pic" sz="quarter" idx="13" hasCustomPrompt="1"/>
          </p:nvPr>
        </p:nvSpPr>
        <p:spPr>
          <a:xfrm>
            <a:off x="6876835" y="2"/>
            <a:ext cx="5315164" cy="2438805"/>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29606082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99128" y="680758"/>
            <a:ext cx="7200000" cy="608525"/>
          </a:xfrm>
        </p:spPr>
        <p:txBody>
          <a:bodyPr wrap="square" bIns="54000" anchor="t" anchorCtr="0">
            <a:noAutofit/>
          </a:bodyPr>
          <a:lstStyle>
            <a:lvl1pPr algn="l">
              <a:defRPr sz="4267">
                <a:solidFill>
                  <a:schemeClr val="tx1">
                    <a:lumMod val="50000"/>
                  </a:schemeClr>
                </a:solidFill>
              </a:defRPr>
            </a:lvl1pPr>
          </a:lstStyle>
          <a:p>
            <a:r>
              <a:rPr lang="en-US" dirty="0"/>
              <a:t>ILO Key contacts</a:t>
            </a:r>
            <a:endParaRPr lang="en-GB" dirty="0"/>
          </a:p>
        </p:txBody>
      </p:sp>
      <p:sp>
        <p:nvSpPr>
          <p:cNvPr id="4" name="Date Placeholder 3"/>
          <p:cNvSpPr>
            <a:spLocks noGrp="1"/>
          </p:cNvSpPr>
          <p:nvPr>
            <p:ph type="dt" sz="half" idx="10"/>
          </p:nvPr>
        </p:nvSpPr>
        <p:spPr>
          <a:xfrm>
            <a:off x="490539"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3"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3" y="6870451"/>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9" y="490537"/>
            <a:ext cx="1371600" cy="494483"/>
          </a:xfrm>
          <a:prstGeom prst="rect">
            <a:avLst/>
          </a:prstGeom>
        </p:spPr>
      </p:pic>
      <p:sp>
        <p:nvSpPr>
          <p:cNvPr id="11" name="Picture Placeholder 10"/>
          <p:cNvSpPr>
            <a:spLocks noGrp="1"/>
          </p:cNvSpPr>
          <p:nvPr>
            <p:ph type="pic" sz="quarter" idx="13" hasCustomPrompt="1"/>
          </p:nvPr>
        </p:nvSpPr>
        <p:spPr>
          <a:xfrm>
            <a:off x="6876835" y="2"/>
            <a:ext cx="5315164" cy="2438805"/>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34467540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99128" y="680758"/>
            <a:ext cx="7200000" cy="608525"/>
          </a:xfrm>
        </p:spPr>
        <p:txBody>
          <a:bodyPr wrap="square" bIns="54000" anchor="t" anchorCtr="0">
            <a:noAutofit/>
          </a:bodyPr>
          <a:lstStyle>
            <a:lvl1pPr algn="l">
              <a:defRPr sz="4267">
                <a:solidFill>
                  <a:schemeClr val="tx1">
                    <a:lumMod val="50000"/>
                  </a:schemeClr>
                </a:solidFill>
              </a:defRPr>
            </a:lvl1pPr>
          </a:lstStyle>
          <a:p>
            <a:r>
              <a:rPr lang="en-US" dirty="0"/>
              <a:t>ILO Key contacts</a:t>
            </a:r>
            <a:endParaRPr lang="en-GB" dirty="0"/>
          </a:p>
        </p:txBody>
      </p:sp>
      <p:sp>
        <p:nvSpPr>
          <p:cNvPr id="4" name="Date Placeholder 3"/>
          <p:cNvSpPr>
            <a:spLocks noGrp="1"/>
          </p:cNvSpPr>
          <p:nvPr>
            <p:ph type="dt" sz="half" idx="10"/>
          </p:nvPr>
        </p:nvSpPr>
        <p:spPr>
          <a:xfrm>
            <a:off x="490539"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3"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3" y="6870451"/>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9" y="490537"/>
            <a:ext cx="1371600" cy="494483"/>
          </a:xfrm>
          <a:prstGeom prst="rect">
            <a:avLst/>
          </a:prstGeom>
        </p:spPr>
      </p:pic>
      <p:sp>
        <p:nvSpPr>
          <p:cNvPr id="11" name="Picture Placeholder 10"/>
          <p:cNvSpPr>
            <a:spLocks noGrp="1"/>
          </p:cNvSpPr>
          <p:nvPr>
            <p:ph type="pic" sz="quarter" idx="13" hasCustomPrompt="1"/>
          </p:nvPr>
        </p:nvSpPr>
        <p:spPr>
          <a:xfrm>
            <a:off x="6876835" y="2"/>
            <a:ext cx="5315164" cy="2438805"/>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14615230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99128" y="680758"/>
            <a:ext cx="7200000" cy="608525"/>
          </a:xfrm>
        </p:spPr>
        <p:txBody>
          <a:bodyPr wrap="square" bIns="54000" anchor="t" anchorCtr="0">
            <a:noAutofit/>
          </a:bodyPr>
          <a:lstStyle>
            <a:lvl1pPr algn="l">
              <a:defRPr sz="4267">
                <a:solidFill>
                  <a:schemeClr val="tx1">
                    <a:lumMod val="50000"/>
                  </a:schemeClr>
                </a:solidFill>
              </a:defRPr>
            </a:lvl1pPr>
          </a:lstStyle>
          <a:p>
            <a:r>
              <a:rPr lang="en-US" dirty="0"/>
              <a:t>ILO Key contacts</a:t>
            </a:r>
            <a:endParaRPr lang="en-GB" dirty="0"/>
          </a:p>
        </p:txBody>
      </p:sp>
      <p:sp>
        <p:nvSpPr>
          <p:cNvPr id="4" name="Date Placeholder 3"/>
          <p:cNvSpPr>
            <a:spLocks noGrp="1"/>
          </p:cNvSpPr>
          <p:nvPr>
            <p:ph type="dt" sz="half" idx="10"/>
          </p:nvPr>
        </p:nvSpPr>
        <p:spPr>
          <a:xfrm>
            <a:off x="490539"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3"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3" y="6870451"/>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9" y="490537"/>
            <a:ext cx="1371600" cy="494483"/>
          </a:xfrm>
          <a:prstGeom prst="rect">
            <a:avLst/>
          </a:prstGeom>
        </p:spPr>
      </p:pic>
      <p:sp>
        <p:nvSpPr>
          <p:cNvPr id="11" name="Picture Placeholder 10"/>
          <p:cNvSpPr>
            <a:spLocks noGrp="1"/>
          </p:cNvSpPr>
          <p:nvPr>
            <p:ph type="pic" sz="quarter" idx="13" hasCustomPrompt="1"/>
          </p:nvPr>
        </p:nvSpPr>
        <p:spPr>
          <a:xfrm>
            <a:off x="6876835" y="2"/>
            <a:ext cx="5315164" cy="2438805"/>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1376257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90538" y="1423196"/>
            <a:ext cx="11210924" cy="445373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2299007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Patter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a:xfrm>
            <a:off x="490539" y="2057400"/>
            <a:ext cx="7311862" cy="38195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r="7834" b="41970"/>
          <a:stretch/>
        </p:blipFill>
        <p:spPr>
          <a:xfrm>
            <a:off x="4581526" y="3244430"/>
            <a:ext cx="7619999" cy="3623095"/>
          </a:xfrm>
          <a:prstGeom prst="rect">
            <a:avLst/>
          </a:prstGeom>
        </p:spPr>
      </p:pic>
      <p:sp>
        <p:nvSpPr>
          <p:cNvPr id="10" name="Text Placeholder 9"/>
          <p:cNvSpPr>
            <a:spLocks noGrp="1"/>
          </p:cNvSpPr>
          <p:nvPr>
            <p:ph type="body" sz="quarter" idx="13"/>
          </p:nvPr>
        </p:nvSpPr>
        <p:spPr>
          <a:xfrm>
            <a:off x="490538" y="4796725"/>
            <a:ext cx="3412800" cy="970829"/>
          </a:xfrm>
        </p:spPr>
        <p:txBody>
          <a:bodyPr tIns="108000">
            <a:spAutoFit/>
          </a:bodyPr>
          <a:lstStyle>
            <a:lvl1pPr marL="489600" indent="-489600">
              <a:buSzPct val="150000"/>
              <a:buFontTx/>
              <a:buBlip>
                <a:blip r:embed="rId3"/>
              </a:buBlip>
              <a:defRPr b="0">
                <a:solidFill>
                  <a:schemeClr val="tx1"/>
                </a:solidFill>
              </a:defRPr>
            </a:lvl1pPr>
            <a:lvl2pPr marL="669600" indent="-180000">
              <a:buClr>
                <a:schemeClr val="accent2"/>
              </a:buClr>
              <a:buSzPct val="80000"/>
              <a:buFont typeface="Wingdings 3" panose="05040102010807070707" pitchFamily="18" charset="2"/>
              <a:buChar char="u"/>
              <a:defRPr sz="1000"/>
            </a:lvl2pPr>
          </a:lstStyle>
          <a:p>
            <a:pPr lvl="0"/>
            <a:r>
              <a:rPr lang="en-US"/>
              <a:t>Click to edit Master text styles</a:t>
            </a:r>
          </a:p>
          <a:p>
            <a:pPr lvl="1"/>
            <a:r>
              <a:rPr lang="en-US"/>
              <a:t>Second level</a:t>
            </a:r>
          </a:p>
        </p:txBody>
      </p:sp>
      <p:cxnSp>
        <p:nvCxnSpPr>
          <p:cNvPr id="11" name="Straight Connector 10">
            <a:extLst>
              <a:ext uri="{FF2B5EF4-FFF2-40B4-BE49-F238E27FC236}">
                <a16:creationId xmlns:a16="http://schemas.microsoft.com/office/drawing/2014/main" id="{86D55AE3-7D6D-4015-9155-BCEC45A38B2D}"/>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085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 Pattern">
    <p:spTree>
      <p:nvGrpSpPr>
        <p:cNvPr id="1" name=""/>
        <p:cNvGrpSpPr/>
        <p:nvPr/>
      </p:nvGrpSpPr>
      <p:grpSpPr>
        <a:xfrm>
          <a:off x="0" y="0"/>
          <a:ext cx="0" cy="0"/>
          <a:chOff x="0" y="0"/>
          <a:chExt cx="0" cy="0"/>
        </a:xfrm>
      </p:grpSpPr>
      <p:sp>
        <p:nvSpPr>
          <p:cNvPr id="3" name="Content Placeholder 2"/>
          <p:cNvSpPr>
            <a:spLocks noGrp="1"/>
          </p:cNvSpPr>
          <p:nvPr>
            <p:ph idx="1"/>
          </p:nvPr>
        </p:nvSpPr>
        <p:spPr>
          <a:xfrm>
            <a:off x="490539" y="1423196"/>
            <a:ext cx="7311862" cy="44537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r="7834" b="41970"/>
          <a:stretch/>
        </p:blipFill>
        <p:spPr>
          <a:xfrm>
            <a:off x="4581526" y="3244430"/>
            <a:ext cx="7619999" cy="3623095"/>
          </a:xfrm>
          <a:prstGeom prst="rect">
            <a:avLst/>
          </a:prstGeom>
        </p:spPr>
      </p:pic>
      <p:sp>
        <p:nvSpPr>
          <p:cNvPr id="10" name="Text Placeholder 9"/>
          <p:cNvSpPr>
            <a:spLocks noGrp="1"/>
          </p:cNvSpPr>
          <p:nvPr>
            <p:ph type="body" sz="quarter" idx="13"/>
          </p:nvPr>
        </p:nvSpPr>
        <p:spPr>
          <a:xfrm>
            <a:off x="490538" y="4796725"/>
            <a:ext cx="3412800" cy="970829"/>
          </a:xfrm>
        </p:spPr>
        <p:txBody>
          <a:bodyPr tIns="108000">
            <a:spAutoFit/>
          </a:bodyPr>
          <a:lstStyle>
            <a:lvl1pPr marL="489600" indent="-489600">
              <a:buSzPct val="150000"/>
              <a:buFontTx/>
              <a:buBlip>
                <a:blip r:embed="rId3"/>
              </a:buBlip>
              <a:defRPr b="0">
                <a:solidFill>
                  <a:schemeClr val="tx1"/>
                </a:solidFill>
              </a:defRPr>
            </a:lvl1pPr>
            <a:lvl2pPr marL="669600" indent="-180000">
              <a:buClr>
                <a:schemeClr val="accent2"/>
              </a:buClr>
              <a:buSzPct val="80000"/>
              <a:buFont typeface="Wingdings 3" panose="05040102010807070707" pitchFamily="18" charset="2"/>
              <a:buChar char="u"/>
              <a:defRPr sz="1000"/>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12583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Corner Image">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4692650" y="2538000"/>
            <a:ext cx="7499350" cy="4320000"/>
          </a:xfrm>
          <a:custGeom>
            <a:avLst/>
            <a:gdLst>
              <a:gd name="connsiteX0" fmla="*/ 0 w 7499350"/>
              <a:gd name="connsiteY0" fmla="*/ 0 h 4320000"/>
              <a:gd name="connsiteX1" fmla="*/ 7499350 w 7499350"/>
              <a:gd name="connsiteY1" fmla="*/ 0 h 4320000"/>
              <a:gd name="connsiteX2" fmla="*/ 7499350 w 7499350"/>
              <a:gd name="connsiteY2" fmla="*/ 4320000 h 4320000"/>
              <a:gd name="connsiteX3" fmla="*/ 0 w 7499350"/>
              <a:gd name="connsiteY3" fmla="*/ 4320000 h 4320000"/>
              <a:gd name="connsiteX4" fmla="*/ 0 w 7499350"/>
              <a:gd name="connsiteY4" fmla="*/ 0 h 4320000"/>
              <a:gd name="connsiteX0" fmla="*/ 0 w 7499350"/>
              <a:gd name="connsiteY0" fmla="*/ 4320000 h 4320000"/>
              <a:gd name="connsiteX1" fmla="*/ 7499350 w 7499350"/>
              <a:gd name="connsiteY1" fmla="*/ 0 h 4320000"/>
              <a:gd name="connsiteX2" fmla="*/ 7499350 w 7499350"/>
              <a:gd name="connsiteY2" fmla="*/ 4320000 h 4320000"/>
              <a:gd name="connsiteX3" fmla="*/ 0 w 7499350"/>
              <a:gd name="connsiteY3" fmla="*/ 4320000 h 4320000"/>
            </a:gdLst>
            <a:ahLst/>
            <a:cxnLst>
              <a:cxn ang="0">
                <a:pos x="connsiteX0" y="connsiteY0"/>
              </a:cxn>
              <a:cxn ang="0">
                <a:pos x="connsiteX1" y="connsiteY1"/>
              </a:cxn>
              <a:cxn ang="0">
                <a:pos x="connsiteX2" y="connsiteY2"/>
              </a:cxn>
              <a:cxn ang="0">
                <a:pos x="connsiteX3" y="connsiteY3"/>
              </a:cxn>
            </a:cxnLst>
            <a:rect l="l" t="t" r="r" b="b"/>
            <a:pathLst>
              <a:path w="7499350" h="4320000">
                <a:moveTo>
                  <a:pt x="0" y="4320000"/>
                </a:moveTo>
                <a:lnTo>
                  <a:pt x="7499350" y="0"/>
                </a:lnTo>
                <a:lnTo>
                  <a:pt x="7499350" y="4320000"/>
                </a:lnTo>
                <a:lnTo>
                  <a:pt x="0" y="4320000"/>
                </a:lnTo>
                <a:close/>
              </a:path>
            </a:pathLst>
          </a:custGeom>
        </p:spPr>
        <p:txBody>
          <a:bodyPr anchor="b" anchorCtr="0"/>
          <a:lstStyle>
            <a:lvl1pPr algn="r">
              <a:defRPr sz="1000" b="1">
                <a:solidFill>
                  <a:schemeClr val="tx1"/>
                </a:solidFill>
              </a:defRPr>
            </a:lvl1pPr>
          </a:lstStyle>
          <a:p>
            <a:r>
              <a:rPr lang="en-GB"/>
              <a:t>Click icon to insert picture</a:t>
            </a:r>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057400"/>
            <a:ext cx="7311862" cy="3819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cxnSp>
        <p:nvCxnSpPr>
          <p:cNvPr id="13" name="Straight Connector 12">
            <a:extLst>
              <a:ext uri="{FF2B5EF4-FFF2-40B4-BE49-F238E27FC236}">
                <a16:creationId xmlns:a16="http://schemas.microsoft.com/office/drawing/2014/main" id="{C09F9C9F-0064-4D41-B584-72685BB8F98E}"/>
              </a:ext>
            </a:extLst>
          </p:cNvPr>
          <p:cNvCxnSpPr>
            <a:cxnSpLocks/>
          </p:cNvCxnSpPr>
          <p:nvPr userDrawn="1"/>
        </p:nvCxnSpPr>
        <p:spPr>
          <a:xfrm>
            <a:off x="490538" y="1872932"/>
            <a:ext cx="850106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065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 Corner Image">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4692650" y="2538000"/>
            <a:ext cx="7499350" cy="4320000"/>
          </a:xfrm>
          <a:custGeom>
            <a:avLst/>
            <a:gdLst>
              <a:gd name="connsiteX0" fmla="*/ 0 w 7499350"/>
              <a:gd name="connsiteY0" fmla="*/ 0 h 4320000"/>
              <a:gd name="connsiteX1" fmla="*/ 7499350 w 7499350"/>
              <a:gd name="connsiteY1" fmla="*/ 0 h 4320000"/>
              <a:gd name="connsiteX2" fmla="*/ 7499350 w 7499350"/>
              <a:gd name="connsiteY2" fmla="*/ 4320000 h 4320000"/>
              <a:gd name="connsiteX3" fmla="*/ 0 w 7499350"/>
              <a:gd name="connsiteY3" fmla="*/ 4320000 h 4320000"/>
              <a:gd name="connsiteX4" fmla="*/ 0 w 7499350"/>
              <a:gd name="connsiteY4" fmla="*/ 0 h 4320000"/>
              <a:gd name="connsiteX0" fmla="*/ 0 w 7499350"/>
              <a:gd name="connsiteY0" fmla="*/ 4320000 h 4320000"/>
              <a:gd name="connsiteX1" fmla="*/ 7499350 w 7499350"/>
              <a:gd name="connsiteY1" fmla="*/ 0 h 4320000"/>
              <a:gd name="connsiteX2" fmla="*/ 7499350 w 7499350"/>
              <a:gd name="connsiteY2" fmla="*/ 4320000 h 4320000"/>
              <a:gd name="connsiteX3" fmla="*/ 0 w 7499350"/>
              <a:gd name="connsiteY3" fmla="*/ 4320000 h 4320000"/>
            </a:gdLst>
            <a:ahLst/>
            <a:cxnLst>
              <a:cxn ang="0">
                <a:pos x="connsiteX0" y="connsiteY0"/>
              </a:cxn>
              <a:cxn ang="0">
                <a:pos x="connsiteX1" y="connsiteY1"/>
              </a:cxn>
              <a:cxn ang="0">
                <a:pos x="connsiteX2" y="connsiteY2"/>
              </a:cxn>
              <a:cxn ang="0">
                <a:pos x="connsiteX3" y="connsiteY3"/>
              </a:cxn>
            </a:cxnLst>
            <a:rect l="l" t="t" r="r" b="b"/>
            <a:pathLst>
              <a:path w="7499350" h="4320000">
                <a:moveTo>
                  <a:pt x="0" y="4320000"/>
                </a:moveTo>
                <a:lnTo>
                  <a:pt x="7499350" y="0"/>
                </a:lnTo>
                <a:lnTo>
                  <a:pt x="7499350" y="4320000"/>
                </a:lnTo>
                <a:lnTo>
                  <a:pt x="0" y="4320000"/>
                </a:lnTo>
                <a:close/>
              </a:path>
            </a:pathLst>
          </a:custGeom>
        </p:spPr>
        <p:txBody>
          <a:bodyPr anchor="b" anchorCtr="0"/>
          <a:lstStyle>
            <a:lvl1pPr algn="r">
              <a:defRPr sz="1000" b="1">
                <a:solidFill>
                  <a:schemeClr val="tx1"/>
                </a:solidFill>
              </a:defRPr>
            </a:lvl1pPr>
          </a:lstStyle>
          <a:p>
            <a:r>
              <a:rPr lang="en-GB"/>
              <a:t>Click icon to insert picture</a:t>
            </a:r>
          </a:p>
        </p:txBody>
      </p:sp>
      <p:sp>
        <p:nvSpPr>
          <p:cNvPr id="3" name="Content Placeholder 2"/>
          <p:cNvSpPr>
            <a:spLocks noGrp="1"/>
          </p:cNvSpPr>
          <p:nvPr>
            <p:ph idx="1"/>
          </p:nvPr>
        </p:nvSpPr>
        <p:spPr>
          <a:xfrm>
            <a:off x="490539" y="1423196"/>
            <a:ext cx="7311862" cy="445373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Tree>
    <p:extLst>
      <p:ext uri="{BB962C8B-B14F-4D97-AF65-F5344CB8AC3E}">
        <p14:creationId xmlns:p14="http://schemas.microsoft.com/office/powerpoint/2010/main" val="550061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 Image/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057400"/>
            <a:ext cx="7311862" cy="38195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
        <p:nvSpPr>
          <p:cNvPr id="10" name="Picture Placeholder 9"/>
          <p:cNvSpPr>
            <a:spLocks noGrp="1"/>
          </p:cNvSpPr>
          <p:nvPr>
            <p:ph type="pic" sz="quarter" idx="13" hasCustomPrompt="1"/>
          </p:nvPr>
        </p:nvSpPr>
        <p:spPr>
          <a:xfrm>
            <a:off x="8289130" y="981075"/>
            <a:ext cx="3902869" cy="5876925"/>
          </a:xfrm>
          <a:custGeom>
            <a:avLst/>
            <a:gdLst>
              <a:gd name="connsiteX0" fmla="*/ 0 w 3902869"/>
              <a:gd name="connsiteY0" fmla="*/ 0 h 5876925"/>
              <a:gd name="connsiteX1" fmla="*/ 3902869 w 3902869"/>
              <a:gd name="connsiteY1" fmla="*/ 0 h 5876925"/>
              <a:gd name="connsiteX2" fmla="*/ 3902869 w 3902869"/>
              <a:gd name="connsiteY2" fmla="*/ 5876925 h 5876925"/>
              <a:gd name="connsiteX3" fmla="*/ 0 w 3902869"/>
              <a:gd name="connsiteY3" fmla="*/ 5876925 h 5876925"/>
              <a:gd name="connsiteX4" fmla="*/ 0 w 3902869"/>
              <a:gd name="connsiteY4" fmla="*/ 0 h 5876925"/>
              <a:gd name="connsiteX0" fmla="*/ 0 w 3902869"/>
              <a:gd name="connsiteY0" fmla="*/ 0 h 5876925"/>
              <a:gd name="connsiteX1" fmla="*/ 3898107 w 3902869"/>
              <a:gd name="connsiteY1" fmla="*/ 2252663 h 5876925"/>
              <a:gd name="connsiteX2" fmla="*/ 3902869 w 3902869"/>
              <a:gd name="connsiteY2" fmla="*/ 5876925 h 5876925"/>
              <a:gd name="connsiteX3" fmla="*/ 0 w 3902869"/>
              <a:gd name="connsiteY3" fmla="*/ 5876925 h 5876925"/>
              <a:gd name="connsiteX4" fmla="*/ 0 w 3902869"/>
              <a:gd name="connsiteY4" fmla="*/ 0 h 5876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869" h="5876925">
                <a:moveTo>
                  <a:pt x="0" y="0"/>
                </a:moveTo>
                <a:lnTo>
                  <a:pt x="3898107" y="2252663"/>
                </a:lnTo>
                <a:cubicBezTo>
                  <a:pt x="3899694" y="3460750"/>
                  <a:pt x="3901282" y="4668838"/>
                  <a:pt x="3902869" y="5876925"/>
                </a:cubicBezTo>
                <a:lnTo>
                  <a:pt x="0" y="5876925"/>
                </a:lnTo>
                <a:lnTo>
                  <a:pt x="0" y="0"/>
                </a:lnTo>
                <a:close/>
              </a:path>
            </a:pathLst>
          </a:custGeom>
        </p:spPr>
        <p:txBody>
          <a:bodyPr anchor="b" anchorCtr="0"/>
          <a:lstStyle>
            <a:lvl1pPr algn="r">
              <a:defRPr sz="1000">
                <a:solidFill>
                  <a:schemeClr val="tx1"/>
                </a:solidFill>
              </a:defRPr>
            </a:lvl1pPr>
          </a:lstStyle>
          <a:p>
            <a:r>
              <a:rPr lang="en-GB"/>
              <a:t>Click icon to insert picture</a:t>
            </a:r>
          </a:p>
        </p:txBody>
      </p:sp>
      <p:sp>
        <p:nvSpPr>
          <p:cNvPr id="12" name="Text Placeholder 11"/>
          <p:cNvSpPr>
            <a:spLocks noGrp="1"/>
          </p:cNvSpPr>
          <p:nvPr>
            <p:ph type="body" sz="quarter" idx="14"/>
          </p:nvPr>
        </p:nvSpPr>
        <p:spPr>
          <a:xfrm>
            <a:off x="8288338" y="5876925"/>
            <a:ext cx="3413125" cy="247650"/>
          </a:xfrm>
          <a:custGeom>
            <a:avLst/>
            <a:gdLst>
              <a:gd name="connsiteX0" fmla="*/ 0 w 3413125"/>
              <a:gd name="connsiteY0" fmla="*/ 0 h 247650"/>
              <a:gd name="connsiteX1" fmla="*/ 3413125 w 3413125"/>
              <a:gd name="connsiteY1" fmla="*/ 0 h 247650"/>
              <a:gd name="connsiteX2" fmla="*/ 3413125 w 3413125"/>
              <a:gd name="connsiteY2" fmla="*/ 247650 h 247650"/>
              <a:gd name="connsiteX3" fmla="*/ 0 w 3413125"/>
              <a:gd name="connsiteY3" fmla="*/ 247650 h 247650"/>
              <a:gd name="connsiteX4" fmla="*/ 0 w 3413125"/>
              <a:gd name="connsiteY4" fmla="*/ 0 h 247650"/>
              <a:gd name="connsiteX0" fmla="*/ 0 w 3413125"/>
              <a:gd name="connsiteY0" fmla="*/ 0 h 247650"/>
              <a:gd name="connsiteX1" fmla="*/ 3153569 w 3413125"/>
              <a:gd name="connsiteY1" fmla="*/ 0 h 247650"/>
              <a:gd name="connsiteX2" fmla="*/ 3413125 w 3413125"/>
              <a:gd name="connsiteY2" fmla="*/ 247650 h 247650"/>
              <a:gd name="connsiteX3" fmla="*/ 0 w 3413125"/>
              <a:gd name="connsiteY3" fmla="*/ 247650 h 247650"/>
              <a:gd name="connsiteX4" fmla="*/ 0 w 3413125"/>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125" h="247650">
                <a:moveTo>
                  <a:pt x="0" y="0"/>
                </a:moveTo>
                <a:lnTo>
                  <a:pt x="3153569" y="0"/>
                </a:lnTo>
                <a:lnTo>
                  <a:pt x="3413125" y="247650"/>
                </a:lnTo>
                <a:lnTo>
                  <a:pt x="0" y="247650"/>
                </a:lnTo>
                <a:lnTo>
                  <a:pt x="0" y="0"/>
                </a:lnTo>
                <a:close/>
              </a:path>
            </a:pathLst>
          </a:custGeom>
          <a:solidFill>
            <a:schemeClr val="accent2"/>
          </a:solidFill>
        </p:spPr>
        <p:txBody>
          <a:bodyPr lIns="108000" anchor="ctr" anchorCtr="0"/>
          <a:lstStyle>
            <a:lvl1pPr>
              <a:defRPr sz="1000" b="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a:t>Click to edit Master text styles</a:t>
            </a:r>
          </a:p>
        </p:txBody>
      </p:sp>
      <p:cxnSp>
        <p:nvCxnSpPr>
          <p:cNvPr id="11" name="Straight Connector 10">
            <a:extLst>
              <a:ext uri="{FF2B5EF4-FFF2-40B4-BE49-F238E27FC236}">
                <a16:creationId xmlns:a16="http://schemas.microsoft.com/office/drawing/2014/main" id="{58807120-01E2-4D98-A468-5350D0C22EDB}"/>
              </a:ext>
            </a:extLst>
          </p:cNvPr>
          <p:cNvCxnSpPr>
            <a:cxnSpLocks/>
          </p:cNvCxnSpPr>
          <p:nvPr userDrawn="1"/>
        </p:nvCxnSpPr>
        <p:spPr>
          <a:xfrm>
            <a:off x="490538" y="1872932"/>
            <a:ext cx="11210925"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7128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 Image/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90539" y="1423196"/>
            <a:ext cx="7311862" cy="44537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
        <p:nvSpPr>
          <p:cNvPr id="10" name="Picture Placeholder 9"/>
          <p:cNvSpPr>
            <a:spLocks noGrp="1"/>
          </p:cNvSpPr>
          <p:nvPr>
            <p:ph type="pic" sz="quarter" idx="13" hasCustomPrompt="1"/>
          </p:nvPr>
        </p:nvSpPr>
        <p:spPr>
          <a:xfrm>
            <a:off x="8289130" y="981075"/>
            <a:ext cx="3902869" cy="5876925"/>
          </a:xfrm>
          <a:custGeom>
            <a:avLst/>
            <a:gdLst>
              <a:gd name="connsiteX0" fmla="*/ 0 w 3902869"/>
              <a:gd name="connsiteY0" fmla="*/ 0 h 5876925"/>
              <a:gd name="connsiteX1" fmla="*/ 3902869 w 3902869"/>
              <a:gd name="connsiteY1" fmla="*/ 0 h 5876925"/>
              <a:gd name="connsiteX2" fmla="*/ 3902869 w 3902869"/>
              <a:gd name="connsiteY2" fmla="*/ 5876925 h 5876925"/>
              <a:gd name="connsiteX3" fmla="*/ 0 w 3902869"/>
              <a:gd name="connsiteY3" fmla="*/ 5876925 h 5876925"/>
              <a:gd name="connsiteX4" fmla="*/ 0 w 3902869"/>
              <a:gd name="connsiteY4" fmla="*/ 0 h 5876925"/>
              <a:gd name="connsiteX0" fmla="*/ 0 w 3902869"/>
              <a:gd name="connsiteY0" fmla="*/ 0 h 5876925"/>
              <a:gd name="connsiteX1" fmla="*/ 3898107 w 3902869"/>
              <a:gd name="connsiteY1" fmla="*/ 2252663 h 5876925"/>
              <a:gd name="connsiteX2" fmla="*/ 3902869 w 3902869"/>
              <a:gd name="connsiteY2" fmla="*/ 5876925 h 5876925"/>
              <a:gd name="connsiteX3" fmla="*/ 0 w 3902869"/>
              <a:gd name="connsiteY3" fmla="*/ 5876925 h 5876925"/>
              <a:gd name="connsiteX4" fmla="*/ 0 w 3902869"/>
              <a:gd name="connsiteY4" fmla="*/ 0 h 5876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869" h="5876925">
                <a:moveTo>
                  <a:pt x="0" y="0"/>
                </a:moveTo>
                <a:lnTo>
                  <a:pt x="3898107" y="2252663"/>
                </a:lnTo>
                <a:cubicBezTo>
                  <a:pt x="3899694" y="3460750"/>
                  <a:pt x="3901282" y="4668838"/>
                  <a:pt x="3902869" y="5876925"/>
                </a:cubicBezTo>
                <a:lnTo>
                  <a:pt x="0" y="5876925"/>
                </a:lnTo>
                <a:lnTo>
                  <a:pt x="0" y="0"/>
                </a:lnTo>
                <a:close/>
              </a:path>
            </a:pathLst>
          </a:custGeom>
        </p:spPr>
        <p:txBody>
          <a:bodyPr anchor="b" anchorCtr="0"/>
          <a:lstStyle>
            <a:lvl1pPr algn="r">
              <a:defRPr sz="1000">
                <a:solidFill>
                  <a:schemeClr val="tx1"/>
                </a:solidFill>
              </a:defRPr>
            </a:lvl1pPr>
          </a:lstStyle>
          <a:p>
            <a:r>
              <a:rPr lang="en-GB"/>
              <a:t>Click icon to insert picture</a:t>
            </a:r>
          </a:p>
        </p:txBody>
      </p:sp>
      <p:sp>
        <p:nvSpPr>
          <p:cNvPr id="12" name="Text Placeholder 11"/>
          <p:cNvSpPr>
            <a:spLocks noGrp="1"/>
          </p:cNvSpPr>
          <p:nvPr>
            <p:ph type="body" sz="quarter" idx="14"/>
          </p:nvPr>
        </p:nvSpPr>
        <p:spPr>
          <a:xfrm>
            <a:off x="8288338" y="5876925"/>
            <a:ext cx="3413125" cy="247650"/>
          </a:xfrm>
          <a:custGeom>
            <a:avLst/>
            <a:gdLst>
              <a:gd name="connsiteX0" fmla="*/ 0 w 3413125"/>
              <a:gd name="connsiteY0" fmla="*/ 0 h 247650"/>
              <a:gd name="connsiteX1" fmla="*/ 3413125 w 3413125"/>
              <a:gd name="connsiteY1" fmla="*/ 0 h 247650"/>
              <a:gd name="connsiteX2" fmla="*/ 3413125 w 3413125"/>
              <a:gd name="connsiteY2" fmla="*/ 247650 h 247650"/>
              <a:gd name="connsiteX3" fmla="*/ 0 w 3413125"/>
              <a:gd name="connsiteY3" fmla="*/ 247650 h 247650"/>
              <a:gd name="connsiteX4" fmla="*/ 0 w 3413125"/>
              <a:gd name="connsiteY4" fmla="*/ 0 h 247650"/>
              <a:gd name="connsiteX0" fmla="*/ 0 w 3413125"/>
              <a:gd name="connsiteY0" fmla="*/ 0 h 247650"/>
              <a:gd name="connsiteX1" fmla="*/ 3153569 w 3413125"/>
              <a:gd name="connsiteY1" fmla="*/ 0 h 247650"/>
              <a:gd name="connsiteX2" fmla="*/ 3413125 w 3413125"/>
              <a:gd name="connsiteY2" fmla="*/ 247650 h 247650"/>
              <a:gd name="connsiteX3" fmla="*/ 0 w 3413125"/>
              <a:gd name="connsiteY3" fmla="*/ 247650 h 247650"/>
              <a:gd name="connsiteX4" fmla="*/ 0 w 3413125"/>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125" h="247650">
                <a:moveTo>
                  <a:pt x="0" y="0"/>
                </a:moveTo>
                <a:lnTo>
                  <a:pt x="3153569" y="0"/>
                </a:lnTo>
                <a:lnTo>
                  <a:pt x="3413125" y="247650"/>
                </a:lnTo>
                <a:lnTo>
                  <a:pt x="0" y="247650"/>
                </a:lnTo>
                <a:lnTo>
                  <a:pt x="0" y="0"/>
                </a:lnTo>
                <a:close/>
              </a:path>
            </a:pathLst>
          </a:custGeom>
          <a:solidFill>
            <a:schemeClr val="accent2"/>
          </a:solidFill>
        </p:spPr>
        <p:txBody>
          <a:bodyPr lIns="108000" anchor="ctr" anchorCtr="0"/>
          <a:lstStyle>
            <a:lvl1pPr>
              <a:defRPr sz="1000" b="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011608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0538" y="1423195"/>
            <a:ext cx="11210924" cy="480217"/>
          </a:xfrm>
          <a:prstGeom prst="rect">
            <a:avLst/>
          </a:prstGeom>
        </p:spPr>
        <p:txBody>
          <a:bodyPr vert="horz" lIns="0" tIns="0" rIns="0" bIns="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490538" y="2057400"/>
            <a:ext cx="11210924" cy="3819525"/>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90538" y="6870450"/>
            <a:ext cx="2743200" cy="216000"/>
          </a:xfrm>
          <a:prstGeom prst="rect">
            <a:avLst/>
          </a:prstGeom>
        </p:spPr>
        <p:txBody>
          <a:bodyPr vert="horz" lIns="0" tIns="0" rIns="0" bIns="0" rtlCol="0" anchor="ctr">
            <a:noAutofit/>
          </a:bodyPr>
          <a:lstStyle>
            <a:lvl1pPr algn="l">
              <a:defRPr sz="1000">
                <a:noFill/>
              </a:defRPr>
            </a:lvl1pPr>
          </a:lstStyle>
          <a:p>
            <a:r>
              <a:rPr lang="en-GB"/>
              <a:t>Date: Monday / 01 / October / 2019</a:t>
            </a:r>
          </a:p>
        </p:txBody>
      </p:sp>
      <p:sp>
        <p:nvSpPr>
          <p:cNvPr id="5" name="Footer Placeholder 4"/>
          <p:cNvSpPr>
            <a:spLocks noGrp="1"/>
          </p:cNvSpPr>
          <p:nvPr>
            <p:ph type="ftr" sz="quarter" idx="3"/>
          </p:nvPr>
        </p:nvSpPr>
        <p:spPr>
          <a:xfrm>
            <a:off x="490538" y="6337302"/>
            <a:ext cx="5605462" cy="180000"/>
          </a:xfrm>
          <a:prstGeom prst="rect">
            <a:avLst/>
          </a:prstGeom>
        </p:spPr>
        <p:txBody>
          <a:bodyPr vert="horz" lIns="0" tIns="0" rIns="0" bIns="0" rtlCol="0" anchor="t" anchorCtr="0">
            <a:noAutofit/>
          </a:bodyPr>
          <a:lstStyle>
            <a:lvl1pPr algn="l">
              <a:defRPr sz="1000" b="1">
                <a:solidFill>
                  <a:schemeClr val="tx1"/>
                </a:solidFill>
              </a:defRPr>
            </a:lvl1pPr>
          </a:lstStyle>
          <a:p>
            <a:r>
              <a:rPr lang="en-GB"/>
              <a:t>Advancing social justice, promoting decent work</a:t>
            </a:r>
          </a:p>
        </p:txBody>
      </p:sp>
      <p:sp>
        <p:nvSpPr>
          <p:cNvPr id="6" name="Slide Number Placeholder 5"/>
          <p:cNvSpPr>
            <a:spLocks noGrp="1"/>
          </p:cNvSpPr>
          <p:nvPr>
            <p:ph type="sldNum" sz="quarter" idx="4"/>
          </p:nvPr>
        </p:nvSpPr>
        <p:spPr>
          <a:xfrm>
            <a:off x="11161462" y="432000"/>
            <a:ext cx="540000" cy="288000"/>
          </a:xfrm>
          <a:prstGeom prst="rect">
            <a:avLst/>
          </a:prstGeom>
        </p:spPr>
        <p:txBody>
          <a:bodyPr vert="horz" lIns="0" tIns="0" rIns="0" bIns="0" rtlCol="0" anchor="t" anchorCtr="0">
            <a:noAutofit/>
          </a:bodyPr>
          <a:lstStyle>
            <a:lvl1pPr algn="r">
              <a:defRPr sz="1800">
                <a:solidFill>
                  <a:schemeClr val="accent1"/>
                </a:solidFill>
              </a:defRPr>
            </a:lvl1pPr>
          </a:lstStyle>
          <a:p>
            <a:fld id="{856227C0-AD57-4F9B-BAE3-EEFB0D0EE427}" type="slidenum">
              <a:rPr lang="en-GB" smtClean="0"/>
              <a:pPr/>
              <a:t>‹#›</a:t>
            </a:fld>
            <a:endParaRPr lang="en-GB"/>
          </a:p>
        </p:txBody>
      </p:sp>
      <p:pic>
        <p:nvPicPr>
          <p:cNvPr id="8" name="Picture 7"/>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12" name="Picture 11"/>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1057063" y="6367463"/>
            <a:ext cx="644400" cy="172266"/>
          </a:xfrm>
          <a:prstGeom prst="rect">
            <a:avLst/>
          </a:prstGeom>
        </p:spPr>
      </p:pic>
    </p:spTree>
    <p:extLst>
      <p:ext uri="{BB962C8B-B14F-4D97-AF65-F5344CB8AC3E}">
        <p14:creationId xmlns:p14="http://schemas.microsoft.com/office/powerpoint/2010/main" val="1767613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0" r:id="rId3"/>
    <p:sldLayoutId id="2147483667" r:id="rId4"/>
    <p:sldLayoutId id="2147483671" r:id="rId5"/>
    <p:sldLayoutId id="2147483665" r:id="rId6"/>
    <p:sldLayoutId id="2147483672" r:id="rId7"/>
    <p:sldLayoutId id="2147483666" r:id="rId8"/>
    <p:sldLayoutId id="2147483673" r:id="rId9"/>
    <p:sldLayoutId id="2147483652" r:id="rId10"/>
    <p:sldLayoutId id="2147483674" r:id="rId11"/>
    <p:sldLayoutId id="2147483664" r:id="rId12"/>
    <p:sldLayoutId id="2147483675" r:id="rId13"/>
    <p:sldLayoutId id="2147483668" r:id="rId14"/>
    <p:sldLayoutId id="2147483677" r:id="rId15"/>
    <p:sldLayoutId id="2147483669" r:id="rId16"/>
    <p:sldLayoutId id="2147483676" r:id="rId17"/>
    <p:sldLayoutId id="2147483651" r:id="rId18"/>
    <p:sldLayoutId id="2147483661" r:id="rId19"/>
    <p:sldLayoutId id="2147483663" r:id="rId20"/>
    <p:sldLayoutId id="2147483662" r:id="rId21"/>
    <p:sldLayoutId id="2147483678" r:id="rId22"/>
    <p:sldLayoutId id="2147483679" r:id="rId23"/>
    <p:sldLayoutId id="2147483680" r:id="rId24"/>
    <p:sldLayoutId id="2147483681" r:id="rId25"/>
    <p:sldLayoutId id="2147483682" r:id="rId26"/>
  </p:sldLayoutIdLst>
  <p:hf hdr="0"/>
  <p:txStyles>
    <p:titleStyle>
      <a:lvl1pPr algn="l" defTabSz="914400" rtl="0" eaLnBrk="1" latinLnBrk="0" hangingPunct="1">
        <a:lnSpc>
          <a:spcPct val="90000"/>
        </a:lnSpc>
        <a:spcBef>
          <a:spcPct val="0"/>
        </a:spcBef>
        <a:buNone/>
        <a:defRPr sz="24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2400"/>
        </a:spcBef>
        <a:spcAft>
          <a:spcPts val="600"/>
        </a:spcAft>
        <a:buFont typeface="Arial" panose="020B0604020202020204" pitchFamily="34" charset="0"/>
        <a:buNone/>
        <a:defRPr sz="1800" b="1" kern="1200">
          <a:solidFill>
            <a:schemeClr val="accent4"/>
          </a:solidFill>
          <a:latin typeface="+mn-lt"/>
          <a:ea typeface="+mn-ea"/>
          <a:cs typeface="+mn-cs"/>
        </a:defRPr>
      </a:lvl1pPr>
      <a:lvl2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90000"/>
        </a:lnSpc>
        <a:spcBef>
          <a:spcPts val="600"/>
        </a:spcBef>
        <a:buClr>
          <a:schemeClr val="accent4"/>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9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9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09" userDrawn="1">
          <p15:clr>
            <a:srgbClr val="F26B43"/>
          </p15:clr>
        </p15:guide>
        <p15:guide id="4" pos="7371" userDrawn="1">
          <p15:clr>
            <a:srgbClr val="F26B43"/>
          </p15:clr>
        </p15:guide>
        <p15:guide id="5" orient="horz" pos="309" userDrawn="1">
          <p15:clr>
            <a:srgbClr val="F26B43"/>
          </p15:clr>
        </p15:guide>
        <p15:guide id="6" orient="horz" pos="4011" userDrawn="1">
          <p15:clr>
            <a:srgbClr val="F26B43"/>
          </p15:clr>
        </p15:guide>
        <p15:guide id="7" orient="horz" pos="1508" userDrawn="1">
          <p15:clr>
            <a:srgbClr val="F26B43"/>
          </p15:clr>
        </p15:guide>
        <p15:guide id="8" orient="horz" pos="3702" userDrawn="1">
          <p15:clr>
            <a:srgbClr val="F26B43"/>
          </p15:clr>
        </p15:guide>
        <p15:guide id="9" orient="horz" pos="154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jfif"/><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3" Type="http://schemas.openxmlformats.org/officeDocument/2006/relationships/hyperlink" Target="https://www.ilo.org/global/about-the-ilo/newsroom/news/WCMS_627189/lang--en/index.htm"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ilo.org/global/topics/safety-and-health-at-work/resources-library/training/WCMS_736031/lang--en/index.htm" TargetMode="Externa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hyperlink" Target="https://www.ilo.org/wcmsp5/groups/public/---ed_protect/---protrav/---safework/documents/instructionalmaterial/wcms_741813.pdf" TargetMode="Externa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AB720-2B7B-4D63-B504-628CD1B45125}"/>
              </a:ext>
            </a:extLst>
          </p:cNvPr>
          <p:cNvSpPr>
            <a:spLocks noGrp="1"/>
          </p:cNvSpPr>
          <p:nvPr>
            <p:ph type="ctrTitle"/>
          </p:nvPr>
        </p:nvSpPr>
        <p:spPr>
          <a:xfrm>
            <a:off x="121185" y="1243336"/>
            <a:ext cx="5827923" cy="608525"/>
          </a:xfrm>
        </p:spPr>
        <p:txBody>
          <a:bodyPr/>
          <a:lstStyle/>
          <a:p>
            <a:pPr algn="ctr">
              <a:lnSpc>
                <a:spcPct val="107000"/>
              </a:lnSpc>
              <a:spcAft>
                <a:spcPts val="800"/>
              </a:spcAft>
            </a:pPr>
            <a:r>
              <a:rPr lang="en-US" sz="2800" b="1" dirty="0">
                <a:effectLst/>
                <a:latin typeface="Biome" panose="020B0502040204020203" pitchFamily="34" charset="0"/>
                <a:ea typeface="Calibri" panose="020F0502020204030204" pitchFamily="34" charset="0"/>
                <a:cs typeface="Biome" panose="020B0502040204020203" pitchFamily="34" charset="0"/>
              </a:rPr>
              <a:t>RWANDA </a:t>
            </a:r>
            <a:r>
              <a:rPr lang="en-US" sz="2800" b="1" dirty="0" err="1">
                <a:effectLst/>
                <a:latin typeface="Biome" panose="020B0502040204020203" pitchFamily="34" charset="0"/>
                <a:ea typeface="Calibri" panose="020F0502020204030204" pitchFamily="34" charset="0"/>
                <a:cs typeface="Biome" panose="020B0502040204020203" pitchFamily="34" charset="0"/>
              </a:rPr>
              <a:t>Labour</a:t>
            </a:r>
            <a:r>
              <a:rPr lang="en-US" sz="2800" b="1" dirty="0">
                <a:effectLst/>
                <a:latin typeface="Biome" panose="020B0502040204020203" pitchFamily="34" charset="0"/>
                <a:ea typeface="Calibri" panose="020F0502020204030204" pitchFamily="34" charset="0"/>
                <a:cs typeface="Biome" panose="020B0502040204020203" pitchFamily="34" charset="0"/>
              </a:rPr>
              <a:t> Inspectors Training </a:t>
            </a:r>
            <a:r>
              <a:rPr lang="en-US" sz="2800" b="1" dirty="0" err="1">
                <a:effectLst/>
                <a:latin typeface="Biome" panose="020B0502040204020203" pitchFamily="34" charset="0"/>
                <a:ea typeface="Calibri" panose="020F0502020204030204" pitchFamily="34" charset="0"/>
                <a:cs typeface="Biome" panose="020B0502040204020203" pitchFamily="34" charset="0"/>
              </a:rPr>
              <a:t>Programme</a:t>
            </a:r>
            <a:r>
              <a:rPr lang="en-US" sz="2800" dirty="0">
                <a:latin typeface="Biome" panose="020B0502040204020203" pitchFamily="34" charset="0"/>
                <a:ea typeface="Calibri" panose="020F0502020204030204" pitchFamily="34" charset="0"/>
                <a:cs typeface="Biome" panose="020B0502040204020203" pitchFamily="34" charset="0"/>
              </a:rPr>
              <a:t> in</a:t>
            </a:r>
            <a:r>
              <a:rPr lang="en-US" sz="2800" b="1" dirty="0">
                <a:effectLst/>
                <a:latin typeface="Biome" panose="020B0502040204020203" pitchFamily="34" charset="0"/>
                <a:ea typeface="Calibri" panose="020F0502020204030204" pitchFamily="34" charset="0"/>
                <a:cs typeface="Biome" panose="020B0502040204020203" pitchFamily="34" charset="0"/>
              </a:rPr>
              <a:t> </a:t>
            </a:r>
            <a:r>
              <a:rPr lang="en-US" sz="2800" b="1" dirty="0" err="1">
                <a:effectLst/>
                <a:latin typeface="Biome" panose="020B0502040204020203" pitchFamily="34" charset="0"/>
                <a:ea typeface="Calibri" panose="020F0502020204030204" pitchFamily="34" charset="0"/>
                <a:cs typeface="Biome" panose="020B0502040204020203" pitchFamily="34" charset="0"/>
              </a:rPr>
              <a:t>Bugesera</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2800" dirty="0">
                <a:solidFill>
                  <a:schemeClr val="accent2">
                    <a:lumMod val="75000"/>
                  </a:schemeClr>
                </a:solidFill>
                <a:effectLst/>
                <a:latin typeface="Biome" panose="020B0503030204020804" pitchFamily="34" charset="0"/>
                <a:ea typeface="Calibri" panose="020F0502020204030204" pitchFamily="34" charset="0"/>
                <a:cs typeface="Biome" panose="020B0503030204020804" pitchFamily="34" charset="0"/>
              </a:rPr>
            </a:br>
            <a:r>
              <a:rPr lang="en-US" sz="2800" b="1" dirty="0">
                <a:solidFill>
                  <a:schemeClr val="accent2">
                    <a:lumMod val="75000"/>
                  </a:schemeClr>
                </a:solidFill>
                <a:effectLst/>
                <a:latin typeface="Biome" panose="020B0503030204020804" pitchFamily="34" charset="0"/>
                <a:ea typeface="Calibri" panose="020F0502020204030204" pitchFamily="34" charset="0"/>
                <a:cs typeface="Biome" panose="020B0503030204020804" pitchFamily="34" charset="0"/>
              </a:rPr>
              <a:t>27</a:t>
            </a:r>
            <a:r>
              <a:rPr lang="en-US" sz="2800" b="1" baseline="30000" dirty="0">
                <a:solidFill>
                  <a:schemeClr val="accent2">
                    <a:lumMod val="75000"/>
                  </a:schemeClr>
                </a:solidFill>
                <a:effectLst/>
                <a:latin typeface="Biome" panose="020B0503030204020804" pitchFamily="34" charset="0"/>
                <a:ea typeface="Calibri" panose="020F0502020204030204" pitchFamily="34" charset="0"/>
                <a:cs typeface="Biome" panose="020B0503030204020804" pitchFamily="34" charset="0"/>
              </a:rPr>
              <a:t>th</a:t>
            </a:r>
            <a:r>
              <a:rPr lang="en-US" sz="2800" b="1" dirty="0">
                <a:solidFill>
                  <a:schemeClr val="accent2">
                    <a:lumMod val="75000"/>
                  </a:schemeClr>
                </a:solidFill>
                <a:effectLst/>
                <a:latin typeface="Biome" panose="020B0503030204020804" pitchFamily="34" charset="0"/>
                <a:ea typeface="Calibri" panose="020F0502020204030204" pitchFamily="34" charset="0"/>
                <a:cs typeface="Biome" panose="020B0503030204020804" pitchFamily="34" charset="0"/>
              </a:rPr>
              <a:t> November to 1</a:t>
            </a:r>
            <a:r>
              <a:rPr lang="en-US" sz="2800" b="1" baseline="30000" dirty="0">
                <a:solidFill>
                  <a:schemeClr val="accent2">
                    <a:lumMod val="75000"/>
                  </a:schemeClr>
                </a:solidFill>
                <a:effectLst/>
                <a:latin typeface="Biome" panose="020B0503030204020804" pitchFamily="34" charset="0"/>
                <a:ea typeface="Calibri" panose="020F0502020204030204" pitchFamily="34" charset="0"/>
                <a:cs typeface="Biome" panose="020B0503030204020804" pitchFamily="34" charset="0"/>
              </a:rPr>
              <a:t>st</a:t>
            </a:r>
            <a:r>
              <a:rPr lang="en-US" sz="2800" b="1" dirty="0">
                <a:solidFill>
                  <a:schemeClr val="accent2">
                    <a:lumMod val="75000"/>
                  </a:schemeClr>
                </a:solidFill>
                <a:effectLst/>
                <a:latin typeface="Biome" panose="020B0503030204020804" pitchFamily="34" charset="0"/>
                <a:ea typeface="Calibri" panose="020F0502020204030204" pitchFamily="34" charset="0"/>
                <a:cs typeface="Biome" panose="020B0503030204020804" pitchFamily="34" charset="0"/>
              </a:rPr>
              <a:t> December 2023</a:t>
            </a:r>
            <a:br>
              <a:rPr lang="en-US" sz="2800" b="1" dirty="0">
                <a:solidFill>
                  <a:schemeClr val="accent2">
                    <a:lumMod val="75000"/>
                  </a:schemeClr>
                </a:solidFill>
                <a:effectLst/>
                <a:latin typeface="Biome" panose="020B0503030204020804" pitchFamily="34" charset="0"/>
                <a:ea typeface="Calibri" panose="020F0502020204030204" pitchFamily="34" charset="0"/>
                <a:cs typeface="Biome" panose="020B0503030204020804" pitchFamily="34" charset="0"/>
              </a:rPr>
            </a:br>
            <a:br>
              <a:rPr lang="en-GB" sz="3200" dirty="0"/>
            </a:br>
            <a:br>
              <a:rPr lang="en-GB" sz="3200" dirty="0"/>
            </a:br>
            <a:endParaRPr lang="en-GB" sz="3200" dirty="0"/>
          </a:p>
        </p:txBody>
      </p:sp>
      <p:sp>
        <p:nvSpPr>
          <p:cNvPr id="4" name="Date Placeholder 3">
            <a:extLst>
              <a:ext uri="{FF2B5EF4-FFF2-40B4-BE49-F238E27FC236}">
                <a16:creationId xmlns:a16="http://schemas.microsoft.com/office/drawing/2014/main" id="{50BAFD15-383D-4B80-BC7E-27621536F5A3}"/>
              </a:ext>
            </a:extLst>
          </p:cNvPr>
          <p:cNvSpPr>
            <a:spLocks noGrp="1"/>
          </p:cNvSpPr>
          <p:nvPr>
            <p:ph type="dt" sz="half" idx="10"/>
          </p:nvPr>
        </p:nvSpPr>
        <p:spPr/>
        <p:txBody>
          <a:bodyPr/>
          <a:lstStyle/>
          <a:p>
            <a:r>
              <a:rPr lang="en-GB" dirty="0"/>
              <a:t>Date: November /December  2023</a:t>
            </a:r>
          </a:p>
        </p:txBody>
      </p:sp>
      <p:sp>
        <p:nvSpPr>
          <p:cNvPr id="5" name="Footer Placeholder 4">
            <a:extLst>
              <a:ext uri="{FF2B5EF4-FFF2-40B4-BE49-F238E27FC236}">
                <a16:creationId xmlns:a16="http://schemas.microsoft.com/office/drawing/2014/main" id="{039AB6DB-3B7D-43D1-B6E3-3F449B9BB84A}"/>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F82464E3-71CF-4E42-BA6F-9B4FA0676E33}"/>
              </a:ext>
            </a:extLst>
          </p:cNvPr>
          <p:cNvSpPr>
            <a:spLocks noGrp="1"/>
          </p:cNvSpPr>
          <p:nvPr>
            <p:ph type="sldNum" sz="quarter" idx="12"/>
          </p:nvPr>
        </p:nvSpPr>
        <p:spPr/>
        <p:txBody>
          <a:bodyPr/>
          <a:lstStyle/>
          <a:p>
            <a:fld id="{856227C0-AD57-4F9B-BAE3-EEFB0D0EE427}" type="slidenum">
              <a:rPr lang="en-GB" smtClean="0"/>
              <a:pPr/>
              <a:t>1</a:t>
            </a:fld>
            <a:endParaRPr lang="en-GB"/>
          </a:p>
        </p:txBody>
      </p:sp>
      <p:pic>
        <p:nvPicPr>
          <p:cNvPr id="10" name="Picture Placeholder 9" descr="Background pattern&#10;&#10;Description automatically generated with medium confidence">
            <a:extLst>
              <a:ext uri="{FF2B5EF4-FFF2-40B4-BE49-F238E27FC236}">
                <a16:creationId xmlns:a16="http://schemas.microsoft.com/office/drawing/2014/main" id="{7E59513F-0FBE-D641-9737-88F62D3CFFA2}"/>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134" r="1134"/>
          <a:stretch>
            <a:fillRect/>
          </a:stretch>
        </p:blipFill>
        <p:spPr>
          <a:xfrm>
            <a:off x="-1" y="-341153"/>
            <a:ext cx="12192001" cy="6858001"/>
          </a:xfrm>
          <a:noFill/>
          <a:ln>
            <a:noFill/>
          </a:ln>
        </p:spPr>
      </p:pic>
      <p:sp>
        <p:nvSpPr>
          <p:cNvPr id="7" name="Title 1">
            <a:extLst>
              <a:ext uri="{FF2B5EF4-FFF2-40B4-BE49-F238E27FC236}">
                <a16:creationId xmlns:a16="http://schemas.microsoft.com/office/drawing/2014/main" id="{CE085F53-357F-4692-8733-FE1508FD0F31}"/>
              </a:ext>
            </a:extLst>
          </p:cNvPr>
          <p:cNvSpPr txBox="1">
            <a:spLocks/>
          </p:cNvSpPr>
          <p:nvPr/>
        </p:nvSpPr>
        <p:spPr>
          <a:xfrm>
            <a:off x="5558702" y="5182410"/>
            <a:ext cx="6798177" cy="608525"/>
          </a:xfrm>
          <a:prstGeom prst="rect">
            <a:avLst/>
          </a:prstGeom>
        </p:spPr>
        <p:txBody>
          <a:bodyPr vert="horz" wrap="square" lIns="0" tIns="0" rIns="0" bIns="54000" rtlCol="0" anchor="t" anchorCtr="0">
            <a:noAutofit/>
          </a:bodyPr>
          <a:lstStyle>
            <a:lvl1pPr algn="l" defTabSz="914400" rtl="0" eaLnBrk="1" latinLnBrk="0" hangingPunct="1">
              <a:lnSpc>
                <a:spcPct val="90000"/>
              </a:lnSpc>
              <a:spcBef>
                <a:spcPct val="0"/>
              </a:spcBef>
              <a:buNone/>
              <a:defRPr sz="4000" b="1" kern="1200">
                <a:solidFill>
                  <a:schemeClr val="accent1"/>
                </a:solidFill>
                <a:latin typeface="+mj-lt"/>
                <a:ea typeface="+mj-ea"/>
                <a:cs typeface="+mj-cs"/>
              </a:defRPr>
            </a:lvl1pPr>
          </a:lstStyle>
          <a:p>
            <a:r>
              <a:rPr lang="en-GB" sz="2400" dirty="0">
                <a:solidFill>
                  <a:srgbClr val="00B050"/>
                </a:solidFill>
                <a:latin typeface="Biome" panose="020B0503030204020804" pitchFamily="34" charset="0"/>
                <a:cs typeface="Biome" panose="020B0503030204020804" pitchFamily="34" charset="0"/>
              </a:rPr>
              <a:t>By: Peneyambeko Alina MUNKAWA</a:t>
            </a:r>
          </a:p>
          <a:p>
            <a:r>
              <a:rPr lang="en-GB" sz="2400" dirty="0">
                <a:solidFill>
                  <a:srgbClr val="00B050"/>
                </a:solidFill>
                <a:latin typeface="Biome" panose="020B0503030204020804" pitchFamily="34" charset="0"/>
                <a:cs typeface="Biome" panose="020B0503030204020804" pitchFamily="34" charset="0"/>
              </a:rPr>
              <a:t>Occupational Safety and Health Specialist</a:t>
            </a:r>
          </a:p>
          <a:p>
            <a:endParaRPr lang="en-GB" sz="2400" dirty="0">
              <a:solidFill>
                <a:srgbClr val="00B050"/>
              </a:solidFill>
              <a:latin typeface="Biome" panose="020B0503030204020804" pitchFamily="34" charset="0"/>
              <a:cs typeface="Biome" panose="020B0503030204020804" pitchFamily="34" charset="0"/>
            </a:endParaRPr>
          </a:p>
          <a:p>
            <a:r>
              <a:rPr lang="en-GB" sz="2400" dirty="0">
                <a:solidFill>
                  <a:srgbClr val="00B050"/>
                </a:solidFill>
                <a:latin typeface="Biome" panose="020B0503030204020804" pitchFamily="34" charset="0"/>
                <a:cs typeface="Biome" panose="020B0503030204020804" pitchFamily="34" charset="0"/>
              </a:rPr>
              <a:t>ILO- DWT for Eastern and Southern Africa</a:t>
            </a:r>
            <a:br>
              <a:rPr lang="en-GB" sz="3200" dirty="0"/>
            </a:br>
            <a:endParaRPr lang="en-GB" sz="3200" dirty="0"/>
          </a:p>
        </p:txBody>
      </p:sp>
    </p:spTree>
    <p:extLst>
      <p:ext uri="{BB962C8B-B14F-4D97-AF65-F5344CB8AC3E}">
        <p14:creationId xmlns:p14="http://schemas.microsoft.com/office/powerpoint/2010/main" val="2121927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10</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1581209" y="729071"/>
            <a:ext cx="11249196" cy="461665"/>
          </a:xfrm>
          <a:prstGeom prst="rect">
            <a:avLst/>
          </a:prstGeom>
          <a:noFill/>
        </p:spPr>
        <p:txBody>
          <a:bodyPr wrap="square" rtlCol="0">
            <a:spAutoFit/>
          </a:bodyPr>
          <a:lstStyle/>
          <a:p>
            <a:r>
              <a:rPr lang="en-GB" sz="2400" b="1" dirty="0">
                <a:solidFill>
                  <a:srgbClr val="FF0000"/>
                </a:solidFill>
              </a:rPr>
              <a:t>Definitions (ILO Code of Practice OSH in Construction</a:t>
            </a:r>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High risk sectors: Construction</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F7C3635D-9842-20D3-1620-72A3A19A56F5}"/>
              </a:ext>
            </a:extLst>
          </p:cNvPr>
          <p:cNvSpPr txBox="1"/>
          <p:nvPr/>
        </p:nvSpPr>
        <p:spPr>
          <a:xfrm>
            <a:off x="195090" y="1190736"/>
            <a:ext cx="11801820" cy="5632311"/>
          </a:xfrm>
          <a:prstGeom prst="rect">
            <a:avLst/>
          </a:prstGeom>
          <a:noFill/>
        </p:spPr>
        <p:txBody>
          <a:bodyPr wrap="square">
            <a:spAutoFit/>
          </a:bodyPr>
          <a:lstStyle/>
          <a:p>
            <a:r>
              <a:rPr lang="en-GB" sz="2400" b="1" dirty="0">
                <a:latin typeface="Biome" panose="020B0503030204020804" pitchFamily="34" charset="0"/>
                <a:cs typeface="Biome" panose="020B0503030204020804" pitchFamily="34" charset="0"/>
              </a:rPr>
              <a:t>Construction:</a:t>
            </a:r>
            <a:r>
              <a:rPr lang="en-GB" sz="2400" dirty="0">
                <a:latin typeface="Biome" panose="020B0503030204020804" pitchFamily="34" charset="0"/>
                <a:cs typeface="Biome" panose="020B0503030204020804" pitchFamily="34" charset="0"/>
              </a:rPr>
              <a:t> activity that involves:</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building, including excavation and the construction, structural alteration, renovation, repair, maintenance (including cleaning and painting) and demolition of all types of buildings or structures; </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civil engineering, including excavation and the construction, structural alteration, repair, maintenance and demolition of, for example, airports, docks, harbours, inland waterways, dams, river and avalanche and sea defence works, roads and highways, railways, bridges, tunnels, viaducts and works related to the provision of services such as communications, drainage, sewerage, water and energy supplies; </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the erection and dismantling of prefabricated buildings and structures, as well as the manufacturing of prefabricated elements on the construction site; and </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the fabrication and erection of oil rigs and of offshore installations while under construction on shore.</a:t>
            </a:r>
          </a:p>
        </p:txBody>
      </p:sp>
    </p:spTree>
    <p:extLst>
      <p:ext uri="{BB962C8B-B14F-4D97-AF65-F5344CB8AC3E}">
        <p14:creationId xmlns:p14="http://schemas.microsoft.com/office/powerpoint/2010/main" val="943026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11</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710876" y="769235"/>
            <a:ext cx="11249196" cy="461665"/>
          </a:xfrm>
          <a:prstGeom prst="rect">
            <a:avLst/>
          </a:prstGeom>
          <a:noFill/>
        </p:spPr>
        <p:txBody>
          <a:bodyPr wrap="square" rtlCol="0">
            <a:spAutoFit/>
          </a:bodyPr>
          <a:lstStyle/>
          <a:p>
            <a:r>
              <a:rPr lang="en-GB" sz="2400" b="1" dirty="0">
                <a:solidFill>
                  <a:srgbClr val="FF0000"/>
                </a:solidFill>
              </a:rPr>
              <a:t>Definitions (ILO Code of Practice OSH in Construction</a:t>
            </a:r>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High risk sectors: Construction</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F7C3635D-9842-20D3-1620-72A3A19A56F5}"/>
              </a:ext>
            </a:extLst>
          </p:cNvPr>
          <p:cNvSpPr txBox="1"/>
          <p:nvPr/>
        </p:nvSpPr>
        <p:spPr>
          <a:xfrm>
            <a:off x="158252" y="1354010"/>
            <a:ext cx="11801820" cy="5632311"/>
          </a:xfrm>
          <a:prstGeom prst="rect">
            <a:avLst/>
          </a:prstGeom>
          <a:noFill/>
        </p:spPr>
        <p:txBody>
          <a:bodyPr wrap="square">
            <a:spAutoFit/>
          </a:bodyPr>
          <a:lstStyle/>
          <a:p>
            <a:r>
              <a:rPr lang="en-GB" sz="2400" b="1" dirty="0">
                <a:latin typeface="Biome" panose="020B0503030204020804" pitchFamily="34" charset="0"/>
                <a:cs typeface="Biome" panose="020B0503030204020804" pitchFamily="34" charset="0"/>
              </a:rPr>
              <a:t>Construction site</a:t>
            </a:r>
            <a:r>
              <a:rPr lang="en-GB" sz="2400" dirty="0">
                <a:latin typeface="Biome" panose="020B0503030204020804" pitchFamily="34" charset="0"/>
                <a:cs typeface="Biome" panose="020B0503030204020804" pitchFamily="34" charset="0"/>
              </a:rPr>
              <a:t>: is where any of the above processes or operations are carried on.</a:t>
            </a:r>
          </a:p>
          <a:p>
            <a:endParaRPr lang="en-GB" sz="2400" dirty="0">
              <a:latin typeface="Biome" panose="020B0503030204020804" pitchFamily="34" charset="0"/>
              <a:cs typeface="Biome" panose="020B0503030204020804" pitchFamily="34" charset="0"/>
            </a:endParaRPr>
          </a:p>
          <a:p>
            <a:r>
              <a:rPr lang="en-GB" sz="2400" b="1" dirty="0">
                <a:latin typeface="Biome" panose="020B0503030204020804" pitchFamily="34" charset="0"/>
                <a:cs typeface="Biome" panose="020B0503030204020804" pitchFamily="34" charset="0"/>
              </a:rPr>
              <a:t>Employer: </a:t>
            </a:r>
            <a:r>
              <a:rPr lang="en-GB" sz="2400" dirty="0">
                <a:latin typeface="Biome" panose="020B0503030204020804" pitchFamily="34" charset="0"/>
                <a:cs typeface="Biome" panose="020B0503030204020804" pitchFamily="34" charset="0"/>
              </a:rPr>
              <a:t>Any physical or legal person who employs one or more workers on a construction site; and as the context requires, the principal contractor, the contractor or the subcontractor</a:t>
            </a:r>
          </a:p>
          <a:p>
            <a:endParaRPr lang="en-GB" sz="2400" b="1" dirty="0">
              <a:latin typeface="Biome" panose="020B0503030204020804" pitchFamily="34" charset="0"/>
              <a:cs typeface="Biome" panose="020B0503030204020804" pitchFamily="34" charset="0"/>
            </a:endParaRPr>
          </a:p>
          <a:p>
            <a:r>
              <a:rPr lang="en-GB" sz="2400" b="1" dirty="0">
                <a:latin typeface="Biome" panose="020B0503030204020804" pitchFamily="34" charset="0"/>
                <a:cs typeface="Biome" panose="020B0503030204020804" pitchFamily="34" charset="0"/>
              </a:rPr>
              <a:t>Principal contractor</a:t>
            </a:r>
            <a:r>
              <a:rPr lang="en-GB" sz="2400" dirty="0">
                <a:latin typeface="Biome" panose="020B0503030204020804" pitchFamily="34" charset="0"/>
                <a:cs typeface="Biome" panose="020B0503030204020804" pitchFamily="34" charset="0"/>
              </a:rPr>
              <a:t>: a person or body with actual control over or primary responsibility for overall construction site activities.</a:t>
            </a:r>
          </a:p>
          <a:p>
            <a:endParaRPr lang="en-GB" sz="2400" dirty="0">
              <a:latin typeface="Biome" panose="020B0503030204020804" pitchFamily="34" charset="0"/>
              <a:cs typeface="Biome" panose="020B0503030204020804" pitchFamily="34" charset="0"/>
            </a:endParaRPr>
          </a:p>
          <a:p>
            <a:r>
              <a:rPr lang="en-GB" sz="2400" b="1" dirty="0">
                <a:latin typeface="Biome" panose="020B0503030204020804" pitchFamily="34" charset="0"/>
                <a:cs typeface="Biome" panose="020B0503030204020804" pitchFamily="34" charset="0"/>
              </a:rPr>
              <a:t>Worker:</a:t>
            </a:r>
            <a:r>
              <a:rPr lang="en-GB" sz="2400" dirty="0">
                <a:latin typeface="Biome" panose="020B0503030204020804" pitchFamily="34" charset="0"/>
                <a:cs typeface="Biome" panose="020B0503030204020804" pitchFamily="34" charset="0"/>
              </a:rPr>
              <a:t> Any person engaged in construction.</a:t>
            </a:r>
          </a:p>
          <a:p>
            <a:endParaRPr lang="en-GB" sz="2400" dirty="0">
              <a:latin typeface="Biome" panose="020B0503030204020804" pitchFamily="34" charset="0"/>
              <a:cs typeface="Biome" panose="020B0503030204020804" pitchFamily="34" charset="0"/>
            </a:endParaRPr>
          </a:p>
          <a:p>
            <a:r>
              <a:rPr lang="en-GB" sz="2400" b="1" dirty="0">
                <a:latin typeface="Biome" panose="020B0503030204020804" pitchFamily="34" charset="0"/>
                <a:cs typeface="Biome" panose="020B0503030204020804" pitchFamily="34" charset="0"/>
              </a:rPr>
              <a:t>Workplace:</a:t>
            </a:r>
            <a:r>
              <a:rPr lang="en-GB" sz="2400" dirty="0">
                <a:latin typeface="Biome" panose="020B0503030204020804" pitchFamily="34" charset="0"/>
                <a:cs typeface="Biome" panose="020B0503030204020804" pitchFamily="34" charset="0"/>
              </a:rPr>
              <a:t> All places where workers need to be or to go by reason of their work and which are under the control of an employer as defined in “employer”.</a:t>
            </a:r>
          </a:p>
        </p:txBody>
      </p:sp>
    </p:spTree>
    <p:extLst>
      <p:ext uri="{BB962C8B-B14F-4D97-AF65-F5344CB8AC3E}">
        <p14:creationId xmlns:p14="http://schemas.microsoft.com/office/powerpoint/2010/main" val="1579909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12</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490537" y="957466"/>
            <a:ext cx="10670925" cy="5574090"/>
          </a:xfrm>
          <a:prstGeom prst="rect">
            <a:avLst/>
          </a:prstGeom>
          <a:noFill/>
        </p:spPr>
        <p:txBody>
          <a:bodyPr wrap="square" rtlCol="0">
            <a:spAutoFit/>
          </a:bodyPr>
          <a:lstStyle/>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producing unique products (a building, a bridge, a road, etc.)</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different and/or  conflicting interests: </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owners/clients (low cost, high quality); </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users (high quality of life, comfort);</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designers (aesthetics, structural safety);</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contractor and subcontractors (reduce costs, improve productivity)</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high number of subcontracting and outsourcing</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micro or small enterprises as subcontractors/employers</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payment on the basis of “work performed”</a:t>
            </a:r>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Construction: Common challenges</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1937478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13</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Construction: Common hazards</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pic>
        <p:nvPicPr>
          <p:cNvPr id="6" name="Picture 5">
            <a:extLst>
              <a:ext uri="{FF2B5EF4-FFF2-40B4-BE49-F238E27FC236}">
                <a16:creationId xmlns:a16="http://schemas.microsoft.com/office/drawing/2014/main" id="{AAC587E8-7110-94B0-69FD-BC350C18790C}"/>
              </a:ext>
            </a:extLst>
          </p:cNvPr>
          <p:cNvPicPr>
            <a:picLocks noChangeAspect="1"/>
          </p:cNvPicPr>
          <p:nvPr/>
        </p:nvPicPr>
        <p:blipFill rotWithShape="1">
          <a:blip r:embed="rId3"/>
          <a:srcRect l="20513" t="25382" r="24096" b="24819"/>
          <a:stretch/>
        </p:blipFill>
        <p:spPr>
          <a:xfrm>
            <a:off x="991500" y="1729645"/>
            <a:ext cx="9467874" cy="4788000"/>
          </a:xfrm>
          <a:prstGeom prst="rect">
            <a:avLst/>
          </a:prstGeom>
        </p:spPr>
      </p:pic>
    </p:spTree>
    <p:extLst>
      <p:ext uri="{BB962C8B-B14F-4D97-AF65-F5344CB8AC3E}">
        <p14:creationId xmlns:p14="http://schemas.microsoft.com/office/powerpoint/2010/main" val="4227312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14</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r>
              <a:rPr lang="en-GB" sz="3200" b="1" dirty="0">
                <a:solidFill>
                  <a:srgbClr val="FF0000"/>
                </a:solidFill>
              </a:rPr>
              <a:t>Common of construction accidents</a:t>
            </a:r>
          </a:p>
        </p:txBody>
      </p:sp>
      <p:pic>
        <p:nvPicPr>
          <p:cNvPr id="3" name="Picture 2">
            <a:extLst>
              <a:ext uri="{FF2B5EF4-FFF2-40B4-BE49-F238E27FC236}">
                <a16:creationId xmlns:a16="http://schemas.microsoft.com/office/drawing/2014/main" id="{51D8580B-12D1-EA38-F0B7-B1658E933971}"/>
              </a:ext>
            </a:extLst>
          </p:cNvPr>
          <p:cNvPicPr>
            <a:picLocks noChangeAspect="1"/>
          </p:cNvPicPr>
          <p:nvPr/>
        </p:nvPicPr>
        <p:blipFill rotWithShape="1">
          <a:blip r:embed="rId3"/>
          <a:srcRect l="26493" t="34859" r="25451" b="14056"/>
          <a:stretch/>
        </p:blipFill>
        <p:spPr>
          <a:xfrm>
            <a:off x="1428434" y="1273540"/>
            <a:ext cx="9030699" cy="5400000"/>
          </a:xfrm>
          <a:prstGeom prst="rect">
            <a:avLst/>
          </a:prstGeom>
        </p:spPr>
      </p:pic>
    </p:spTree>
    <p:extLst>
      <p:ext uri="{BB962C8B-B14F-4D97-AF65-F5344CB8AC3E}">
        <p14:creationId xmlns:p14="http://schemas.microsoft.com/office/powerpoint/2010/main" val="1257201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15</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490538" y="184460"/>
            <a:ext cx="11539881" cy="584775"/>
          </a:xfrm>
          <a:prstGeom prst="rect">
            <a:avLst/>
          </a:prstGeom>
          <a:noFill/>
        </p:spPr>
        <p:txBody>
          <a:bodyPr wrap="square" rtlCol="0">
            <a:spAutoFit/>
          </a:bodyPr>
          <a:lstStyle/>
          <a:p>
            <a:r>
              <a:rPr lang="en-GB" sz="3200" b="1" dirty="0">
                <a:solidFill>
                  <a:srgbClr val="FF0000"/>
                </a:solidFill>
              </a:rPr>
              <a:t>Initiatives for inspection and compliance in Construction</a:t>
            </a:r>
          </a:p>
        </p:txBody>
      </p:sp>
      <p:sp>
        <p:nvSpPr>
          <p:cNvPr id="3" name="TextBox 2">
            <a:extLst>
              <a:ext uri="{FF2B5EF4-FFF2-40B4-BE49-F238E27FC236}">
                <a16:creationId xmlns:a16="http://schemas.microsoft.com/office/drawing/2014/main" id="{C95EE109-24CF-8848-93B7-EBC9ED364DA9}"/>
              </a:ext>
            </a:extLst>
          </p:cNvPr>
          <p:cNvSpPr txBox="1"/>
          <p:nvPr/>
        </p:nvSpPr>
        <p:spPr>
          <a:xfrm>
            <a:off x="680291" y="1394039"/>
            <a:ext cx="11118774" cy="5447645"/>
          </a:xfrm>
          <a:prstGeom prst="rect">
            <a:avLst/>
          </a:prstGeom>
          <a:noFill/>
        </p:spPr>
        <p:txBody>
          <a:bodyPr wrap="square">
            <a:spAutoFit/>
          </a:bodyPr>
          <a:lstStyle/>
          <a:p>
            <a:pPr>
              <a:lnSpc>
                <a:spcPct val="150000"/>
              </a:lnSpc>
            </a:pPr>
            <a:r>
              <a:rPr lang="en-GB" sz="2400" dirty="0">
                <a:latin typeface="Biome" panose="020B0503030204020804" pitchFamily="34" charset="0"/>
                <a:cs typeface="Biome" panose="020B0503030204020804" pitchFamily="34" charset="0"/>
              </a:rPr>
              <a:t>1. Contractor and subcontractor management</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introducing limitation into their national laws or regulations, e.g. limiting it to 3 levels, with the first level being the subcontractor of the constructor or the main constructor.</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requiring the contractor to be the constructor</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setting a minimum number of permanent construction workers that a construction firm may employ</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requiring at every construction site, the contractors to keep and maintain a record of all subcontractors</a:t>
            </a:r>
          </a:p>
          <a:p>
            <a:pPr marL="342900" indent="-342900">
              <a:buFont typeface="Arial" panose="020B0604020202020204" pitchFamily="34" charset="0"/>
              <a:buChar char="•"/>
            </a:pPr>
            <a:endParaRPr lang="en-GB"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565405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16</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815249" y="135225"/>
            <a:ext cx="11196971" cy="584775"/>
          </a:xfrm>
          <a:prstGeom prst="rect">
            <a:avLst/>
          </a:prstGeom>
          <a:noFill/>
        </p:spPr>
        <p:txBody>
          <a:bodyPr wrap="square" rtlCol="0">
            <a:spAutoFit/>
          </a:bodyPr>
          <a:lstStyle/>
          <a:p>
            <a:r>
              <a:rPr lang="en-GB" sz="3200" b="1" dirty="0">
                <a:solidFill>
                  <a:srgbClr val="FF0000"/>
                </a:solidFill>
              </a:rPr>
              <a:t>Initiatives for inspection and compliance in Construction</a:t>
            </a:r>
          </a:p>
        </p:txBody>
      </p:sp>
      <p:sp>
        <p:nvSpPr>
          <p:cNvPr id="3" name="TextBox 2">
            <a:extLst>
              <a:ext uri="{FF2B5EF4-FFF2-40B4-BE49-F238E27FC236}">
                <a16:creationId xmlns:a16="http://schemas.microsoft.com/office/drawing/2014/main" id="{C95EE109-24CF-8848-93B7-EBC9ED364DA9}"/>
              </a:ext>
            </a:extLst>
          </p:cNvPr>
          <p:cNvSpPr txBox="1"/>
          <p:nvPr/>
        </p:nvSpPr>
        <p:spPr>
          <a:xfrm>
            <a:off x="684125" y="769235"/>
            <a:ext cx="11118774" cy="6128088"/>
          </a:xfrm>
          <a:prstGeom prst="rect">
            <a:avLst/>
          </a:prstGeom>
          <a:noFill/>
        </p:spPr>
        <p:txBody>
          <a:bodyPr wrap="square">
            <a:spAutoFit/>
          </a:bodyPr>
          <a:lstStyle/>
          <a:p>
            <a:pPr>
              <a:lnSpc>
                <a:spcPct val="150000"/>
              </a:lnSpc>
            </a:pPr>
            <a:r>
              <a:rPr lang="en-GB" sz="2400" dirty="0">
                <a:latin typeface="Biome" panose="020B0503030204020804" pitchFamily="34" charset="0"/>
                <a:cs typeface="Biome" panose="020B0503030204020804" pitchFamily="34" charset="0"/>
              </a:rPr>
              <a:t>2. Prior notice of a construction project indicating among others:</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Client(s) including name(s) and address(es);</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Exact address of the construction site</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Date planned for start of work on the construction site; </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Project supervisor(s) including name(s) and address(es)</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Coordinator(s) for OSH during the project preparation stage (design phase) and execution stage including name(s) and address(es);</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Planned number of contractors and self-employed persons on the construction site;</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Estimated maximum number of workers on the construction site;</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Details of contractors already chosen. </a:t>
            </a:r>
          </a:p>
        </p:txBody>
      </p:sp>
    </p:spTree>
    <p:extLst>
      <p:ext uri="{BB962C8B-B14F-4D97-AF65-F5344CB8AC3E}">
        <p14:creationId xmlns:p14="http://schemas.microsoft.com/office/powerpoint/2010/main" val="954046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17</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684125" y="139612"/>
            <a:ext cx="11655845" cy="584775"/>
          </a:xfrm>
          <a:prstGeom prst="rect">
            <a:avLst/>
          </a:prstGeom>
          <a:noFill/>
        </p:spPr>
        <p:txBody>
          <a:bodyPr wrap="square" rtlCol="0">
            <a:spAutoFit/>
          </a:bodyPr>
          <a:lstStyle/>
          <a:p>
            <a:r>
              <a:rPr lang="en-GB" sz="3200" b="1" dirty="0">
                <a:solidFill>
                  <a:srgbClr val="FF0000"/>
                </a:solidFill>
              </a:rPr>
              <a:t>Initiatives for inspection and compliance in Construction</a:t>
            </a:r>
          </a:p>
        </p:txBody>
      </p:sp>
      <p:sp>
        <p:nvSpPr>
          <p:cNvPr id="3" name="TextBox 2">
            <a:extLst>
              <a:ext uri="{FF2B5EF4-FFF2-40B4-BE49-F238E27FC236}">
                <a16:creationId xmlns:a16="http://schemas.microsoft.com/office/drawing/2014/main" id="{C95EE109-24CF-8848-93B7-EBC9ED364DA9}"/>
              </a:ext>
            </a:extLst>
          </p:cNvPr>
          <p:cNvSpPr txBox="1"/>
          <p:nvPr/>
        </p:nvSpPr>
        <p:spPr>
          <a:xfrm>
            <a:off x="684125" y="1166842"/>
            <a:ext cx="11118774" cy="5632311"/>
          </a:xfrm>
          <a:prstGeom prst="rect">
            <a:avLst/>
          </a:prstGeom>
          <a:noFill/>
        </p:spPr>
        <p:txBody>
          <a:bodyPr wrap="square">
            <a:spAutoFit/>
          </a:bodyPr>
          <a:lstStyle/>
          <a:p>
            <a:r>
              <a:rPr lang="en-GB" sz="2400" dirty="0">
                <a:latin typeface="Biome" panose="020B0503030204020804" pitchFamily="34" charset="0"/>
                <a:cs typeface="Biome" panose="020B0503030204020804" pitchFamily="34" charset="0"/>
              </a:rPr>
              <a:t>3. Planning an OSH inspection programme for two groups: Construction sites and Construction enterprises</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Criteria for selecting construction sites to be inspected</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based on the information contained in the Prior Notice</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types of work; </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types of particular risk.</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Criteria for selecting construction enterprises to be inspected</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analysis of the occupational accident statistics of each enterprise; </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analysis of all the evaluations of the construction sites of each enterprise.</a:t>
            </a:r>
          </a:p>
          <a:p>
            <a:pPr marL="342900" indent="-342900">
              <a:buFont typeface="Arial" panose="020B0604020202020204" pitchFamily="34" charset="0"/>
              <a:buChar char="•"/>
            </a:pPr>
            <a:endParaRPr lang="en-GB"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3432853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18</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503104" y="283612"/>
            <a:ext cx="11688896" cy="584775"/>
          </a:xfrm>
          <a:prstGeom prst="rect">
            <a:avLst/>
          </a:prstGeom>
          <a:noFill/>
        </p:spPr>
        <p:txBody>
          <a:bodyPr wrap="square" rtlCol="0">
            <a:spAutoFit/>
          </a:bodyPr>
          <a:lstStyle/>
          <a:p>
            <a:r>
              <a:rPr lang="en-GB" sz="3200" b="1" dirty="0">
                <a:solidFill>
                  <a:srgbClr val="FF0000"/>
                </a:solidFill>
              </a:rPr>
              <a:t>Initiatives for inspection and compliance in Construction</a:t>
            </a:r>
          </a:p>
        </p:txBody>
      </p:sp>
      <p:sp>
        <p:nvSpPr>
          <p:cNvPr id="3" name="TextBox 2">
            <a:extLst>
              <a:ext uri="{FF2B5EF4-FFF2-40B4-BE49-F238E27FC236}">
                <a16:creationId xmlns:a16="http://schemas.microsoft.com/office/drawing/2014/main" id="{C95EE109-24CF-8848-93B7-EBC9ED364DA9}"/>
              </a:ext>
            </a:extLst>
          </p:cNvPr>
          <p:cNvSpPr txBox="1"/>
          <p:nvPr/>
        </p:nvSpPr>
        <p:spPr>
          <a:xfrm>
            <a:off x="684125" y="914578"/>
            <a:ext cx="11118774" cy="5943422"/>
          </a:xfrm>
          <a:prstGeom prst="rect">
            <a:avLst/>
          </a:prstGeom>
          <a:noFill/>
        </p:spPr>
        <p:txBody>
          <a:bodyPr wrap="square">
            <a:spAutoFit/>
          </a:bodyPr>
          <a:lstStyle/>
          <a:p>
            <a:r>
              <a:rPr lang="en-GB" sz="2400" dirty="0">
                <a:latin typeface="Biome" panose="020B0503030204020804" pitchFamily="34" charset="0"/>
                <a:cs typeface="Biome" panose="020B0503030204020804" pitchFamily="34" charset="0"/>
              </a:rPr>
              <a:t>4. OSH organisation of construction enterprises and sites:</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Some countries </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classify construction enterprises by the number of workers employed: micro (fewer than 10 workers), small (10 to 49 workers), medium (50 to 249 workers) and large (250 or more workers).</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require construction enterprises with 50 or more workers to organise in-house OSH services at each workplace</a:t>
            </a:r>
          </a:p>
          <a:p>
            <a:pPr marL="342900" indent="-342900">
              <a:lnSpc>
                <a:spcPct val="150000"/>
              </a:lnSpc>
              <a:buFont typeface="Arial" panose="020B0604020202020204" pitchFamily="34" charset="0"/>
              <a:buChar char="•"/>
            </a:pPr>
            <a:r>
              <a:rPr lang="en-GB" sz="2400" dirty="0">
                <a:latin typeface="Biome" panose="020B0503030204020804" pitchFamily="34" charset="0"/>
                <a:cs typeface="Biome" panose="020B0503030204020804" pitchFamily="34" charset="0"/>
              </a:rPr>
              <a:t>require OSH organization of construction sites to include specific number and expertise of the OSH experts depending on risks, the size of the construction site, also complexity and type of construction works running at the same time. </a:t>
            </a:r>
          </a:p>
        </p:txBody>
      </p:sp>
    </p:spTree>
    <p:extLst>
      <p:ext uri="{BB962C8B-B14F-4D97-AF65-F5344CB8AC3E}">
        <p14:creationId xmlns:p14="http://schemas.microsoft.com/office/powerpoint/2010/main" val="21808328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E8C5E-C14B-45CF-2049-DB5DA0698042}"/>
              </a:ext>
            </a:extLst>
          </p:cNvPr>
          <p:cNvSpPr>
            <a:spLocks noGrp="1"/>
          </p:cNvSpPr>
          <p:nvPr>
            <p:ph type="title"/>
          </p:nvPr>
        </p:nvSpPr>
        <p:spPr>
          <a:xfrm>
            <a:off x="1862138" y="500858"/>
            <a:ext cx="9376903" cy="480217"/>
          </a:xfrm>
        </p:spPr>
        <p:txBody>
          <a:bodyPr/>
          <a:lstStyle/>
          <a:p>
            <a:r>
              <a:rPr lang="en-GB" sz="2800" dirty="0">
                <a:latin typeface="Biome" panose="020B0503030204020804" pitchFamily="34" charset="0"/>
                <a:cs typeface="Biome" panose="020B0503030204020804" pitchFamily="34" charset="0"/>
              </a:rPr>
              <a:t>Activities				(25 + 20 minutes)</a:t>
            </a:r>
          </a:p>
        </p:txBody>
      </p:sp>
      <p:sp>
        <p:nvSpPr>
          <p:cNvPr id="3" name="Content Placeholder 2">
            <a:extLst>
              <a:ext uri="{FF2B5EF4-FFF2-40B4-BE49-F238E27FC236}">
                <a16:creationId xmlns:a16="http://schemas.microsoft.com/office/drawing/2014/main" id="{121F0F21-4D97-AA24-D779-E7F31F8B05AD}"/>
              </a:ext>
            </a:extLst>
          </p:cNvPr>
          <p:cNvSpPr>
            <a:spLocks noGrp="1"/>
          </p:cNvSpPr>
          <p:nvPr>
            <p:ph idx="1"/>
          </p:nvPr>
        </p:nvSpPr>
        <p:spPr>
          <a:xfrm>
            <a:off x="490538" y="788858"/>
            <a:ext cx="11210924" cy="4730593"/>
          </a:xfrm>
        </p:spPr>
        <p:txBody>
          <a:bodyPr/>
          <a:lstStyle/>
          <a:p>
            <a:pPr algn="l"/>
            <a:r>
              <a:rPr lang="en-GB" sz="2400" dirty="0">
                <a:latin typeface="Biome" panose="020B0503030204020804" pitchFamily="34" charset="0"/>
                <a:cs typeface="Biome" panose="020B0503030204020804" pitchFamily="34" charset="0"/>
              </a:rPr>
              <a:t>Activity 1: Who should have done what to prevent the collapse of  the building? Is such duty provided for by Rwanda’s law/s?</a:t>
            </a:r>
          </a:p>
          <a:p>
            <a:pPr>
              <a:spcBef>
                <a:spcPts val="0"/>
              </a:spcBef>
              <a:spcAft>
                <a:spcPts val="0"/>
              </a:spcAft>
            </a:pPr>
            <a:r>
              <a:rPr lang="en-GB" sz="2400" b="0" dirty="0">
                <a:solidFill>
                  <a:schemeClr val="tx1"/>
                </a:solidFill>
                <a:latin typeface="Biome" panose="020B0503030204020804" pitchFamily="34" charset="0"/>
                <a:cs typeface="Biome" panose="020B0503030204020804" pitchFamily="34" charset="0"/>
              </a:rPr>
              <a:t>Materials: </a:t>
            </a:r>
          </a:p>
          <a:p>
            <a:pPr>
              <a:spcBef>
                <a:spcPts val="0"/>
              </a:spcBef>
              <a:spcAft>
                <a:spcPts val="0"/>
              </a:spcAft>
            </a:pPr>
            <a:r>
              <a:rPr lang="en-GB" sz="2400" b="0" dirty="0">
                <a:solidFill>
                  <a:schemeClr val="tx1"/>
                </a:solidFill>
                <a:latin typeface="Biome" panose="020B0503030204020804" pitchFamily="34" charset="0"/>
                <a:cs typeface="Biome" panose="020B0503030204020804" pitchFamily="34" charset="0"/>
              </a:rPr>
              <a:t>1. ILO Code of Practice on OSH in Construction: </a:t>
            </a:r>
          </a:p>
          <a:p>
            <a:pPr marL="342900" indent="-342900">
              <a:spcBef>
                <a:spcPts val="0"/>
              </a:spcBef>
              <a:spcAft>
                <a:spcPts val="0"/>
              </a:spcAft>
              <a:buFont typeface="Arial" panose="020B0604020202020204" pitchFamily="34" charset="0"/>
              <a:buChar char="•"/>
            </a:pPr>
            <a:r>
              <a:rPr lang="en-GB" sz="2400" b="0" dirty="0">
                <a:solidFill>
                  <a:srgbClr val="C00000"/>
                </a:solidFill>
                <a:latin typeface="Biome" panose="020B0503030204020804" pitchFamily="34" charset="0"/>
                <a:cs typeface="Biome" panose="020B0503030204020804" pitchFamily="34" charset="0"/>
              </a:rPr>
              <a:t>Duties of Competent Authorities: Page 13-17</a:t>
            </a:r>
          </a:p>
          <a:p>
            <a:pPr marL="342900" indent="-342900">
              <a:spcBef>
                <a:spcPts val="0"/>
              </a:spcBef>
              <a:spcAft>
                <a:spcPts val="0"/>
              </a:spcAft>
              <a:buFont typeface="Arial" panose="020B0604020202020204" pitchFamily="34" charset="0"/>
              <a:buChar char="•"/>
            </a:pPr>
            <a:r>
              <a:rPr lang="en-GB" sz="2400" b="0" dirty="0">
                <a:solidFill>
                  <a:srgbClr val="FFC000"/>
                </a:solidFill>
                <a:latin typeface="Biome" panose="020B0503030204020804" pitchFamily="34" charset="0"/>
                <a:cs typeface="Biome" panose="020B0503030204020804" pitchFamily="34" charset="0"/>
              </a:rPr>
              <a:t>Duties of Employers: Page 19-23</a:t>
            </a:r>
          </a:p>
          <a:p>
            <a:pPr marL="342900" indent="-342900">
              <a:spcBef>
                <a:spcPts val="0"/>
              </a:spcBef>
              <a:spcAft>
                <a:spcPts val="0"/>
              </a:spcAft>
              <a:buFont typeface="Arial" panose="020B0604020202020204" pitchFamily="34" charset="0"/>
              <a:buChar char="•"/>
            </a:pPr>
            <a:r>
              <a:rPr lang="en-GB" sz="2400" b="0" dirty="0">
                <a:solidFill>
                  <a:schemeClr val="tx1">
                    <a:lumMod val="50000"/>
                    <a:lumOff val="50000"/>
                  </a:schemeClr>
                </a:solidFill>
                <a:latin typeface="Biome" panose="020B0503030204020804" pitchFamily="34" charset="0"/>
                <a:cs typeface="Biome" panose="020B0503030204020804" pitchFamily="34" charset="0"/>
              </a:rPr>
              <a:t>Duties of the Clients: Page 25-28</a:t>
            </a:r>
          </a:p>
          <a:p>
            <a:pPr marL="342900" indent="-342900">
              <a:spcBef>
                <a:spcPts val="0"/>
              </a:spcBef>
              <a:spcAft>
                <a:spcPts val="0"/>
              </a:spcAft>
              <a:buFont typeface="Arial" panose="020B0604020202020204" pitchFamily="34" charset="0"/>
              <a:buChar char="•"/>
            </a:pPr>
            <a:r>
              <a:rPr lang="en-GB" sz="2400" b="0" dirty="0">
                <a:solidFill>
                  <a:schemeClr val="accent6">
                    <a:lumMod val="50000"/>
                  </a:schemeClr>
                </a:solidFill>
                <a:latin typeface="Biome" panose="020B0503030204020804" pitchFamily="34" charset="0"/>
                <a:cs typeface="Biome" panose="020B0503030204020804" pitchFamily="34" charset="0"/>
              </a:rPr>
              <a:t>Duties of designers, engineers, architects, suppliers, and manufacturers: Page 28</a:t>
            </a:r>
          </a:p>
          <a:p>
            <a:pPr marL="342900" indent="-342900">
              <a:spcBef>
                <a:spcPts val="0"/>
              </a:spcBef>
              <a:spcAft>
                <a:spcPts val="0"/>
              </a:spcAft>
              <a:buFont typeface="Arial" panose="020B0604020202020204" pitchFamily="34" charset="0"/>
              <a:buChar char="•"/>
            </a:pPr>
            <a:r>
              <a:rPr lang="en-GB" sz="2400" b="0" dirty="0">
                <a:solidFill>
                  <a:schemeClr val="accent6">
                    <a:lumMod val="50000"/>
                  </a:schemeClr>
                </a:solidFill>
                <a:latin typeface="Biome" panose="020B0503030204020804" pitchFamily="34" charset="0"/>
                <a:cs typeface="Biome" panose="020B0503030204020804" pitchFamily="34" charset="0"/>
              </a:rPr>
              <a:t>Procurement and contracting: Page 43-44</a:t>
            </a:r>
          </a:p>
          <a:p>
            <a:pPr marL="342900" indent="-342900">
              <a:spcBef>
                <a:spcPts val="0"/>
              </a:spcBef>
              <a:spcAft>
                <a:spcPts val="0"/>
              </a:spcAft>
              <a:buFont typeface="Arial" panose="020B0604020202020204" pitchFamily="34" charset="0"/>
              <a:buChar char="•"/>
            </a:pPr>
            <a:r>
              <a:rPr lang="en-GB" sz="2400" b="0" dirty="0">
                <a:solidFill>
                  <a:srgbClr val="FFC000"/>
                </a:solidFill>
                <a:latin typeface="Biome" panose="020B0503030204020804" pitchFamily="34" charset="0"/>
                <a:cs typeface="Biome" panose="020B0503030204020804" pitchFamily="34" charset="0"/>
              </a:rPr>
              <a:t>Performance monitoring and evaluation: Page 44-45</a:t>
            </a:r>
          </a:p>
          <a:p>
            <a:pPr>
              <a:spcBef>
                <a:spcPts val="0"/>
              </a:spcBef>
              <a:spcAft>
                <a:spcPts val="0"/>
              </a:spcAft>
            </a:pPr>
            <a:endParaRPr lang="en-GB" sz="2400" b="0" dirty="0">
              <a:solidFill>
                <a:schemeClr val="tx1"/>
              </a:solidFill>
              <a:latin typeface="Biome" panose="020B0503030204020804" pitchFamily="34" charset="0"/>
              <a:cs typeface="Biome" panose="020B0503030204020804" pitchFamily="34" charset="0"/>
            </a:endParaRPr>
          </a:p>
          <a:p>
            <a:pPr>
              <a:spcBef>
                <a:spcPts val="0"/>
              </a:spcBef>
              <a:spcAft>
                <a:spcPts val="0"/>
              </a:spcAft>
            </a:pPr>
            <a:r>
              <a:rPr lang="en-GB" sz="2400" b="0" dirty="0">
                <a:solidFill>
                  <a:schemeClr val="tx1"/>
                </a:solidFill>
                <a:latin typeface="Biome" panose="020B0503030204020804" pitchFamily="34" charset="0"/>
                <a:cs typeface="Biome" panose="020B0503030204020804" pitchFamily="34" charset="0"/>
              </a:rPr>
              <a:t>2. Kenya case: Architects blame corruption and lack of regulation.</a:t>
            </a:r>
          </a:p>
          <a:p>
            <a:pPr>
              <a:spcBef>
                <a:spcPts val="0"/>
              </a:spcBef>
              <a:spcAft>
                <a:spcPts val="0"/>
              </a:spcAft>
            </a:pPr>
            <a:r>
              <a:rPr lang="en-GB" sz="2400" b="0" dirty="0">
                <a:solidFill>
                  <a:schemeClr val="tx1"/>
                </a:solidFill>
                <a:latin typeface="Biome" panose="020B0503030204020804" pitchFamily="34" charset="0"/>
                <a:cs typeface="Biome" panose="020B0503030204020804" pitchFamily="34" charset="0"/>
              </a:rPr>
              <a:t>NB. Try to speak to as many of the underlined words/phrases as possible.</a:t>
            </a:r>
          </a:p>
          <a:p>
            <a:pPr>
              <a:spcBef>
                <a:spcPts val="0"/>
              </a:spcBef>
              <a:spcAft>
                <a:spcPts val="0"/>
              </a:spcAft>
            </a:pPr>
            <a:endParaRPr lang="en-GB" sz="2400" b="0" dirty="0">
              <a:solidFill>
                <a:schemeClr val="tx1"/>
              </a:solidFill>
              <a:latin typeface="Biome" panose="020B0503030204020804" pitchFamily="34" charset="0"/>
              <a:cs typeface="Biome" panose="020B0503030204020804" pitchFamily="34" charset="0"/>
            </a:endParaRPr>
          </a:p>
          <a:p>
            <a:pPr>
              <a:spcBef>
                <a:spcPts val="0"/>
              </a:spcBef>
              <a:spcAft>
                <a:spcPts val="0"/>
              </a:spcAft>
            </a:pPr>
            <a:r>
              <a:rPr lang="en-GB" sz="2400" b="0" dirty="0">
                <a:solidFill>
                  <a:schemeClr val="tx1"/>
                </a:solidFill>
                <a:latin typeface="Biome" panose="020B0503030204020804" pitchFamily="34" charset="0"/>
                <a:cs typeface="Biome" panose="020B0503030204020804" pitchFamily="34" charset="0"/>
              </a:rPr>
              <a:t>3. Laptop/flip chart, marker</a:t>
            </a:r>
          </a:p>
          <a:p>
            <a:pPr>
              <a:spcBef>
                <a:spcPts val="0"/>
              </a:spcBef>
              <a:spcAft>
                <a:spcPts val="0"/>
              </a:spcAft>
            </a:pPr>
            <a:endParaRPr lang="en-GB" sz="2400" b="0" dirty="0">
              <a:solidFill>
                <a:schemeClr val="tx1"/>
              </a:solidFill>
              <a:latin typeface="Biome" panose="020B0503030204020804" pitchFamily="34" charset="0"/>
              <a:cs typeface="Biome" panose="020B0503030204020804" pitchFamily="34" charset="0"/>
            </a:endParaRPr>
          </a:p>
          <a:p>
            <a:endParaRPr lang="en-GB" sz="2400" b="0" dirty="0">
              <a:solidFill>
                <a:schemeClr val="tx1"/>
              </a:solidFill>
              <a:latin typeface="Biome" panose="020B0503030204020804" pitchFamily="34" charset="0"/>
              <a:cs typeface="Biome" panose="020B0503030204020804" pitchFamily="34" charset="0"/>
            </a:endParaRPr>
          </a:p>
          <a:p>
            <a:endParaRPr lang="en-GB" sz="2400" b="0" dirty="0">
              <a:solidFill>
                <a:schemeClr val="tx1"/>
              </a:solidFill>
              <a:latin typeface="Biome" panose="020B0503030204020804" pitchFamily="34" charset="0"/>
              <a:cs typeface="Biome" panose="020B0503030204020804" pitchFamily="34" charset="0"/>
            </a:endParaRPr>
          </a:p>
          <a:p>
            <a:endParaRPr lang="en-GB" dirty="0"/>
          </a:p>
        </p:txBody>
      </p:sp>
      <p:sp>
        <p:nvSpPr>
          <p:cNvPr id="4" name="Date Placeholder 3">
            <a:extLst>
              <a:ext uri="{FF2B5EF4-FFF2-40B4-BE49-F238E27FC236}">
                <a16:creationId xmlns:a16="http://schemas.microsoft.com/office/drawing/2014/main" id="{C6C2EDA8-09DE-BD00-1656-CDA30CEFE11D}"/>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7B051A1E-F683-C388-D658-6EDD1D05F7DC}"/>
              </a:ext>
            </a:extLst>
          </p:cNvPr>
          <p:cNvSpPr>
            <a:spLocks noGrp="1"/>
          </p:cNvSpPr>
          <p:nvPr>
            <p:ph type="ftr" sz="quarter" idx="11"/>
          </p:nvPr>
        </p:nvSpPr>
        <p:spPr/>
        <p:txBody>
          <a:bodyPr/>
          <a:lstStyle/>
          <a:p>
            <a:r>
              <a:rPr lang="en-GB" dirty="0"/>
              <a:t>Advancing social justice, promoting decent work</a:t>
            </a:r>
          </a:p>
        </p:txBody>
      </p:sp>
      <p:sp>
        <p:nvSpPr>
          <p:cNvPr id="6" name="Slide Number Placeholder 5">
            <a:extLst>
              <a:ext uri="{FF2B5EF4-FFF2-40B4-BE49-F238E27FC236}">
                <a16:creationId xmlns:a16="http://schemas.microsoft.com/office/drawing/2014/main" id="{16AE3FA8-E9ED-E448-5DBD-4DFAE3C16B26}"/>
              </a:ext>
            </a:extLst>
          </p:cNvPr>
          <p:cNvSpPr>
            <a:spLocks noGrp="1"/>
          </p:cNvSpPr>
          <p:nvPr>
            <p:ph type="sldNum" sz="quarter" idx="12"/>
          </p:nvPr>
        </p:nvSpPr>
        <p:spPr/>
        <p:txBody>
          <a:bodyPr/>
          <a:lstStyle/>
          <a:p>
            <a:fld id="{856227C0-AD57-4F9B-BAE3-EEFB0D0EE427}" type="slidenum">
              <a:rPr lang="en-GB" smtClean="0"/>
              <a:t>19</a:t>
            </a:fld>
            <a:endParaRPr lang="en-GB"/>
          </a:p>
        </p:txBody>
      </p:sp>
      <p:sp>
        <p:nvSpPr>
          <p:cNvPr id="7" name="Rectangle 6">
            <a:extLst>
              <a:ext uri="{FF2B5EF4-FFF2-40B4-BE49-F238E27FC236}">
                <a16:creationId xmlns:a16="http://schemas.microsoft.com/office/drawing/2014/main" id="{3E8DCF9B-81B6-CC96-3B38-76EF2041F3BB}"/>
              </a:ext>
            </a:extLst>
          </p:cNvPr>
          <p:cNvSpPr/>
          <p:nvPr/>
        </p:nvSpPr>
        <p:spPr>
          <a:xfrm>
            <a:off x="9661793" y="1534961"/>
            <a:ext cx="2258458" cy="2908453"/>
          </a:xfrm>
          <a:prstGeom prst="rect">
            <a:avLst/>
          </a:prstGeom>
          <a:solidFill>
            <a:srgbClr val="EDF7F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lumMod val="50000"/>
                    <a:lumOff val="50000"/>
                  </a:schemeClr>
                </a:solidFill>
              </a:rPr>
              <a:t>Group 1</a:t>
            </a:r>
          </a:p>
          <a:p>
            <a:pPr algn="ctr"/>
            <a:r>
              <a:rPr lang="en-GB" sz="2800" b="1" dirty="0">
                <a:solidFill>
                  <a:srgbClr val="C00000"/>
                </a:solidFill>
              </a:rPr>
              <a:t>Group 2</a:t>
            </a:r>
          </a:p>
          <a:p>
            <a:pPr algn="ctr"/>
            <a:r>
              <a:rPr lang="en-GB" sz="2800" b="1" dirty="0">
                <a:solidFill>
                  <a:schemeClr val="accent6">
                    <a:lumMod val="50000"/>
                  </a:schemeClr>
                </a:solidFill>
              </a:rPr>
              <a:t>Group 3</a:t>
            </a:r>
          </a:p>
          <a:p>
            <a:pPr algn="ctr"/>
            <a:r>
              <a:rPr lang="en-GB" sz="2800" b="1" dirty="0">
                <a:solidFill>
                  <a:srgbClr val="FFC000"/>
                </a:solidFill>
              </a:rPr>
              <a:t>Group 4</a:t>
            </a:r>
          </a:p>
        </p:txBody>
      </p:sp>
    </p:spTree>
    <p:extLst>
      <p:ext uri="{BB962C8B-B14F-4D97-AF65-F5344CB8AC3E}">
        <p14:creationId xmlns:p14="http://schemas.microsoft.com/office/powerpoint/2010/main" val="3164889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ed stamp with text on it&#10;&#10;Description automatically generated">
            <a:extLst>
              <a:ext uri="{FF2B5EF4-FFF2-40B4-BE49-F238E27FC236}">
                <a16:creationId xmlns:a16="http://schemas.microsoft.com/office/drawing/2014/main" id="{E6CA311C-B45C-90A7-3BEB-86BCD8CC0D23}"/>
              </a:ext>
            </a:extLst>
          </p:cNvPr>
          <p:cNvPicPr>
            <a:picLocks noChangeAspect="1"/>
          </p:cNvPicPr>
          <p:nvPr/>
        </p:nvPicPr>
        <p:blipFill rotWithShape="1">
          <a:blip r:embed="rId2">
            <a:extLst>
              <a:ext uri="{28A0092B-C50C-407E-A947-70E740481C1C}">
                <a14:useLocalDpi xmlns:a14="http://schemas.microsoft.com/office/drawing/2010/main" val="0"/>
              </a:ext>
            </a:extLst>
          </a:blip>
          <a:srcRect t="7803" b="15205"/>
          <a:stretch/>
        </p:blipFill>
        <p:spPr>
          <a:xfrm>
            <a:off x="2861338" y="466726"/>
            <a:ext cx="6754008" cy="3429000"/>
          </a:xfrm>
          <a:prstGeom prst="rect">
            <a:avLst/>
          </a:prstGeom>
          <a:noFill/>
        </p:spPr>
      </p:pic>
      <p:sp>
        <p:nvSpPr>
          <p:cNvPr id="11" name="Footer Placeholder 3">
            <a:extLst>
              <a:ext uri="{FF2B5EF4-FFF2-40B4-BE49-F238E27FC236}">
                <a16:creationId xmlns:a16="http://schemas.microsoft.com/office/drawing/2014/main" id="{8FB0CEBF-BB45-3F64-BB4E-18F26E5AF8A5}"/>
              </a:ext>
            </a:extLst>
          </p:cNvPr>
          <p:cNvSpPr>
            <a:spLocks noGrp="1"/>
          </p:cNvSpPr>
          <p:nvPr>
            <p:ph type="ftr" sz="quarter" idx="11"/>
          </p:nvPr>
        </p:nvSpPr>
        <p:spPr>
          <a:xfrm>
            <a:off x="490538" y="6337302"/>
            <a:ext cx="5605462" cy="180000"/>
          </a:xfrm>
        </p:spPr>
        <p:txBody>
          <a:bodyPr/>
          <a:lstStyle/>
          <a:p>
            <a:pPr>
              <a:spcAft>
                <a:spcPts val="600"/>
              </a:spcAft>
            </a:pPr>
            <a:r>
              <a:rPr lang="en-GB"/>
              <a:t>Advancing social justice, promoting decent work</a:t>
            </a:r>
          </a:p>
        </p:txBody>
      </p:sp>
      <p:sp>
        <p:nvSpPr>
          <p:cNvPr id="13" name="Slide Number Placeholder 4">
            <a:extLst>
              <a:ext uri="{FF2B5EF4-FFF2-40B4-BE49-F238E27FC236}">
                <a16:creationId xmlns:a16="http://schemas.microsoft.com/office/drawing/2014/main" id="{E37EB7AA-FDA7-830C-A595-033B549B8AAF}"/>
              </a:ext>
            </a:extLst>
          </p:cNvPr>
          <p:cNvSpPr>
            <a:spLocks noGrp="1"/>
          </p:cNvSpPr>
          <p:nvPr>
            <p:ph type="sldNum" sz="quarter" idx="12"/>
          </p:nvPr>
        </p:nvSpPr>
        <p:spPr>
          <a:xfrm>
            <a:off x="11161462" y="432000"/>
            <a:ext cx="540000" cy="288000"/>
          </a:xfrm>
        </p:spPr>
        <p:txBody>
          <a:bodyPr/>
          <a:lstStyle/>
          <a:p>
            <a:pPr>
              <a:spcAft>
                <a:spcPts val="600"/>
              </a:spcAft>
            </a:pPr>
            <a:fld id="{856227C0-AD57-4F9B-BAE3-EEFB0D0EE427}" type="slidenum">
              <a:rPr lang="en-GB" smtClean="0"/>
              <a:pPr>
                <a:spcAft>
                  <a:spcPts val="600"/>
                </a:spcAft>
              </a:pPr>
              <a:t>2</a:t>
            </a:fld>
            <a:endParaRPr lang="en-GB"/>
          </a:p>
        </p:txBody>
      </p:sp>
      <p:sp>
        <p:nvSpPr>
          <p:cNvPr id="2" name="Title 1">
            <a:extLst>
              <a:ext uri="{FF2B5EF4-FFF2-40B4-BE49-F238E27FC236}">
                <a16:creationId xmlns:a16="http://schemas.microsoft.com/office/drawing/2014/main" id="{251A4F00-1A2D-429E-9433-37169D5BD2FC}"/>
              </a:ext>
            </a:extLst>
          </p:cNvPr>
          <p:cNvSpPr>
            <a:spLocks noGrp="1"/>
          </p:cNvSpPr>
          <p:nvPr>
            <p:ph type="body" sz="quarter" idx="13"/>
          </p:nvPr>
        </p:nvSpPr>
        <p:spPr>
          <a:xfrm>
            <a:off x="1465928" y="3912321"/>
            <a:ext cx="9335422" cy="970829"/>
          </a:xfrm>
        </p:spPr>
        <p:txBody>
          <a:bodyPr>
            <a:noAutofit/>
          </a:bodyPr>
          <a:lstStyle/>
          <a:p>
            <a:r>
              <a:rPr lang="en-GB" sz="4400" b="1" dirty="0">
                <a:solidFill>
                  <a:srgbClr val="C00000"/>
                </a:solidFill>
              </a:rPr>
              <a:t>HAZARDOUS SECTORS AND VULNERABLE WORKERS</a:t>
            </a:r>
            <a:endParaRPr lang="en-GB" sz="4400" dirty="0">
              <a:solidFill>
                <a:srgbClr val="C00000"/>
              </a:solidFill>
            </a:endParaRPr>
          </a:p>
        </p:txBody>
      </p:sp>
    </p:spTree>
    <p:extLst>
      <p:ext uri="{BB962C8B-B14F-4D97-AF65-F5344CB8AC3E}">
        <p14:creationId xmlns:p14="http://schemas.microsoft.com/office/powerpoint/2010/main" val="2836170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20</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High risk sectors: Agriculture</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759FDF84-7D23-D2ED-C301-5E8CCFBB9302}"/>
              </a:ext>
            </a:extLst>
          </p:cNvPr>
          <p:cNvSpPr txBox="1"/>
          <p:nvPr/>
        </p:nvSpPr>
        <p:spPr>
          <a:xfrm>
            <a:off x="490538" y="1180862"/>
            <a:ext cx="10818564" cy="5534079"/>
          </a:xfrm>
          <a:prstGeom prst="rect">
            <a:avLst/>
          </a:prstGeom>
          <a:noFill/>
        </p:spPr>
        <p:txBody>
          <a:bodyPr wrap="square">
            <a:spAutoFit/>
          </a:bodyPr>
          <a:lstStyle/>
          <a:p>
            <a:pPr algn="just">
              <a:lnSpc>
                <a:spcPct val="107000"/>
              </a:lnSpc>
              <a:spcAft>
                <a:spcPts val="800"/>
              </a:spcAft>
            </a:pPr>
            <a:r>
              <a:rPr lang="en-GB" sz="2400" dirty="0">
                <a:latin typeface="Biome" panose="020B0503030204020804" pitchFamily="34" charset="0"/>
                <a:ea typeface="Times New Roman" panose="02020603050405020304" pitchFamily="18" charset="0"/>
                <a:cs typeface="Biome" panose="020B0503030204020804" pitchFamily="34" charset="0"/>
              </a:rPr>
              <a:t>Common hazards</a:t>
            </a:r>
          </a:p>
          <a:p>
            <a:pPr marL="342900" indent="-342900" algn="just">
              <a:lnSpc>
                <a:spcPct val="107000"/>
              </a:lnSpc>
              <a:spcAft>
                <a:spcPts val="800"/>
              </a:spcAft>
              <a:buFont typeface="Arial" panose="020B0604020202020204" pitchFamily="34" charset="0"/>
              <a:buChar char="•"/>
            </a:pPr>
            <a:r>
              <a:rPr lang="en-GB" sz="2400" dirty="0">
                <a:latin typeface="Biome" panose="020B0503030204020804" pitchFamily="34" charset="0"/>
                <a:ea typeface="Times New Roman" panose="02020603050405020304" pitchFamily="18" charset="0"/>
                <a:cs typeface="Biome" panose="020B0503030204020804" pitchFamily="34" charset="0"/>
              </a:rPr>
              <a:t>Agriculture is one of the most hazardous sectors in both the developing and industrialized countries. </a:t>
            </a:r>
          </a:p>
          <a:p>
            <a:pPr marL="342900" indent="-342900" algn="just">
              <a:lnSpc>
                <a:spcPct val="107000"/>
              </a:lnSpc>
              <a:spcAft>
                <a:spcPts val="800"/>
              </a:spcAft>
              <a:buFont typeface="Arial" panose="020B0604020202020204" pitchFamily="34" charset="0"/>
              <a:buChar char="•"/>
            </a:pPr>
            <a:r>
              <a:rPr lang="en-GB" sz="2400" dirty="0">
                <a:latin typeface="Biome" panose="020B0503030204020804" pitchFamily="34" charset="0"/>
                <a:ea typeface="Times New Roman" panose="02020603050405020304" pitchFamily="18" charset="0"/>
                <a:cs typeface="Biome" panose="020B0503030204020804" pitchFamily="34" charset="0"/>
              </a:rPr>
              <a:t>Hazards in agricultural sector include: </a:t>
            </a:r>
            <a:endParaRPr lang="en-US" sz="2400" dirty="0">
              <a:effectLst/>
              <a:latin typeface="Biome" panose="020B0503030204020804" pitchFamily="34" charset="0"/>
              <a:ea typeface="Calibri" panose="020F0502020204030204" pitchFamily="34" charset="0"/>
              <a:cs typeface="Biome" panose="020B0503030204020804" pitchFamily="34" charset="0"/>
            </a:endParaRPr>
          </a:p>
          <a:p>
            <a:pPr marL="342900" indent="-342900" algn="just">
              <a:lnSpc>
                <a:spcPct val="107000"/>
              </a:lnSpc>
              <a:spcAft>
                <a:spcPts val="800"/>
              </a:spcAft>
              <a:buFont typeface="Arial" panose="020B0604020202020204" pitchFamily="34" charset="0"/>
              <a:buChar char="•"/>
            </a:pPr>
            <a:r>
              <a:rPr lang="en-GB" sz="2400" dirty="0">
                <a:latin typeface="Biome" panose="020B0503030204020804" pitchFamily="34" charset="0"/>
                <a:ea typeface="Calibri" panose="020F0502020204030204" pitchFamily="34" charset="0"/>
                <a:cs typeface="Biome" panose="020B0503030204020804" pitchFamily="34" charset="0"/>
              </a:rPr>
              <a:t>Machinery, Ergonomics, Agricultural installations, and Chemicals</a:t>
            </a:r>
          </a:p>
          <a:p>
            <a:pPr marL="342900" indent="-342900" algn="just">
              <a:lnSpc>
                <a:spcPct val="107000"/>
              </a:lnSpc>
              <a:spcAft>
                <a:spcPts val="800"/>
              </a:spcAft>
              <a:buFont typeface="Arial" panose="020B0604020202020204" pitchFamily="34" charset="0"/>
              <a:buChar char="•"/>
            </a:pPr>
            <a:r>
              <a:rPr lang="en-GB" sz="2400" dirty="0">
                <a:latin typeface="Biome" panose="020B0503030204020804" pitchFamily="34" charset="0"/>
                <a:cs typeface="Biome" panose="020B0503030204020804" pitchFamily="34" charset="0"/>
              </a:rPr>
              <a:t>Exposure to pesticides and other agrochemicals</a:t>
            </a:r>
          </a:p>
          <a:p>
            <a:pPr marL="342900" indent="-342900" algn="just">
              <a:lnSpc>
                <a:spcPct val="107000"/>
              </a:lnSpc>
              <a:buFont typeface="Arial" panose="020B0604020202020204" pitchFamily="34" charset="0"/>
              <a:buChar char="•"/>
            </a:pPr>
            <a:r>
              <a:rPr lang="en-US" sz="2400" dirty="0">
                <a:latin typeface="Biome" panose="020B0503030204020804" pitchFamily="34" charset="0"/>
                <a:ea typeface="TimesNewRomanPSMT"/>
                <a:cs typeface="Biome" panose="020B0503030204020804" pitchFamily="34" charset="0"/>
              </a:rPr>
              <a:t>Long hours of work.</a:t>
            </a:r>
          </a:p>
          <a:p>
            <a:pPr marL="342900" indent="-342900" algn="just">
              <a:lnSpc>
                <a:spcPct val="107000"/>
              </a:lnSpc>
              <a:buFont typeface="Arial" panose="020B0604020202020204" pitchFamily="34" charset="0"/>
              <a:buChar char="•"/>
            </a:pPr>
            <a:endParaRPr lang="en-US" sz="2400" dirty="0">
              <a:effectLst/>
              <a:latin typeface="Biome" panose="020B0503030204020804" pitchFamily="34" charset="0"/>
              <a:ea typeface="Calibri" panose="020F0502020204030204" pitchFamily="34" charset="0"/>
              <a:cs typeface="Biome" panose="020B0503030204020804" pitchFamily="34" charset="0"/>
            </a:endParaRPr>
          </a:p>
          <a:p>
            <a:pPr marL="342900" indent="-342900" algn="just">
              <a:lnSpc>
                <a:spcPct val="107000"/>
              </a:lnSpc>
              <a:spcAft>
                <a:spcPts val="800"/>
              </a:spcAft>
              <a:buFont typeface="Arial" panose="020B0604020202020204" pitchFamily="34" charset="0"/>
              <a:buChar char="•"/>
            </a:pPr>
            <a:r>
              <a:rPr lang="en-GB" sz="2400" dirty="0">
                <a:latin typeface="Biome" panose="020B0503030204020804" pitchFamily="34" charset="0"/>
                <a:ea typeface="Times New Roman" panose="02020603050405020304" pitchFamily="18" charset="0"/>
                <a:cs typeface="Biome" panose="020B0503030204020804" pitchFamily="34" charset="0"/>
              </a:rPr>
              <a:t>Work in the open: exposure to wind, rain, cold, heat and ultraviolet radiation.</a:t>
            </a:r>
          </a:p>
          <a:p>
            <a:pPr algn="just">
              <a:lnSpc>
                <a:spcPct val="107000"/>
              </a:lnSpc>
              <a:spcAft>
                <a:spcPts val="800"/>
              </a:spcAft>
            </a:pPr>
            <a:endParaRPr lang="en-US" sz="2400" dirty="0">
              <a:effectLst/>
              <a:latin typeface="Arial Rounded MT Bold" panose="020F07040305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 typeface="Arial" panose="020B0604020202020204" pitchFamily="34" charset="0"/>
              <a:buChar char="•"/>
            </a:pPr>
            <a:endParaRPr lang="en-GB" sz="2400" dirty="0">
              <a:latin typeface="Biome" panose="020B0503030204020804" pitchFamily="34" charset="0"/>
              <a:ea typeface="Calibri" panose="020F0502020204030204" pitchFamily="34" charset="0"/>
              <a:cs typeface="Biome" panose="020B0503030204020804" pitchFamily="34" charset="0"/>
            </a:endParaRPr>
          </a:p>
        </p:txBody>
      </p:sp>
    </p:spTree>
    <p:extLst>
      <p:ext uri="{BB962C8B-B14F-4D97-AF65-F5344CB8AC3E}">
        <p14:creationId xmlns:p14="http://schemas.microsoft.com/office/powerpoint/2010/main" val="3904714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21</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High risk sectors: Agriculture</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759FDF84-7D23-D2ED-C301-5E8CCFBB9302}"/>
              </a:ext>
            </a:extLst>
          </p:cNvPr>
          <p:cNvSpPr txBox="1"/>
          <p:nvPr/>
        </p:nvSpPr>
        <p:spPr>
          <a:xfrm>
            <a:off x="490538" y="1180862"/>
            <a:ext cx="10818564" cy="5036315"/>
          </a:xfrm>
          <a:prstGeom prst="rect">
            <a:avLst/>
          </a:prstGeom>
          <a:noFill/>
        </p:spPr>
        <p:txBody>
          <a:bodyPr wrap="square">
            <a:spAutoFit/>
          </a:bodyPr>
          <a:lstStyle/>
          <a:p>
            <a:pPr algn="just">
              <a:lnSpc>
                <a:spcPct val="107000"/>
              </a:lnSpc>
              <a:spcAft>
                <a:spcPts val="800"/>
              </a:spcAft>
            </a:pPr>
            <a:r>
              <a:rPr lang="en-GB" sz="2400" dirty="0">
                <a:latin typeface="Biome" panose="020B0503030204020804" pitchFamily="34" charset="0"/>
                <a:ea typeface="Times New Roman" panose="02020603050405020304" pitchFamily="18" charset="0"/>
                <a:cs typeface="Biome" panose="020B0503030204020804" pitchFamily="34" charset="0"/>
              </a:rPr>
              <a:t>Common challenges</a:t>
            </a:r>
          </a:p>
          <a:p>
            <a:pPr marL="342900" indent="-342900" algn="just">
              <a:lnSpc>
                <a:spcPct val="107000"/>
              </a:lnSpc>
              <a:spcAft>
                <a:spcPts val="800"/>
              </a:spcAft>
              <a:buFont typeface="Arial" panose="020B0604020202020204" pitchFamily="34" charset="0"/>
              <a:buChar char="•"/>
            </a:pPr>
            <a:r>
              <a:rPr lang="en-US" sz="2400" dirty="0">
                <a:latin typeface="Biome" panose="020B0503030204020804" pitchFamily="34" charset="0"/>
                <a:ea typeface="TimesNewRomanPSMT"/>
                <a:cs typeface="Biome" panose="020B0503030204020804" pitchFamily="34" charset="0"/>
              </a:rPr>
              <a:t>Child </a:t>
            </a:r>
            <a:r>
              <a:rPr lang="en-US" sz="2400" dirty="0" err="1">
                <a:latin typeface="Biome" panose="020B0503030204020804" pitchFamily="34" charset="0"/>
                <a:ea typeface="TimesNewRomanPSMT"/>
                <a:cs typeface="Biome" panose="020B0503030204020804" pitchFamily="34" charset="0"/>
              </a:rPr>
              <a:t>labour</a:t>
            </a:r>
            <a:r>
              <a:rPr lang="en-US" sz="2400" dirty="0">
                <a:latin typeface="Biome" panose="020B0503030204020804" pitchFamily="34" charset="0"/>
                <a:ea typeface="TimesNewRomanPSMT"/>
                <a:cs typeface="Biome" panose="020B0503030204020804" pitchFamily="34" charset="0"/>
              </a:rPr>
              <a:t> in agriculture accounts for approximately 70 per cent of child </a:t>
            </a:r>
            <a:r>
              <a:rPr lang="en-US" sz="2400" dirty="0" err="1">
                <a:latin typeface="Biome" panose="020B0503030204020804" pitchFamily="34" charset="0"/>
                <a:ea typeface="TimesNewRomanPSMT"/>
                <a:cs typeface="Biome" panose="020B0503030204020804" pitchFamily="34" charset="0"/>
              </a:rPr>
              <a:t>labour</a:t>
            </a:r>
            <a:r>
              <a:rPr lang="en-US" sz="2400" dirty="0">
                <a:latin typeface="Biome" panose="020B0503030204020804" pitchFamily="34" charset="0"/>
                <a:ea typeface="TimesNewRomanPSMT"/>
                <a:cs typeface="Biome" panose="020B0503030204020804" pitchFamily="34" charset="0"/>
              </a:rPr>
              <a:t> worldwide (ILO, 2011)</a:t>
            </a:r>
          </a:p>
          <a:p>
            <a:pPr marL="342900" indent="-342900" algn="just">
              <a:lnSpc>
                <a:spcPct val="107000"/>
              </a:lnSpc>
              <a:spcAft>
                <a:spcPts val="800"/>
              </a:spcAft>
              <a:buFont typeface="Arial" panose="020B0604020202020204" pitchFamily="34" charset="0"/>
              <a:buChar char="•"/>
            </a:pPr>
            <a:r>
              <a:rPr lang="en-GB" sz="2400" dirty="0">
                <a:solidFill>
                  <a:srgbClr val="333333"/>
                </a:solidFill>
                <a:latin typeface="Biome" panose="020B0503030204020804" pitchFamily="34" charset="0"/>
                <a:ea typeface="Times New Roman" panose="02020603050405020304" pitchFamily="18" charset="0"/>
                <a:cs typeface="Biome" panose="020B0503030204020804" pitchFamily="34" charset="0"/>
              </a:rPr>
              <a:t>Seasonal, migrant and casual labourers are common in agriculture sector</a:t>
            </a:r>
            <a:endParaRPr lang="en-US" sz="2400" dirty="0">
              <a:effectLst/>
              <a:latin typeface="Biome" panose="020B0503030204020804" pitchFamily="34" charset="0"/>
              <a:ea typeface="Calibri" panose="020F0502020204030204" pitchFamily="34" charset="0"/>
              <a:cs typeface="Biome" panose="020B0503030204020804" pitchFamily="34" charset="0"/>
            </a:endParaRPr>
          </a:p>
          <a:p>
            <a:pPr marL="342900" indent="-342900" algn="just">
              <a:lnSpc>
                <a:spcPct val="107000"/>
              </a:lnSpc>
              <a:spcAft>
                <a:spcPts val="800"/>
              </a:spcAft>
              <a:buFont typeface="Arial" panose="020B0604020202020204" pitchFamily="34" charset="0"/>
              <a:buChar char="•"/>
            </a:pPr>
            <a:r>
              <a:rPr lang="en-GB" sz="2400" dirty="0">
                <a:latin typeface="Biome" panose="020B0503030204020804" pitchFamily="34" charset="0"/>
                <a:ea typeface="Times New Roman" panose="02020603050405020304" pitchFamily="18" charset="0"/>
                <a:cs typeface="Biome" panose="020B0503030204020804" pitchFamily="34" charset="0"/>
              </a:rPr>
              <a:t>Poor recording and notification of injuries and diseases</a:t>
            </a:r>
          </a:p>
          <a:p>
            <a:pPr marL="342900" indent="-342900" algn="just">
              <a:lnSpc>
                <a:spcPct val="107000"/>
              </a:lnSpc>
              <a:spcAft>
                <a:spcPts val="800"/>
              </a:spcAft>
              <a:buFont typeface="Arial" panose="020B0604020202020204" pitchFamily="34" charset="0"/>
              <a:buChar char="•"/>
            </a:pPr>
            <a:r>
              <a:rPr lang="en-GB" sz="2400" dirty="0">
                <a:latin typeface="Biome" panose="020B0503030204020804" pitchFamily="34" charset="0"/>
                <a:ea typeface="Times New Roman" panose="02020603050405020304" pitchFamily="18" charset="0"/>
                <a:cs typeface="Biome" panose="020B0503030204020804" pitchFamily="34" charset="0"/>
              </a:rPr>
              <a:t>High rates of fatalities and injuries ---- related to machinery such as tractors</a:t>
            </a:r>
          </a:p>
          <a:p>
            <a:pPr marL="342900" indent="-342900" algn="just">
              <a:lnSpc>
                <a:spcPct val="107000"/>
              </a:lnSpc>
              <a:spcAft>
                <a:spcPts val="800"/>
              </a:spcAft>
              <a:buFont typeface="Arial" panose="020B0604020202020204" pitchFamily="34" charset="0"/>
              <a:buChar char="•"/>
            </a:pPr>
            <a:r>
              <a:rPr lang="en-GB" sz="2400" dirty="0">
                <a:latin typeface="Biome" panose="020B0503030204020804" pitchFamily="34" charset="0"/>
                <a:ea typeface="Calibri" panose="020F0502020204030204" pitchFamily="34" charset="0"/>
                <a:cs typeface="Biome" panose="020B0503030204020804" pitchFamily="34" charset="0"/>
              </a:rPr>
              <a:t>Agricultural workers often live at place of work: clean water, accommodation and sanitation deficits</a:t>
            </a:r>
          </a:p>
          <a:p>
            <a:pPr marL="342900" indent="-342900" algn="just">
              <a:lnSpc>
                <a:spcPct val="107000"/>
              </a:lnSpc>
              <a:spcAft>
                <a:spcPts val="800"/>
              </a:spcAft>
              <a:buFont typeface="Arial" panose="020B0604020202020204" pitchFamily="34" charset="0"/>
              <a:buChar char="•"/>
            </a:pPr>
            <a:endParaRPr lang="en-US"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3957699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22</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283612"/>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Agriculture: Hazards</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9B35A8B2-7947-1093-07A6-3ACC11F91596}"/>
              </a:ext>
            </a:extLst>
          </p:cNvPr>
          <p:cNvSpPr txBox="1"/>
          <p:nvPr/>
        </p:nvSpPr>
        <p:spPr>
          <a:xfrm>
            <a:off x="410081" y="975127"/>
            <a:ext cx="11666862" cy="6001643"/>
          </a:xfrm>
          <a:prstGeom prst="rect">
            <a:avLst/>
          </a:prstGeom>
          <a:noFill/>
        </p:spPr>
        <p:txBody>
          <a:bodyPr wrap="square">
            <a:spAutoFit/>
          </a:bodyPr>
          <a:lstStyle/>
          <a:p>
            <a:pPr algn="l"/>
            <a:r>
              <a:rPr lang="en-GB" sz="2400" b="0" i="0" u="none" strike="noStrike" baseline="0" dirty="0">
                <a:latin typeface="Biome" panose="020B0503030204020804" pitchFamily="34" charset="0"/>
                <a:cs typeface="Biome" panose="020B0503030204020804" pitchFamily="34" charset="0"/>
              </a:rPr>
              <a:t>1. Machinery and equipment:	tractors, cultivators, sprayers, etc.</a:t>
            </a:r>
          </a:p>
          <a:p>
            <a:pPr marL="285750" indent="-285750" algn="l">
              <a:buFont typeface="Wingdings" panose="05000000000000000000" pitchFamily="2" charset="2"/>
              <a:buChar char="Ø"/>
            </a:pPr>
            <a:r>
              <a:rPr lang="en-GB" sz="2400" dirty="0">
                <a:latin typeface="Biome" panose="020B0503030204020804" pitchFamily="34" charset="0"/>
                <a:cs typeface="Biome" panose="020B0503030204020804" pitchFamily="34" charset="0"/>
              </a:rPr>
              <a:t>	Injuries: </a:t>
            </a:r>
            <a:r>
              <a:rPr lang="en-GB" sz="2400" b="0" i="0" u="none" strike="noStrike" baseline="0" dirty="0">
                <a:latin typeface="Biome" panose="020B0503030204020804" pitchFamily="34" charset="0"/>
                <a:cs typeface="Biome" panose="020B0503030204020804" pitchFamily="34" charset="0"/>
              </a:rPr>
              <a:t>cuts, burns, electrocution, fractures and amputations</a:t>
            </a:r>
          </a:p>
          <a:p>
            <a:pPr algn="l"/>
            <a:endParaRPr lang="en-GB" sz="2400" dirty="0">
              <a:latin typeface="Biome" panose="020B0503030204020804" pitchFamily="34" charset="0"/>
              <a:cs typeface="Biome" panose="020B0503030204020804" pitchFamily="34" charset="0"/>
            </a:endParaRPr>
          </a:p>
          <a:p>
            <a:pPr algn="l"/>
            <a:r>
              <a:rPr lang="en-GB" sz="2400" b="0" i="0" u="none" strike="noStrike" baseline="0" dirty="0">
                <a:latin typeface="Biome" panose="020B0503030204020804" pitchFamily="34" charset="0"/>
                <a:cs typeface="Biome" panose="020B0503030204020804" pitchFamily="34" charset="0"/>
              </a:rPr>
              <a:t>2. Ergonomics and the handling of materials: stooping, reaching, bending, and carrying out repetitive movements in awkward body positions</a:t>
            </a:r>
          </a:p>
          <a:p>
            <a:pPr algn="l"/>
            <a:endParaRPr lang="en-GB" sz="2400" dirty="0">
              <a:latin typeface="Biome" panose="020B0503030204020804" pitchFamily="34" charset="0"/>
              <a:cs typeface="Biome" panose="020B0503030204020804" pitchFamily="34" charset="0"/>
            </a:endParaRPr>
          </a:p>
          <a:p>
            <a:pPr marL="285750" indent="-285750" algn="l">
              <a:buFont typeface="Wingdings" panose="05000000000000000000" pitchFamily="2" charset="2"/>
              <a:buChar char="Ø"/>
            </a:pPr>
            <a:r>
              <a:rPr lang="en-GB" sz="2400" dirty="0">
                <a:latin typeface="Biome" panose="020B0503030204020804" pitchFamily="34" charset="0"/>
                <a:cs typeface="Biome" panose="020B0503030204020804" pitchFamily="34" charset="0"/>
              </a:rPr>
              <a:t>	</a:t>
            </a:r>
            <a:r>
              <a:rPr lang="en-GB" sz="2400" b="0" i="0" u="none" strike="noStrike" baseline="0" dirty="0">
                <a:latin typeface="Biome" panose="020B0503030204020804" pitchFamily="34" charset="0"/>
                <a:cs typeface="Biome" panose="020B0503030204020804" pitchFamily="34" charset="0"/>
              </a:rPr>
              <a:t>lower back injury, cumulative trauma disorders, neck and upper extremity impairment, </a:t>
            </a:r>
            <a:endParaRPr lang="en-GB" sz="2400" dirty="0">
              <a:latin typeface="Biome" panose="020B0503030204020804" pitchFamily="34" charset="0"/>
              <a:cs typeface="Biome" panose="020B0503030204020804" pitchFamily="34" charset="0"/>
            </a:endParaRPr>
          </a:p>
          <a:p>
            <a:pPr algn="l"/>
            <a:endParaRPr lang="en-GB" sz="2400" dirty="0">
              <a:latin typeface="Biome" panose="020B0503030204020804" pitchFamily="34" charset="0"/>
              <a:cs typeface="Biome" panose="020B0503030204020804" pitchFamily="34" charset="0"/>
            </a:endParaRPr>
          </a:p>
          <a:p>
            <a:pPr algn="l"/>
            <a:r>
              <a:rPr lang="en-GB" sz="2400" dirty="0">
                <a:latin typeface="Biome" panose="020B0503030204020804" pitchFamily="34" charset="0"/>
                <a:cs typeface="Biome" panose="020B0503030204020804" pitchFamily="34" charset="0"/>
              </a:rPr>
              <a:t>3. Chemicals: Pesticides, fertilizers, </a:t>
            </a:r>
            <a:r>
              <a:rPr lang="en-GB" sz="2400" b="0" i="0" u="none" strike="noStrike" baseline="0" dirty="0">
                <a:latin typeface="Biome" panose="020B0503030204020804" pitchFamily="34" charset="0"/>
                <a:cs typeface="Biome" panose="020B0503030204020804" pitchFamily="34" charset="0"/>
              </a:rPr>
              <a:t>veterinary medicines, gases, vapours</a:t>
            </a:r>
          </a:p>
          <a:p>
            <a:pPr algn="l"/>
            <a:endParaRPr lang="en-GB" sz="2400" dirty="0">
              <a:latin typeface="Biome" panose="020B0503030204020804" pitchFamily="34" charset="0"/>
              <a:cs typeface="Biome" panose="020B0503030204020804" pitchFamily="34" charset="0"/>
            </a:endParaRPr>
          </a:p>
          <a:p>
            <a:pPr marL="285750" indent="-285750" algn="l">
              <a:buFont typeface="Wingdings" panose="05000000000000000000" pitchFamily="2" charset="2"/>
              <a:buChar char="Ø"/>
            </a:pPr>
            <a:r>
              <a:rPr lang="en-GB" sz="2400" dirty="0">
                <a:latin typeface="Biome" panose="020B0503030204020804" pitchFamily="34" charset="0"/>
                <a:cs typeface="Biome" panose="020B0503030204020804" pitchFamily="34" charset="0"/>
              </a:rPr>
              <a:t>	</a:t>
            </a:r>
            <a:r>
              <a:rPr lang="en-GB" sz="2400" b="0" i="0" u="none" strike="noStrike" baseline="0" dirty="0">
                <a:latin typeface="Biome" panose="020B0503030204020804" pitchFamily="34" charset="0"/>
                <a:cs typeface="Biome" panose="020B0503030204020804" pitchFamily="34" charset="0"/>
              </a:rPr>
              <a:t>acute toxicity syndrome, irreversible damage to the lungs, dermatitis</a:t>
            </a:r>
          </a:p>
          <a:p>
            <a:pPr marL="285750" indent="-285750" algn="l">
              <a:buFont typeface="Wingdings" panose="05000000000000000000" pitchFamily="2" charset="2"/>
              <a:buChar char="Ø"/>
            </a:pPr>
            <a:endParaRPr lang="en-GB" sz="2400" dirty="0">
              <a:latin typeface="Biome" panose="020B0503030204020804" pitchFamily="34" charset="0"/>
              <a:cs typeface="Biome" panose="020B0503030204020804" pitchFamily="34" charset="0"/>
            </a:endParaRPr>
          </a:p>
          <a:p>
            <a:pPr algn="l"/>
            <a:r>
              <a:rPr lang="en-GB" sz="2400" dirty="0">
                <a:latin typeface="Biome" panose="020B0503030204020804" pitchFamily="34" charset="0"/>
                <a:cs typeface="Biome" panose="020B0503030204020804" pitchFamily="34" charset="0"/>
              </a:rPr>
              <a:t>4. Noise: from </a:t>
            </a:r>
            <a:r>
              <a:rPr lang="en-GB" sz="2400" b="0" i="0" u="none" strike="noStrike" baseline="0" dirty="0">
                <a:latin typeface="Biome" panose="020B0503030204020804" pitchFamily="34" charset="0"/>
                <a:cs typeface="Biome" panose="020B0503030204020804" pitchFamily="34" charset="0"/>
              </a:rPr>
              <a:t>farm equipment or animal production</a:t>
            </a:r>
          </a:p>
          <a:p>
            <a:pPr marL="342900" indent="-342900" algn="l">
              <a:buFont typeface="Wingdings" panose="05000000000000000000" pitchFamily="2" charset="2"/>
              <a:buChar char="Ø"/>
            </a:pPr>
            <a:r>
              <a:rPr lang="en-GB" sz="2400" dirty="0">
                <a:latin typeface="Biome" panose="020B0503030204020804" pitchFamily="34" charset="0"/>
                <a:cs typeface="Biome" panose="020B0503030204020804" pitchFamily="34" charset="0"/>
              </a:rPr>
              <a:t>	Hearing loss</a:t>
            </a:r>
          </a:p>
          <a:p>
            <a:pPr algn="l"/>
            <a:endParaRPr lang="en-GB"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3142707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23</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Agriculture: Hazards</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2" name="TextBox 1">
            <a:extLst>
              <a:ext uri="{FF2B5EF4-FFF2-40B4-BE49-F238E27FC236}">
                <a16:creationId xmlns:a16="http://schemas.microsoft.com/office/drawing/2014/main" id="{CAE56F20-8B99-287D-D166-10728EE011AC}"/>
              </a:ext>
            </a:extLst>
          </p:cNvPr>
          <p:cNvSpPr txBox="1"/>
          <p:nvPr/>
        </p:nvSpPr>
        <p:spPr>
          <a:xfrm>
            <a:off x="943624" y="1041229"/>
            <a:ext cx="10974349" cy="5632311"/>
          </a:xfrm>
          <a:prstGeom prst="rect">
            <a:avLst/>
          </a:prstGeom>
          <a:noFill/>
        </p:spPr>
        <p:txBody>
          <a:bodyPr wrap="square">
            <a:spAutoFit/>
          </a:bodyPr>
          <a:lstStyle/>
          <a:p>
            <a:pPr algn="l"/>
            <a:r>
              <a:rPr lang="en-GB" sz="2400" b="0" i="0" u="none" strike="noStrike" baseline="0" dirty="0">
                <a:latin typeface="Biome" panose="020B0503030204020804" pitchFamily="34" charset="0"/>
                <a:cs typeface="Biome" panose="020B0503030204020804" pitchFamily="34" charset="0"/>
              </a:rPr>
              <a:t>5. Dusts and particulate matters : from grains, legumes and other field crops.</a:t>
            </a:r>
          </a:p>
          <a:p>
            <a:pPr marL="342900" indent="-342900" algn="l">
              <a:buFont typeface="Wingdings" panose="05000000000000000000" pitchFamily="2" charset="2"/>
              <a:buChar char="Ø"/>
            </a:pPr>
            <a:r>
              <a:rPr lang="en-GB" sz="2400" dirty="0">
                <a:latin typeface="Biome" panose="020B0503030204020804" pitchFamily="34" charset="0"/>
                <a:cs typeface="Biome" panose="020B0503030204020804" pitchFamily="34" charset="0"/>
              </a:rPr>
              <a:t>	</a:t>
            </a:r>
            <a:r>
              <a:rPr lang="en-GB" sz="2400" b="0" i="0" u="none" strike="noStrike" baseline="0" dirty="0">
                <a:latin typeface="Biome" panose="020B0503030204020804" pitchFamily="34" charset="0"/>
                <a:cs typeface="Biome" panose="020B0503030204020804" pitchFamily="34" charset="0"/>
              </a:rPr>
              <a:t>injury to the lung, asthma, organic dust toxic syndrome,  “farmer’s lung”.</a:t>
            </a:r>
          </a:p>
          <a:p>
            <a:pPr algn="l"/>
            <a:endParaRPr lang="en-GB" sz="2400" dirty="0">
              <a:latin typeface="Biome" panose="020B0503030204020804" pitchFamily="34" charset="0"/>
              <a:cs typeface="Biome" panose="020B0503030204020804" pitchFamily="34" charset="0"/>
            </a:endParaRPr>
          </a:p>
          <a:p>
            <a:pPr algn="l"/>
            <a:r>
              <a:rPr lang="en-GB" sz="2400" dirty="0">
                <a:latin typeface="Biome" panose="020B0503030204020804" pitchFamily="34" charset="0"/>
                <a:cs typeface="Biome" panose="020B0503030204020804" pitchFamily="34" charset="0"/>
              </a:rPr>
              <a:t>6. Animal wastes: </a:t>
            </a:r>
            <a:r>
              <a:rPr lang="en-GB" sz="2400" b="0" i="0" u="none" strike="noStrike" baseline="0" dirty="0">
                <a:latin typeface="Biome" panose="020B0503030204020804" pitchFamily="34" charset="0"/>
                <a:cs typeface="Biome" panose="020B0503030204020804" pitchFamily="34" charset="0"/>
              </a:rPr>
              <a:t>manure and waste slurry</a:t>
            </a:r>
          </a:p>
          <a:p>
            <a:pPr marL="342900" indent="-342900" algn="l">
              <a:buFont typeface="Wingdings" panose="05000000000000000000" pitchFamily="2" charset="2"/>
              <a:buChar char="Ø"/>
            </a:pPr>
            <a:r>
              <a:rPr lang="en-GB" sz="2400" dirty="0">
                <a:latin typeface="Biome" panose="020B0503030204020804" pitchFamily="34" charset="0"/>
                <a:cs typeface="Biome" panose="020B0503030204020804" pitchFamily="34" charset="0"/>
              </a:rPr>
              <a:t>	</a:t>
            </a:r>
            <a:r>
              <a:rPr lang="en-GB" sz="2400" b="0" i="0" u="none" strike="noStrike" baseline="0" dirty="0">
                <a:latin typeface="Biome" panose="020B0503030204020804" pitchFamily="34" charset="0"/>
                <a:cs typeface="Biome" panose="020B0503030204020804" pitchFamily="34" charset="0"/>
              </a:rPr>
              <a:t>dizziness, headache, severe breathing problems, convulsions</a:t>
            </a:r>
          </a:p>
          <a:p>
            <a:pPr marL="342900" indent="-342900" algn="l">
              <a:buFont typeface="Wingdings" panose="05000000000000000000" pitchFamily="2" charset="2"/>
              <a:buChar char="Ø"/>
            </a:pPr>
            <a:endParaRPr lang="en-GB" sz="2400" dirty="0">
              <a:latin typeface="Biome" panose="020B0503030204020804" pitchFamily="34" charset="0"/>
              <a:cs typeface="Biome" panose="020B0503030204020804" pitchFamily="34" charset="0"/>
            </a:endParaRPr>
          </a:p>
          <a:p>
            <a:pPr algn="l"/>
            <a:r>
              <a:rPr lang="en-GB" sz="2400" dirty="0">
                <a:latin typeface="Biome" panose="020B0503030204020804" pitchFamily="34" charset="0"/>
                <a:cs typeface="Biome" panose="020B0503030204020804" pitchFamily="34" charset="0"/>
              </a:rPr>
              <a:t>7. Zoonoses: </a:t>
            </a:r>
            <a:r>
              <a:rPr lang="en-GB" sz="2400" b="0" i="0" u="none" strike="noStrike" baseline="0" dirty="0">
                <a:latin typeface="Biome" panose="020B0503030204020804" pitchFamily="34" charset="0"/>
                <a:cs typeface="Biome" panose="020B0503030204020804" pitchFamily="34" charset="0"/>
              </a:rPr>
              <a:t>infected animal or animal by-products, raw or undercooked animal products or contaminated milk, or drinking water </a:t>
            </a:r>
          </a:p>
          <a:p>
            <a:pPr marL="342900" indent="-342900" algn="l">
              <a:buFont typeface="Wingdings" panose="05000000000000000000" pitchFamily="2" charset="2"/>
              <a:buChar char="Ø"/>
            </a:pPr>
            <a:r>
              <a:rPr lang="en-GB" sz="2400" dirty="0">
                <a:latin typeface="Biome" panose="020B0503030204020804" pitchFamily="34" charset="0"/>
                <a:cs typeface="Biome" panose="020B0503030204020804" pitchFamily="34" charset="0"/>
              </a:rPr>
              <a:t>	</a:t>
            </a:r>
            <a:r>
              <a:rPr lang="en-GB" sz="2400" b="0" i="0" u="none" strike="noStrike" baseline="0" dirty="0">
                <a:latin typeface="Biome" panose="020B0503030204020804" pitchFamily="34" charset="0"/>
                <a:cs typeface="Biome" panose="020B0503030204020804" pitchFamily="34" charset="0"/>
              </a:rPr>
              <a:t>infectious diarrhoea, influenza</a:t>
            </a:r>
            <a:r>
              <a:rPr lang="en-GB" sz="2400" dirty="0">
                <a:latin typeface="Biome" panose="020B0503030204020804" pitchFamily="34" charset="0"/>
                <a:cs typeface="Biome" panose="020B0503030204020804" pitchFamily="34" charset="0"/>
              </a:rPr>
              <a:t>, pneumonia, anthrax, rabies</a:t>
            </a:r>
          </a:p>
          <a:p>
            <a:pPr algn="l"/>
            <a:endParaRPr lang="en-GB" sz="2400" dirty="0">
              <a:latin typeface="Biome" panose="020B0503030204020804" pitchFamily="34" charset="0"/>
              <a:cs typeface="Biome" panose="020B0503030204020804" pitchFamily="34" charset="0"/>
            </a:endParaRPr>
          </a:p>
          <a:p>
            <a:pPr algn="l"/>
            <a:r>
              <a:rPr lang="en-GB" sz="2400" b="0" i="0" u="none" strike="noStrike" baseline="0" dirty="0">
                <a:latin typeface="Biome" panose="020B0503030204020804" pitchFamily="34" charset="0"/>
                <a:cs typeface="Biome" panose="020B0503030204020804" pitchFamily="34" charset="0"/>
              </a:rPr>
              <a:t>8. Weather factors: hot or cold working environments,</a:t>
            </a:r>
          </a:p>
          <a:p>
            <a:pPr marL="342900" indent="-342900" algn="l">
              <a:buFont typeface="Wingdings" panose="05000000000000000000" pitchFamily="2" charset="2"/>
              <a:buChar char="Ø"/>
            </a:pPr>
            <a:r>
              <a:rPr lang="en-GB" sz="2400" dirty="0">
                <a:latin typeface="Biome" panose="020B0503030204020804" pitchFamily="34" charset="0"/>
                <a:cs typeface="Biome" panose="020B0503030204020804" pitchFamily="34" charset="0"/>
              </a:rPr>
              <a:t>	</a:t>
            </a:r>
            <a:r>
              <a:rPr lang="en-GB" sz="2400" b="0" i="0" u="none" strike="noStrike" baseline="0" dirty="0">
                <a:latin typeface="Biome" panose="020B0503030204020804" pitchFamily="34" charset="0"/>
                <a:cs typeface="Biome" panose="020B0503030204020804" pitchFamily="34" charset="0"/>
              </a:rPr>
              <a:t>Heat stress is associated with heat stroke, heat exhaustion,</a:t>
            </a:r>
            <a:r>
              <a:rPr lang="en-GB" sz="2400" dirty="0">
                <a:latin typeface="Biome" panose="020B0503030204020804" pitchFamily="34" charset="0"/>
                <a:cs typeface="Biome" panose="020B0503030204020804" pitchFamily="34" charset="0"/>
              </a:rPr>
              <a:t> dehydration, </a:t>
            </a:r>
            <a:r>
              <a:rPr lang="en-GB" sz="2400" b="0" i="0" u="none" strike="noStrike" baseline="0" dirty="0">
                <a:latin typeface="Biome" panose="020B0503030204020804" pitchFamily="34" charset="0"/>
                <a:cs typeface="Biome" panose="020B0503030204020804" pitchFamily="34" charset="0"/>
              </a:rPr>
              <a:t>cold stress, hypothermia</a:t>
            </a:r>
            <a:endParaRPr lang="en-GB"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19712595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24</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2" y="184460"/>
            <a:ext cx="9386371"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Government and Inspectorate-led initiatives</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FF17E0EC-4E5C-94CC-0756-A84D2D510841}"/>
              </a:ext>
            </a:extLst>
          </p:cNvPr>
          <p:cNvSpPr txBox="1"/>
          <p:nvPr/>
        </p:nvSpPr>
        <p:spPr>
          <a:xfrm>
            <a:off x="490538" y="967540"/>
            <a:ext cx="11490592" cy="5389424"/>
          </a:xfrm>
          <a:prstGeom prst="rect">
            <a:avLst/>
          </a:prstGeom>
          <a:noFill/>
        </p:spPr>
        <p:txBody>
          <a:bodyPr wrap="square">
            <a:spAutoFit/>
          </a:bodyPr>
          <a:lstStyle/>
          <a:p>
            <a:pPr algn="l"/>
            <a:r>
              <a:rPr lang="en-GB" sz="2400" b="0" i="0" u="none" strike="noStrike" baseline="0" dirty="0">
                <a:latin typeface="Biome" panose="020B0503030204020804" pitchFamily="34" charset="0"/>
                <a:cs typeface="Biome" panose="020B0503030204020804" pitchFamily="34" charset="0"/>
              </a:rPr>
              <a:t>1. Outreach and education campaigns:</a:t>
            </a:r>
          </a:p>
          <a:p>
            <a:pPr marL="342900" indent="-342900" algn="l">
              <a:lnSpc>
                <a:spcPct val="150000"/>
              </a:lnSpc>
              <a:buFont typeface="Wingdings" panose="05000000000000000000" pitchFamily="2" charset="2"/>
              <a:buChar char="ü"/>
            </a:pPr>
            <a:r>
              <a:rPr lang="en-GB" sz="2400" b="0" i="0" u="none" strike="noStrike" baseline="0" dirty="0">
                <a:latin typeface="Biome" panose="020B0503030204020804" pitchFamily="34" charset="0"/>
                <a:cs typeface="Biome" panose="020B0503030204020804" pitchFamily="34" charset="0"/>
              </a:rPr>
              <a:t>raising general public awareness and promotion of OSH culture amongst individual workers, such as migrant and seasonal workers and those in the informal economy</a:t>
            </a:r>
          </a:p>
          <a:p>
            <a:pPr marL="342900" indent="-342900" algn="l">
              <a:lnSpc>
                <a:spcPct val="150000"/>
              </a:lnSpc>
              <a:buFont typeface="Wingdings" panose="05000000000000000000" pitchFamily="2" charset="2"/>
              <a:buChar char="ü"/>
            </a:pPr>
            <a:r>
              <a:rPr lang="en-GB" sz="2400" b="0" i="0" u="none" strike="noStrike" baseline="0" dirty="0">
                <a:latin typeface="Biome" panose="020B0503030204020804" pitchFamily="34" charset="0"/>
                <a:cs typeface="Biome" panose="020B0503030204020804" pitchFamily="34" charset="0"/>
              </a:rPr>
              <a:t>involving government sponsored</a:t>
            </a:r>
            <a:r>
              <a:rPr lang="en-GB" sz="2400" dirty="0">
                <a:latin typeface="Biome" panose="020B0503030204020804" pitchFamily="34" charset="0"/>
                <a:cs typeface="Biome" panose="020B0503030204020804" pitchFamily="34" charset="0"/>
              </a:rPr>
              <a:t> </a:t>
            </a:r>
            <a:r>
              <a:rPr lang="en-GB" sz="2400" b="0" i="0" u="none" strike="noStrike" baseline="0" dirty="0">
                <a:latin typeface="Biome" panose="020B0503030204020804" pitchFamily="34" charset="0"/>
                <a:cs typeface="Biome" panose="020B0503030204020804" pitchFamily="34" charset="0"/>
              </a:rPr>
              <a:t>agencies such as OSH information and advice centres, </a:t>
            </a:r>
          </a:p>
          <a:p>
            <a:pPr marL="342900" indent="-342900" algn="l">
              <a:lnSpc>
                <a:spcPct val="150000"/>
              </a:lnSpc>
              <a:buFont typeface="Wingdings" panose="05000000000000000000" pitchFamily="2" charset="2"/>
              <a:buChar char="ü"/>
            </a:pPr>
            <a:r>
              <a:rPr lang="en-GB" sz="2400" dirty="0">
                <a:latin typeface="Biome" panose="020B0503030204020804" pitchFamily="34" charset="0"/>
                <a:cs typeface="Biome" panose="020B0503030204020804" pitchFamily="34" charset="0"/>
              </a:rPr>
              <a:t>Involving </a:t>
            </a:r>
            <a:r>
              <a:rPr lang="en-GB" sz="2400" b="0" i="0" u="none" strike="noStrike" baseline="0" dirty="0">
                <a:latin typeface="Biome" panose="020B0503030204020804" pitchFamily="34" charset="0"/>
                <a:cs typeface="Biome" panose="020B0503030204020804" pitchFamily="34" charset="0"/>
              </a:rPr>
              <a:t>private sector, including employers, workers and their organizations, trade associations, manufacturers and suppliers of equipment and products.</a:t>
            </a:r>
            <a:endParaRPr lang="en-GB" sz="2400" dirty="0">
              <a:latin typeface="Biome" panose="020B0503030204020804" pitchFamily="34" charset="0"/>
              <a:cs typeface="Biome" panose="020B0503030204020804" pitchFamily="34" charset="0"/>
            </a:endParaRPr>
          </a:p>
          <a:p>
            <a:pPr marL="342900" indent="-342900" algn="l">
              <a:lnSpc>
                <a:spcPct val="150000"/>
              </a:lnSpc>
              <a:buFont typeface="Wingdings" panose="05000000000000000000" pitchFamily="2" charset="2"/>
              <a:buChar char="ü"/>
            </a:pPr>
            <a:r>
              <a:rPr lang="en-GB" sz="2400" b="0" i="0" u="none" strike="noStrike" baseline="0" dirty="0">
                <a:latin typeface="Biome" panose="020B0503030204020804" pitchFamily="34" charset="0"/>
                <a:cs typeface="Biome" panose="020B0503030204020804" pitchFamily="34" charset="0"/>
              </a:rPr>
              <a:t>Involving NGOs and educational/ training organizations</a:t>
            </a:r>
            <a:endParaRPr lang="en-GB"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47176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25</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1077218"/>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Government and Inspectorate-led initiatives</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FF17E0EC-4E5C-94CC-0756-A84D2D510841}"/>
              </a:ext>
            </a:extLst>
          </p:cNvPr>
          <p:cNvSpPr txBox="1"/>
          <p:nvPr/>
        </p:nvSpPr>
        <p:spPr>
          <a:xfrm>
            <a:off x="121186" y="1123976"/>
            <a:ext cx="12070814" cy="5020092"/>
          </a:xfrm>
          <a:prstGeom prst="rect">
            <a:avLst/>
          </a:prstGeom>
          <a:noFill/>
        </p:spPr>
        <p:txBody>
          <a:bodyPr wrap="square">
            <a:spAutoFit/>
          </a:bodyPr>
          <a:lstStyle/>
          <a:p>
            <a:pPr algn="l">
              <a:lnSpc>
                <a:spcPct val="150000"/>
              </a:lnSpc>
            </a:pPr>
            <a:r>
              <a:rPr lang="en-GB" sz="2400" b="0" i="0" u="none" strike="noStrike" baseline="0" dirty="0">
                <a:latin typeface="Biome" panose="020B0503030204020804" pitchFamily="34" charset="0"/>
                <a:cs typeface="Biome" panose="020B0503030204020804" pitchFamily="34" charset="0"/>
              </a:rPr>
              <a:t>Outreach and education campaigns might make use of rural promoters and instructors for:</a:t>
            </a:r>
          </a:p>
          <a:p>
            <a:pPr algn="l">
              <a:lnSpc>
                <a:spcPct val="150000"/>
              </a:lnSpc>
            </a:pPr>
            <a:r>
              <a:rPr lang="en-GB" sz="2400" b="0" i="0" u="none" strike="noStrike" baseline="0" dirty="0">
                <a:latin typeface="Biome" panose="020B0503030204020804" pitchFamily="34" charset="0"/>
                <a:cs typeface="Biome" panose="020B0503030204020804" pitchFamily="34" charset="0"/>
              </a:rPr>
              <a:t>– the distribution of posters, pamphlets, periodicals and newspapers;</a:t>
            </a:r>
          </a:p>
          <a:p>
            <a:pPr algn="l">
              <a:lnSpc>
                <a:spcPct val="150000"/>
              </a:lnSpc>
            </a:pPr>
            <a:r>
              <a:rPr lang="en-GB" sz="2400" b="0" i="0" u="none" strike="noStrike" baseline="0" dirty="0">
                <a:latin typeface="Biome" panose="020B0503030204020804" pitchFamily="34" charset="0"/>
                <a:cs typeface="Biome" panose="020B0503030204020804" pitchFamily="34" charset="0"/>
              </a:rPr>
              <a:t>– organization of film shows, radio and TV broadcasts;</a:t>
            </a:r>
          </a:p>
          <a:p>
            <a:pPr algn="l">
              <a:lnSpc>
                <a:spcPct val="150000"/>
              </a:lnSpc>
            </a:pPr>
            <a:r>
              <a:rPr lang="en-GB" sz="2400" b="0" i="0" u="none" strike="noStrike" baseline="0" dirty="0">
                <a:latin typeface="Biome" panose="020B0503030204020804" pitchFamily="34" charset="0"/>
                <a:cs typeface="Biome" panose="020B0503030204020804" pitchFamily="34" charset="0"/>
              </a:rPr>
              <a:t>exhibitions and practical demonstrations on</a:t>
            </a:r>
          </a:p>
          <a:p>
            <a:pPr algn="l">
              <a:lnSpc>
                <a:spcPct val="150000"/>
              </a:lnSpc>
            </a:pPr>
            <a:r>
              <a:rPr lang="en-GB" sz="2400" b="0" i="0" u="none" strike="noStrike" baseline="0" dirty="0">
                <a:latin typeface="Biome" panose="020B0503030204020804" pitchFamily="34" charset="0"/>
                <a:cs typeface="Biome" panose="020B0503030204020804" pitchFamily="34" charset="0"/>
              </a:rPr>
              <a:t>hygiene and safety;</a:t>
            </a:r>
          </a:p>
          <a:p>
            <a:pPr algn="l">
              <a:lnSpc>
                <a:spcPct val="150000"/>
              </a:lnSpc>
            </a:pPr>
            <a:r>
              <a:rPr lang="en-GB" sz="2400" b="0" i="0" u="none" strike="noStrike" baseline="0" dirty="0">
                <a:latin typeface="Biome" panose="020B0503030204020804" pitchFamily="34" charset="0"/>
                <a:cs typeface="Biome" panose="020B0503030204020804" pitchFamily="34" charset="0"/>
              </a:rPr>
              <a:t>– organization of OSH conferences;</a:t>
            </a:r>
          </a:p>
          <a:p>
            <a:pPr algn="l">
              <a:lnSpc>
                <a:spcPct val="150000"/>
              </a:lnSpc>
            </a:pPr>
            <a:r>
              <a:rPr lang="en-GB" sz="2400" b="0" i="0" u="none" strike="noStrike" baseline="0" dirty="0">
                <a:latin typeface="Biome" panose="020B0503030204020804" pitchFamily="34" charset="0"/>
                <a:cs typeface="Biome" panose="020B0503030204020804" pitchFamily="34" charset="0"/>
              </a:rPr>
              <a:t>–workers’ education programmes; and</a:t>
            </a:r>
          </a:p>
          <a:p>
            <a:pPr algn="l">
              <a:lnSpc>
                <a:spcPct val="150000"/>
              </a:lnSpc>
            </a:pPr>
            <a:r>
              <a:rPr lang="en-GB" sz="2400" b="0" i="0" u="none" strike="noStrike" baseline="0" dirty="0">
                <a:latin typeface="Biome" panose="020B0503030204020804" pitchFamily="34" charset="0"/>
                <a:cs typeface="Biome" panose="020B0503030204020804" pitchFamily="34" charset="0"/>
              </a:rPr>
              <a:t>– arrangements of lectures, debates, seminars and competitions</a:t>
            </a:r>
            <a:endParaRPr lang="en-GB"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19328715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26</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1696598" y="2431901"/>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Vulnerable workers</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39432278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27</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99230" y="1067705"/>
            <a:ext cx="11002232" cy="4893647"/>
          </a:xfrm>
          <a:prstGeom prst="rect">
            <a:avLst/>
          </a:prstGeom>
          <a:noFill/>
        </p:spPr>
        <p:txBody>
          <a:bodyPr wrap="square" rtlCol="0">
            <a:spAutoFit/>
          </a:bodyPr>
          <a:lstStyle/>
          <a:p>
            <a:endParaRPr lang="en-GB" sz="2400" dirty="0"/>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Vulnerability is often related to their gender or age </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Economically, socially and/or politically marginalized</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Physical, geographical, social or cultural isolation</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Subject to discrimination, psychosocial pressures, abuse or harassment (disability, HIV status, etc)</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Poorly organized and represented by trade unions or other workers’ organizations</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Engaged in 3-D jobs dirty, degrading and dangerous</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Commonly found in hazardous sectors, such as construction, mining, agriculture and fishing</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At greater risk of work-related accidents and ill-health</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Sometimes less accessible by labour inspection services</a:t>
            </a:r>
          </a:p>
        </p:txBody>
      </p:sp>
      <p:sp>
        <p:nvSpPr>
          <p:cNvPr id="14" name="TextBox 13">
            <a:extLst>
              <a:ext uri="{FF2B5EF4-FFF2-40B4-BE49-F238E27FC236}">
                <a16:creationId xmlns:a16="http://schemas.microsoft.com/office/drawing/2014/main" id="{8E9643D2-30AD-4508-998B-7BABD9986530}"/>
              </a:ext>
            </a:extLst>
          </p:cNvPr>
          <p:cNvSpPr txBox="1"/>
          <p:nvPr/>
        </p:nvSpPr>
        <p:spPr>
          <a:xfrm>
            <a:off x="2257794" y="283612"/>
            <a:ext cx="10602851" cy="584775"/>
          </a:xfrm>
          <a:prstGeom prst="rect">
            <a:avLst/>
          </a:prstGeom>
          <a:noFill/>
        </p:spPr>
        <p:txBody>
          <a:bodyPr wrap="square" rtlCol="0">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Characteristics of vulnerable workers</a:t>
            </a:r>
          </a:p>
        </p:txBody>
      </p:sp>
    </p:spTree>
    <p:extLst>
      <p:ext uri="{BB962C8B-B14F-4D97-AF65-F5344CB8AC3E}">
        <p14:creationId xmlns:p14="http://schemas.microsoft.com/office/powerpoint/2010/main" val="22918678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28</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06989" y="612844"/>
            <a:ext cx="10978022" cy="5632311"/>
          </a:xfrm>
          <a:prstGeom prst="rect">
            <a:avLst/>
          </a:prstGeom>
          <a:noFill/>
        </p:spPr>
        <p:txBody>
          <a:bodyPr wrap="square" rtlCol="0">
            <a:spAutoFit/>
          </a:bodyPr>
          <a:lstStyle/>
          <a:p>
            <a:endParaRPr lang="en-GB" sz="2400" b="1" i="1" dirty="0">
              <a:latin typeface="Biome" panose="020B0503030204020804" pitchFamily="34" charset="0"/>
              <a:cs typeface="Biome" panose="020B0503030204020804" pitchFamily="34" charset="0"/>
            </a:endParaRPr>
          </a:p>
          <a:p>
            <a:r>
              <a:rPr lang="en-GB" sz="2400" b="1" i="1" dirty="0">
                <a:latin typeface="Biome" panose="020B0503030204020804" pitchFamily="34" charset="0"/>
                <a:cs typeface="Biome" panose="020B0503030204020804" pitchFamily="34" charset="0"/>
              </a:rPr>
              <a:t>Definitions: </a:t>
            </a:r>
          </a:p>
          <a:p>
            <a:r>
              <a:rPr lang="en-GB" sz="2400" b="1" i="0" dirty="0">
                <a:solidFill>
                  <a:srgbClr val="230050"/>
                </a:solidFill>
                <a:effectLst/>
                <a:latin typeface="Biome" panose="020B0503030204020804" pitchFamily="34" charset="0"/>
                <a:cs typeface="Biome" panose="020B0503030204020804" pitchFamily="34" charset="0"/>
              </a:rPr>
              <a:t>Child labour</a:t>
            </a:r>
            <a:r>
              <a:rPr lang="en-GB" sz="2400" b="0" i="0" dirty="0">
                <a:solidFill>
                  <a:srgbClr val="230050"/>
                </a:solidFill>
                <a:effectLst/>
                <a:latin typeface="Biome" panose="020B0503030204020804" pitchFamily="34" charset="0"/>
                <a:cs typeface="Biome" panose="020B0503030204020804" pitchFamily="34" charset="0"/>
              </a:rPr>
              <a:t> comprises work that children are too young to perform and/or work that, by its nature or circumstances, is likely to harm children’s health, safety or morals.</a:t>
            </a:r>
            <a:endParaRPr lang="en-GB" sz="2400" b="1" i="1" dirty="0">
              <a:solidFill>
                <a:srgbClr val="230050"/>
              </a:solidFill>
              <a:effectLst/>
              <a:latin typeface="Biome" panose="020B0503030204020804" pitchFamily="34" charset="0"/>
              <a:cs typeface="Biome" panose="020B0503030204020804" pitchFamily="34" charset="0"/>
            </a:endParaRPr>
          </a:p>
          <a:p>
            <a:r>
              <a:rPr lang="en-GB" sz="2400" b="1" i="0" dirty="0">
                <a:solidFill>
                  <a:srgbClr val="230050"/>
                </a:solidFill>
                <a:effectLst/>
                <a:latin typeface="Biome" panose="020B0503030204020804" pitchFamily="34" charset="0"/>
                <a:cs typeface="Biome" panose="020B0503030204020804" pitchFamily="34" charset="0"/>
              </a:rPr>
              <a:t>Permitted light work</a:t>
            </a:r>
            <a:r>
              <a:rPr lang="en-GB" sz="2400" b="1" i="1" dirty="0">
                <a:solidFill>
                  <a:srgbClr val="230050"/>
                </a:solidFill>
                <a:effectLst/>
                <a:latin typeface="Biome" panose="020B0503030204020804" pitchFamily="34" charset="0"/>
                <a:cs typeface="Biome" panose="020B0503030204020804" pitchFamily="34" charset="0"/>
              </a:rPr>
              <a:t> </a:t>
            </a:r>
            <a:r>
              <a:rPr lang="en-GB" sz="2400" dirty="0">
                <a:solidFill>
                  <a:srgbClr val="230050"/>
                </a:solidFill>
                <a:effectLst/>
                <a:latin typeface="Biome" panose="020B0503030204020804" pitchFamily="34" charset="0"/>
                <a:cs typeface="Biome" panose="020B0503030204020804" pitchFamily="34" charset="0"/>
              </a:rPr>
              <a:t>is </a:t>
            </a:r>
            <a:r>
              <a:rPr lang="en-GB" sz="2400" dirty="0">
                <a:solidFill>
                  <a:srgbClr val="230050"/>
                </a:solidFill>
                <a:latin typeface="Biome" panose="020B0503030204020804" pitchFamily="34" charset="0"/>
                <a:cs typeface="Biome" panose="020B0503030204020804" pitchFamily="34" charset="0"/>
              </a:rPr>
              <a:t>the work permitted by national laws </a:t>
            </a:r>
            <a:r>
              <a:rPr lang="en-GB" sz="2400" dirty="0">
                <a:solidFill>
                  <a:srgbClr val="230050"/>
                </a:solidFill>
                <a:effectLst/>
                <a:latin typeface="Biome" panose="020B0503030204020804" pitchFamily="34" charset="0"/>
                <a:cs typeface="Biome" panose="020B0503030204020804" pitchFamily="34" charset="0"/>
              </a:rPr>
              <a:t>or </a:t>
            </a:r>
            <a:r>
              <a:rPr lang="en-GB" sz="2400" b="0" i="0" dirty="0">
                <a:solidFill>
                  <a:srgbClr val="230050"/>
                </a:solidFill>
                <a:effectLst/>
                <a:latin typeface="Biome" panose="020B0503030204020804" pitchFamily="34" charset="0"/>
                <a:cs typeface="Biome" panose="020B0503030204020804" pitchFamily="34" charset="0"/>
              </a:rPr>
              <a:t>regulations for the persons from 13 years of age (or 12 years in countries that have specified the general minimum working age as 14 years) in light work that is not likely to harm their health or development, or cause limit school attendance, participation in vocational orientation or training programmes, or the capacity to benefit from instruction.</a:t>
            </a:r>
          </a:p>
          <a:p>
            <a:r>
              <a:rPr lang="en-GB" sz="2400" b="1" i="0" dirty="0">
                <a:solidFill>
                  <a:srgbClr val="230050"/>
                </a:solidFill>
                <a:effectLst/>
                <a:latin typeface="Biome" panose="020B0503030204020804" pitchFamily="34" charset="0"/>
                <a:cs typeface="Biome" panose="020B0503030204020804" pitchFamily="34" charset="0"/>
              </a:rPr>
              <a:t>Hazardous work</a:t>
            </a:r>
            <a:r>
              <a:rPr lang="en-GB" sz="2400" b="0" i="0" dirty="0">
                <a:solidFill>
                  <a:srgbClr val="230050"/>
                </a:solidFill>
                <a:effectLst/>
                <a:latin typeface="Biome" panose="020B0503030204020804" pitchFamily="34" charset="0"/>
                <a:cs typeface="Biome" panose="020B0503030204020804" pitchFamily="34" charset="0"/>
              </a:rPr>
              <a:t> refers to work that, by its nature or circumstances, is likely to harm children’s health, safety or morals.</a:t>
            </a:r>
            <a:endParaRPr lang="en-GB" sz="2400" dirty="0">
              <a:solidFill>
                <a:srgbClr val="230050"/>
              </a:solidFill>
              <a:latin typeface="Biome" panose="020B0503030204020804" pitchFamily="34" charset="0"/>
              <a:cs typeface="Biome" panose="020B0503030204020804" pitchFamily="34" charset="0"/>
            </a:endParaRPr>
          </a:p>
          <a:p>
            <a:r>
              <a:rPr lang="en-GB" sz="2400" b="1" dirty="0">
                <a:solidFill>
                  <a:srgbClr val="230050"/>
                </a:solidFill>
                <a:latin typeface="Biome" panose="020B0503030204020804" pitchFamily="34" charset="0"/>
                <a:cs typeface="Biome" panose="020B0503030204020804" pitchFamily="34" charset="0"/>
              </a:rPr>
              <a:t>Young workers </a:t>
            </a:r>
            <a:r>
              <a:rPr lang="en-GB" sz="2400" dirty="0">
                <a:latin typeface="Biome" panose="020B0503030204020804" pitchFamily="34" charset="0"/>
                <a:cs typeface="Biome" panose="020B0503030204020804" pitchFamily="34" charset="0"/>
              </a:rPr>
              <a:t>are </a:t>
            </a:r>
            <a:r>
              <a:rPr lang="en-GB" sz="2400" i="0" dirty="0">
                <a:effectLst/>
                <a:latin typeface="Biome" panose="020B0503030204020804" pitchFamily="34" charset="0"/>
                <a:cs typeface="Biome" panose="020B0503030204020804" pitchFamily="34" charset="0"/>
              </a:rPr>
              <a:t>those within the age group of 15 to 24 years.</a:t>
            </a:r>
            <a:endParaRPr lang="en-GB" sz="2400" dirty="0">
              <a:latin typeface="Biome" panose="020B0503030204020804" pitchFamily="34" charset="0"/>
              <a:cs typeface="Biome" panose="020B0503030204020804" pitchFamily="34" charset="0"/>
            </a:endParaRPr>
          </a:p>
        </p:txBody>
      </p:sp>
      <p:sp>
        <p:nvSpPr>
          <p:cNvPr id="3" name="TextBox 2">
            <a:extLst>
              <a:ext uri="{FF2B5EF4-FFF2-40B4-BE49-F238E27FC236}">
                <a16:creationId xmlns:a16="http://schemas.microsoft.com/office/drawing/2014/main" id="{A2954D91-CA04-C49A-9088-CBFC67CDE3CC}"/>
              </a:ext>
            </a:extLst>
          </p:cNvPr>
          <p:cNvSpPr txBox="1"/>
          <p:nvPr/>
        </p:nvSpPr>
        <p:spPr>
          <a:xfrm>
            <a:off x="2493341" y="465023"/>
            <a:ext cx="8259122" cy="584775"/>
          </a:xfrm>
          <a:prstGeom prst="rect">
            <a:avLst/>
          </a:prstGeom>
          <a:noFill/>
        </p:spPr>
        <p:txBody>
          <a:bodyPr wrap="square">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Vulnerable workers: Young workers</a:t>
            </a:r>
          </a:p>
        </p:txBody>
      </p:sp>
    </p:spTree>
    <p:extLst>
      <p:ext uri="{BB962C8B-B14F-4D97-AF65-F5344CB8AC3E}">
        <p14:creationId xmlns:p14="http://schemas.microsoft.com/office/powerpoint/2010/main" val="336463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29</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00706" y="576000"/>
            <a:ext cx="11705135" cy="5943422"/>
          </a:xfrm>
          <a:prstGeom prst="rect">
            <a:avLst/>
          </a:prstGeom>
          <a:noFill/>
        </p:spPr>
        <p:txBody>
          <a:bodyPr wrap="square" rtlCol="0">
            <a:spAutoFit/>
          </a:bodyPr>
          <a:lstStyle/>
          <a:p>
            <a:endParaRPr lang="en-GB" sz="2400" b="1" i="1" dirty="0">
              <a:latin typeface="Biome" panose="020B0503030204020804" pitchFamily="34" charset="0"/>
              <a:cs typeface="Biome" panose="020B0503030204020804" pitchFamily="34" charset="0"/>
            </a:endParaRPr>
          </a:p>
          <a:p>
            <a:pPr>
              <a:lnSpc>
                <a:spcPct val="150000"/>
              </a:lnSpc>
            </a:pPr>
            <a:r>
              <a:rPr lang="en-GB" sz="2400" b="1" i="1" dirty="0">
                <a:latin typeface="Biome" panose="020B0503030204020804" pitchFamily="34" charset="0"/>
                <a:cs typeface="Biome" panose="020B0503030204020804" pitchFamily="34" charset="0"/>
              </a:rPr>
              <a:t>1. Protecting Young Workers’ Safety and Health through OSH Legislation</a:t>
            </a:r>
          </a:p>
          <a:p>
            <a:pPr marL="457200" indent="-457200">
              <a:lnSpc>
                <a:spcPct val="150000"/>
              </a:lnSpc>
              <a:buFont typeface="+mj-lt"/>
              <a:buAutoNum type="alphaLcPeriod"/>
            </a:pPr>
            <a:r>
              <a:rPr lang="en-GB" sz="2400" dirty="0">
                <a:latin typeface="Biome" panose="020B0503030204020804" pitchFamily="34" charset="0"/>
                <a:cs typeface="Biome" panose="020B0503030204020804" pitchFamily="34" charset="0"/>
              </a:rPr>
              <a:t>Requiring in OSH legislation protection of  the physical and mental health of all workers, including young people working in the informal economy</a:t>
            </a:r>
          </a:p>
          <a:p>
            <a:pPr marL="457200" indent="-457200">
              <a:lnSpc>
                <a:spcPct val="150000"/>
              </a:lnSpc>
              <a:buFont typeface="+mj-lt"/>
              <a:buAutoNum type="alphaLcPeriod"/>
            </a:pPr>
            <a:r>
              <a:rPr lang="en-GB" sz="2400" dirty="0">
                <a:latin typeface="Biome" panose="020B0503030204020804" pitchFamily="34" charset="0"/>
                <a:cs typeface="Biome" panose="020B0503030204020804" pitchFamily="34" charset="0"/>
              </a:rPr>
              <a:t>Developing a List of Hazardous Works Prohibited for Young Workers under 18 (ILO Convention Worst Forms of Child Labour Convention No. 182)</a:t>
            </a:r>
          </a:p>
          <a:p>
            <a:pPr marL="457200" indent="-457200">
              <a:lnSpc>
                <a:spcPct val="150000"/>
              </a:lnSpc>
              <a:buFont typeface="+mj-lt"/>
              <a:buAutoNum type="alphaLcPeriod"/>
            </a:pPr>
            <a:r>
              <a:rPr lang="en-GB" sz="2400" b="1" dirty="0">
                <a:latin typeface="Biome" panose="020B0503030204020804" pitchFamily="34" charset="0"/>
                <a:cs typeface="Biome" panose="020B0503030204020804" pitchFamily="34" charset="0"/>
              </a:rPr>
              <a:t>Including in OSH laws </a:t>
            </a:r>
            <a:r>
              <a:rPr lang="en-GB" sz="2400" dirty="0">
                <a:latin typeface="Biome" panose="020B0503030204020804" pitchFamily="34" charset="0"/>
                <a:cs typeface="Biome" panose="020B0503030204020804" pitchFamily="34" charset="0"/>
              </a:rPr>
              <a:t>special requirements for employers regarding training and information on OSH when hiring a new worker or an apprentice</a:t>
            </a:r>
            <a:endParaRPr lang="en-GB" sz="2400" b="1" dirty="0">
              <a:latin typeface="Biome" panose="020B0503030204020804" pitchFamily="34" charset="0"/>
              <a:cs typeface="Biome" panose="020B0503030204020804" pitchFamily="34" charset="0"/>
            </a:endParaRPr>
          </a:p>
        </p:txBody>
      </p:sp>
      <p:sp>
        <p:nvSpPr>
          <p:cNvPr id="2" name="TextBox 1">
            <a:extLst>
              <a:ext uri="{FF2B5EF4-FFF2-40B4-BE49-F238E27FC236}">
                <a16:creationId xmlns:a16="http://schemas.microsoft.com/office/drawing/2014/main" id="{DBD3A837-F734-B026-7DF9-393C5E01AC04}"/>
              </a:ext>
            </a:extLst>
          </p:cNvPr>
          <p:cNvSpPr txBox="1"/>
          <p:nvPr/>
        </p:nvSpPr>
        <p:spPr>
          <a:xfrm>
            <a:off x="2493341" y="465023"/>
            <a:ext cx="8259122" cy="584775"/>
          </a:xfrm>
          <a:prstGeom prst="rect">
            <a:avLst/>
          </a:prstGeom>
          <a:noFill/>
        </p:spPr>
        <p:txBody>
          <a:bodyPr wrap="square">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Role of Government</a:t>
            </a:r>
          </a:p>
        </p:txBody>
      </p:sp>
    </p:spTree>
    <p:extLst>
      <p:ext uri="{BB962C8B-B14F-4D97-AF65-F5344CB8AC3E}">
        <p14:creationId xmlns:p14="http://schemas.microsoft.com/office/powerpoint/2010/main" val="136239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1203559" y="3028707"/>
            <a:ext cx="9957903" cy="1200329"/>
          </a:xfrm>
          <a:prstGeom prst="rect">
            <a:avLst/>
          </a:prstGeom>
          <a:noFill/>
        </p:spPr>
        <p:txBody>
          <a:bodyPr wrap="square" rtlCol="0">
            <a:spAutoFit/>
          </a:bodyPr>
          <a:lstStyle/>
          <a:p>
            <a:endParaRPr lang="en-GB" sz="2400" dirty="0">
              <a:solidFill>
                <a:srgbClr val="FF0000"/>
              </a:solidFill>
              <a:latin typeface="Biome" panose="020B0503030204020804" pitchFamily="34" charset="0"/>
              <a:cs typeface="Biome" panose="020B0503030204020804" pitchFamily="34" charset="0"/>
            </a:endParaRPr>
          </a:p>
          <a:p>
            <a:r>
              <a:rPr lang="en-GB" sz="2400" b="1" dirty="0">
                <a:solidFill>
                  <a:srgbClr val="FF0000"/>
                </a:solidFill>
                <a:latin typeface="Biome" panose="020B0503030204020804" pitchFamily="34" charset="0"/>
                <a:cs typeface="Biome" panose="020B0503030204020804" pitchFamily="34" charset="0"/>
              </a:rPr>
              <a:t>Module 9: </a:t>
            </a:r>
            <a:r>
              <a:rPr lang="en-GB" sz="2400" dirty="0">
                <a:solidFill>
                  <a:srgbClr val="FF0000"/>
                </a:solidFill>
                <a:latin typeface="Biome" panose="020B0503030204020804" pitchFamily="34" charset="0"/>
                <a:cs typeface="Biome" panose="020B0503030204020804" pitchFamily="34" charset="0"/>
              </a:rPr>
              <a:t>Dealing with vulnerable workers</a:t>
            </a:r>
          </a:p>
          <a:p>
            <a:endParaRPr lang="en-GB" sz="2400" b="1" dirty="0">
              <a:solidFill>
                <a:schemeClr val="accent6">
                  <a:lumMod val="50000"/>
                </a:schemeClr>
              </a:solidFill>
            </a:endParaRPr>
          </a:p>
        </p:txBody>
      </p:sp>
      <p:sp>
        <p:nvSpPr>
          <p:cNvPr id="14" name="TextBox 13">
            <a:extLst>
              <a:ext uri="{FF2B5EF4-FFF2-40B4-BE49-F238E27FC236}">
                <a16:creationId xmlns:a16="http://schemas.microsoft.com/office/drawing/2014/main" id="{8E9643D2-30AD-4508-998B-7BABD9986530}"/>
              </a:ext>
            </a:extLst>
          </p:cNvPr>
          <p:cNvSpPr txBox="1"/>
          <p:nvPr/>
        </p:nvSpPr>
        <p:spPr>
          <a:xfrm>
            <a:off x="1203559" y="1254111"/>
            <a:ext cx="10602851" cy="1077218"/>
          </a:xfrm>
          <a:prstGeom prst="rect">
            <a:avLst/>
          </a:prstGeom>
          <a:noFill/>
        </p:spPr>
        <p:txBody>
          <a:bodyPr wrap="square" rtlCol="0">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COURSE FOCUS &amp; DURATION (180 minutes: 60 + 120)</a:t>
            </a:r>
          </a:p>
        </p:txBody>
      </p:sp>
    </p:spTree>
    <p:extLst>
      <p:ext uri="{BB962C8B-B14F-4D97-AF65-F5344CB8AC3E}">
        <p14:creationId xmlns:p14="http://schemas.microsoft.com/office/powerpoint/2010/main" val="40024615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30</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00706" y="576000"/>
            <a:ext cx="10427177" cy="5389424"/>
          </a:xfrm>
          <a:prstGeom prst="rect">
            <a:avLst/>
          </a:prstGeom>
          <a:noFill/>
        </p:spPr>
        <p:txBody>
          <a:bodyPr wrap="square" rtlCol="0">
            <a:spAutoFit/>
          </a:bodyPr>
          <a:lstStyle/>
          <a:p>
            <a:endParaRPr lang="en-GB" sz="2400" dirty="0">
              <a:solidFill>
                <a:srgbClr val="FF0000"/>
              </a:solidFill>
              <a:latin typeface="Biome" panose="020B0503030204020804" pitchFamily="34" charset="0"/>
              <a:cs typeface="Biome" panose="020B0503030204020804" pitchFamily="34" charset="0"/>
            </a:endParaRPr>
          </a:p>
          <a:p>
            <a:pPr>
              <a:lnSpc>
                <a:spcPct val="150000"/>
              </a:lnSpc>
            </a:pPr>
            <a:r>
              <a:rPr lang="en-GB" sz="2400" b="1" i="1" dirty="0">
                <a:latin typeface="Biome" panose="020B0503030204020804" pitchFamily="34" charset="0"/>
                <a:cs typeface="Biome" panose="020B0503030204020804" pitchFamily="34" charset="0"/>
              </a:rPr>
              <a:t>1. Protecting Young Workers’ Safety and Health through OSH Legislation</a:t>
            </a:r>
          </a:p>
          <a:p>
            <a:pPr>
              <a:lnSpc>
                <a:spcPct val="150000"/>
              </a:lnSpc>
            </a:pPr>
            <a:r>
              <a:rPr lang="en-GB" sz="2400" dirty="0">
                <a:latin typeface="Biome" panose="020B0503030204020804" pitchFamily="34" charset="0"/>
                <a:cs typeface="Biome" panose="020B0503030204020804" pitchFamily="34" charset="0"/>
              </a:rPr>
              <a:t>d. Providing for special protection of the health, safety and morale of young workers through minimal requirements, such as: </a:t>
            </a:r>
          </a:p>
          <a:p>
            <a:pPr marL="342900" indent="-342900">
              <a:lnSpc>
                <a:spcPct val="150000"/>
              </a:lnSpc>
              <a:buFont typeface="Wingdings" panose="05000000000000000000" pitchFamily="2" charset="2"/>
              <a:buChar char="q"/>
            </a:pPr>
            <a:r>
              <a:rPr lang="en-GB" sz="2400" dirty="0">
                <a:latin typeface="Biome" panose="020B0503030204020804" pitchFamily="34" charset="0"/>
                <a:cs typeface="Biome" panose="020B0503030204020804" pitchFamily="34" charset="0"/>
              </a:rPr>
              <a:t>prohibiting night work; </a:t>
            </a:r>
          </a:p>
          <a:p>
            <a:pPr marL="342900" indent="-342900">
              <a:lnSpc>
                <a:spcPct val="150000"/>
              </a:lnSpc>
              <a:buFont typeface="Wingdings" panose="05000000000000000000" pitchFamily="2" charset="2"/>
              <a:buChar char="q"/>
            </a:pPr>
            <a:r>
              <a:rPr lang="en-GB" sz="2400" dirty="0">
                <a:latin typeface="Biome" panose="020B0503030204020804" pitchFamily="34" charset="0"/>
                <a:cs typeface="Biome" panose="020B0503030204020804" pitchFamily="34" charset="0"/>
              </a:rPr>
              <a:t>limiting maximum working time; </a:t>
            </a:r>
          </a:p>
          <a:p>
            <a:pPr marL="342900" indent="-342900">
              <a:lnSpc>
                <a:spcPct val="150000"/>
              </a:lnSpc>
              <a:buFont typeface="Wingdings" panose="05000000000000000000" pitchFamily="2" charset="2"/>
              <a:buChar char="q"/>
            </a:pPr>
            <a:r>
              <a:rPr lang="en-GB" sz="2400" dirty="0">
                <a:latin typeface="Biome" panose="020B0503030204020804" pitchFamily="34" charset="0"/>
                <a:cs typeface="Biome" panose="020B0503030204020804" pitchFamily="34" charset="0"/>
              </a:rPr>
              <a:t>providing adequate daily, weekly and annual periods of rest; and </a:t>
            </a:r>
          </a:p>
          <a:p>
            <a:pPr marL="342900" indent="-342900">
              <a:lnSpc>
                <a:spcPct val="150000"/>
              </a:lnSpc>
              <a:buFont typeface="Wingdings" panose="05000000000000000000" pitchFamily="2" charset="2"/>
              <a:buChar char="q"/>
            </a:pPr>
            <a:r>
              <a:rPr lang="en-GB" sz="2400" dirty="0">
                <a:latin typeface="Biome" panose="020B0503030204020804" pitchFamily="34" charset="0"/>
                <a:cs typeface="Biome" panose="020B0503030204020804" pitchFamily="34" charset="0"/>
              </a:rPr>
              <a:t>ensuring that working time does not adversely affect the ability to benefit from education.</a:t>
            </a:r>
            <a:endParaRPr lang="en-GB" sz="2400" b="1" dirty="0">
              <a:solidFill>
                <a:srgbClr val="FF0000"/>
              </a:solidFill>
              <a:latin typeface="Biome" panose="020B0503030204020804" pitchFamily="34" charset="0"/>
              <a:cs typeface="Biome" panose="020B0503030204020804" pitchFamily="34" charset="0"/>
            </a:endParaRPr>
          </a:p>
        </p:txBody>
      </p:sp>
      <p:sp>
        <p:nvSpPr>
          <p:cNvPr id="2" name="TextBox 1">
            <a:extLst>
              <a:ext uri="{FF2B5EF4-FFF2-40B4-BE49-F238E27FC236}">
                <a16:creationId xmlns:a16="http://schemas.microsoft.com/office/drawing/2014/main" id="{D1B8BD78-8321-F283-9EC5-DBF4C06F2468}"/>
              </a:ext>
            </a:extLst>
          </p:cNvPr>
          <p:cNvSpPr txBox="1"/>
          <p:nvPr/>
        </p:nvSpPr>
        <p:spPr>
          <a:xfrm>
            <a:off x="2493341" y="465023"/>
            <a:ext cx="8259122" cy="584775"/>
          </a:xfrm>
          <a:prstGeom prst="rect">
            <a:avLst/>
          </a:prstGeom>
          <a:noFill/>
        </p:spPr>
        <p:txBody>
          <a:bodyPr wrap="square">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Role of Government</a:t>
            </a:r>
          </a:p>
        </p:txBody>
      </p:sp>
    </p:spTree>
    <p:extLst>
      <p:ext uri="{BB962C8B-B14F-4D97-AF65-F5344CB8AC3E}">
        <p14:creationId xmlns:p14="http://schemas.microsoft.com/office/powerpoint/2010/main" val="22889919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31</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00706" y="576000"/>
            <a:ext cx="11591294" cy="5574090"/>
          </a:xfrm>
          <a:prstGeom prst="rect">
            <a:avLst/>
          </a:prstGeom>
          <a:noFill/>
        </p:spPr>
        <p:txBody>
          <a:bodyPr wrap="square" rtlCol="0">
            <a:spAutoFit/>
          </a:bodyPr>
          <a:lstStyle/>
          <a:p>
            <a:pPr>
              <a:lnSpc>
                <a:spcPct val="150000"/>
              </a:lnSpc>
            </a:pPr>
            <a:endParaRPr lang="en-GB" sz="2400" b="1" i="1" dirty="0">
              <a:latin typeface="Biome" panose="020B0503030204020804" pitchFamily="34" charset="0"/>
              <a:cs typeface="Biome" panose="020B0503030204020804" pitchFamily="34" charset="0"/>
            </a:endParaRPr>
          </a:p>
          <a:p>
            <a:pPr>
              <a:lnSpc>
                <a:spcPct val="150000"/>
              </a:lnSpc>
            </a:pPr>
            <a:r>
              <a:rPr lang="en-GB" sz="2400" b="1" i="1" dirty="0">
                <a:latin typeface="Biome" panose="020B0503030204020804" pitchFamily="34" charset="0"/>
                <a:cs typeface="Biome" panose="020B0503030204020804" pitchFamily="34" charset="0"/>
              </a:rPr>
              <a:t>1. Protecting Young Workers’ Safety and Health through OSH Legislation</a:t>
            </a:r>
          </a:p>
          <a:p>
            <a:pPr>
              <a:lnSpc>
                <a:spcPct val="150000"/>
              </a:lnSpc>
            </a:pPr>
            <a:r>
              <a:rPr lang="en-GB" sz="2400" dirty="0">
                <a:latin typeface="Biome" panose="020B0503030204020804" pitchFamily="34" charset="0"/>
                <a:cs typeface="Biome" panose="020B0503030204020804" pitchFamily="34" charset="0"/>
              </a:rPr>
              <a:t>e. Promoting Compliance with OSH Legislation to Better Protect Young Workers</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Compliance strategy for all role players: judicial system, the labour inspectorate, employers and their associations, workers’ organizations, young workers, youth associations, and the education system.</a:t>
            </a:r>
          </a:p>
          <a:p>
            <a:pPr marL="342900" indent="-342900">
              <a:lnSpc>
                <a:spcPct val="150000"/>
              </a:lnSpc>
              <a:buFont typeface="Wingdings" panose="05000000000000000000" pitchFamily="2" charset="2"/>
              <a:buChar char="v"/>
            </a:pPr>
            <a:r>
              <a:rPr lang="en-GB" sz="2400" b="1" dirty="0">
                <a:latin typeface="Biome" panose="020B0503030204020804" pitchFamily="34" charset="0"/>
                <a:cs typeface="Biome" panose="020B0503030204020804" pitchFamily="34" charset="0"/>
              </a:rPr>
              <a:t>D</a:t>
            </a:r>
            <a:r>
              <a:rPr lang="en-GB" sz="2400" dirty="0">
                <a:latin typeface="Biome" panose="020B0503030204020804" pitchFamily="34" charset="0"/>
                <a:cs typeface="Biome" panose="020B0503030204020804" pitchFamily="34" charset="0"/>
              </a:rPr>
              <a:t>ata and research on OSH and young workers through reporting and notification of fatal and non-fatal occupational injuries, occupational diseases</a:t>
            </a:r>
          </a:p>
        </p:txBody>
      </p:sp>
      <p:sp>
        <p:nvSpPr>
          <p:cNvPr id="2" name="TextBox 1">
            <a:extLst>
              <a:ext uri="{FF2B5EF4-FFF2-40B4-BE49-F238E27FC236}">
                <a16:creationId xmlns:a16="http://schemas.microsoft.com/office/drawing/2014/main" id="{82E0D41E-AACA-30E7-8A01-4F28FA21A098}"/>
              </a:ext>
            </a:extLst>
          </p:cNvPr>
          <p:cNvSpPr txBox="1"/>
          <p:nvPr/>
        </p:nvSpPr>
        <p:spPr>
          <a:xfrm>
            <a:off x="2493341" y="283612"/>
            <a:ext cx="8259122" cy="584775"/>
          </a:xfrm>
          <a:prstGeom prst="rect">
            <a:avLst/>
          </a:prstGeom>
          <a:noFill/>
        </p:spPr>
        <p:txBody>
          <a:bodyPr wrap="square">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Role of Government</a:t>
            </a:r>
          </a:p>
        </p:txBody>
      </p:sp>
    </p:spTree>
    <p:extLst>
      <p:ext uri="{BB962C8B-B14F-4D97-AF65-F5344CB8AC3E}">
        <p14:creationId xmlns:p14="http://schemas.microsoft.com/office/powerpoint/2010/main" val="37130778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32</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22741" y="1048277"/>
            <a:ext cx="11165307" cy="3785652"/>
          </a:xfrm>
          <a:prstGeom prst="rect">
            <a:avLst/>
          </a:prstGeom>
          <a:noFill/>
        </p:spPr>
        <p:txBody>
          <a:bodyPr wrap="square" rtlCol="0">
            <a:spAutoFit/>
          </a:bodyPr>
          <a:lstStyle/>
          <a:p>
            <a:pPr>
              <a:lnSpc>
                <a:spcPct val="150000"/>
              </a:lnSpc>
            </a:pPr>
            <a:r>
              <a:rPr lang="en-GB" sz="2400" b="1" i="1" dirty="0">
                <a:latin typeface="Biome" panose="020B0503030204020804" pitchFamily="34" charset="0"/>
                <a:cs typeface="Biome" panose="020B0503030204020804" pitchFamily="34" charset="0"/>
              </a:rPr>
              <a:t>2. Improving Education and Raising Awareness</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OSH issues in: school curricula at various levels, vocational training and in initial training in the workplace. </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Intensity of addressing young worker’s issues in OSH programmes and actions delivered by government, workers’ and employers’ organizations.</a:t>
            </a:r>
            <a:endParaRPr lang="en-GB" sz="2400" dirty="0">
              <a:solidFill>
                <a:srgbClr val="FF0000"/>
              </a:solidFill>
              <a:latin typeface="Biome" panose="020B0503030204020804" pitchFamily="34" charset="0"/>
              <a:cs typeface="Biome" panose="020B0503030204020804" pitchFamily="34" charset="0"/>
            </a:endParaRPr>
          </a:p>
          <a:p>
            <a:endParaRPr lang="en-GB" sz="2400" b="1" dirty="0">
              <a:solidFill>
                <a:schemeClr val="accent6">
                  <a:lumMod val="50000"/>
                </a:schemeClr>
              </a:solidFill>
            </a:endParaRPr>
          </a:p>
        </p:txBody>
      </p:sp>
      <p:sp>
        <p:nvSpPr>
          <p:cNvPr id="3" name="TextBox 2">
            <a:extLst>
              <a:ext uri="{FF2B5EF4-FFF2-40B4-BE49-F238E27FC236}">
                <a16:creationId xmlns:a16="http://schemas.microsoft.com/office/drawing/2014/main" id="{76E9B246-8BE9-2D48-F48C-3E6C3FB7C9AB}"/>
              </a:ext>
            </a:extLst>
          </p:cNvPr>
          <p:cNvSpPr txBox="1"/>
          <p:nvPr/>
        </p:nvSpPr>
        <p:spPr>
          <a:xfrm>
            <a:off x="4043188" y="4528750"/>
            <a:ext cx="7744860" cy="1323439"/>
          </a:xfrm>
          <a:prstGeom prst="rect">
            <a:avLst/>
          </a:prstGeom>
          <a:solidFill>
            <a:schemeClr val="accent6">
              <a:lumMod val="20000"/>
              <a:lumOff val="80000"/>
            </a:schemeClr>
          </a:solidFill>
        </p:spPr>
        <p:txBody>
          <a:bodyPr wrap="square">
            <a:spAutoFit/>
          </a:bodyPr>
          <a:lstStyle/>
          <a:p>
            <a:r>
              <a:rPr lang="en-GB" sz="2000" b="1" dirty="0"/>
              <a:t>Singapore: mainstream safety and health education in primary and secondary schools. Programme target children between the age of 7 and 16, as well as (teachers, cleaners, operation managers, etc.)</a:t>
            </a:r>
          </a:p>
        </p:txBody>
      </p:sp>
      <p:sp>
        <p:nvSpPr>
          <p:cNvPr id="2" name="TextBox 1">
            <a:extLst>
              <a:ext uri="{FF2B5EF4-FFF2-40B4-BE49-F238E27FC236}">
                <a16:creationId xmlns:a16="http://schemas.microsoft.com/office/drawing/2014/main" id="{9DB2AEE6-4A2A-7183-B8F6-A069BC273EB0}"/>
              </a:ext>
            </a:extLst>
          </p:cNvPr>
          <p:cNvSpPr txBox="1"/>
          <p:nvPr/>
        </p:nvSpPr>
        <p:spPr>
          <a:xfrm>
            <a:off x="2493341" y="465023"/>
            <a:ext cx="8259122" cy="584775"/>
          </a:xfrm>
          <a:prstGeom prst="rect">
            <a:avLst/>
          </a:prstGeom>
          <a:noFill/>
        </p:spPr>
        <p:txBody>
          <a:bodyPr wrap="square">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Role of Government</a:t>
            </a:r>
          </a:p>
        </p:txBody>
      </p:sp>
    </p:spTree>
    <p:extLst>
      <p:ext uri="{BB962C8B-B14F-4D97-AF65-F5344CB8AC3E}">
        <p14:creationId xmlns:p14="http://schemas.microsoft.com/office/powerpoint/2010/main" val="1760778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33</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776977" y="1270843"/>
            <a:ext cx="10570396" cy="4893647"/>
          </a:xfrm>
          <a:prstGeom prst="rect">
            <a:avLst/>
          </a:prstGeom>
          <a:noFill/>
        </p:spPr>
        <p:txBody>
          <a:bodyPr wrap="square" rtlCol="0">
            <a:spAutoFit/>
          </a:bodyPr>
          <a:lstStyle/>
          <a:p>
            <a:pPr>
              <a:lnSpc>
                <a:spcPct val="150000"/>
              </a:lnSpc>
            </a:pPr>
            <a:r>
              <a:rPr lang="en-GB" sz="2400" b="1" i="1" dirty="0">
                <a:latin typeface="Biome" panose="020B0503030204020804" pitchFamily="34" charset="0"/>
                <a:cs typeface="Biome" panose="020B0503030204020804" pitchFamily="34" charset="0"/>
              </a:rPr>
              <a:t>3. Improving OSH Regulations and Compliance</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developing tools and guidelines to inform employers on OSH for young workers; </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providing training and tools to labour/OSH administration, relevant local government agencies and other role players to support the implementation of the OSH/youth regulations.</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publicizing major violations of OSH requirements: costs to worker safety and health, and the sanctions or penalties imposed</a:t>
            </a:r>
            <a:endParaRPr lang="en-GB" sz="2400" b="1" dirty="0">
              <a:solidFill>
                <a:srgbClr val="FF0000"/>
              </a:solidFill>
              <a:latin typeface="Biome" panose="020B0503030204020804" pitchFamily="34" charset="0"/>
              <a:cs typeface="Biome" panose="020B0503030204020804" pitchFamily="34" charset="0"/>
            </a:endParaRPr>
          </a:p>
          <a:p>
            <a:endParaRPr lang="en-GB" sz="2400" b="1" dirty="0">
              <a:solidFill>
                <a:srgbClr val="FF0000"/>
              </a:solidFill>
            </a:endParaRPr>
          </a:p>
        </p:txBody>
      </p:sp>
      <p:sp>
        <p:nvSpPr>
          <p:cNvPr id="2" name="TextBox 1">
            <a:extLst>
              <a:ext uri="{FF2B5EF4-FFF2-40B4-BE49-F238E27FC236}">
                <a16:creationId xmlns:a16="http://schemas.microsoft.com/office/drawing/2014/main" id="{A8D46A6D-DEB3-376A-E640-4058ABECE265}"/>
              </a:ext>
            </a:extLst>
          </p:cNvPr>
          <p:cNvSpPr txBox="1"/>
          <p:nvPr/>
        </p:nvSpPr>
        <p:spPr>
          <a:xfrm>
            <a:off x="2493341" y="465023"/>
            <a:ext cx="8259122" cy="584775"/>
          </a:xfrm>
          <a:prstGeom prst="rect">
            <a:avLst/>
          </a:prstGeom>
          <a:noFill/>
        </p:spPr>
        <p:txBody>
          <a:bodyPr wrap="square">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Role of Government</a:t>
            </a:r>
          </a:p>
        </p:txBody>
      </p:sp>
    </p:spTree>
    <p:extLst>
      <p:ext uri="{BB962C8B-B14F-4D97-AF65-F5344CB8AC3E}">
        <p14:creationId xmlns:p14="http://schemas.microsoft.com/office/powerpoint/2010/main" val="18920251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34</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44774" y="1069164"/>
            <a:ext cx="9957903" cy="5447645"/>
          </a:xfrm>
          <a:prstGeom prst="rect">
            <a:avLst/>
          </a:prstGeom>
          <a:noFill/>
        </p:spPr>
        <p:txBody>
          <a:bodyPr wrap="square" rtlCol="0">
            <a:spAutoFit/>
          </a:bodyPr>
          <a:lstStyle/>
          <a:p>
            <a:pPr>
              <a:lnSpc>
                <a:spcPct val="150000"/>
              </a:lnSpc>
            </a:pPr>
            <a:r>
              <a:rPr lang="en-GB" sz="2400" b="1" i="1" dirty="0">
                <a:latin typeface="Biome" panose="020B0503030204020804" pitchFamily="34" charset="0"/>
                <a:cs typeface="Biome" panose="020B0503030204020804" pitchFamily="34" charset="0"/>
              </a:rPr>
              <a:t>4. Strengthening the Labour Inspection Role in Protecting Young Workers’ Safety and Health</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Enhance competence of labour inspectors to recognize and address any situations of child labour, including hazardous child labour during any  inspection visit.</a:t>
            </a:r>
          </a:p>
          <a:p>
            <a:pPr marL="342900" indent="-342900">
              <a:lnSpc>
                <a:spcPct val="150000"/>
              </a:lnSpc>
              <a:buFont typeface="Wingdings" panose="05000000000000000000" pitchFamily="2" charset="2"/>
              <a:buChar char="v"/>
            </a:pPr>
            <a:r>
              <a:rPr lang="en-GB" sz="2400" dirty="0">
                <a:latin typeface="Biome" panose="020B0503030204020804" pitchFamily="34" charset="0"/>
                <a:cs typeface="Biome" panose="020B0503030204020804" pitchFamily="34" charset="0"/>
              </a:rPr>
              <a:t>Provide for and formalize inter-agency collaboration: labour inspectors, ministries of education, social services and health, as well as employers’ and workers’ organizations, teachers, NGOs, the community and parents.</a:t>
            </a:r>
            <a:endParaRPr lang="en-GB" sz="2400" b="1" i="1" dirty="0">
              <a:latin typeface="Biome" panose="020B0503030204020804" pitchFamily="34" charset="0"/>
              <a:cs typeface="Biome" panose="020B0503030204020804" pitchFamily="34" charset="0"/>
            </a:endParaRPr>
          </a:p>
          <a:p>
            <a:endParaRPr lang="en-GB" sz="2400" b="1" dirty="0">
              <a:solidFill>
                <a:srgbClr val="FF0000"/>
              </a:solidFill>
            </a:endParaRPr>
          </a:p>
        </p:txBody>
      </p:sp>
      <p:sp>
        <p:nvSpPr>
          <p:cNvPr id="3" name="TextBox 2">
            <a:extLst>
              <a:ext uri="{FF2B5EF4-FFF2-40B4-BE49-F238E27FC236}">
                <a16:creationId xmlns:a16="http://schemas.microsoft.com/office/drawing/2014/main" id="{72576436-D9FC-F431-CA6F-F47841083D29}"/>
              </a:ext>
            </a:extLst>
          </p:cNvPr>
          <p:cNvSpPr txBox="1"/>
          <p:nvPr/>
        </p:nvSpPr>
        <p:spPr>
          <a:xfrm>
            <a:off x="10256704" y="1049798"/>
            <a:ext cx="1548188" cy="3970318"/>
          </a:xfrm>
          <a:prstGeom prst="rect">
            <a:avLst/>
          </a:prstGeom>
          <a:solidFill>
            <a:schemeClr val="bg2">
              <a:lumMod val="90000"/>
            </a:schemeClr>
          </a:solidFill>
        </p:spPr>
        <p:txBody>
          <a:bodyPr wrap="square">
            <a:spAutoFit/>
          </a:bodyPr>
          <a:lstStyle/>
          <a:p>
            <a:r>
              <a:rPr lang="en-GB" dirty="0"/>
              <a:t>Netherland: Every year the Labour Inspectorate carries out a holiday work programme focusing on industries where many young people and students do paid work.</a:t>
            </a:r>
          </a:p>
        </p:txBody>
      </p:sp>
      <p:sp>
        <p:nvSpPr>
          <p:cNvPr id="2" name="TextBox 1">
            <a:extLst>
              <a:ext uri="{FF2B5EF4-FFF2-40B4-BE49-F238E27FC236}">
                <a16:creationId xmlns:a16="http://schemas.microsoft.com/office/drawing/2014/main" id="{B413C2B5-E815-30DB-E6C4-C8DF7DFEBA86}"/>
              </a:ext>
            </a:extLst>
          </p:cNvPr>
          <p:cNvSpPr txBox="1"/>
          <p:nvPr/>
        </p:nvSpPr>
        <p:spPr>
          <a:xfrm>
            <a:off x="2493341" y="465023"/>
            <a:ext cx="8259122" cy="584775"/>
          </a:xfrm>
          <a:prstGeom prst="rect">
            <a:avLst/>
          </a:prstGeom>
          <a:noFill/>
        </p:spPr>
        <p:txBody>
          <a:bodyPr wrap="square">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Role of Government</a:t>
            </a:r>
          </a:p>
        </p:txBody>
      </p:sp>
    </p:spTree>
    <p:extLst>
      <p:ext uri="{BB962C8B-B14F-4D97-AF65-F5344CB8AC3E}">
        <p14:creationId xmlns:p14="http://schemas.microsoft.com/office/powerpoint/2010/main" val="34706920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35</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490538" y="652206"/>
            <a:ext cx="8158331" cy="830997"/>
          </a:xfrm>
          <a:prstGeom prst="rect">
            <a:avLst/>
          </a:prstGeom>
          <a:noFill/>
        </p:spPr>
        <p:txBody>
          <a:bodyPr wrap="square" rtlCol="0">
            <a:spAutoFit/>
          </a:bodyPr>
          <a:lstStyle/>
          <a:p>
            <a:endParaRPr lang="en-GB" sz="2400" b="1" dirty="0">
              <a:solidFill>
                <a:schemeClr val="accent6">
                  <a:lumMod val="50000"/>
                </a:schemeClr>
              </a:solidFill>
            </a:endParaRPr>
          </a:p>
          <a:p>
            <a:endParaRPr lang="en-GB" sz="2400" b="1" dirty="0">
              <a:solidFill>
                <a:schemeClr val="accent6">
                  <a:lumMod val="50000"/>
                </a:schemeClr>
              </a:solidFill>
            </a:endParaRPr>
          </a:p>
        </p:txBody>
      </p:sp>
      <p:sp>
        <p:nvSpPr>
          <p:cNvPr id="14" name="TextBox 13">
            <a:extLst>
              <a:ext uri="{FF2B5EF4-FFF2-40B4-BE49-F238E27FC236}">
                <a16:creationId xmlns:a16="http://schemas.microsoft.com/office/drawing/2014/main" id="{8E9643D2-30AD-4508-998B-7BABD9986530}"/>
              </a:ext>
            </a:extLst>
          </p:cNvPr>
          <p:cNvSpPr txBox="1"/>
          <p:nvPr/>
        </p:nvSpPr>
        <p:spPr>
          <a:xfrm>
            <a:off x="1098611" y="482930"/>
            <a:ext cx="10602851" cy="584775"/>
          </a:xfrm>
          <a:prstGeom prst="rect">
            <a:avLst/>
          </a:prstGeom>
          <a:noFill/>
        </p:spPr>
        <p:txBody>
          <a:bodyPr wrap="square" rtlCol="0">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Vulnerable workers: Workers in Informal Economy</a:t>
            </a:r>
          </a:p>
        </p:txBody>
      </p:sp>
      <p:sp>
        <p:nvSpPr>
          <p:cNvPr id="3" name="TextBox 2">
            <a:extLst>
              <a:ext uri="{FF2B5EF4-FFF2-40B4-BE49-F238E27FC236}">
                <a16:creationId xmlns:a16="http://schemas.microsoft.com/office/drawing/2014/main" id="{520414C0-0E61-A69C-E53C-73255B83D201}"/>
              </a:ext>
            </a:extLst>
          </p:cNvPr>
          <p:cNvSpPr txBox="1"/>
          <p:nvPr/>
        </p:nvSpPr>
        <p:spPr>
          <a:xfrm>
            <a:off x="1098611" y="1232632"/>
            <a:ext cx="10394159" cy="5020092"/>
          </a:xfrm>
          <a:prstGeom prst="rect">
            <a:avLst/>
          </a:prstGeom>
          <a:noFill/>
        </p:spPr>
        <p:txBody>
          <a:bodyPr wrap="square">
            <a:spAutoFit/>
          </a:bodyPr>
          <a:lstStyle/>
          <a:p>
            <a:pPr>
              <a:lnSpc>
                <a:spcPct val="150000"/>
              </a:lnSpc>
            </a:pPr>
            <a:r>
              <a:rPr lang="en-GB" sz="2400" b="0" i="0" dirty="0">
                <a:solidFill>
                  <a:srgbClr val="230050"/>
                </a:solidFill>
                <a:effectLst/>
                <a:latin typeface="Biome" panose="020B0503030204020804" pitchFamily="34" charset="0"/>
                <a:cs typeface="Biome" panose="020B0503030204020804" pitchFamily="34" charset="0"/>
              </a:rPr>
              <a:t>Informal economy: </a:t>
            </a:r>
            <a:r>
              <a:rPr lang="en-GB" sz="2400" dirty="0">
                <a:latin typeface="Biome" panose="020B0503030204020804" pitchFamily="34" charset="0"/>
                <a:cs typeface="Biome" panose="020B0503030204020804" pitchFamily="34" charset="0"/>
              </a:rPr>
              <a:t>‘informal economy’ refers to “ all economic activities by workers and economic units that are - in law or in practice - not covered or insufficiently covered by formal arrangements; and does not cover illicit activities, in particular the provision of services or the production, sale, possession or use of goods forbidden by law, including the illicit production and trafficking of drugs, the illicit manufacturing of and trafficking in firearms, trafficking in persons, and money laundering, as defined in the relevant international treaties”.  (ILO)</a:t>
            </a:r>
          </a:p>
        </p:txBody>
      </p:sp>
    </p:spTree>
    <p:extLst>
      <p:ext uri="{BB962C8B-B14F-4D97-AF65-F5344CB8AC3E}">
        <p14:creationId xmlns:p14="http://schemas.microsoft.com/office/powerpoint/2010/main" val="3137568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2797" y="491523"/>
            <a:ext cx="8726712" cy="608525"/>
          </a:xfrm>
        </p:spPr>
        <p:txBody>
          <a:bodyPr/>
          <a:lstStyle/>
          <a:p>
            <a:r>
              <a:rPr lang="en-GB" sz="3200" dirty="0"/>
              <a:t>Informal Economy</a:t>
            </a:r>
          </a:p>
        </p:txBody>
      </p:sp>
      <p:pic>
        <p:nvPicPr>
          <p:cNvPr id="3" name="Content Placeholder 3" descr="https://pbs.twimg.com/media/Dzb-KOSWsAUlvrA.jpg:large"/>
          <p:cNvPicPr>
            <a:picLocks/>
          </p:cNvPicPr>
          <p:nvPr/>
        </p:nvPicPr>
        <p:blipFill rotWithShape="1">
          <a:blip r:embed="rId2" cstate="print">
            <a:extLst>
              <a:ext uri="{28A0092B-C50C-407E-A947-70E740481C1C}">
                <a14:useLocalDpi xmlns:a14="http://schemas.microsoft.com/office/drawing/2010/main" val="0"/>
              </a:ext>
            </a:extLst>
          </a:blip>
          <a:srcRect t="28178" r="7532" b="13799"/>
          <a:stretch/>
        </p:blipFill>
        <p:spPr bwMode="auto">
          <a:xfrm>
            <a:off x="1661100" y="1293172"/>
            <a:ext cx="8187980" cy="5564828"/>
          </a:xfrm>
          <a:prstGeom prst="rect">
            <a:avLst/>
          </a:prstGeom>
          <a:noFill/>
          <a:ln>
            <a:noFill/>
          </a:ln>
          <a:extLst>
            <a:ext uri="{53640926-AAD7-44D8-BBD7-CCE9431645EC}">
              <a14:shadowObscured xmlns:a14="http://schemas.microsoft.com/office/drawing/2010/main"/>
            </a:ext>
          </a:extLst>
        </p:spPr>
      </p:pic>
      <p:sp>
        <p:nvSpPr>
          <p:cNvPr id="5" name="Oval 4">
            <a:extLst>
              <a:ext uri="{FF2B5EF4-FFF2-40B4-BE49-F238E27FC236}">
                <a16:creationId xmlns:a16="http://schemas.microsoft.com/office/drawing/2014/main" id="{8460E78C-CB43-D15A-A4ED-80768D064B36}"/>
              </a:ext>
            </a:extLst>
          </p:cNvPr>
          <p:cNvSpPr/>
          <p:nvPr/>
        </p:nvSpPr>
        <p:spPr>
          <a:xfrm>
            <a:off x="4924540" y="4715219"/>
            <a:ext cx="2787267" cy="225845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889645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37</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99230" y="1067705"/>
            <a:ext cx="8158331" cy="830997"/>
          </a:xfrm>
          <a:prstGeom prst="rect">
            <a:avLst/>
          </a:prstGeom>
          <a:noFill/>
        </p:spPr>
        <p:txBody>
          <a:bodyPr wrap="square" rtlCol="0">
            <a:spAutoFit/>
          </a:bodyPr>
          <a:lstStyle/>
          <a:p>
            <a:endParaRPr lang="en-GB" sz="2400" b="1" dirty="0">
              <a:solidFill>
                <a:schemeClr val="accent6">
                  <a:lumMod val="50000"/>
                </a:schemeClr>
              </a:solidFill>
            </a:endParaRPr>
          </a:p>
          <a:p>
            <a:endParaRPr lang="en-GB" sz="2400" b="1" dirty="0">
              <a:solidFill>
                <a:schemeClr val="accent6">
                  <a:lumMod val="50000"/>
                </a:schemeClr>
              </a:solidFill>
            </a:endParaRPr>
          </a:p>
        </p:txBody>
      </p:sp>
      <p:sp>
        <p:nvSpPr>
          <p:cNvPr id="14" name="TextBox 13">
            <a:extLst>
              <a:ext uri="{FF2B5EF4-FFF2-40B4-BE49-F238E27FC236}">
                <a16:creationId xmlns:a16="http://schemas.microsoft.com/office/drawing/2014/main" id="{8E9643D2-30AD-4508-998B-7BABD9986530}"/>
              </a:ext>
            </a:extLst>
          </p:cNvPr>
          <p:cNvSpPr txBox="1"/>
          <p:nvPr/>
        </p:nvSpPr>
        <p:spPr>
          <a:xfrm>
            <a:off x="1098611" y="482930"/>
            <a:ext cx="10602851" cy="584775"/>
          </a:xfrm>
          <a:prstGeom prst="rect">
            <a:avLst/>
          </a:prstGeom>
          <a:noFill/>
        </p:spPr>
        <p:txBody>
          <a:bodyPr wrap="square" rtlCol="0">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Vulnerable workers: Workers in Informal Economy</a:t>
            </a:r>
          </a:p>
        </p:txBody>
      </p:sp>
      <p:sp>
        <p:nvSpPr>
          <p:cNvPr id="3" name="TextBox 2">
            <a:extLst>
              <a:ext uri="{FF2B5EF4-FFF2-40B4-BE49-F238E27FC236}">
                <a16:creationId xmlns:a16="http://schemas.microsoft.com/office/drawing/2014/main" id="{520414C0-0E61-A69C-E53C-73255B83D201}"/>
              </a:ext>
            </a:extLst>
          </p:cNvPr>
          <p:cNvSpPr txBox="1"/>
          <p:nvPr/>
        </p:nvSpPr>
        <p:spPr>
          <a:xfrm>
            <a:off x="269199" y="1067705"/>
            <a:ext cx="11162263" cy="6186309"/>
          </a:xfrm>
          <a:prstGeom prst="rect">
            <a:avLst/>
          </a:prstGeom>
          <a:noFill/>
        </p:spPr>
        <p:txBody>
          <a:bodyPr wrap="square">
            <a:spAutoFit/>
          </a:bodyPr>
          <a:lstStyle/>
          <a:p>
            <a:pPr marL="342900" indent="-342900" algn="just">
              <a:lnSpc>
                <a:spcPct val="150000"/>
              </a:lnSpc>
              <a:buFont typeface="Wingdings" panose="05000000000000000000" pitchFamily="2" charset="2"/>
              <a:buChar char="Ø"/>
            </a:pPr>
            <a:r>
              <a:rPr lang="en-US" sz="2400" dirty="0">
                <a:latin typeface="Biome" panose="020B0503030204020804" pitchFamily="34" charset="0"/>
                <a:cs typeface="Biome" panose="020B0503030204020804" pitchFamily="34" charset="0"/>
              </a:rPr>
              <a:t>In some countries: the term carries same meaning as the “underground”, “shadow” or “grey” economy.</a:t>
            </a:r>
          </a:p>
          <a:p>
            <a:pPr marL="342900" indent="-342900" algn="just">
              <a:lnSpc>
                <a:spcPct val="150000"/>
              </a:lnSpc>
              <a:buFont typeface="Wingdings" panose="05000000000000000000" pitchFamily="2" charset="2"/>
              <a:buChar char="Ø"/>
            </a:pPr>
            <a:r>
              <a:rPr lang="en-US" sz="2400" dirty="0">
                <a:latin typeface="Biome" panose="020B0503030204020804" pitchFamily="34" charset="0"/>
                <a:cs typeface="Biome" panose="020B0503030204020804" pitchFamily="34" charset="0"/>
              </a:rPr>
              <a:t>In others, same as Small and Medium Enterprises (SMEs)</a:t>
            </a:r>
          </a:p>
          <a:p>
            <a:pPr marL="342900" indent="-342900" algn="just">
              <a:lnSpc>
                <a:spcPct val="150000"/>
              </a:lnSpc>
              <a:buFont typeface="Wingdings" panose="05000000000000000000" pitchFamily="2" charset="2"/>
              <a:buChar char="Ø"/>
            </a:pPr>
            <a:r>
              <a:rPr lang="en-US" sz="2400" dirty="0">
                <a:latin typeface="Biome" panose="020B0503030204020804" pitchFamily="34" charset="0"/>
                <a:cs typeface="Biome" panose="020B0503030204020804" pitchFamily="34" charset="0"/>
              </a:rPr>
              <a:t>Often not in conformity with legal requirements, e.g.--registration requirements</a:t>
            </a:r>
          </a:p>
          <a:p>
            <a:pPr marL="342900" indent="-342900" algn="just">
              <a:lnSpc>
                <a:spcPct val="150000"/>
              </a:lnSpc>
              <a:buFont typeface="Wingdings" panose="05000000000000000000" pitchFamily="2" charset="2"/>
              <a:buChar char="Ø"/>
            </a:pPr>
            <a:r>
              <a:rPr lang="en-US" sz="2400" dirty="0">
                <a:latin typeface="Biome" panose="020B0503030204020804" pitchFamily="34" charset="0"/>
                <a:cs typeface="Biome" panose="020B0503030204020804" pitchFamily="34" charset="0"/>
              </a:rPr>
              <a:t>Considered as a natural and flexible “shock absorber”</a:t>
            </a:r>
          </a:p>
          <a:p>
            <a:pPr marL="342900" indent="-342900" algn="just">
              <a:lnSpc>
                <a:spcPct val="150000"/>
              </a:lnSpc>
              <a:buFont typeface="Wingdings" panose="05000000000000000000" pitchFamily="2" charset="2"/>
              <a:buChar char="Ø"/>
            </a:pPr>
            <a:r>
              <a:rPr lang="en-US" sz="2400" dirty="0">
                <a:latin typeface="Biome" panose="020B0503030204020804" pitchFamily="34" charset="0"/>
                <a:cs typeface="Biome" panose="020B0503030204020804" pitchFamily="34" charset="0"/>
              </a:rPr>
              <a:t> Absorbs workers made redundant by formal structures</a:t>
            </a:r>
          </a:p>
          <a:p>
            <a:pPr marL="342900" indent="-342900" algn="just">
              <a:lnSpc>
                <a:spcPct val="150000"/>
              </a:lnSpc>
              <a:buFont typeface="Wingdings" panose="05000000000000000000" pitchFamily="2" charset="2"/>
              <a:buChar char="Ø"/>
            </a:pPr>
            <a:r>
              <a:rPr lang="en-US" sz="2400" dirty="0">
                <a:latin typeface="Biome" panose="020B0503030204020804" pitchFamily="34" charset="0"/>
                <a:cs typeface="Biome" panose="020B0503030204020804" pitchFamily="34" charset="0"/>
              </a:rPr>
              <a:t>Often produces legal, low-priced and accessible goods and services for poor consumers </a:t>
            </a:r>
          </a:p>
          <a:p>
            <a:pPr marL="342900" indent="-342900" algn="just">
              <a:lnSpc>
                <a:spcPct val="150000"/>
              </a:lnSpc>
              <a:buFont typeface="Wingdings" panose="05000000000000000000" pitchFamily="2" charset="2"/>
              <a:buChar char="Ø"/>
            </a:pPr>
            <a:r>
              <a:rPr lang="en-US" sz="2400" dirty="0">
                <a:latin typeface="Biome" panose="020B0503030204020804" pitchFamily="34" charset="0"/>
                <a:cs typeface="Biome" panose="020B0503030204020804" pitchFamily="34" charset="0"/>
              </a:rPr>
              <a:t>Makes up </a:t>
            </a:r>
            <a:r>
              <a:rPr lang="en-US" sz="2400" dirty="0">
                <a:latin typeface="Biome" panose="020B0503030204020804" pitchFamily="34" charset="0"/>
                <a:cs typeface="Biome" panose="020B0503030204020804" pitchFamily="34" charset="0"/>
                <a:hlinkClick r:id="rId3"/>
              </a:rPr>
              <a:t>85.8 per cent</a:t>
            </a:r>
            <a:r>
              <a:rPr lang="en-US" sz="2400" dirty="0">
                <a:latin typeface="Biome" panose="020B0503030204020804" pitchFamily="34" charset="0"/>
                <a:cs typeface="Biome" panose="020B0503030204020804" pitchFamily="34" charset="0"/>
              </a:rPr>
              <a:t> of employment in Africa</a:t>
            </a:r>
          </a:p>
          <a:p>
            <a:endParaRPr lang="en-GB" dirty="0"/>
          </a:p>
          <a:p>
            <a:endParaRPr lang="en-GB" dirty="0"/>
          </a:p>
        </p:txBody>
      </p:sp>
    </p:spTree>
    <p:extLst>
      <p:ext uri="{BB962C8B-B14F-4D97-AF65-F5344CB8AC3E}">
        <p14:creationId xmlns:p14="http://schemas.microsoft.com/office/powerpoint/2010/main" val="24296247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38</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699230" y="1067705"/>
            <a:ext cx="8158331" cy="830997"/>
          </a:xfrm>
          <a:prstGeom prst="rect">
            <a:avLst/>
          </a:prstGeom>
          <a:noFill/>
        </p:spPr>
        <p:txBody>
          <a:bodyPr wrap="square" rtlCol="0">
            <a:spAutoFit/>
          </a:bodyPr>
          <a:lstStyle/>
          <a:p>
            <a:endParaRPr lang="en-GB" sz="2400" b="1" dirty="0">
              <a:solidFill>
                <a:schemeClr val="accent6">
                  <a:lumMod val="50000"/>
                </a:schemeClr>
              </a:solidFill>
            </a:endParaRPr>
          </a:p>
          <a:p>
            <a:endParaRPr lang="en-GB" sz="2400" b="1" dirty="0">
              <a:solidFill>
                <a:schemeClr val="accent6">
                  <a:lumMod val="50000"/>
                </a:schemeClr>
              </a:solidFill>
            </a:endParaRPr>
          </a:p>
        </p:txBody>
      </p:sp>
      <p:sp>
        <p:nvSpPr>
          <p:cNvPr id="14" name="TextBox 13">
            <a:extLst>
              <a:ext uri="{FF2B5EF4-FFF2-40B4-BE49-F238E27FC236}">
                <a16:creationId xmlns:a16="http://schemas.microsoft.com/office/drawing/2014/main" id="{8E9643D2-30AD-4508-998B-7BABD9986530}"/>
              </a:ext>
            </a:extLst>
          </p:cNvPr>
          <p:cNvSpPr txBox="1"/>
          <p:nvPr/>
        </p:nvSpPr>
        <p:spPr>
          <a:xfrm>
            <a:off x="1098611" y="482930"/>
            <a:ext cx="10766555" cy="584775"/>
          </a:xfrm>
          <a:prstGeom prst="rect">
            <a:avLst/>
          </a:prstGeom>
          <a:noFill/>
        </p:spPr>
        <p:txBody>
          <a:bodyPr wrap="square" rtlCol="0">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Prevailing conditions: Workers in Informal Economy</a:t>
            </a:r>
          </a:p>
        </p:txBody>
      </p:sp>
      <p:sp>
        <p:nvSpPr>
          <p:cNvPr id="3" name="TextBox 2">
            <a:extLst>
              <a:ext uri="{FF2B5EF4-FFF2-40B4-BE49-F238E27FC236}">
                <a16:creationId xmlns:a16="http://schemas.microsoft.com/office/drawing/2014/main" id="{520414C0-0E61-A69C-E53C-73255B83D201}"/>
              </a:ext>
            </a:extLst>
          </p:cNvPr>
          <p:cNvSpPr txBox="1"/>
          <p:nvPr/>
        </p:nvSpPr>
        <p:spPr>
          <a:xfrm>
            <a:off x="699230" y="1118635"/>
            <a:ext cx="10394159" cy="5574090"/>
          </a:xfrm>
          <a:prstGeom prst="rect">
            <a:avLst/>
          </a:prstGeom>
          <a:noFill/>
        </p:spPr>
        <p:txBody>
          <a:bodyPr wrap="square">
            <a:spAutoFit/>
          </a:bodyPr>
          <a:lstStyle/>
          <a:p>
            <a:pPr marL="285750" indent="-285750">
              <a:lnSpc>
                <a:spcPct val="150000"/>
              </a:lnSpc>
              <a:buFont typeface="Wingdings" panose="05000000000000000000" pitchFamily="2" charset="2"/>
              <a:buChar char="Ø"/>
            </a:pPr>
            <a:r>
              <a:rPr lang="en-GB" sz="2400" b="0" i="0" dirty="0">
                <a:solidFill>
                  <a:srgbClr val="230050"/>
                </a:solidFill>
                <a:effectLst/>
                <a:latin typeface="Biome" panose="020B0503030204020804" pitchFamily="34" charset="0"/>
                <a:cs typeface="Biome" panose="020B0503030204020804" pitchFamily="34" charset="0"/>
              </a:rPr>
              <a:t>hazardous jobs, </a:t>
            </a:r>
          </a:p>
          <a:p>
            <a:pPr marL="285750" indent="-285750">
              <a:lnSpc>
                <a:spcPct val="150000"/>
              </a:lnSpc>
              <a:buFont typeface="Wingdings" panose="05000000000000000000" pitchFamily="2" charset="2"/>
              <a:buChar char="Ø"/>
            </a:pPr>
            <a:r>
              <a:rPr lang="en-GB" sz="2400" b="0" i="0" dirty="0">
                <a:solidFill>
                  <a:srgbClr val="230050"/>
                </a:solidFill>
                <a:effectLst/>
                <a:latin typeface="Biome" panose="020B0503030204020804" pitchFamily="34" charset="0"/>
                <a:cs typeface="Biome" panose="020B0503030204020804" pitchFamily="34" charset="0"/>
              </a:rPr>
              <a:t>units are small-scale, </a:t>
            </a:r>
          </a:p>
          <a:p>
            <a:pPr marL="285750" indent="-285750">
              <a:lnSpc>
                <a:spcPct val="150000"/>
              </a:lnSpc>
              <a:buFont typeface="Wingdings" panose="05000000000000000000" pitchFamily="2" charset="2"/>
              <a:buChar char="Ø"/>
            </a:pPr>
            <a:r>
              <a:rPr lang="en-GB" sz="2400" b="0" i="0" dirty="0">
                <a:solidFill>
                  <a:srgbClr val="230050"/>
                </a:solidFill>
                <a:effectLst/>
                <a:latin typeface="Biome" panose="020B0503030204020804" pitchFamily="34" charset="0"/>
                <a:cs typeface="Biome" panose="020B0503030204020804" pitchFamily="34" charset="0"/>
              </a:rPr>
              <a:t>engaging mainly non-waged and unorganised workers</a:t>
            </a:r>
          </a:p>
          <a:p>
            <a:pPr marL="285750" indent="-285750">
              <a:lnSpc>
                <a:spcPct val="150000"/>
              </a:lnSpc>
              <a:buFont typeface="Wingdings" panose="05000000000000000000" pitchFamily="2" charset="2"/>
              <a:buChar char="Ø"/>
            </a:pPr>
            <a:r>
              <a:rPr lang="en-GB" sz="2400" b="0" i="0" dirty="0">
                <a:solidFill>
                  <a:srgbClr val="230050"/>
                </a:solidFill>
                <a:effectLst/>
                <a:latin typeface="Biome" panose="020B0503030204020804" pitchFamily="34" charset="0"/>
                <a:cs typeface="Biome" panose="020B0503030204020804" pitchFamily="34" charset="0"/>
              </a:rPr>
              <a:t>precarious work processes and labour arrangements,</a:t>
            </a:r>
          </a:p>
          <a:p>
            <a:pPr marL="285750" indent="-285750">
              <a:lnSpc>
                <a:spcPct val="150000"/>
              </a:lnSpc>
              <a:buFont typeface="Wingdings" panose="05000000000000000000" pitchFamily="2" charset="2"/>
              <a:buChar char="Ø"/>
            </a:pPr>
            <a:r>
              <a:rPr lang="en-GB" sz="2400" b="0" i="0" dirty="0">
                <a:solidFill>
                  <a:srgbClr val="230050"/>
                </a:solidFill>
                <a:effectLst/>
                <a:latin typeface="Biome" panose="020B0503030204020804" pitchFamily="34" charset="0"/>
                <a:cs typeface="Biome" panose="020B0503030204020804" pitchFamily="34" charset="0"/>
              </a:rPr>
              <a:t> largely unregulated and unregistered, </a:t>
            </a:r>
          </a:p>
          <a:p>
            <a:pPr marL="285750" indent="-285750">
              <a:lnSpc>
                <a:spcPct val="150000"/>
              </a:lnSpc>
              <a:buFont typeface="Wingdings" panose="05000000000000000000" pitchFamily="2" charset="2"/>
              <a:buChar char="Ø"/>
            </a:pPr>
            <a:r>
              <a:rPr lang="en-GB" sz="2400" b="0" i="0" dirty="0">
                <a:solidFill>
                  <a:srgbClr val="230050"/>
                </a:solidFill>
                <a:effectLst/>
                <a:latin typeface="Biome" panose="020B0503030204020804" pitchFamily="34" charset="0"/>
                <a:cs typeface="Biome" panose="020B0503030204020804" pitchFamily="34" charset="0"/>
              </a:rPr>
              <a:t>falling outside of state regulations and control, especially OSH and social protection</a:t>
            </a:r>
            <a:r>
              <a:rPr lang="en-GB" sz="2400" dirty="0">
                <a:solidFill>
                  <a:srgbClr val="230050"/>
                </a:solidFill>
                <a:latin typeface="Biome" panose="020B0503030204020804" pitchFamily="34" charset="0"/>
                <a:cs typeface="Biome" panose="020B0503030204020804" pitchFamily="34" charset="0"/>
              </a:rPr>
              <a:t>,</a:t>
            </a:r>
          </a:p>
          <a:p>
            <a:pPr marL="285750" indent="-285750">
              <a:lnSpc>
                <a:spcPct val="150000"/>
              </a:lnSpc>
              <a:buFont typeface="Wingdings" panose="05000000000000000000" pitchFamily="2" charset="2"/>
              <a:buChar char="Ø"/>
            </a:pPr>
            <a:r>
              <a:rPr lang="en-GB" sz="2400" dirty="0">
                <a:solidFill>
                  <a:srgbClr val="230050"/>
                </a:solidFill>
                <a:latin typeface="Biome" panose="020B0503030204020804" pitchFamily="34" charset="0"/>
                <a:cs typeface="Biome" panose="020B0503030204020804" pitchFamily="34" charset="0"/>
              </a:rPr>
              <a:t>l</a:t>
            </a:r>
            <a:r>
              <a:rPr lang="en-GB" sz="2400" b="0" i="0" dirty="0">
                <a:solidFill>
                  <a:srgbClr val="230050"/>
                </a:solidFill>
                <a:effectLst/>
                <a:latin typeface="Biome" panose="020B0503030204020804" pitchFamily="34" charset="0"/>
                <a:cs typeface="Biome" panose="020B0503030204020804" pitchFamily="34" charset="0"/>
              </a:rPr>
              <a:t>acking necessary awareness, technical means and resources for OSH</a:t>
            </a:r>
          </a:p>
          <a:p>
            <a:pPr marL="285750" indent="-285750">
              <a:lnSpc>
                <a:spcPct val="150000"/>
              </a:lnSpc>
              <a:buFont typeface="Wingdings" panose="05000000000000000000" pitchFamily="2" charset="2"/>
              <a:buChar char="Ø"/>
            </a:pPr>
            <a:r>
              <a:rPr lang="en-GB" sz="2400" b="0" i="0" dirty="0">
                <a:solidFill>
                  <a:srgbClr val="230050"/>
                </a:solidFill>
                <a:effectLst/>
                <a:latin typeface="Biome" panose="020B0503030204020804" pitchFamily="34" charset="0"/>
                <a:cs typeface="Biome" panose="020B0503030204020804" pitchFamily="34" charset="0"/>
              </a:rPr>
              <a:t>vulnerable to diseases and poor health.</a:t>
            </a:r>
            <a:endParaRPr lang="en-GB"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15139024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2796" y="294878"/>
            <a:ext cx="10181888" cy="608525"/>
          </a:xfrm>
        </p:spPr>
        <p:txBody>
          <a:bodyPr/>
          <a:lstStyle/>
          <a:p>
            <a:r>
              <a:rPr lang="en-GB" sz="3200" dirty="0"/>
              <a:t>How OSH inspection can reach informal economy</a:t>
            </a:r>
          </a:p>
        </p:txBody>
      </p:sp>
      <p:sp>
        <p:nvSpPr>
          <p:cNvPr id="3" name="Content Placeholder 2"/>
          <p:cNvSpPr txBox="1">
            <a:spLocks/>
          </p:cNvSpPr>
          <p:nvPr/>
        </p:nvSpPr>
        <p:spPr>
          <a:xfrm>
            <a:off x="629919" y="1157210"/>
            <a:ext cx="11047308" cy="4978119"/>
          </a:xfrm>
          <a:prstGeom prst="rect">
            <a:avLst/>
          </a:prstGeom>
        </p:spPr>
        <p:txBody>
          <a:bodyPr>
            <a:noAutofit/>
          </a:bodyPr>
          <a:lstStyle>
            <a:lvl1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1pPr>
            <a:lvl2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2pPr>
            <a:lvl3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3pPr>
            <a:lvl4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4pPr>
            <a:lvl5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2400" dirty="0">
                <a:latin typeface="Biome" panose="020B0503030204020804" pitchFamily="34" charset="0"/>
                <a:cs typeface="Biome" panose="020B0503030204020804" pitchFamily="34" charset="0"/>
              </a:rPr>
              <a:t>Rethink the traditional </a:t>
            </a:r>
            <a:r>
              <a:rPr lang="en-GB" sz="2400" dirty="0">
                <a:latin typeface="Biome" panose="020B0503030204020804" pitchFamily="34" charset="0"/>
                <a:cs typeface="Biome" panose="020B0503030204020804" pitchFamily="34" charset="0"/>
              </a:rPr>
              <a:t>functions and methods of work of labour </a:t>
            </a:r>
            <a:r>
              <a:rPr lang="en-US" sz="2400" dirty="0">
                <a:latin typeface="Biome" panose="020B0503030204020804" pitchFamily="34" charset="0"/>
                <a:cs typeface="Biome" panose="020B0503030204020804" pitchFamily="34" charset="0"/>
              </a:rPr>
              <a:t>administration. </a:t>
            </a:r>
            <a:endParaRPr lang="en-GB" sz="2400" dirty="0">
              <a:latin typeface="Biome" panose="020B0503030204020804" pitchFamily="34" charset="0"/>
              <a:cs typeface="Biome" panose="020B0503030204020804" pitchFamily="34" charset="0"/>
            </a:endParaRPr>
          </a:p>
          <a:p>
            <a:pPr algn="just"/>
            <a:r>
              <a:rPr lang="en-US" sz="2400" dirty="0">
                <a:latin typeface="Biome" panose="020B0503030204020804" pitchFamily="34" charset="0"/>
                <a:cs typeface="Biome" panose="020B0503030204020804" pitchFamily="34" charset="0"/>
              </a:rPr>
              <a:t>Develop strategies for and commit resources to OSH </a:t>
            </a:r>
            <a:r>
              <a:rPr lang="en-US" sz="2400" dirty="0" err="1">
                <a:latin typeface="Biome" panose="020B0503030204020804" pitchFamily="34" charset="0"/>
                <a:cs typeface="Biome" panose="020B0503030204020804" pitchFamily="34" charset="0"/>
              </a:rPr>
              <a:t>programmes</a:t>
            </a:r>
            <a:r>
              <a:rPr lang="en-US" sz="2400" dirty="0">
                <a:latin typeface="Biome" panose="020B0503030204020804" pitchFamily="34" charset="0"/>
                <a:cs typeface="Biome" panose="020B0503030204020804" pitchFamily="34" charset="0"/>
              </a:rPr>
              <a:t> for informal sector. </a:t>
            </a:r>
          </a:p>
          <a:p>
            <a:pPr algn="just"/>
            <a:r>
              <a:rPr lang="en-US" sz="2400" dirty="0">
                <a:latin typeface="Biome" panose="020B0503030204020804" pitchFamily="34" charset="0"/>
                <a:cs typeface="Biome" panose="020B0503030204020804" pitchFamily="34" charset="0"/>
              </a:rPr>
              <a:t>Develop information and awareness raising campaigns with focus on advice on cheaper ways to comply with the law e.g. </a:t>
            </a:r>
            <a:r>
              <a:rPr lang="en-US" sz="2400" dirty="0">
                <a:latin typeface="Biome" panose="020B0503030204020804" pitchFamily="34" charset="0"/>
                <a:cs typeface="Biome" panose="020B0503030204020804" pitchFamily="34" charset="0"/>
                <a:hlinkClick r:id="rId2"/>
              </a:rPr>
              <a:t>participatory action-oriented approach training (PAOT)</a:t>
            </a:r>
            <a:r>
              <a:rPr lang="en-US" sz="2400" dirty="0">
                <a:latin typeface="Biome" panose="020B0503030204020804" pitchFamily="34" charset="0"/>
                <a:cs typeface="Biome" panose="020B0503030204020804" pitchFamily="34" charset="0"/>
              </a:rPr>
              <a:t>, </a:t>
            </a:r>
          </a:p>
          <a:p>
            <a:pPr algn="just"/>
            <a:r>
              <a:rPr lang="en-US" sz="2400" dirty="0">
                <a:latin typeface="Biome" panose="020B0503030204020804" pitchFamily="34" charset="0"/>
                <a:cs typeface="Biome" panose="020B0503030204020804" pitchFamily="34" charset="0"/>
              </a:rPr>
              <a:t>Encourage organization of MSEs and their workers, it is essential to finding solutions to their specific problems.</a:t>
            </a:r>
          </a:p>
          <a:p>
            <a:pPr algn="just"/>
            <a:r>
              <a:rPr lang="en-US" sz="2400" dirty="0">
                <a:latin typeface="Biome" panose="020B0503030204020804" pitchFamily="34" charset="0"/>
                <a:cs typeface="Biome" panose="020B0503030204020804" pitchFamily="34" charset="0"/>
              </a:rPr>
              <a:t>Improve data and knowledge of informality in a country contexts, for policy development.</a:t>
            </a:r>
          </a:p>
        </p:txBody>
      </p:sp>
    </p:spTree>
    <p:extLst>
      <p:ext uri="{BB962C8B-B14F-4D97-AF65-F5344CB8AC3E}">
        <p14:creationId xmlns:p14="http://schemas.microsoft.com/office/powerpoint/2010/main" val="3146609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4</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357278" y="1191762"/>
            <a:ext cx="11629073" cy="4154984"/>
          </a:xfrm>
          <a:prstGeom prst="rect">
            <a:avLst/>
          </a:prstGeom>
          <a:noFill/>
        </p:spPr>
        <p:txBody>
          <a:bodyPr wrap="square" rtlCol="0">
            <a:spAutoFit/>
          </a:bodyPr>
          <a:lstStyle/>
          <a:p>
            <a:r>
              <a:rPr lang="en-GB" sz="2400" b="1" dirty="0">
                <a:solidFill>
                  <a:schemeClr val="accent6">
                    <a:lumMod val="50000"/>
                  </a:schemeClr>
                </a:solidFill>
                <a:latin typeface="Biome" panose="020B0503030204020804" pitchFamily="34" charset="0"/>
                <a:cs typeface="Biome" panose="020B0503030204020804" pitchFamily="34" charset="0"/>
              </a:rPr>
              <a:t>High risk sectors</a:t>
            </a:r>
          </a:p>
          <a:p>
            <a:r>
              <a:rPr lang="en-GB" sz="2400" dirty="0">
                <a:solidFill>
                  <a:schemeClr val="accent6">
                    <a:lumMod val="50000"/>
                  </a:schemeClr>
                </a:solidFill>
                <a:latin typeface="Biome" panose="020B0503030204020804" pitchFamily="34" charset="0"/>
                <a:cs typeface="Biome" panose="020B0503030204020804" pitchFamily="34" charset="0"/>
              </a:rPr>
              <a:t>Facts, Definitions, Common hazards and challenges, Stake and duty holders, Inspection and Compliance, regarding:</a:t>
            </a:r>
          </a:p>
          <a:p>
            <a:pPr marL="342900" indent="-342900">
              <a:buFont typeface="Arial" panose="020B0604020202020204" pitchFamily="34" charset="0"/>
              <a:buChar char="•"/>
            </a:pPr>
            <a:r>
              <a:rPr lang="en-GB" sz="2400" dirty="0">
                <a:solidFill>
                  <a:srgbClr val="C00000"/>
                </a:solidFill>
                <a:latin typeface="Biome" panose="020B0503030204020804" pitchFamily="34" charset="0"/>
                <a:cs typeface="Biome" panose="020B0503030204020804" pitchFamily="34" charset="0"/>
              </a:rPr>
              <a:t>Construction</a:t>
            </a:r>
          </a:p>
          <a:p>
            <a:pPr marL="342900" indent="-342900">
              <a:buFont typeface="Arial" panose="020B0604020202020204" pitchFamily="34" charset="0"/>
              <a:buChar char="•"/>
            </a:pPr>
            <a:r>
              <a:rPr lang="en-GB" sz="2400" dirty="0">
                <a:solidFill>
                  <a:srgbClr val="C00000"/>
                </a:solidFill>
                <a:latin typeface="Biome" panose="020B0503030204020804" pitchFamily="34" charset="0"/>
                <a:cs typeface="Biome" panose="020B0503030204020804" pitchFamily="34" charset="0"/>
              </a:rPr>
              <a:t>Agriculture</a:t>
            </a:r>
          </a:p>
          <a:p>
            <a:endParaRPr lang="en-GB" sz="2400" dirty="0">
              <a:solidFill>
                <a:schemeClr val="accent6">
                  <a:lumMod val="50000"/>
                </a:schemeClr>
              </a:solidFill>
              <a:latin typeface="Biome" panose="020B0503030204020804" pitchFamily="34" charset="0"/>
              <a:cs typeface="Biome" panose="020B0503030204020804" pitchFamily="34" charset="0"/>
            </a:endParaRPr>
          </a:p>
          <a:p>
            <a:r>
              <a:rPr lang="en-GB" sz="2400" b="1" dirty="0">
                <a:solidFill>
                  <a:schemeClr val="accent6">
                    <a:lumMod val="50000"/>
                  </a:schemeClr>
                </a:solidFill>
                <a:latin typeface="Biome" panose="020B0503030204020804" pitchFamily="34" charset="0"/>
                <a:cs typeface="Biome" panose="020B0503030204020804" pitchFamily="34" charset="0"/>
              </a:rPr>
              <a:t>Vulnerable workers</a:t>
            </a:r>
          </a:p>
          <a:p>
            <a:r>
              <a:rPr lang="en-GB" sz="2400" dirty="0">
                <a:solidFill>
                  <a:schemeClr val="accent6">
                    <a:lumMod val="50000"/>
                  </a:schemeClr>
                </a:solidFill>
                <a:latin typeface="Biome" panose="020B0503030204020804" pitchFamily="34" charset="0"/>
                <a:cs typeface="Biome" panose="020B0503030204020804" pitchFamily="34" charset="0"/>
              </a:rPr>
              <a:t>Characteristics of vulnerable workers</a:t>
            </a:r>
          </a:p>
          <a:p>
            <a:r>
              <a:rPr lang="en-GB" sz="2400" dirty="0">
                <a:solidFill>
                  <a:schemeClr val="accent6">
                    <a:lumMod val="50000"/>
                  </a:schemeClr>
                </a:solidFill>
                <a:latin typeface="Biome" panose="020B0503030204020804" pitchFamily="34" charset="0"/>
                <a:cs typeface="Biome" panose="020B0503030204020804" pitchFamily="34" charset="0"/>
              </a:rPr>
              <a:t>Facts, Definitions, Common hazards and challenges, Protection, regarding:</a:t>
            </a:r>
          </a:p>
          <a:p>
            <a:r>
              <a:rPr lang="en-GB" sz="2400" dirty="0">
                <a:solidFill>
                  <a:srgbClr val="C00000"/>
                </a:solidFill>
                <a:latin typeface="Biome" panose="020B0503030204020804" pitchFamily="34" charset="0"/>
                <a:cs typeface="Biome" panose="020B0503030204020804" pitchFamily="34" charset="0"/>
              </a:rPr>
              <a:t>Young workers</a:t>
            </a:r>
          </a:p>
          <a:p>
            <a:r>
              <a:rPr lang="en-GB" sz="2400" dirty="0">
                <a:solidFill>
                  <a:srgbClr val="C00000"/>
                </a:solidFill>
                <a:latin typeface="Biome" panose="020B0503030204020804" pitchFamily="34" charset="0"/>
                <a:cs typeface="Biome" panose="020B0503030204020804" pitchFamily="34" charset="0"/>
              </a:rPr>
              <a:t>Workers in Informal economy</a:t>
            </a:r>
            <a:endParaRPr lang="en-GB" sz="2400" dirty="0">
              <a:solidFill>
                <a:schemeClr val="accent6">
                  <a:lumMod val="50000"/>
                </a:schemeClr>
              </a:solidFill>
              <a:latin typeface="Biome" panose="020B0503030204020804" pitchFamily="34" charset="0"/>
              <a:cs typeface="Biome" panose="020B0503030204020804" pitchFamily="34" charset="0"/>
            </a:endParaRPr>
          </a:p>
        </p:txBody>
      </p:sp>
      <p:sp>
        <p:nvSpPr>
          <p:cNvPr id="14" name="TextBox 13">
            <a:extLst>
              <a:ext uri="{FF2B5EF4-FFF2-40B4-BE49-F238E27FC236}">
                <a16:creationId xmlns:a16="http://schemas.microsoft.com/office/drawing/2014/main" id="{8E9643D2-30AD-4508-998B-7BABD9986530}"/>
              </a:ext>
            </a:extLst>
          </p:cNvPr>
          <p:cNvSpPr txBox="1"/>
          <p:nvPr/>
        </p:nvSpPr>
        <p:spPr>
          <a:xfrm>
            <a:off x="2257794" y="283612"/>
            <a:ext cx="10602851" cy="584775"/>
          </a:xfrm>
          <a:prstGeom prst="rect">
            <a:avLst/>
          </a:prstGeom>
          <a:noFill/>
        </p:spPr>
        <p:txBody>
          <a:bodyPr wrap="square" rtlCol="0">
            <a:spAutoFit/>
          </a:bodyPr>
          <a:lstStyle/>
          <a:p>
            <a:pPr algn="l"/>
            <a:r>
              <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rPr>
              <a:t>COURSE OUTLINE</a:t>
            </a:r>
          </a:p>
        </p:txBody>
      </p:sp>
    </p:spTree>
    <p:extLst>
      <p:ext uri="{BB962C8B-B14F-4D97-AF65-F5344CB8AC3E}">
        <p14:creationId xmlns:p14="http://schemas.microsoft.com/office/powerpoint/2010/main" val="32440757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3893" y="386646"/>
            <a:ext cx="8003627" cy="608525"/>
          </a:xfrm>
        </p:spPr>
        <p:txBody>
          <a:bodyPr/>
          <a:lstStyle/>
          <a:p>
            <a:r>
              <a:rPr lang="en-GB" sz="3200" dirty="0"/>
              <a:t>Direct roles of OSH Inspectorate</a:t>
            </a:r>
          </a:p>
        </p:txBody>
      </p:sp>
      <p:sp>
        <p:nvSpPr>
          <p:cNvPr id="3" name="Content Placeholder 2"/>
          <p:cNvSpPr txBox="1">
            <a:spLocks/>
          </p:cNvSpPr>
          <p:nvPr/>
        </p:nvSpPr>
        <p:spPr>
          <a:xfrm>
            <a:off x="751840" y="1046187"/>
            <a:ext cx="10871201" cy="5801784"/>
          </a:xfrm>
          <a:prstGeom prst="rect">
            <a:avLst/>
          </a:prstGeom>
        </p:spPr>
        <p:txBody>
          <a:bodyPr>
            <a:noAutofit/>
          </a:bodyPr>
          <a:lstStyle>
            <a:lvl1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1pPr>
            <a:lvl2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2pPr>
            <a:lvl3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3pPr>
            <a:lvl4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4pPr>
            <a:lvl5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2400" dirty="0">
                <a:latin typeface="Biome" panose="020B0503030204020804" pitchFamily="34" charset="0"/>
                <a:cs typeface="Biome" panose="020B0503030204020804" pitchFamily="34" charset="0"/>
              </a:rPr>
              <a:t>In consultation with informal economy/SMEs representatives, devise and promote measures to minimize hazards: </a:t>
            </a:r>
          </a:p>
          <a:p>
            <a:pPr algn="just">
              <a:buFont typeface="Wingdings" panose="05000000000000000000" pitchFamily="2" charset="2"/>
              <a:buChar char="v"/>
            </a:pPr>
            <a:r>
              <a:rPr lang="en-US" sz="2400" dirty="0">
                <a:latin typeface="Biome" panose="020B0503030204020804" pitchFamily="34" charset="0"/>
                <a:cs typeface="Biome" panose="020B0503030204020804" pitchFamily="34" charset="0"/>
              </a:rPr>
              <a:t>providing information on preventive measures, safe workplace </a:t>
            </a:r>
            <a:r>
              <a:rPr lang="en-US" sz="2400" dirty="0" err="1">
                <a:latin typeface="Biome" panose="020B0503030204020804" pitchFamily="34" charset="0"/>
                <a:cs typeface="Biome" panose="020B0503030204020804" pitchFamily="34" charset="0"/>
              </a:rPr>
              <a:t>behaviour</a:t>
            </a:r>
            <a:r>
              <a:rPr lang="en-US" sz="2400" dirty="0">
                <a:latin typeface="Biome" panose="020B0503030204020804" pitchFamily="34" charset="0"/>
                <a:cs typeface="Biome" panose="020B0503030204020804" pitchFamily="34" charset="0"/>
              </a:rPr>
              <a:t>; </a:t>
            </a:r>
          </a:p>
          <a:p>
            <a:pPr algn="just">
              <a:buFont typeface="Wingdings" panose="05000000000000000000" pitchFamily="2" charset="2"/>
              <a:buChar char="v"/>
            </a:pPr>
            <a:r>
              <a:rPr lang="en-US" sz="2400" dirty="0">
                <a:latin typeface="Biome" panose="020B0503030204020804" pitchFamily="34" charset="0"/>
                <a:cs typeface="Biome" panose="020B0503030204020804" pitchFamily="34" charset="0"/>
              </a:rPr>
              <a:t>developing freely accessible and easily understandable communication materials; </a:t>
            </a:r>
          </a:p>
          <a:p>
            <a:pPr algn="just">
              <a:buFont typeface="Wingdings" panose="05000000000000000000" pitchFamily="2" charset="2"/>
              <a:buChar char="v"/>
            </a:pPr>
            <a:r>
              <a:rPr lang="en-US" sz="2400" dirty="0">
                <a:latin typeface="Biome" panose="020B0503030204020804" pitchFamily="34" charset="0"/>
                <a:cs typeface="Biome" panose="020B0503030204020804" pitchFamily="34" charset="0"/>
              </a:rPr>
              <a:t>ensuring workplace hygiene and disinfection of premises, </a:t>
            </a:r>
          </a:p>
          <a:p>
            <a:pPr algn="just">
              <a:buFont typeface="Wingdings" panose="05000000000000000000" pitchFamily="2" charset="2"/>
              <a:buChar char="v"/>
            </a:pPr>
            <a:r>
              <a:rPr lang="en-US" sz="2400" dirty="0">
                <a:latin typeface="Biome" panose="020B0503030204020804" pitchFamily="34" charset="0"/>
                <a:cs typeface="Biome" panose="020B0503030204020804" pitchFamily="34" charset="0"/>
              </a:rPr>
              <a:t>identifying and equipping/re-organizing risk areas</a:t>
            </a:r>
          </a:p>
        </p:txBody>
      </p:sp>
    </p:spTree>
    <p:extLst>
      <p:ext uri="{BB962C8B-B14F-4D97-AF65-F5344CB8AC3E}">
        <p14:creationId xmlns:p14="http://schemas.microsoft.com/office/powerpoint/2010/main" val="37766987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2797" y="491523"/>
            <a:ext cx="8003627" cy="608525"/>
          </a:xfrm>
        </p:spPr>
        <p:txBody>
          <a:bodyPr/>
          <a:lstStyle/>
          <a:p>
            <a:r>
              <a:rPr lang="en-GB" sz="3200" dirty="0"/>
              <a:t>Direct roles of OSH Inspectorate</a:t>
            </a:r>
          </a:p>
        </p:txBody>
      </p:sp>
      <p:sp>
        <p:nvSpPr>
          <p:cNvPr id="3" name="Content Placeholder 2"/>
          <p:cNvSpPr txBox="1">
            <a:spLocks/>
          </p:cNvSpPr>
          <p:nvPr/>
        </p:nvSpPr>
        <p:spPr>
          <a:xfrm>
            <a:off x="751840" y="1427532"/>
            <a:ext cx="10850225" cy="4419384"/>
          </a:xfrm>
          <a:prstGeom prst="rect">
            <a:avLst/>
          </a:prstGeom>
        </p:spPr>
        <p:txBody>
          <a:bodyPr>
            <a:normAutofit/>
          </a:bodyPr>
          <a:lstStyle>
            <a:lvl1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1pPr>
            <a:lvl2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2pPr>
            <a:lvl3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3pPr>
            <a:lvl4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4pPr>
            <a:lvl5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2400" dirty="0">
                <a:latin typeface="Biome" panose="020B0503030204020804" pitchFamily="34" charset="0"/>
                <a:cs typeface="Biome" panose="020B0503030204020804" pitchFamily="34" charset="0"/>
              </a:rPr>
              <a:t>In consultation with informal economy/SMEs representatives, develop sector- and occupation-specific health guidelines, covering </a:t>
            </a:r>
            <a:r>
              <a:rPr lang="en-US" sz="2400" dirty="0">
                <a:latin typeface="Biome" panose="020B0503030204020804" pitchFamily="34" charset="0"/>
                <a:cs typeface="Biome" panose="020B0503030204020804" pitchFamily="34" charset="0"/>
                <a:hlinkClick r:id="rId2"/>
              </a:rPr>
              <a:t>risk mapping and assessment, </a:t>
            </a:r>
            <a:r>
              <a:rPr lang="en-US" sz="2400" dirty="0">
                <a:latin typeface="Biome" panose="020B0503030204020804" pitchFamily="34" charset="0"/>
                <a:cs typeface="Biome" panose="020B0503030204020804" pitchFamily="34" charset="0"/>
              </a:rPr>
              <a:t>and OSH promotion </a:t>
            </a:r>
            <a:r>
              <a:rPr lang="en-US" sz="2400" dirty="0" err="1">
                <a:latin typeface="Biome" panose="020B0503030204020804" pitchFamily="34" charset="0"/>
                <a:cs typeface="Biome" panose="020B0503030204020804" pitchFamily="34" charset="0"/>
              </a:rPr>
              <a:t>progranne</a:t>
            </a:r>
            <a:endParaRPr lang="en-US" sz="2400" dirty="0">
              <a:latin typeface="Biome" panose="020B0503030204020804" pitchFamily="34" charset="0"/>
              <a:cs typeface="Biome" panose="020B0503030204020804" pitchFamily="34" charset="0"/>
            </a:endParaRPr>
          </a:p>
          <a:p>
            <a:pPr algn="just"/>
            <a:r>
              <a:rPr lang="en-US" sz="2400" dirty="0">
                <a:latin typeface="Biome" panose="020B0503030204020804" pitchFamily="34" charset="0"/>
                <a:cs typeface="Biome" panose="020B0503030204020804" pitchFamily="34" charset="0"/>
              </a:rPr>
              <a:t>Cooperate and collaborate with relevant authorities, e.g. public health, municipal, etc. and relevant representatives in </a:t>
            </a:r>
            <a:r>
              <a:rPr lang="en-US" sz="2400" dirty="0">
                <a:latin typeface="Biome" panose="020B0503030204020804" pitchFamily="34" charset="0"/>
                <a:cs typeface="Biome" panose="020B0503030204020804" pitchFamily="34" charset="0"/>
                <a:hlinkClick r:id="rId2"/>
              </a:rPr>
              <a:t>inspection</a:t>
            </a:r>
            <a:endParaRPr lang="en-US" sz="2400" dirty="0">
              <a:latin typeface="Biome" panose="020B0503030204020804" pitchFamily="34" charset="0"/>
              <a:cs typeface="Biome" panose="020B0503030204020804" pitchFamily="34" charset="0"/>
            </a:endParaRPr>
          </a:p>
          <a:p>
            <a:pPr algn="just"/>
            <a:r>
              <a:rPr lang="en-US" sz="2400" dirty="0">
                <a:latin typeface="Biome" panose="020B0503030204020804" pitchFamily="34" charset="0"/>
                <a:cs typeface="Biome" panose="020B0503030204020804" pitchFamily="34" charset="0"/>
              </a:rPr>
              <a:t>Facilitate access to and correct use of PPEs.</a:t>
            </a:r>
          </a:p>
          <a:p>
            <a:pPr indent="0" algn="just">
              <a:buNone/>
            </a:pPr>
            <a:endParaRPr lang="en-US" sz="2267" dirty="0"/>
          </a:p>
          <a:p>
            <a:pPr algn="just"/>
            <a:endParaRPr lang="en-US" sz="2267" dirty="0"/>
          </a:p>
        </p:txBody>
      </p:sp>
    </p:spTree>
    <p:extLst>
      <p:ext uri="{BB962C8B-B14F-4D97-AF65-F5344CB8AC3E}">
        <p14:creationId xmlns:p14="http://schemas.microsoft.com/office/powerpoint/2010/main" val="22297777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2797" y="334207"/>
            <a:ext cx="9762377" cy="608525"/>
          </a:xfrm>
        </p:spPr>
        <p:txBody>
          <a:bodyPr/>
          <a:lstStyle/>
          <a:p>
            <a:r>
              <a:rPr lang="en-GB" sz="3200" dirty="0"/>
              <a:t>Some of adaptable ILO programme for informal economy/SMEs</a:t>
            </a:r>
          </a:p>
        </p:txBody>
      </p:sp>
      <p:sp>
        <p:nvSpPr>
          <p:cNvPr id="3" name="Content Placeholder 2"/>
          <p:cNvSpPr txBox="1">
            <a:spLocks/>
          </p:cNvSpPr>
          <p:nvPr/>
        </p:nvSpPr>
        <p:spPr>
          <a:xfrm>
            <a:off x="709421" y="1450942"/>
            <a:ext cx="10813985" cy="5195665"/>
          </a:xfrm>
          <a:prstGeom prst="rect">
            <a:avLst/>
          </a:prstGeom>
        </p:spPr>
        <p:txBody>
          <a:bodyPr>
            <a:normAutofit/>
          </a:bodyPr>
          <a:lstStyle>
            <a:lvl1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1pPr>
            <a:lvl2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2pPr>
            <a:lvl3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3pPr>
            <a:lvl4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4pPr>
            <a:lvl5pPr marL="0" indent="104400" algn="l" defTabSz="457200" rtl="0" eaLnBrk="1" latinLnBrk="0" hangingPunct="1">
              <a:lnSpc>
                <a:spcPct val="90000"/>
              </a:lnSpc>
              <a:spcBef>
                <a:spcPts val="2200"/>
              </a:spcBef>
              <a:buSzPct val="100000"/>
              <a:buFont typeface="Arial"/>
              <a:buChar char="•"/>
              <a:defRPr sz="1700" b="0" i="0" kern="1200" spc="-10">
                <a:solidFill>
                  <a:schemeClr val="tx1"/>
                </a:solidFill>
                <a:latin typeface="Montserrat Light"/>
                <a:ea typeface="+mn-ea"/>
                <a:cs typeface="Montserrat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400" dirty="0">
                <a:latin typeface="Biome" panose="020B0503030204020804" pitchFamily="34" charset="0"/>
                <a:cs typeface="Biome" panose="020B0503030204020804" pitchFamily="34" charset="0"/>
              </a:rPr>
              <a:t>Work Adjustment for Recycling and Managing Waste (</a:t>
            </a:r>
            <a:r>
              <a:rPr lang="en-US" sz="2400" dirty="0">
                <a:latin typeface="Biome" panose="020B0503030204020804" pitchFamily="34" charset="0"/>
                <a:cs typeface="Biome" panose="020B0503030204020804" pitchFamily="34" charset="0"/>
              </a:rPr>
              <a:t>WARM)</a:t>
            </a:r>
            <a:endParaRPr lang="en-GB" sz="2400" dirty="0">
              <a:latin typeface="Biome" panose="020B0503030204020804" pitchFamily="34" charset="0"/>
              <a:cs typeface="Biome" panose="020B0503030204020804" pitchFamily="34" charset="0"/>
            </a:endParaRPr>
          </a:p>
          <a:p>
            <a:r>
              <a:rPr lang="en-GB" sz="2400" dirty="0">
                <a:latin typeface="Biome" panose="020B0503030204020804" pitchFamily="34" charset="0"/>
                <a:cs typeface="Biome" panose="020B0503030204020804" pitchFamily="34" charset="0"/>
              </a:rPr>
              <a:t>Agriculture: Work Improvement in Neighbourhood Development (</a:t>
            </a:r>
            <a:r>
              <a:rPr lang="en-US" sz="2400" dirty="0">
                <a:latin typeface="Biome" panose="020B0503030204020804" pitchFamily="34" charset="0"/>
                <a:cs typeface="Biome" panose="020B0503030204020804" pitchFamily="34" charset="0"/>
              </a:rPr>
              <a:t>WIND), </a:t>
            </a:r>
          </a:p>
          <a:p>
            <a:r>
              <a:rPr lang="en-GB" sz="2400" dirty="0">
                <a:latin typeface="Biome" panose="020B0503030204020804" pitchFamily="34" charset="0"/>
                <a:cs typeface="Biome" panose="020B0503030204020804" pitchFamily="34" charset="0"/>
              </a:rPr>
              <a:t>Work Improvement in Small Construction Sites (</a:t>
            </a:r>
            <a:r>
              <a:rPr lang="en-US" sz="2400" dirty="0">
                <a:latin typeface="Biome" panose="020B0503030204020804" pitchFamily="34" charset="0"/>
                <a:cs typeface="Biome" panose="020B0503030204020804" pitchFamily="34" charset="0"/>
              </a:rPr>
              <a:t>WISCON), </a:t>
            </a:r>
          </a:p>
          <a:p>
            <a:r>
              <a:rPr lang="en-GB" sz="2400" dirty="0">
                <a:latin typeface="Biome" panose="020B0503030204020804" pitchFamily="34" charset="0"/>
                <a:cs typeface="Biome" panose="020B0503030204020804" pitchFamily="34" charset="0"/>
              </a:rPr>
              <a:t>Work Improvement in Small Enterprises (</a:t>
            </a:r>
            <a:r>
              <a:rPr lang="en-US" sz="2400" dirty="0">
                <a:latin typeface="Biome" panose="020B0503030204020804" pitchFamily="34" charset="0"/>
                <a:cs typeface="Biome" panose="020B0503030204020804" pitchFamily="34" charset="0"/>
              </a:rPr>
              <a:t>WISE), </a:t>
            </a:r>
          </a:p>
          <a:p>
            <a:pPr>
              <a:buFont typeface="Wingdings" panose="05000000000000000000" pitchFamily="2" charset="2"/>
              <a:buChar char="v"/>
            </a:pPr>
            <a:r>
              <a:rPr lang="en-GB" sz="2400" dirty="0">
                <a:latin typeface="Biome" panose="020B0503030204020804" pitchFamily="34" charset="0"/>
                <a:cs typeface="Biome" panose="020B0503030204020804" pitchFamily="34" charset="0"/>
              </a:rPr>
              <a:t>in Small Enterprises (</a:t>
            </a:r>
            <a:r>
              <a:rPr lang="en-US" sz="2400" dirty="0">
                <a:latin typeface="Biome" panose="020B0503030204020804" pitchFamily="34" charset="0"/>
                <a:cs typeface="Biome" panose="020B0503030204020804" pitchFamily="34" charset="0"/>
              </a:rPr>
              <a:t>WISE-R), and </a:t>
            </a:r>
          </a:p>
          <a:p>
            <a:r>
              <a:rPr lang="en-GB" sz="2400" dirty="0">
                <a:latin typeface="Biome" panose="020B0503030204020804" pitchFamily="34" charset="0"/>
                <a:cs typeface="Biome" panose="020B0503030204020804" pitchFamily="34" charset="0"/>
              </a:rPr>
              <a:t>Work Improvement for Safe Home (</a:t>
            </a:r>
            <a:r>
              <a:rPr lang="en-US" sz="2400" dirty="0">
                <a:latin typeface="Biome" panose="020B0503030204020804" pitchFamily="34" charset="0"/>
                <a:cs typeface="Biome" panose="020B0503030204020804" pitchFamily="34" charset="0"/>
              </a:rPr>
              <a:t>WISH).</a:t>
            </a:r>
            <a:endParaRPr lang="en-GB" sz="2400" dirty="0">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19350334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7186F-D495-4047-91A3-E889C0505C18}"/>
              </a:ext>
            </a:extLst>
          </p:cNvPr>
          <p:cNvSpPr>
            <a:spLocks noGrp="1"/>
          </p:cNvSpPr>
          <p:nvPr>
            <p:ph type="title"/>
          </p:nvPr>
        </p:nvSpPr>
        <p:spPr/>
        <p:txBody>
          <a:bodyPr/>
          <a:lstStyle/>
          <a:p>
            <a:r>
              <a:rPr lang="en-GB" dirty="0"/>
              <a:t>Thank you</a:t>
            </a:r>
          </a:p>
        </p:txBody>
      </p:sp>
      <p:sp>
        <p:nvSpPr>
          <p:cNvPr id="4" name="Date Placeholder 3">
            <a:extLst>
              <a:ext uri="{FF2B5EF4-FFF2-40B4-BE49-F238E27FC236}">
                <a16:creationId xmlns:a16="http://schemas.microsoft.com/office/drawing/2014/main" id="{403A3E7F-B0D8-4D49-8C4B-6D8C770D3025}"/>
              </a:ext>
            </a:extLst>
          </p:cNvPr>
          <p:cNvSpPr>
            <a:spLocks noGrp="1"/>
          </p:cNvSpPr>
          <p:nvPr>
            <p:ph type="dt" sz="half" idx="10"/>
          </p:nvPr>
        </p:nvSpPr>
        <p:spPr/>
        <p:txBody>
          <a:bodyPr/>
          <a:lstStyle/>
          <a:p>
            <a:r>
              <a:rPr lang="en-GB"/>
              <a:t>Date: Monday / 01 / October / 2019</a:t>
            </a:r>
          </a:p>
        </p:txBody>
      </p:sp>
      <p:sp>
        <p:nvSpPr>
          <p:cNvPr id="5" name="Footer Placeholder 4">
            <a:extLst>
              <a:ext uri="{FF2B5EF4-FFF2-40B4-BE49-F238E27FC236}">
                <a16:creationId xmlns:a16="http://schemas.microsoft.com/office/drawing/2014/main" id="{D57097CB-39F4-456E-A8FC-82AB634E49A6}"/>
              </a:ext>
            </a:extLst>
          </p:cNvPr>
          <p:cNvSpPr>
            <a:spLocks noGrp="1"/>
          </p:cNvSpPr>
          <p:nvPr>
            <p:ph type="ftr" sz="quarter" idx="11"/>
          </p:nvPr>
        </p:nvSpPr>
        <p:spPr/>
        <p:txBody>
          <a:bodyPr/>
          <a:lstStyle/>
          <a:p>
            <a:r>
              <a:rPr lang="en-GB"/>
              <a:t>Advancing social justice, promoting decent work</a:t>
            </a:r>
          </a:p>
        </p:txBody>
      </p:sp>
      <p:sp>
        <p:nvSpPr>
          <p:cNvPr id="6" name="Slide Number Placeholder 5">
            <a:extLst>
              <a:ext uri="{FF2B5EF4-FFF2-40B4-BE49-F238E27FC236}">
                <a16:creationId xmlns:a16="http://schemas.microsoft.com/office/drawing/2014/main" id="{E4B2F180-1096-4A2E-9AD3-1CA275607B26}"/>
              </a:ext>
            </a:extLst>
          </p:cNvPr>
          <p:cNvSpPr>
            <a:spLocks noGrp="1"/>
          </p:cNvSpPr>
          <p:nvPr>
            <p:ph type="sldNum" sz="quarter" idx="12"/>
          </p:nvPr>
        </p:nvSpPr>
        <p:spPr/>
        <p:txBody>
          <a:bodyPr/>
          <a:lstStyle/>
          <a:p>
            <a:fld id="{856227C0-AD57-4F9B-BAE3-EEFB0D0EE427}" type="slidenum">
              <a:rPr lang="en-GB" smtClean="0"/>
              <a:pPr/>
              <a:t>43</a:t>
            </a:fld>
            <a:endParaRPr lang="en-GB"/>
          </a:p>
        </p:txBody>
      </p:sp>
      <p:pic>
        <p:nvPicPr>
          <p:cNvPr id="7" name="Picture Placeholder 9" descr="Background pattern&#10;&#10;Description automatically generated with medium confidence">
            <a:extLst>
              <a:ext uri="{FF2B5EF4-FFF2-40B4-BE49-F238E27FC236}">
                <a16:creationId xmlns:a16="http://schemas.microsoft.com/office/drawing/2014/main" id="{B15B062D-5BC2-FD40-8F4F-21C3E8709CEE}"/>
              </a:ext>
            </a:extLst>
          </p:cNvPr>
          <p:cNvPicPr>
            <a:picLocks noChangeAspect="1"/>
          </p:cNvPicPr>
          <p:nvPr/>
        </p:nvPicPr>
        <p:blipFill>
          <a:blip r:embed="rId2" cstate="print">
            <a:extLst>
              <a:ext uri="{28A0092B-C50C-407E-A947-70E740481C1C}">
                <a14:useLocalDpi xmlns:a14="http://schemas.microsoft.com/office/drawing/2010/main" val="0"/>
              </a:ext>
            </a:extLst>
          </a:blip>
          <a:srcRect l="1134" r="1134"/>
          <a:stretch>
            <a:fillRect/>
          </a:stretch>
        </p:blipFill>
        <p:spPr>
          <a:xfrm>
            <a:off x="0" y="-22035"/>
            <a:ext cx="12192001" cy="6858001"/>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noFill/>
          <a:ln>
            <a:noFill/>
          </a:ln>
        </p:spPr>
      </p:pic>
    </p:spTree>
    <p:extLst>
      <p:ext uri="{BB962C8B-B14F-4D97-AF65-F5344CB8AC3E}">
        <p14:creationId xmlns:p14="http://schemas.microsoft.com/office/powerpoint/2010/main" val="927320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5</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490538" y="942077"/>
            <a:ext cx="11249196" cy="5262979"/>
          </a:xfrm>
          <a:prstGeom prst="rect">
            <a:avLst/>
          </a:prstGeom>
          <a:noFill/>
        </p:spPr>
        <p:txBody>
          <a:bodyPr wrap="square" rtlCol="0">
            <a:spAutoFit/>
          </a:bodyPr>
          <a:lstStyle/>
          <a:p>
            <a:r>
              <a:rPr lang="en-GB" sz="2400" b="1" dirty="0">
                <a:solidFill>
                  <a:srgbClr val="FF0000"/>
                </a:solidFill>
                <a:latin typeface="Biome" panose="020B0503030204020804" pitchFamily="34" charset="0"/>
                <a:cs typeface="Biome" panose="020B0503030204020804" pitchFamily="34" charset="0"/>
              </a:rPr>
              <a:t>Facts</a:t>
            </a:r>
          </a:p>
          <a:p>
            <a:pPr marL="342900" indent="-342900">
              <a:buFont typeface="Arial" panose="020B0604020202020204" pitchFamily="34" charset="0"/>
              <a:buChar char="•"/>
            </a:pPr>
            <a:r>
              <a:rPr lang="en-GB" sz="2400" b="0" i="0" dirty="0">
                <a:solidFill>
                  <a:srgbClr val="230050"/>
                </a:solidFill>
                <a:effectLst/>
                <a:latin typeface="Biome" panose="020B0503030204020804" pitchFamily="34" charset="0"/>
                <a:cs typeface="Biome" panose="020B0503030204020804" pitchFamily="34" charset="0"/>
              </a:rPr>
              <a:t>At least 108 thousand workers are killed on site every year globally, </a:t>
            </a:r>
          </a:p>
          <a:p>
            <a:pPr marL="342900" indent="-342900">
              <a:buFont typeface="Arial" panose="020B0604020202020204" pitchFamily="34" charset="0"/>
              <a:buChar char="•"/>
            </a:pPr>
            <a:r>
              <a:rPr lang="en-GB" sz="2400" b="0" i="0" dirty="0">
                <a:solidFill>
                  <a:srgbClr val="230050"/>
                </a:solidFill>
                <a:effectLst/>
                <a:latin typeface="Biome" panose="020B0503030204020804" pitchFamily="34" charset="0"/>
                <a:cs typeface="Biome" panose="020B0503030204020804" pitchFamily="34" charset="0"/>
              </a:rPr>
              <a:t>This makes up 30 per cent of all occupational fatal injuries. </a:t>
            </a:r>
          </a:p>
          <a:p>
            <a:pPr marL="342900" indent="-342900">
              <a:buFont typeface="Arial" panose="020B0604020202020204" pitchFamily="34" charset="0"/>
              <a:buChar char="•"/>
            </a:pPr>
            <a:endParaRPr lang="en-GB" sz="2400" dirty="0">
              <a:solidFill>
                <a:srgbClr val="230050"/>
              </a:solidFill>
              <a:latin typeface="Biome" panose="020B0503030204020804" pitchFamily="34" charset="0"/>
              <a:cs typeface="Biome" panose="020B0503030204020804" pitchFamily="34" charset="0"/>
            </a:endParaRPr>
          </a:p>
          <a:p>
            <a:pPr marL="342900" indent="-342900">
              <a:buFont typeface="Arial" panose="020B0604020202020204" pitchFamily="34" charset="0"/>
              <a:buChar char="•"/>
            </a:pPr>
            <a:r>
              <a:rPr lang="en-GB" sz="2400" b="0" i="0" dirty="0">
                <a:solidFill>
                  <a:srgbClr val="230050"/>
                </a:solidFill>
                <a:effectLst/>
                <a:latin typeface="Biome" panose="020B0503030204020804" pitchFamily="34" charset="0"/>
                <a:cs typeface="Biome" panose="020B0503030204020804" pitchFamily="34" charset="0"/>
              </a:rPr>
              <a:t>In industrialized countries t construction workers are 3 to 4 times more likely than other workers to die from accidents at work. </a:t>
            </a:r>
          </a:p>
          <a:p>
            <a:pPr marL="342900" indent="-342900">
              <a:buFont typeface="Arial" panose="020B0604020202020204" pitchFamily="34" charset="0"/>
              <a:buChar char="•"/>
            </a:pPr>
            <a:endParaRPr lang="en-GB" sz="2400" dirty="0">
              <a:solidFill>
                <a:srgbClr val="230050"/>
              </a:solidFill>
              <a:latin typeface="Biome" panose="020B0503030204020804" pitchFamily="34" charset="0"/>
              <a:cs typeface="Biome" panose="020B0503030204020804" pitchFamily="34" charset="0"/>
            </a:endParaRPr>
          </a:p>
          <a:p>
            <a:pPr marL="342900" indent="-342900">
              <a:buFont typeface="Arial" panose="020B0604020202020204" pitchFamily="34" charset="0"/>
              <a:buChar char="•"/>
            </a:pPr>
            <a:r>
              <a:rPr lang="en-GB" sz="2400" b="0" i="0" dirty="0">
                <a:solidFill>
                  <a:srgbClr val="230050"/>
                </a:solidFill>
                <a:effectLst/>
                <a:latin typeface="Biome" panose="020B0503030204020804" pitchFamily="34" charset="0"/>
                <a:cs typeface="Biome" panose="020B0503030204020804" pitchFamily="34" charset="0"/>
              </a:rPr>
              <a:t>In the developing world, the risks associated with construction work may be 3 to 6 times greater. </a:t>
            </a:r>
          </a:p>
          <a:p>
            <a:pPr marL="342900" indent="-342900">
              <a:buFont typeface="Arial" panose="020B0604020202020204" pitchFamily="34" charset="0"/>
              <a:buChar char="•"/>
            </a:pPr>
            <a:endParaRPr lang="en-GB" sz="2400" dirty="0">
              <a:solidFill>
                <a:srgbClr val="230050"/>
              </a:solidFill>
              <a:latin typeface="Biome" panose="020B0503030204020804" pitchFamily="34" charset="0"/>
              <a:cs typeface="Biome" panose="020B0503030204020804" pitchFamily="34" charset="0"/>
            </a:endParaRPr>
          </a:p>
          <a:p>
            <a:pPr marL="342900" indent="-342900">
              <a:buFont typeface="Arial" panose="020B0604020202020204" pitchFamily="34" charset="0"/>
              <a:buChar char="•"/>
            </a:pPr>
            <a:r>
              <a:rPr lang="en-GB" sz="2400" b="0" i="0" dirty="0">
                <a:solidFill>
                  <a:srgbClr val="230050"/>
                </a:solidFill>
                <a:effectLst/>
                <a:latin typeface="Biome" panose="020B0503030204020804" pitchFamily="34" charset="0"/>
                <a:cs typeface="Biome" panose="020B0503030204020804" pitchFamily="34" charset="0"/>
              </a:rPr>
              <a:t>Many more workers suffer and die from occupational diseases arising from past exposure to dangerous substances, such as asbestos.</a:t>
            </a:r>
          </a:p>
          <a:p>
            <a:endParaRPr lang="en-GB" sz="2400" dirty="0">
              <a:solidFill>
                <a:srgbClr val="230050"/>
              </a:solidFill>
              <a:latin typeface="Noto Sans" panose="020B0502040504020204" pitchFamily="34" charset="0"/>
            </a:endParaRPr>
          </a:p>
          <a:p>
            <a:r>
              <a:rPr lang="en-GB" sz="2400" b="1" dirty="0">
                <a:solidFill>
                  <a:srgbClr val="230050"/>
                </a:solidFill>
                <a:latin typeface="Noto Sans" panose="020B0502040504020204" pitchFamily="34" charset="0"/>
              </a:rPr>
              <a:t>							ILO, 2015</a:t>
            </a:r>
            <a:endParaRPr lang="en-GB" sz="2400" b="1" dirty="0">
              <a:solidFill>
                <a:srgbClr val="FF0000"/>
              </a:solidFill>
            </a:endParaRPr>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283612"/>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High risk sectors: Construction</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3683197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6</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490538" y="942077"/>
            <a:ext cx="11249196" cy="6370975"/>
          </a:xfrm>
          <a:prstGeom prst="rect">
            <a:avLst/>
          </a:prstGeom>
          <a:noFill/>
        </p:spPr>
        <p:txBody>
          <a:bodyPr wrap="square" rtlCol="0">
            <a:spAutoFit/>
          </a:bodyPr>
          <a:lstStyle/>
          <a:p>
            <a:r>
              <a:rPr lang="en-GB" sz="2400" b="1" dirty="0">
                <a:solidFill>
                  <a:srgbClr val="FF0000"/>
                </a:solidFill>
                <a:latin typeface="Biome" panose="020B0503030204020804" pitchFamily="34" charset="0"/>
                <a:cs typeface="Biome" panose="020B0503030204020804" pitchFamily="34" charset="0"/>
              </a:rPr>
              <a:t>Facts</a:t>
            </a: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employs a significant number of mostly unskilled workers worldwide</a:t>
            </a:r>
          </a:p>
          <a:p>
            <a:endParaRPr lang="en-GB" sz="2400" dirty="0">
              <a:latin typeface="Biome" panose="020B0503030204020804" pitchFamily="34" charset="0"/>
              <a:cs typeface="Biome" panose="020B0503030204020804" pitchFamily="34" charset="0"/>
            </a:endParaRP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outsource the supply of goods and services required in the production process</a:t>
            </a:r>
          </a:p>
          <a:p>
            <a:endParaRPr lang="en-GB" sz="2400" dirty="0">
              <a:latin typeface="Biome" panose="020B0503030204020804" pitchFamily="34" charset="0"/>
              <a:cs typeface="Biome" panose="020B0503030204020804" pitchFamily="34" charset="0"/>
            </a:endParaRP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very diverse groups of stake &amp; duty holders at different phases and in the supply chain</a:t>
            </a:r>
          </a:p>
          <a:p>
            <a:endParaRPr lang="en-GB" sz="2400" dirty="0">
              <a:latin typeface="Biome" panose="020B0503030204020804" pitchFamily="34" charset="0"/>
              <a:cs typeface="Biome" panose="020B0503030204020804" pitchFamily="34" charset="0"/>
            </a:endParaRPr>
          </a:p>
          <a:p>
            <a:pPr marL="342900" indent="-342900">
              <a:buFont typeface="Arial" panose="020B0604020202020204" pitchFamily="34" charset="0"/>
              <a:buChar char="•"/>
            </a:pPr>
            <a:r>
              <a:rPr lang="en-GB" sz="2400" dirty="0">
                <a:latin typeface="Biome" panose="020B0503030204020804" pitchFamily="34" charset="0"/>
                <a:cs typeface="Biome" panose="020B0503030204020804" pitchFamily="34" charset="0"/>
              </a:rPr>
              <a:t>poor safety and health conditions on construction sites and along the entire supply chain</a:t>
            </a:r>
          </a:p>
          <a:p>
            <a:endParaRPr lang="en-GB" sz="2400" dirty="0">
              <a:latin typeface="Biome" panose="020B0503030204020804" pitchFamily="34" charset="0"/>
              <a:cs typeface="Biome" panose="020B0503030204020804" pitchFamily="34" charset="0"/>
            </a:endParaRPr>
          </a:p>
          <a:p>
            <a:pPr marL="342900" indent="-342900">
              <a:buFont typeface="Arial" panose="020B0604020202020204" pitchFamily="34" charset="0"/>
              <a:buChar char="•"/>
            </a:pPr>
            <a:r>
              <a:rPr lang="en-GB" sz="2400" dirty="0">
                <a:solidFill>
                  <a:srgbClr val="230050"/>
                </a:solidFill>
                <a:latin typeface="Biome" panose="020B0503030204020804" pitchFamily="34" charset="0"/>
                <a:cs typeface="Biome" panose="020B0503030204020804" pitchFamily="34" charset="0"/>
              </a:rPr>
              <a:t>conflict between labour laws and procurement method</a:t>
            </a:r>
          </a:p>
          <a:p>
            <a:pPr marL="342900" indent="-342900">
              <a:buFont typeface="Arial" panose="020B0604020202020204" pitchFamily="34" charset="0"/>
              <a:buChar char="•"/>
            </a:pPr>
            <a:endParaRPr lang="en-GB" sz="2400" dirty="0">
              <a:solidFill>
                <a:srgbClr val="230050"/>
              </a:solidFill>
              <a:latin typeface="Biome" panose="020B0503030204020804" pitchFamily="34" charset="0"/>
              <a:cs typeface="Biome" panose="020B0503030204020804" pitchFamily="34" charset="0"/>
            </a:endParaRPr>
          </a:p>
          <a:p>
            <a:pPr marL="342900" indent="-342900">
              <a:buFont typeface="Arial" panose="020B0604020202020204" pitchFamily="34" charset="0"/>
              <a:buChar char="•"/>
            </a:pPr>
            <a:r>
              <a:rPr lang="en-GB" sz="2400" dirty="0">
                <a:solidFill>
                  <a:srgbClr val="230050"/>
                </a:solidFill>
                <a:latin typeface="Biome" panose="020B0503030204020804" pitchFamily="34" charset="0"/>
                <a:cs typeface="Biome" panose="020B0503030204020804" pitchFamily="34" charset="0"/>
              </a:rPr>
              <a:t>tight deadlines and delivery pressure</a:t>
            </a:r>
          </a:p>
          <a:p>
            <a:endParaRPr lang="en-GB" sz="2400" dirty="0">
              <a:solidFill>
                <a:srgbClr val="230050"/>
              </a:solidFill>
              <a:latin typeface="Noto Sans" panose="020B0502040504020204" pitchFamily="34" charset="0"/>
            </a:endParaRPr>
          </a:p>
          <a:p>
            <a:r>
              <a:rPr lang="en-GB" sz="2400" b="1" dirty="0">
                <a:solidFill>
                  <a:srgbClr val="230050"/>
                </a:solidFill>
                <a:latin typeface="Noto Sans" panose="020B0502040504020204" pitchFamily="34" charset="0"/>
              </a:rPr>
              <a:t>							ILO, 2021</a:t>
            </a:r>
            <a:endParaRPr lang="en-GB" sz="2400" b="1" dirty="0">
              <a:solidFill>
                <a:srgbClr val="FF0000"/>
              </a:solidFill>
            </a:endParaRPr>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283612"/>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High risk sectors: Construction</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1642654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7</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Construction value chain mapping</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pic>
        <p:nvPicPr>
          <p:cNvPr id="3" name="Picture 2">
            <a:extLst>
              <a:ext uri="{FF2B5EF4-FFF2-40B4-BE49-F238E27FC236}">
                <a16:creationId xmlns:a16="http://schemas.microsoft.com/office/drawing/2014/main" id="{BF548795-0C62-B092-DE00-89F180DBCFF1}"/>
              </a:ext>
            </a:extLst>
          </p:cNvPr>
          <p:cNvPicPr>
            <a:picLocks noChangeAspect="1"/>
          </p:cNvPicPr>
          <p:nvPr/>
        </p:nvPicPr>
        <p:blipFill rotWithShape="1">
          <a:blip r:embed="rId3"/>
          <a:srcRect l="26524" t="42731" r="28434" b="15984"/>
          <a:stretch/>
        </p:blipFill>
        <p:spPr>
          <a:xfrm>
            <a:off x="574252" y="1008145"/>
            <a:ext cx="10800000" cy="4940964"/>
          </a:xfrm>
          <a:prstGeom prst="rect">
            <a:avLst/>
          </a:prstGeom>
        </p:spPr>
      </p:pic>
      <p:sp>
        <p:nvSpPr>
          <p:cNvPr id="8" name="Rectangle 7">
            <a:extLst>
              <a:ext uri="{FF2B5EF4-FFF2-40B4-BE49-F238E27FC236}">
                <a16:creationId xmlns:a16="http://schemas.microsoft.com/office/drawing/2014/main" id="{BE43D882-D025-11C9-98BE-4DA87A21C781}"/>
              </a:ext>
            </a:extLst>
          </p:cNvPr>
          <p:cNvSpPr/>
          <p:nvPr/>
        </p:nvSpPr>
        <p:spPr>
          <a:xfrm>
            <a:off x="5321147" y="1531346"/>
            <a:ext cx="1487277" cy="9144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1BD50B22-B38B-3920-CB69-028A8AF48BB8}"/>
              </a:ext>
            </a:extLst>
          </p:cNvPr>
          <p:cNvSpPr txBox="1"/>
          <p:nvPr/>
        </p:nvSpPr>
        <p:spPr>
          <a:xfrm>
            <a:off x="1109949" y="5914088"/>
            <a:ext cx="9543362" cy="461665"/>
          </a:xfrm>
          <a:prstGeom prst="rect">
            <a:avLst/>
          </a:prstGeom>
          <a:noFill/>
        </p:spPr>
        <p:txBody>
          <a:bodyPr wrap="square">
            <a:spAutoFit/>
          </a:bodyPr>
          <a:lstStyle/>
          <a:p>
            <a:r>
              <a:rPr lang="en-GB" sz="2400" dirty="0">
                <a:solidFill>
                  <a:srgbClr val="FF0000"/>
                </a:solidFill>
              </a:rPr>
              <a:t>NB. Each of the seven stages can play a role in addressing OSH</a:t>
            </a:r>
          </a:p>
        </p:txBody>
      </p:sp>
    </p:spTree>
    <p:extLst>
      <p:ext uri="{BB962C8B-B14F-4D97-AF65-F5344CB8AC3E}">
        <p14:creationId xmlns:p14="http://schemas.microsoft.com/office/powerpoint/2010/main" val="484073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8</a:t>
            </a:fld>
            <a:endParaRPr lang="en-GB"/>
          </a:p>
        </p:txBody>
      </p:sp>
      <p:sp>
        <p:nvSpPr>
          <p:cNvPr id="14" name="TextBox 13">
            <a:extLst>
              <a:ext uri="{FF2B5EF4-FFF2-40B4-BE49-F238E27FC236}">
                <a16:creationId xmlns:a16="http://schemas.microsoft.com/office/drawing/2014/main" id="{8E9643D2-30AD-4508-998B-7BABD9986530}"/>
              </a:ext>
            </a:extLst>
          </p:cNvPr>
          <p:cNvSpPr txBox="1"/>
          <p:nvPr/>
        </p:nvSpPr>
        <p:spPr>
          <a:xfrm>
            <a:off x="84461" y="201167"/>
            <a:ext cx="12015729" cy="461665"/>
          </a:xfrm>
          <a:prstGeom prst="rect">
            <a:avLst/>
          </a:prstGeom>
          <a:noFill/>
        </p:spPr>
        <p:txBody>
          <a:bodyPr wrap="square" rtlCol="0">
            <a:spAutoFit/>
          </a:bodyPr>
          <a:lstStyle/>
          <a:p>
            <a:pPr algn="l"/>
            <a:r>
              <a:rPr lang="en-GB" sz="24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Stake and duty holders in Construction value chain: A </a:t>
            </a:r>
            <a:r>
              <a:rPr lang="en-GB" sz="2400" b="1" dirty="0" err="1">
                <a:solidFill>
                  <a:srgbClr val="FA3C4B"/>
                </a:solidFill>
                <a:latin typeface="Noto Sans" panose="020B0502040504020204" pitchFamily="34" charset="0"/>
                <a:ea typeface="Noto Sans" panose="020B0502040504020204" pitchFamily="34" charset="0"/>
                <a:cs typeface="Noto Sans" panose="020B0502040504020204" pitchFamily="34" charset="0"/>
              </a:rPr>
              <a:t>Mayanmar</a:t>
            </a:r>
            <a:r>
              <a:rPr lang="en-GB" sz="24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 picture</a:t>
            </a:r>
            <a:endParaRPr lang="en-GB" sz="24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pic>
        <p:nvPicPr>
          <p:cNvPr id="7" name="Picture 6">
            <a:extLst>
              <a:ext uri="{FF2B5EF4-FFF2-40B4-BE49-F238E27FC236}">
                <a16:creationId xmlns:a16="http://schemas.microsoft.com/office/drawing/2014/main" id="{408144B9-1EAC-34CE-763B-42FCB0C041CB}"/>
              </a:ext>
            </a:extLst>
          </p:cNvPr>
          <p:cNvPicPr>
            <a:picLocks noChangeAspect="1"/>
          </p:cNvPicPr>
          <p:nvPr/>
        </p:nvPicPr>
        <p:blipFill rotWithShape="1">
          <a:blip r:embed="rId3"/>
          <a:srcRect l="21144" t="22972" r="22289" b="5542"/>
          <a:stretch/>
        </p:blipFill>
        <p:spPr>
          <a:xfrm>
            <a:off x="0" y="662831"/>
            <a:ext cx="12107539" cy="6195169"/>
          </a:xfrm>
          <a:prstGeom prst="rect">
            <a:avLst/>
          </a:prstGeom>
        </p:spPr>
      </p:pic>
    </p:spTree>
    <p:extLst>
      <p:ext uri="{BB962C8B-B14F-4D97-AF65-F5344CB8AC3E}">
        <p14:creationId xmlns:p14="http://schemas.microsoft.com/office/powerpoint/2010/main" val="3805713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a:extLst>
              <a:ext uri="{FF2B5EF4-FFF2-40B4-BE49-F238E27FC236}">
                <a16:creationId xmlns:a16="http://schemas.microsoft.com/office/drawing/2014/main" id="{5B1AC172-EC57-4EB0-B78A-85B707698616}"/>
              </a:ext>
            </a:extLst>
          </p:cNvPr>
          <p:cNvSpPr>
            <a:spLocks noGrp="1"/>
          </p:cNvSpPr>
          <p:nvPr>
            <p:ph type="dt" sz="half" idx="10"/>
          </p:nvPr>
        </p:nvSpPr>
        <p:spPr/>
        <p:txBody>
          <a:bodyPr/>
          <a:lstStyle/>
          <a:p>
            <a:r>
              <a:rPr lang="en-GB"/>
              <a:t>Date: Monday / 01 / October / 2019</a:t>
            </a:r>
          </a:p>
        </p:txBody>
      </p:sp>
      <p:sp>
        <p:nvSpPr>
          <p:cNvPr id="5" name="Segnaposto numero diapositiva 4">
            <a:extLst>
              <a:ext uri="{FF2B5EF4-FFF2-40B4-BE49-F238E27FC236}">
                <a16:creationId xmlns:a16="http://schemas.microsoft.com/office/drawing/2014/main" id="{4AEBCD1C-5534-460B-9BFE-21846453357A}"/>
              </a:ext>
            </a:extLst>
          </p:cNvPr>
          <p:cNvSpPr>
            <a:spLocks noGrp="1"/>
          </p:cNvSpPr>
          <p:nvPr>
            <p:ph type="sldNum" sz="quarter" idx="12"/>
          </p:nvPr>
        </p:nvSpPr>
        <p:spPr/>
        <p:txBody>
          <a:bodyPr/>
          <a:lstStyle/>
          <a:p>
            <a:fld id="{856227C0-AD57-4F9B-BAE3-EEFB0D0EE427}" type="slidenum">
              <a:rPr lang="en-GB" smtClean="0"/>
              <a:t>9</a:t>
            </a:fld>
            <a:endParaRPr lang="en-GB"/>
          </a:p>
        </p:txBody>
      </p:sp>
      <p:sp>
        <p:nvSpPr>
          <p:cNvPr id="10" name="TextBox 9">
            <a:extLst>
              <a:ext uri="{FF2B5EF4-FFF2-40B4-BE49-F238E27FC236}">
                <a16:creationId xmlns:a16="http://schemas.microsoft.com/office/drawing/2014/main" id="{A60FD03B-C5EA-4903-8FF5-8DA6137996DA}"/>
              </a:ext>
            </a:extLst>
          </p:cNvPr>
          <p:cNvSpPr txBox="1"/>
          <p:nvPr/>
        </p:nvSpPr>
        <p:spPr>
          <a:xfrm>
            <a:off x="1658326" y="720000"/>
            <a:ext cx="11249196" cy="461665"/>
          </a:xfrm>
          <a:prstGeom prst="rect">
            <a:avLst/>
          </a:prstGeom>
          <a:noFill/>
        </p:spPr>
        <p:txBody>
          <a:bodyPr wrap="square" rtlCol="0">
            <a:spAutoFit/>
          </a:bodyPr>
          <a:lstStyle/>
          <a:p>
            <a:r>
              <a:rPr lang="en-GB" sz="2400" b="1" dirty="0">
                <a:solidFill>
                  <a:srgbClr val="FF0000"/>
                </a:solidFill>
              </a:rPr>
              <a:t>Definitions (ILO Code of Practice OSH in Construction</a:t>
            </a:r>
          </a:p>
        </p:txBody>
      </p:sp>
      <p:sp>
        <p:nvSpPr>
          <p:cNvPr id="14" name="TextBox 13">
            <a:extLst>
              <a:ext uri="{FF2B5EF4-FFF2-40B4-BE49-F238E27FC236}">
                <a16:creationId xmlns:a16="http://schemas.microsoft.com/office/drawing/2014/main" id="{8E9643D2-30AD-4508-998B-7BABD9986530}"/>
              </a:ext>
            </a:extLst>
          </p:cNvPr>
          <p:cNvSpPr txBox="1"/>
          <p:nvPr/>
        </p:nvSpPr>
        <p:spPr>
          <a:xfrm>
            <a:off x="2137273" y="184460"/>
            <a:ext cx="8212478" cy="584775"/>
          </a:xfrm>
          <a:prstGeom prst="rect">
            <a:avLst/>
          </a:prstGeom>
          <a:noFill/>
        </p:spPr>
        <p:txBody>
          <a:bodyPr wrap="square" rtlCol="0">
            <a:spAutoFit/>
          </a:bodyPr>
          <a:lstStyle/>
          <a:p>
            <a:pPr algn="l"/>
            <a:r>
              <a:rPr lang="en-GB" sz="3200" b="1" dirty="0">
                <a:solidFill>
                  <a:srgbClr val="FA3C4B"/>
                </a:solidFill>
                <a:latin typeface="Noto Sans" panose="020B0502040504020204" pitchFamily="34" charset="0"/>
                <a:ea typeface="Noto Sans" panose="020B0502040504020204" pitchFamily="34" charset="0"/>
                <a:cs typeface="Noto Sans" panose="020B0502040504020204" pitchFamily="34" charset="0"/>
              </a:rPr>
              <a:t>High risk sectors: Construction</a:t>
            </a:r>
            <a:endParaRPr lang="en-GB" sz="3200" b="1" i="0" dirty="0">
              <a:solidFill>
                <a:srgbClr val="FA3C4B"/>
              </a:solidFill>
              <a:effectLst/>
              <a:latin typeface="Noto Sans" panose="020B0502040504020204" pitchFamily="34" charset="0"/>
              <a:ea typeface="Noto Sans" panose="020B0502040504020204" pitchFamily="34" charset="0"/>
              <a:cs typeface="Noto Sans" panose="020B0502040504020204" pitchFamily="34" charset="0"/>
            </a:endParaRPr>
          </a:p>
        </p:txBody>
      </p:sp>
      <p:sp>
        <p:nvSpPr>
          <p:cNvPr id="3" name="TextBox 2">
            <a:extLst>
              <a:ext uri="{FF2B5EF4-FFF2-40B4-BE49-F238E27FC236}">
                <a16:creationId xmlns:a16="http://schemas.microsoft.com/office/drawing/2014/main" id="{F7C3635D-9842-20D3-1620-72A3A19A56F5}"/>
              </a:ext>
            </a:extLst>
          </p:cNvPr>
          <p:cNvSpPr txBox="1"/>
          <p:nvPr/>
        </p:nvSpPr>
        <p:spPr>
          <a:xfrm>
            <a:off x="331585" y="1181665"/>
            <a:ext cx="11823853" cy="5632311"/>
          </a:xfrm>
          <a:prstGeom prst="rect">
            <a:avLst/>
          </a:prstGeom>
          <a:noFill/>
        </p:spPr>
        <p:txBody>
          <a:bodyPr wrap="square">
            <a:spAutoFit/>
          </a:bodyPr>
          <a:lstStyle/>
          <a:p>
            <a:r>
              <a:rPr lang="en-GB" sz="2400" b="1" dirty="0">
                <a:latin typeface="Biome" panose="020B0503030204020804" pitchFamily="34" charset="0"/>
                <a:cs typeface="Biome" panose="020B0503030204020804" pitchFamily="34" charset="0"/>
              </a:rPr>
              <a:t>Client:</a:t>
            </a:r>
            <a:r>
              <a:rPr lang="en-GB" sz="2400" dirty="0">
                <a:latin typeface="Biome" panose="020B0503030204020804" pitchFamily="34" charset="0"/>
                <a:cs typeface="Biome" panose="020B0503030204020804" pitchFamily="34" charset="0"/>
              </a:rPr>
              <a:t> Any natural or legal person for whom a project is carried out.</a:t>
            </a:r>
          </a:p>
          <a:p>
            <a:endParaRPr lang="en-GB" sz="2400" dirty="0">
              <a:latin typeface="Biome" panose="020B0503030204020804" pitchFamily="34" charset="0"/>
              <a:cs typeface="Biome" panose="020B0503030204020804" pitchFamily="34" charset="0"/>
            </a:endParaRPr>
          </a:p>
          <a:p>
            <a:r>
              <a:rPr lang="en-GB" sz="2400" b="1" dirty="0">
                <a:latin typeface="Biome" panose="020B0503030204020804" pitchFamily="34" charset="0"/>
                <a:cs typeface="Biome" panose="020B0503030204020804" pitchFamily="34" charset="0"/>
              </a:rPr>
              <a:t>Competent authority: </a:t>
            </a:r>
            <a:r>
              <a:rPr lang="en-GB" sz="2400" dirty="0">
                <a:latin typeface="Biome" panose="020B0503030204020804" pitchFamily="34" charset="0"/>
                <a:cs typeface="Biome" panose="020B0503030204020804" pitchFamily="34" charset="0"/>
              </a:rPr>
              <a:t>A minister, government department, or other public authority having the power to issue regulations, orders or other instructions having the force of law.</a:t>
            </a:r>
          </a:p>
          <a:p>
            <a:endParaRPr lang="en-GB" sz="2400" dirty="0">
              <a:latin typeface="Biome" panose="020B0503030204020804" pitchFamily="34" charset="0"/>
              <a:cs typeface="Biome" panose="020B0503030204020804" pitchFamily="34" charset="0"/>
            </a:endParaRPr>
          </a:p>
          <a:p>
            <a:r>
              <a:rPr lang="en-GB" sz="2400" b="1" dirty="0">
                <a:latin typeface="Biome" panose="020B0503030204020804" pitchFamily="34" charset="0"/>
                <a:cs typeface="Biome" panose="020B0503030204020804" pitchFamily="34" charset="0"/>
              </a:rPr>
              <a:t>Contractor: </a:t>
            </a:r>
            <a:r>
              <a:rPr lang="en-GB" sz="2400" dirty="0">
                <a:latin typeface="Biome" panose="020B0503030204020804" pitchFamily="34" charset="0"/>
                <a:cs typeface="Biome" panose="020B0503030204020804" pitchFamily="34" charset="0"/>
              </a:rPr>
              <a:t>A person or enterprise providing services to an employer in accordance with national laws and regulations, or with agreed specifications, terms and conditions. For the purpose of this code of practice, contractors include principal contractors and labour supply agents.</a:t>
            </a:r>
          </a:p>
          <a:p>
            <a:r>
              <a:rPr lang="en-GB" sz="2400" b="1" dirty="0">
                <a:latin typeface="Biome" panose="020B0503030204020804" pitchFamily="34" charset="0"/>
                <a:cs typeface="Biome" panose="020B0503030204020804" pitchFamily="34" charset="0"/>
              </a:rPr>
              <a:t>Construction project: </a:t>
            </a:r>
            <a:r>
              <a:rPr lang="en-GB" sz="2400" dirty="0">
                <a:latin typeface="Biome" panose="020B0503030204020804" pitchFamily="34" charset="0"/>
                <a:cs typeface="Biome" panose="020B0503030204020804" pitchFamily="34" charset="0"/>
              </a:rPr>
              <a:t>A construction project is the organized process of constructing, renovating, refurbishing, etc. a building, structure or infrastructure. This includes the planning, procurement, design, implementation and handover phases as well as the construction site. </a:t>
            </a:r>
          </a:p>
        </p:txBody>
      </p:sp>
    </p:spTree>
    <p:extLst>
      <p:ext uri="{BB962C8B-B14F-4D97-AF65-F5344CB8AC3E}">
        <p14:creationId xmlns:p14="http://schemas.microsoft.com/office/powerpoint/2010/main" val="3156580437"/>
      </p:ext>
    </p:extLst>
  </p:cSld>
  <p:clrMapOvr>
    <a:masterClrMapping/>
  </p:clrMapOvr>
</p:sld>
</file>

<file path=ppt/theme/theme1.xml><?xml version="1.0" encoding="utf-8"?>
<a:theme xmlns:a="http://schemas.openxmlformats.org/drawingml/2006/main" name="ILO 2020">
  <a:themeElements>
    <a:clrScheme name="ILO Jan 2020">
      <a:dk1>
        <a:srgbClr val="230050"/>
      </a:dk1>
      <a:lt1>
        <a:sysClr val="window" lastClr="FFFFFF"/>
      </a:lt1>
      <a:dk2>
        <a:srgbClr val="000000"/>
      </a:dk2>
      <a:lt2>
        <a:srgbClr val="F8FCFE"/>
      </a:lt2>
      <a:accent1>
        <a:srgbClr val="1E2DBE"/>
      </a:accent1>
      <a:accent2>
        <a:srgbClr val="FA3C4B"/>
      </a:accent2>
      <a:accent3>
        <a:srgbClr val="FFCD2D"/>
      </a:accent3>
      <a:accent4>
        <a:srgbClr val="960A55"/>
      </a:accent4>
      <a:accent5>
        <a:srgbClr val="05D2D2"/>
      </a:accent5>
      <a:accent6>
        <a:srgbClr val="8CE164"/>
      </a:accent6>
      <a:hlink>
        <a:srgbClr val="230050"/>
      </a:hlink>
      <a:folHlink>
        <a:srgbClr val="23005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LO Presentation 16x9.potx" id="{1B78B7CC-6F33-4AED-B988-F1824BC14DB2}" vid="{017B0592-C5E0-43A0-8804-D21738B904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8f68b5b3-e33a-4795-8620-9e287973ee67">
      <UserInfo>
        <DisplayName>Marechal, Anne</DisplayName>
        <AccountId>49</AccountId>
        <AccountType/>
      </UserInfo>
      <UserInfo>
        <DisplayName>Azzi, Manal</DisplayName>
        <AccountId>20</AccountId>
        <AccountType/>
      </UserInfo>
      <UserInfo>
        <DisplayName>Dard, Laetitia</DisplayName>
        <AccountId>121</AccountId>
        <AccountType/>
      </UserInfo>
      <UserInfo>
        <DisplayName>Groening, Lacye</DisplayName>
        <AccountId>21</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23908A712D7AA418D95BFCC0ECE245F" ma:contentTypeVersion="13" ma:contentTypeDescription="Create a new document." ma:contentTypeScope="" ma:versionID="24b8e75f8b9f498b9319491a85ae649b">
  <xsd:schema xmlns:xsd="http://www.w3.org/2001/XMLSchema" xmlns:xs="http://www.w3.org/2001/XMLSchema" xmlns:p="http://schemas.microsoft.com/office/2006/metadata/properties" xmlns:ns2="18f9ac08-cad0-4069-9cc9-ad6597f5f3a5" xmlns:ns3="8f68b5b3-e33a-4795-8620-9e287973ee67" targetNamespace="http://schemas.microsoft.com/office/2006/metadata/properties" ma:root="true" ma:fieldsID="62acb6b2ec90eda1090535215575f5e0" ns2:_="" ns3:_="">
    <xsd:import namespace="18f9ac08-cad0-4069-9cc9-ad6597f5f3a5"/>
    <xsd:import namespace="8f68b5b3-e33a-4795-8620-9e287973ee6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9ac08-cad0-4069-9cc9-ad6597f5f3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f68b5b3-e33a-4795-8620-9e287973ee6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084F41F-0337-4782-B596-993D7FB798B7}">
  <ds:schemaRefs>
    <ds:schemaRef ds:uri="http://schemas.microsoft.com/sharepoint/v3/contenttype/forms"/>
  </ds:schemaRefs>
</ds:datastoreItem>
</file>

<file path=customXml/itemProps2.xml><?xml version="1.0" encoding="utf-8"?>
<ds:datastoreItem xmlns:ds="http://schemas.openxmlformats.org/officeDocument/2006/customXml" ds:itemID="{4942BA9F-BDE8-4365-AA58-D0F78E70F1C9}">
  <ds:schemaRefs>
    <ds:schemaRef ds:uri="8f68b5b3-e33a-4795-8620-9e287973ee67"/>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18f9ac08-cad0-4069-9cc9-ad6597f5f3a5"/>
    <ds:schemaRef ds:uri="http://www.w3.org/XML/1998/namespace"/>
    <ds:schemaRef ds:uri="http://purl.org/dc/terms/"/>
  </ds:schemaRefs>
</ds:datastoreItem>
</file>

<file path=customXml/itemProps3.xml><?xml version="1.0" encoding="utf-8"?>
<ds:datastoreItem xmlns:ds="http://schemas.openxmlformats.org/officeDocument/2006/customXml" ds:itemID="{9BC94BD6-5AE5-4AEE-B1BB-73D664E8FC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9ac08-cad0-4069-9cc9-ad6597f5f3a5"/>
    <ds:schemaRef ds:uri="8f68b5b3-e33a-4795-8620-9e287973ee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English+PowerPoint+Presentation</Template>
  <TotalTime>0</TotalTime>
  <Words>3663</Words>
  <Application>Microsoft Office PowerPoint</Application>
  <PresentationFormat>Widescreen</PresentationFormat>
  <Paragraphs>410</Paragraphs>
  <Slides>43</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Arial</vt:lpstr>
      <vt:lpstr>Arial Rounded MT Bold</vt:lpstr>
      <vt:lpstr>Biome</vt:lpstr>
      <vt:lpstr>Calibri</vt:lpstr>
      <vt:lpstr>Montserrat Light</vt:lpstr>
      <vt:lpstr>Noto Sans</vt:lpstr>
      <vt:lpstr>Wingdings</vt:lpstr>
      <vt:lpstr>Wingdings 3</vt:lpstr>
      <vt:lpstr>ILO 2020</vt:lpstr>
      <vt:lpstr>RWANDA Labour Inspectors Training Programme in Bugesera    27th November to 1st December 2023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Activities    (25 + 20 minutes)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Informal Economy</vt:lpstr>
      <vt:lpstr>PowerPoint Presentation</vt:lpstr>
      <vt:lpstr>PowerPoint Presentation</vt:lpstr>
      <vt:lpstr>How OSH inspection can reach informal economy</vt:lpstr>
      <vt:lpstr>Direct roles of OSH Inspectorate</vt:lpstr>
      <vt:lpstr>Direct roles of OSH Inspectorate</vt:lpstr>
      <vt:lpstr>Some of adaptable ILO programme for informal economy/SMEs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Dafne Papandrea</dc:creator>
  <cp:lastModifiedBy>Munkawa, Peneyambeko Alina</cp:lastModifiedBy>
  <cp:revision>162</cp:revision>
  <dcterms:created xsi:type="dcterms:W3CDTF">2022-03-22T09:08:30Z</dcterms:created>
  <dcterms:modified xsi:type="dcterms:W3CDTF">2023-11-30T07:52:20Z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0x010100B23908A712D7AA418D95BFCC0ECE245F</vt:lpwstr>
  </property>
</Properties>
</file>