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5" r:id="rId5"/>
  </p:sldMasterIdLst>
  <p:notesMasterIdLst>
    <p:notesMasterId r:id="rId14"/>
  </p:notesMasterIdLst>
  <p:sldIdLst>
    <p:sldId id="3390" r:id="rId6"/>
    <p:sldId id="3393" r:id="rId7"/>
    <p:sldId id="3392" r:id="rId8"/>
    <p:sldId id="3391" r:id="rId9"/>
    <p:sldId id="3395" r:id="rId10"/>
    <p:sldId id="3396" r:id="rId11"/>
    <p:sldId id="3397" r:id="rId12"/>
    <p:sldId id="324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DF6B73-68B4-8155-7B15-B21731E94F86}" name="Rodrigo Ortiz D'avila Assumpcao" initials="RA" userId="S::assumpcao@ilo.org::5db4634d-6113-4144-8246-d78040db57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26FEE-2901-4F80-B040-94DEDE5C3ECF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2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1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840" y="1484784"/>
            <a:ext cx="7104789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840" y="4509121"/>
            <a:ext cx="7104789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Trebuchet MS" panose="020B060302020202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Trebuchet MS" panose="020B060302020202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Trebuchet MS" panose="020B060302020202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Trebuchet MS" panose="020B060302020202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Trebuchet MS" panose="020B060302020202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Trebuchet MS" panose="020B060302020202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49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12192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Trebuchet MS" panose="020B060302020202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rebuchet MS" panose="020B0603020202020204" pitchFamily="34" charset="0"/>
                <a:cs typeface="Arial" pitchFamily="34" charset="0"/>
              </a:defRPr>
            </a:lvl1pPr>
            <a:lvl2pPr>
              <a:defRPr sz="2400">
                <a:latin typeface="Trebuchet MS" panose="020B0603020202020204" pitchFamily="34" charset="0"/>
                <a:cs typeface="Arial" pitchFamily="34" charset="0"/>
              </a:defRPr>
            </a:lvl2pPr>
            <a:lvl3pPr>
              <a:defRPr sz="2000">
                <a:latin typeface="Trebuchet MS" panose="020B0603020202020204" pitchFamily="34" charset="0"/>
                <a:cs typeface="Arial" pitchFamily="34" charset="0"/>
              </a:defRPr>
            </a:lvl3pPr>
            <a:lvl4pPr>
              <a:defRPr sz="1800">
                <a:latin typeface="Trebuchet MS" panose="020B0603020202020204" pitchFamily="34" charset="0"/>
                <a:cs typeface="Arial" pitchFamily="34" charset="0"/>
              </a:defRPr>
            </a:lvl4pPr>
            <a:lvl5pPr>
              <a:defRPr sz="1800"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7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3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2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2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7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4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2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49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80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168651" y="2492376"/>
            <a:ext cx="9023349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377289" y="249099"/>
            <a:ext cx="1687304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168651" y="2492376"/>
            <a:ext cx="9023349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377289" y="249099"/>
            <a:ext cx="1687304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9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12192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51" y="152401"/>
            <a:ext cx="992716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74638"/>
            <a:ext cx="90551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2077" y="2060575"/>
            <a:ext cx="9235068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0800" y="6381751"/>
            <a:ext cx="26416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 smtClean="0"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en-GB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50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" y="1"/>
            <a:ext cx="482388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9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Trebuchet MS" panose="020B060302020202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lo.org/dyn/normlex/en/f?p=NORMLEXPUB:12100:0::NO::P12100_ILO_CODE:C189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files.elfsightcdn.com/6477d0ba-6d4c-4f7c-85f9-91d6aa2e4932/b76b4503-bdab-4b6a-b3bb-4a7b0c36aa04.pdf" TargetMode="External"/><Relationship Id="rId4" Type="http://schemas.openxmlformats.org/officeDocument/2006/relationships/hyperlink" Target="https://living-wage.co.z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8127682" cy="14985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Social protection extension strategies to </a:t>
            </a:r>
            <a:br>
              <a:rPr lang="en-GB" sz="2800" dirty="0"/>
            </a:br>
            <a:r>
              <a:rPr lang="en-GB" sz="2800" dirty="0"/>
              <a:t>the informal economy</a:t>
            </a:r>
            <a:endParaRPr lang="en-GB" sz="1200" b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7006050"/>
            <a:ext cx="5605462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227C0-AD57-4F9B-BAE3-EEFB0D0EE42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7DE7B-AF27-27D3-36D7-C889B26C98AD}"/>
              </a:ext>
            </a:extLst>
          </p:cNvPr>
          <p:cNvSpPr txBox="1"/>
          <p:nvPr/>
        </p:nvSpPr>
        <p:spPr>
          <a:xfrm>
            <a:off x="260059" y="3967994"/>
            <a:ext cx="9144000" cy="67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Workshop on the extension of social protection to informal workers: capacity building and identification of next steps, Kigali 5-7 December,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EB3B46D-3263-6DD7-CFF7-8FFACD4FA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3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F12A-69DB-A958-2742-13165845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employment in South Africa: key features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1234-FB9A-B395-3C76-8AAEF17B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226734"/>
            <a:ext cx="11210924" cy="36501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South Africa’s informal economy is smaller than its developing country counterparts, averaging around one third of total employment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0000"/>
                </a:solidFill>
              </a:rPr>
              <a:t>consistent gender inequality within the informal economy</a:t>
            </a:r>
            <a:r>
              <a:rPr lang="en-GB" b="0" dirty="0">
                <a:solidFill>
                  <a:schemeClr val="tx1"/>
                </a:solidFill>
              </a:rPr>
              <a:t>, with women being over-represented in the lowest earning types of informal employment but also experiencing an earnings gap within informal occupations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four largest industry sectors in the informal economy: </a:t>
            </a:r>
            <a:r>
              <a:rPr lang="en-GB" b="0" dirty="0">
                <a:solidFill>
                  <a:srgbClr val="FF0000"/>
                </a:solidFill>
              </a:rPr>
              <a:t>wholesale and retail trade </a:t>
            </a:r>
            <a:r>
              <a:rPr lang="en-GB" b="0" dirty="0">
                <a:solidFill>
                  <a:schemeClr val="tx1"/>
                </a:solidFill>
              </a:rPr>
              <a:t>(trade in streets, markets and from home), </a:t>
            </a:r>
            <a:r>
              <a:rPr lang="en-GB" b="0" dirty="0">
                <a:solidFill>
                  <a:srgbClr val="FF0000"/>
                </a:solidFill>
              </a:rPr>
              <a:t>private households </a:t>
            </a:r>
            <a:r>
              <a:rPr lang="en-GB" b="0" dirty="0">
                <a:solidFill>
                  <a:schemeClr val="tx1"/>
                </a:solidFill>
              </a:rPr>
              <a:t>(domestic work), </a:t>
            </a:r>
            <a:r>
              <a:rPr lang="en-GB" b="0" dirty="0">
                <a:solidFill>
                  <a:srgbClr val="FF0000"/>
                </a:solidFill>
              </a:rPr>
              <a:t>construction, and community and social services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89CD-2981-EE7E-9914-67D262D2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49AC-C6EA-55E9-78C8-2C2C915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C6530-6D63-1EB0-786E-89415829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AEBA-DAC4-C67D-0A09-687D68D4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employment in the informal sector and in informal employment (2020–21), by gender. </a:t>
            </a:r>
            <a:r>
              <a:rPr lang="en-GB" sz="1800" b="0" dirty="0"/>
              <a:t>Source: WIEGO Working paper, based on LFS</a:t>
            </a:r>
            <a:r>
              <a:rPr lang="en-GB" sz="1800" dirty="0"/>
              <a:t> </a:t>
            </a:r>
          </a:p>
        </p:txBody>
      </p:sp>
      <p:pic>
        <p:nvPicPr>
          <p:cNvPr id="8" name="Content Placeholder 7" descr="A graph of a number of people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3FA405EA-E868-385F-DBD1-A1054BD81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8" y="2267887"/>
            <a:ext cx="7915033" cy="37162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B75D-50BC-FB18-60F3-8FD7C41D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D435-3C6F-3F0F-13AD-696DBB8A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F00C6-EA75-6FE1-8F3C-F0CFA30D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5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1906-1D27-B20C-151F-2777B65D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990600"/>
            <a:ext cx="11210924" cy="1152595"/>
          </a:xfrm>
        </p:spPr>
        <p:txBody>
          <a:bodyPr/>
          <a:lstStyle/>
          <a:p>
            <a:r>
              <a:rPr lang="en-GB" dirty="0"/>
              <a:t>Total employment in the informal economy (2020–21), by status in employment: </a:t>
            </a:r>
            <a:r>
              <a:rPr lang="en-GB" sz="1600" b="0" dirty="0"/>
              <a:t>Source: WIEGO Working paper, based on LFS</a:t>
            </a:r>
          </a:p>
        </p:txBody>
      </p:sp>
      <p:pic>
        <p:nvPicPr>
          <p:cNvPr id="8" name="Content Placeholder 7" descr="A graph of the number of employees&#10;&#10;Description automatically generated">
            <a:extLst>
              <a:ext uri="{FF2B5EF4-FFF2-40B4-BE49-F238E27FC236}">
                <a16:creationId xmlns:a16="http://schemas.microsoft.com/office/drawing/2014/main" id="{6AA3A2E6-3952-A1D6-0BC7-8A520AB61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10" y="1850834"/>
            <a:ext cx="8290668" cy="42795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2173D-A1DC-5369-F736-A9EA196B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8A6E-5A78-B6B1-0DD4-B70FE9D3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E4F8D-BAE1-068F-235A-494A031E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1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28C2-6813-94F7-E034-0DF31593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Protection coverage of domestic workers/</a:t>
            </a:r>
            <a:r>
              <a:rPr lang="en-US" dirty="0" err="1"/>
              <a:t>formalisation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505D-0F79-6F2B-CB7E-634CED65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EEBA-BA6B-A5E6-53EF-3A5FB1C1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C5227-705E-DD10-BD80-5ECA5E98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4153D7-E7E9-3C8B-6001-EEAA66325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143195"/>
            <a:ext cx="7380001" cy="3733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Outreach, organizing, advocacy, lobbying</a:t>
            </a:r>
            <a:r>
              <a:rPr lang="en-US" dirty="0"/>
              <a:t>: </a:t>
            </a:r>
            <a:r>
              <a:rPr lang="en-GB" sz="2000" b="0" dirty="0" err="1">
                <a:effectLst/>
                <a:latin typeface="avenir-lt-w01_35-light1475496"/>
              </a:rPr>
              <a:t>Izwi</a:t>
            </a:r>
            <a:r>
              <a:rPr lang="en-GB" sz="2000" b="0" dirty="0">
                <a:effectLst/>
                <a:latin typeface="avenir-lt-w01_35-light1475496"/>
              </a:rPr>
              <a:t> Domestic Workers Alliance, South African Domestic and Allied Workers Union, and United of Domestic Workers of South Africa + research institutes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avenir-lt-w01_35-light1475496"/>
              </a:rPr>
              <a:t>Evidence based messages</a:t>
            </a:r>
            <a:r>
              <a:rPr lang="en-GB" sz="2400" dirty="0">
                <a:latin typeface="avenir-lt-w01_35-light1475496"/>
              </a:rPr>
              <a:t>: surveys; case studies; legislation analysis using international labour standards as benchmarks </a:t>
            </a:r>
            <a:r>
              <a:rPr lang="en-GB" sz="2400" dirty="0">
                <a:latin typeface="avenir-lt-w01_35-light1475496"/>
                <a:hlinkClick r:id="rId2"/>
              </a:rPr>
              <a:t>Domestic Workers Convention,2011 C 189</a:t>
            </a:r>
            <a:endParaRPr lang="en-GB" sz="2400" dirty="0">
              <a:latin typeface="avenir-lt-w01_35-light1475496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avenir-lt-w01_35-light1475496"/>
              </a:rPr>
              <a:t>Diverse communications channels: </a:t>
            </a:r>
            <a:r>
              <a:rPr lang="en-GB" sz="2400" dirty="0">
                <a:latin typeface="avenir-lt-w01_35-light1475496"/>
              </a:rPr>
              <a:t>face to face; social media, print, electronic media</a:t>
            </a:r>
          </a:p>
          <a:p>
            <a:pPr marL="0" indent="0">
              <a:buNone/>
            </a:pPr>
            <a:endParaRPr lang="en-GB" sz="2400" dirty="0">
              <a:latin typeface="avenir-lt-w01_35-light1475496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7FE79F-FD9E-2036-B509-5F07B14A52B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 b="161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E9AD-E93E-3E5B-EAAE-87053D2C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guide and sample for employers and workers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86D74-CE4B-6474-032E-3E36BB76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1ED8-17C0-B4D7-AA56-41DDBE34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2E255-F7EB-104D-9230-679C1CA7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710A918-8040-553B-DEB2-67F6E4435C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 bwMode="auto">
          <a:xfrm>
            <a:off x="8644467" y="2319867"/>
            <a:ext cx="3378200" cy="35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BE9F57-51E0-FC60-C99A-24DCBB3B728F}"/>
              </a:ext>
            </a:extLst>
          </p:cNvPr>
          <p:cNvSpPr txBox="1"/>
          <p:nvPr/>
        </p:nvSpPr>
        <p:spPr>
          <a:xfrm>
            <a:off x="304801" y="2143195"/>
            <a:ext cx="8839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CREATING A FAIR WORKPLACE</a:t>
            </a:r>
          </a:p>
          <a:p>
            <a:pPr marL="342900" indent="-342900">
              <a:buAutoNum type="arabicPeriod"/>
            </a:pPr>
            <a:r>
              <a:rPr lang="en-GB" dirty="0"/>
              <a:t>Providing fair wages Minimum and Living Wage </a:t>
            </a:r>
            <a:r>
              <a:rPr lang="en-GB" dirty="0">
                <a:hlinkClick r:id="rId4"/>
              </a:rPr>
              <a:t>https://living-wage.co.za</a:t>
            </a:r>
            <a:r>
              <a:rPr lang="en-GB" dirty="0"/>
              <a:t>/</a:t>
            </a:r>
          </a:p>
          <a:p>
            <a:pPr marL="342900" indent="-342900">
              <a:buAutoNum type="arabicPeriod"/>
            </a:pPr>
            <a:r>
              <a:rPr lang="en-GB" dirty="0"/>
              <a:t>Working hours; overtime, public holidays, annual leave, sick leave; maternity leave </a:t>
            </a:r>
          </a:p>
          <a:p>
            <a:r>
              <a:rPr lang="en-GB" dirty="0"/>
              <a:t>2. Contributing to social protection</a:t>
            </a:r>
          </a:p>
          <a:p>
            <a:r>
              <a:rPr lang="en-GB" dirty="0"/>
              <a:t>3. Discussing pension and other benefits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CONTRACT </a:t>
            </a:r>
          </a:p>
          <a:p>
            <a:r>
              <a:rPr lang="en-GB" dirty="0"/>
              <a:t>Job  title and description of description of duties</a:t>
            </a:r>
          </a:p>
          <a:p>
            <a:r>
              <a:rPr lang="en-GB" dirty="0"/>
              <a:t>Hours of work</a:t>
            </a:r>
          </a:p>
          <a:p>
            <a:r>
              <a:rPr lang="en-GB" dirty="0"/>
              <a:t>Wages</a:t>
            </a:r>
          </a:p>
          <a:p>
            <a:r>
              <a:rPr lang="en-GB" dirty="0"/>
              <a:t>Sick leave, annual leave, maternity leave + agreement about other benefits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  <a:hlinkClick r:id="rId5"/>
              </a:rPr>
              <a:t>https://files.elfsightcdn.com/6477d0ba-6d4c-4f7c-85f9-91d6aa2e4932/b76b4503-bdab-4b6a-b3bb-4a7b0c36aa04.pdf</a:t>
            </a:r>
            <a:r>
              <a:rPr lang="en-GB" dirty="0">
                <a:solidFill>
                  <a:srgbClr val="FF0000"/>
                </a:solidFill>
              </a:rPr>
              <a:t>   (p 64)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7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DD87-1127-F045-0017-2A50B52C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protection rights: domestic workers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372ED5-46FC-C31E-20D4-88DE64FC8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7" y="1972733"/>
            <a:ext cx="3412801" cy="4275667"/>
          </a:xfrm>
        </p:spPr>
        <p:txBody>
          <a:bodyPr/>
          <a:lstStyle/>
          <a:p>
            <a:r>
              <a:rPr lang="en-US" dirty="0"/>
              <a:t>Unemployment benefit: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30050"/>
                </a:solidFill>
              </a:rPr>
              <a:t>Employer registers contract with the Unemployment Insurance Fund: electronically, by phone, in person, post, fax/email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30050"/>
                </a:solidFill>
              </a:rPr>
              <a:t>2% deductions on/from the salary/monthly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Any worker </a:t>
            </a:r>
            <a:r>
              <a:rPr lang="en-US" b="0" dirty="0">
                <a:solidFill>
                  <a:srgbClr val="230050"/>
                </a:solidFill>
              </a:rPr>
              <a:t>working more than 24 hours/month can be registered</a:t>
            </a:r>
            <a:endParaRPr lang="en-GB" b="0" dirty="0">
              <a:solidFill>
                <a:srgbClr val="23005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6E98D8-09D8-D6BB-1FA8-C076D4D531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Compensation for Occupational Injuries and Diseases</a:t>
            </a:r>
          </a:p>
          <a:p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Employer registers and makes annual contribution as a share of the salary</a:t>
            </a:r>
            <a:endParaRPr lang="en-GB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E9FB5-8F8D-3E16-7306-634EBCB2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C5E38-C267-6661-A6C8-F786C08A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Advancing social justice, promoting decent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3D9B4-C669-091E-C9AC-4840436B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5E80E-ED3D-4F9A-CF58-BEC60D390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Pensions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Pension scheme for public servants; all others different arrangements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Older persons grant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1423195"/>
            <a:ext cx="4899610" cy="4159458"/>
          </a:xfrm>
        </p:spPr>
        <p:txBody>
          <a:bodyPr/>
          <a:lstStyle/>
          <a:p>
            <a:r>
              <a:rPr lang="fr-FR" sz="2400" dirty="0" err="1">
                <a:latin typeface="Arial" panose="020B0604020202020204" pitchFamily="34" charset="0"/>
              </a:rPr>
              <a:t>Extending</a:t>
            </a:r>
            <a:r>
              <a:rPr lang="fr-FR" sz="2400" dirty="0">
                <a:latin typeface="Arial" panose="020B0604020202020204" pitchFamily="34" charset="0"/>
              </a:rPr>
              <a:t> social </a:t>
            </a:r>
            <a:r>
              <a:rPr lang="fr-FR" sz="2400" dirty="0" err="1">
                <a:latin typeface="Arial" panose="020B0604020202020204" pitchFamily="34" charset="0"/>
              </a:rPr>
              <a:t>security</a:t>
            </a:r>
            <a:r>
              <a:rPr lang="fr-FR" sz="2400" dirty="0">
                <a:latin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</a:rPr>
              <a:t>workers</a:t>
            </a:r>
            <a:r>
              <a:rPr lang="fr-FR" sz="2400" dirty="0">
                <a:latin typeface="Arial" panose="020B0604020202020204" pitchFamily="34" charset="0"/>
              </a:rPr>
              <a:t> in the </a:t>
            </a:r>
            <a:r>
              <a:rPr lang="fr-FR" sz="2400" dirty="0" err="1">
                <a:latin typeface="Arial" panose="020B0604020202020204" pitchFamily="34" charset="0"/>
              </a:rPr>
              <a:t>informal</a:t>
            </a:r>
            <a:r>
              <a:rPr lang="fr-FR" sz="2400" dirty="0">
                <a:latin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</a:rPr>
              <a:t>economy</a:t>
            </a:r>
            <a:r>
              <a:rPr lang="fr-FR" sz="2400" dirty="0">
                <a:latin typeface="Arial" panose="020B0604020202020204" pitchFamily="34" charset="0"/>
              </a:rPr>
              <a:t> 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ILO Policy Resource Package: 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electronic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platform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http://informaleconomy.social-protection.org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23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Advancing social justice, promoting decent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0ABD5-044E-DCF1-7E2B-006FFC299A15}"/>
              </a:ext>
            </a:extLst>
          </p:cNvPr>
          <p:cNvGrpSpPr/>
          <p:nvPr/>
        </p:nvGrpSpPr>
        <p:grpSpPr>
          <a:xfrm>
            <a:off x="5052741" y="368968"/>
            <a:ext cx="6815185" cy="6272463"/>
            <a:chOff x="5052741" y="368968"/>
            <a:chExt cx="6815185" cy="62724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4336" t="11670" r="25339" b="4406"/>
            <a:stretch/>
          </p:blipFill>
          <p:spPr>
            <a:xfrm>
              <a:off x="5849732" y="368968"/>
              <a:ext cx="6018194" cy="6272463"/>
            </a:xfrm>
            <a:prstGeom prst="rect">
              <a:avLst/>
            </a:prstGeom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ACD7A5D-8A03-2896-DED8-76BFE50AC174}"/>
                </a:ext>
              </a:extLst>
            </p:cNvPr>
            <p:cNvSpPr/>
            <p:nvPr/>
          </p:nvSpPr>
          <p:spPr>
            <a:xfrm rot="5400000">
              <a:off x="5047907" y="5004810"/>
              <a:ext cx="1052927" cy="104325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5592384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10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ILO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ch xmlns="6937fe7d-dbaa-4d8b-8dfb-55869c703af9" xsi:nil="true"/>
    <SharedWithUsers xmlns="d80bd96a-b2e9-437b-b6bf-4f4ba360650a">
      <UserInfo>
        <DisplayName>Behrendt, Christina</DisplayName>
        <AccountId>12</AccountId>
        <AccountType/>
      </UserInfo>
      <UserInfo>
        <DisplayName>Rodrigo Ortiz D'avila Assumpcao</DisplayName>
        <AccountId>218</AccountId>
        <AccountType/>
      </UserInfo>
      <UserInfo>
        <DisplayName>Orton, Ian</DisplayName>
        <AccountId>24</AccountId>
        <AccountType/>
      </UserInfo>
    </SharedWithUsers>
    <lcf76f155ced4ddcb4097134ff3c332f xmlns="6937fe7d-dbaa-4d8b-8dfb-55869c703af9">
      <Terms xmlns="http://schemas.microsoft.com/office/infopath/2007/PartnerControls"/>
    </lcf76f155ced4ddcb4097134ff3c332f>
    <TaxCatchAll xmlns="2118e9f4-83e0-430e-8618-3d02343c48a9" xsi:nil="true"/>
    <ROAFComms xmlns="6937fe7d-dbaa-4d8b-8dfb-55869c703af9">false</ROAFComm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88281810AD84484318F07D7D83D0A" ma:contentTypeVersion="18" ma:contentTypeDescription="Create a new document." ma:contentTypeScope="" ma:versionID="7779770a6c523e1c5f23d1d3bca06c99">
  <xsd:schema xmlns:xsd="http://www.w3.org/2001/XMLSchema" xmlns:xs="http://www.w3.org/2001/XMLSchema" xmlns:p="http://schemas.microsoft.com/office/2006/metadata/properties" xmlns:ns2="6937fe7d-dbaa-4d8b-8dfb-55869c703af9" xmlns:ns3="d80bd96a-b2e9-437b-b6bf-4f4ba360650a" xmlns:ns4="2118e9f4-83e0-430e-8618-3d02343c48a9" targetNamespace="http://schemas.microsoft.com/office/2006/metadata/properties" ma:root="true" ma:fieldsID="a1693751726b1b53f5fef02c29bb5438" ns2:_="" ns3:_="" ns4:_="">
    <xsd:import namespace="6937fe7d-dbaa-4d8b-8dfb-55869c703af9"/>
    <xsd:import namespace="d80bd96a-b2e9-437b-b6bf-4f4ba360650a"/>
    <xsd:import namespace="2118e9f4-83e0-430e-8618-3d02343c4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Branch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ROAFComm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7fe7d-dbaa-4d8b-8dfb-55869c703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Branch" ma:index="16" nillable="true" ma:displayName="Branch" ma:format="Dropdown" ma:internalName="Branch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sability"/>
                    <xsd:enumeration value="Employment injury"/>
                    <xsd:enumeration value="Family/ child/ parental benefits"/>
                    <xsd:enumeration value="Maternity"/>
                    <xsd:enumeration value="Medical/ health care"/>
                    <xsd:enumeration value="Old-age"/>
                    <xsd:enumeration value="Sickness"/>
                    <xsd:enumeration value="Survivors"/>
                    <xsd:enumeration value="Unemployment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932b82f-ee1f-4246-9d44-c1f8cdfbe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OAFComms" ma:index="24" ma:displayName="ROAF Comms" ma:default="0" ma:description="A list of our favourite photos" ma:format="Dropdown" ma:internalName="ROAFComm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bd96a-b2e9-437b-b6bf-4f4ba36065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8e9f4-83e0-430e-8618-3d02343c48a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2fb50a4-3f9a-4184-bf13-45ab069813be}" ma:internalName="TaxCatchAll" ma:showField="CatchAllData" ma:web="d80bd96a-b2e9-437b-b6bf-4f4ba3606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D34AA-2F7A-4F94-B8CC-B37EBCA32B54}">
  <ds:schemaRefs>
    <ds:schemaRef ds:uri="http://purl.org/dc/elements/1.1/"/>
    <ds:schemaRef ds:uri="http://schemas.microsoft.com/office/2006/metadata/properties"/>
    <ds:schemaRef ds:uri="d80bd96a-b2e9-437b-b6bf-4f4ba360650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118e9f4-83e0-430e-8618-3d02343c48a9"/>
    <ds:schemaRef ds:uri="6937fe7d-dbaa-4d8b-8dfb-55869c703af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75D08D-A939-48D6-92CE-567CE9265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00D2-A0BA-45FE-B94D-95F54947F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7fe7d-dbaa-4d8b-8dfb-55869c703af9"/>
    <ds:schemaRef ds:uri="d80bd96a-b2e9-437b-b6bf-4f4ba360650a"/>
    <ds:schemaRef ds:uri="2118e9f4-83e0-430e-8618-3d02343c4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English PowerPoint Presentation</Template>
  <TotalTime>0</TotalTime>
  <Words>596</Words>
  <Application>Microsoft Office PowerPoint</Application>
  <PresentationFormat>Widescreen</PresentationFormat>
  <Paragraphs>63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avenir-lt-w01_35-light1475496</vt:lpstr>
      <vt:lpstr>Calibri</vt:lpstr>
      <vt:lpstr>Trebuchet MS</vt:lpstr>
      <vt:lpstr>Wingdings 3</vt:lpstr>
      <vt:lpstr>ILO 2020</vt:lpstr>
      <vt:lpstr>10_Office Theme</vt:lpstr>
      <vt:lpstr>Social protection extension strategies to  the informal economy</vt:lpstr>
      <vt:lpstr>Informal employment in South Africa: key features</vt:lpstr>
      <vt:lpstr>Total employment in the informal sector and in informal employment (2020–21), by gender. Source: WIEGO Working paper, based on LFS </vt:lpstr>
      <vt:lpstr>Total employment in the informal economy (2020–21), by status in employment: Source: WIEGO Working paper, based on LFS</vt:lpstr>
      <vt:lpstr>Social Protection coverage of domestic workers/formalisation</vt:lpstr>
      <vt:lpstr>Contract: guide and sample for employers and workers</vt:lpstr>
      <vt:lpstr>Social protection rights: domestic workers</vt:lpstr>
      <vt:lpstr>Extending social security to workers in the informal economy   ILO Policy Resource Package:  electronic platform  http://informaleconomy.social-protection.org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the COVID-19 crisis  on employment: (potential) solutions  for informal/self-employed workers: Setting the scene   socialprotection.org webinar, 21 April 2020</dc:title>
  <dc:creator>Behrendt, Christina</dc:creator>
  <cp:lastModifiedBy>Papa, Jasmina</cp:lastModifiedBy>
  <cp:revision>8</cp:revision>
  <cp:lastPrinted>2023-09-13T15:16:01Z</cp:lastPrinted>
  <dcterms:created xsi:type="dcterms:W3CDTF">2020-04-22T11:26:03Z</dcterms:created>
  <dcterms:modified xsi:type="dcterms:W3CDTF">2023-12-07T06:09:52Z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0x01010093B88281810AD84484318F07D7D83D0A</vt:lpwstr>
  </property>
  <property fmtid="{D5CDD505-2E9C-101B-9397-08002B2CF9AE}" pid="3" name="MediaServiceImageTags">
    <vt:lpwstr/>
  </property>
</Properties>
</file>