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81" r:id="rId5"/>
    <p:sldId id="285" r:id="rId6"/>
    <p:sldId id="309" r:id="rId7"/>
    <p:sldId id="814" r:id="rId8"/>
    <p:sldId id="848" r:id="rId9"/>
    <p:sldId id="846" r:id="rId10"/>
    <p:sldId id="847" r:id="rId11"/>
    <p:sldId id="849" r:id="rId12"/>
    <p:sldId id="327" r:id="rId13"/>
    <p:sldId id="334" r:id="rId14"/>
    <p:sldId id="333" r:id="rId15"/>
    <p:sldId id="329" r:id="rId16"/>
    <p:sldId id="851" r:id="rId17"/>
    <p:sldId id="857" r:id="rId18"/>
    <p:sldId id="858" r:id="rId19"/>
    <p:sldId id="859" r:id="rId20"/>
    <p:sldId id="856" r:id="rId21"/>
    <p:sldId id="258" r:id="rId22"/>
    <p:sldId id="261" r:id="rId23"/>
    <p:sldId id="259" r:id="rId24"/>
    <p:sldId id="263" r:id="rId25"/>
    <p:sldId id="825" r:id="rId26"/>
    <p:sldId id="34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CF5"/>
    <a:srgbClr val="EDF7FD"/>
    <a:srgbClr val="EAF6FC"/>
    <a:srgbClr val="E8F5FC"/>
    <a:srgbClr val="E1F2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095" autoAdjust="0"/>
    <p:restoredTop sz="94656" autoAdjust="0"/>
  </p:normalViewPr>
  <p:slideViewPr>
    <p:cSldViewPr snapToGrid="0">
      <p:cViewPr varScale="1">
        <p:scale>
          <a:sx n="60" d="100"/>
          <a:sy n="60" d="100"/>
        </p:scale>
        <p:origin x="96" y="100"/>
      </p:cViewPr>
      <p:guideLst/>
    </p:cSldViewPr>
  </p:slideViewPr>
  <p:outlineViewPr>
    <p:cViewPr>
      <p:scale>
        <a:sx n="33" d="100"/>
        <a:sy n="33" d="100"/>
      </p:scale>
      <p:origin x="0" y="-8496"/>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068C6-7325-408C-921E-B389FF684A63}" type="datetimeFigureOut">
              <a:rPr lang="en-GB" smtClean="0"/>
              <a:t>01/12/2023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26FEE-2901-4F80-B040-94DEDE5C3ECF}" type="slidenum">
              <a:rPr lang="en-GB" smtClean="0"/>
              <a:t>‹#›</a:t>
            </a:fld>
            <a:endParaRPr lang="en-GB"/>
          </a:p>
        </p:txBody>
      </p:sp>
    </p:spTree>
    <p:extLst>
      <p:ext uri="{BB962C8B-B14F-4D97-AF65-F5344CB8AC3E}">
        <p14:creationId xmlns:p14="http://schemas.microsoft.com/office/powerpoint/2010/main" val="147543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826FEE-2901-4F80-B040-94DEDE5C3ECF}" type="slidenum">
              <a:rPr lang="en-GB" smtClean="0"/>
              <a:t>1</a:t>
            </a:fld>
            <a:endParaRPr lang="en-GB"/>
          </a:p>
        </p:txBody>
      </p:sp>
    </p:spTree>
    <p:extLst>
      <p:ext uri="{BB962C8B-B14F-4D97-AF65-F5344CB8AC3E}">
        <p14:creationId xmlns:p14="http://schemas.microsoft.com/office/powerpoint/2010/main" val="3605206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7950" y="1108075"/>
            <a:ext cx="4102100" cy="2308225"/>
          </a:xfrm>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FDB3549F-65AD-45B1-89FE-639CF78599E5}" type="slidenum">
              <a:rPr lang="en-GB" smtClean="0"/>
              <a:t>3</a:t>
            </a:fld>
            <a:endParaRPr lang="en-GB"/>
          </a:p>
        </p:txBody>
      </p:sp>
    </p:spTree>
    <p:extLst>
      <p:ext uri="{BB962C8B-B14F-4D97-AF65-F5344CB8AC3E}">
        <p14:creationId xmlns:p14="http://schemas.microsoft.com/office/powerpoint/2010/main" val="9111377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en-US"/>
              <a:t>Click to edit Master title style</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31661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057399"/>
            <a:ext cx="5360400" cy="38195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341062" y="2057399"/>
            <a:ext cx="5360400" cy="38195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cxnSp>
        <p:nvCxnSpPr>
          <p:cNvPr id="9" name="Straight Connector 8">
            <a:extLst>
              <a:ext uri="{FF2B5EF4-FFF2-40B4-BE49-F238E27FC236}">
                <a16:creationId xmlns:a16="http://schemas.microsoft.com/office/drawing/2014/main" id="{B8581527-E13E-46F6-B88D-7B997231FCBB}"/>
              </a:ext>
            </a:extLst>
          </p:cNvPr>
          <p:cNvCxnSpPr>
            <a:cxnSpLocks/>
          </p:cNvCxnSpPr>
          <p:nvPr userDrawn="1"/>
        </p:nvCxnSpPr>
        <p:spPr>
          <a:xfrm>
            <a:off x="490538" y="1872932"/>
            <a:ext cx="112109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1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0538" y="1423195"/>
            <a:ext cx="5360400" cy="44537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41062" y="1423195"/>
            <a:ext cx="5360400" cy="44537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3384834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057399"/>
            <a:ext cx="3412800" cy="38195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389600" y="2057399"/>
            <a:ext cx="3412800" cy="38195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8" name="Content Placeholder 3"/>
          <p:cNvSpPr>
            <a:spLocks noGrp="1"/>
          </p:cNvSpPr>
          <p:nvPr>
            <p:ph sz="half" idx="13"/>
          </p:nvPr>
        </p:nvSpPr>
        <p:spPr>
          <a:xfrm>
            <a:off x="8288662" y="2057399"/>
            <a:ext cx="3412800" cy="38195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a:extLst>
              <a:ext uri="{FF2B5EF4-FFF2-40B4-BE49-F238E27FC236}">
                <a16:creationId xmlns:a16="http://schemas.microsoft.com/office/drawing/2014/main" id="{4BEF83FE-9296-425B-B655-2AAA44703690}"/>
              </a:ext>
            </a:extLst>
          </p:cNvPr>
          <p:cNvCxnSpPr>
            <a:cxnSpLocks/>
          </p:cNvCxnSpPr>
          <p:nvPr userDrawn="1"/>
        </p:nvCxnSpPr>
        <p:spPr>
          <a:xfrm>
            <a:off x="490538" y="1872932"/>
            <a:ext cx="112109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147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0538" y="1423195"/>
            <a:ext cx="3412800" cy="44537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389600" y="1423195"/>
            <a:ext cx="3412800" cy="44537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8" name="Content Placeholder 3"/>
          <p:cNvSpPr>
            <a:spLocks noGrp="1"/>
          </p:cNvSpPr>
          <p:nvPr>
            <p:ph sz="half" idx="13"/>
          </p:nvPr>
        </p:nvSpPr>
        <p:spPr>
          <a:xfrm>
            <a:off x="8288662" y="1423195"/>
            <a:ext cx="3412800" cy="44537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20469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057399"/>
            <a:ext cx="3412800" cy="38195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057399"/>
            <a:ext cx="3412800" cy="38195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10" name="Text Placeholder 9"/>
          <p:cNvSpPr>
            <a:spLocks noGrp="1"/>
          </p:cNvSpPr>
          <p:nvPr>
            <p:ph type="body" sz="quarter" idx="13" hasCustomPrompt="1"/>
          </p:nvPr>
        </p:nvSpPr>
        <p:spPr>
          <a:xfrm>
            <a:off x="8288662" y="2057398"/>
            <a:ext cx="3412801" cy="3819527"/>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dirty="0"/>
              <a:t>00.0%</a:t>
            </a:r>
          </a:p>
          <a:p>
            <a:pPr lvl="1"/>
            <a:r>
              <a:rPr lang="en-US" dirty="0"/>
              <a:t>Supporting text</a:t>
            </a:r>
            <a:endParaRPr lang="en-GB" dirty="0"/>
          </a:p>
        </p:txBody>
      </p:sp>
      <p:cxnSp>
        <p:nvCxnSpPr>
          <p:cNvPr id="11" name="Straight Connector 10">
            <a:extLst>
              <a:ext uri="{FF2B5EF4-FFF2-40B4-BE49-F238E27FC236}">
                <a16:creationId xmlns:a16="http://schemas.microsoft.com/office/drawing/2014/main" id="{A5F0DFAA-FA9C-4F12-AA11-27F278257D0E}"/>
              </a:ext>
            </a:extLst>
          </p:cNvPr>
          <p:cNvCxnSpPr>
            <a:cxnSpLocks/>
          </p:cNvCxnSpPr>
          <p:nvPr userDrawn="1"/>
        </p:nvCxnSpPr>
        <p:spPr>
          <a:xfrm>
            <a:off x="490538" y="1872932"/>
            <a:ext cx="112109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062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hree Content with Sta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0538" y="1423195"/>
            <a:ext cx="3412800" cy="4453731"/>
          </a:xfrm>
        </p:spPr>
        <p:txBody>
          <a:bodyPr/>
          <a:lstStyle>
            <a:lvl3pPr>
              <a:buClr>
                <a:schemeClr val="accent4"/>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389600" y="1423195"/>
            <a:ext cx="3412800" cy="44537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10" name="Text Placeholder 9"/>
          <p:cNvSpPr>
            <a:spLocks noGrp="1"/>
          </p:cNvSpPr>
          <p:nvPr>
            <p:ph type="body" sz="quarter" idx="13" hasCustomPrompt="1"/>
          </p:nvPr>
        </p:nvSpPr>
        <p:spPr>
          <a:xfrm>
            <a:off x="8288662" y="1423194"/>
            <a:ext cx="3412801" cy="4453731"/>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dirty="0"/>
              <a:t>00.0%</a:t>
            </a:r>
          </a:p>
          <a:p>
            <a:pPr lvl="1"/>
            <a:r>
              <a:rPr lang="en-US" dirty="0"/>
              <a:t>Supporting text</a:t>
            </a:r>
            <a:endParaRPr lang="en-GB" dirty="0"/>
          </a:p>
        </p:txBody>
      </p:sp>
    </p:spTree>
    <p:extLst>
      <p:ext uri="{BB962C8B-B14F-4D97-AF65-F5344CB8AC3E}">
        <p14:creationId xmlns:p14="http://schemas.microsoft.com/office/powerpoint/2010/main" val="1270507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
        <p:nvSpPr>
          <p:cNvPr id="6" name="Text Placeholder 9"/>
          <p:cNvSpPr>
            <a:spLocks noGrp="1"/>
          </p:cNvSpPr>
          <p:nvPr>
            <p:ph type="body" sz="quarter" idx="13" hasCustomPrompt="1"/>
          </p:nvPr>
        </p:nvSpPr>
        <p:spPr>
          <a:xfrm>
            <a:off x="490538" y="2057400"/>
            <a:ext cx="7380000" cy="381952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dirty="0"/>
              <a:t>Quote (level 1)</a:t>
            </a:r>
          </a:p>
          <a:p>
            <a:pPr lvl="1"/>
            <a:r>
              <a:rPr lang="en-US" dirty="0"/>
              <a:t>Continuation paras (level 2)</a:t>
            </a:r>
          </a:p>
          <a:p>
            <a:pPr lvl="2"/>
            <a:r>
              <a:rPr lang="en-GB" dirty="0"/>
              <a:t>Source (level 3)</a:t>
            </a:r>
          </a:p>
        </p:txBody>
      </p:sp>
      <p:sp>
        <p:nvSpPr>
          <p:cNvPr id="8" name="Picture Placeholder 7"/>
          <p:cNvSpPr>
            <a:spLocks noGrp="1"/>
          </p:cNvSpPr>
          <p:nvPr>
            <p:ph type="pic" sz="quarter" idx="14"/>
          </p:nvPr>
        </p:nvSpPr>
        <p:spPr>
          <a:xfrm>
            <a:off x="8270663" y="2057399"/>
            <a:ext cx="3430800" cy="3819526"/>
          </a:xfrm>
        </p:spPr>
        <p:txBody>
          <a:bodyPr/>
          <a:lstStyle>
            <a:lvl1pPr>
              <a:defRPr sz="1000">
                <a:solidFill>
                  <a:schemeClr val="tx1"/>
                </a:solidFill>
              </a:defRPr>
            </a:lvl1pPr>
          </a:lstStyle>
          <a:p>
            <a:r>
              <a:rPr lang="en-US"/>
              <a:t>Click icon to add picture</a:t>
            </a:r>
            <a:endParaRPr lang="en-GB"/>
          </a:p>
        </p:txBody>
      </p:sp>
      <p:cxnSp>
        <p:nvCxnSpPr>
          <p:cNvPr id="9" name="Straight Connector 8">
            <a:extLst>
              <a:ext uri="{FF2B5EF4-FFF2-40B4-BE49-F238E27FC236}">
                <a16:creationId xmlns:a16="http://schemas.microsoft.com/office/drawing/2014/main" id="{C11C3071-C832-45F2-A67F-6C689E08522A}"/>
              </a:ext>
            </a:extLst>
          </p:cNvPr>
          <p:cNvCxnSpPr>
            <a:cxnSpLocks/>
          </p:cNvCxnSpPr>
          <p:nvPr userDrawn="1"/>
        </p:nvCxnSpPr>
        <p:spPr>
          <a:xfrm>
            <a:off x="490538" y="1872932"/>
            <a:ext cx="112109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444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and Image">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
        <p:nvSpPr>
          <p:cNvPr id="6" name="Text Placeholder 9"/>
          <p:cNvSpPr>
            <a:spLocks noGrp="1"/>
          </p:cNvSpPr>
          <p:nvPr>
            <p:ph type="body" sz="quarter" idx="13" hasCustomPrompt="1"/>
          </p:nvPr>
        </p:nvSpPr>
        <p:spPr>
          <a:xfrm>
            <a:off x="490538" y="1423195"/>
            <a:ext cx="7380000" cy="4453731"/>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dirty="0"/>
              <a:t>Quote (level 1)</a:t>
            </a:r>
          </a:p>
          <a:p>
            <a:pPr lvl="1"/>
            <a:r>
              <a:rPr lang="en-US" dirty="0"/>
              <a:t>Continuation paras (level 2)</a:t>
            </a:r>
          </a:p>
          <a:p>
            <a:pPr lvl="2"/>
            <a:r>
              <a:rPr lang="en-GB" dirty="0"/>
              <a:t>Source (level 3)</a:t>
            </a:r>
          </a:p>
        </p:txBody>
      </p:sp>
      <p:sp>
        <p:nvSpPr>
          <p:cNvPr id="8" name="Picture Placeholder 7"/>
          <p:cNvSpPr>
            <a:spLocks noGrp="1"/>
          </p:cNvSpPr>
          <p:nvPr>
            <p:ph type="pic" sz="quarter" idx="14"/>
          </p:nvPr>
        </p:nvSpPr>
        <p:spPr>
          <a:xfrm>
            <a:off x="8270663" y="1423194"/>
            <a:ext cx="3430800" cy="4453731"/>
          </a:xfrm>
        </p:spPr>
        <p:txBody>
          <a:bodyPr/>
          <a:lstStyle>
            <a:lvl1pPr>
              <a:defRPr sz="1000">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1413559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21088" y="6867374"/>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5529262" y="3007518"/>
            <a:ext cx="6662738" cy="3850481"/>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577579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Tree>
    <p:extLst>
      <p:ext uri="{BB962C8B-B14F-4D97-AF65-F5344CB8AC3E}">
        <p14:creationId xmlns:p14="http://schemas.microsoft.com/office/powerpoint/2010/main" val="1319992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3pPr>
              <a:buSzPct val="9000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cxnSp>
        <p:nvCxnSpPr>
          <p:cNvPr id="11" name="Straight Connector 10">
            <a:extLst>
              <a:ext uri="{FF2B5EF4-FFF2-40B4-BE49-F238E27FC236}">
                <a16:creationId xmlns:a16="http://schemas.microsoft.com/office/drawing/2014/main" id="{E6A7559A-0232-4306-A772-E88093B64F57}"/>
              </a:ext>
            </a:extLst>
          </p:cNvPr>
          <p:cNvCxnSpPr>
            <a:cxnSpLocks/>
          </p:cNvCxnSpPr>
          <p:nvPr userDrawn="1"/>
        </p:nvCxnSpPr>
        <p:spPr>
          <a:xfrm>
            <a:off x="490538" y="1872932"/>
            <a:ext cx="112109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292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atter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397975" y="1085561"/>
            <a:ext cx="13604217" cy="5784889"/>
          </a:xfrm>
          <a:prstGeom prst="rect">
            <a:avLst/>
          </a:prstGeom>
        </p:spPr>
      </p:pic>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5868000" cy="648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49663"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a:ln>
            <a:solidFill>
              <a:schemeClr val="accent4"/>
            </a:solidFill>
          </a:ln>
        </p:spPr>
      </p:pic>
    </p:spTree>
    <p:extLst>
      <p:ext uri="{BB962C8B-B14F-4D97-AF65-F5344CB8AC3E}">
        <p14:creationId xmlns:p14="http://schemas.microsoft.com/office/powerpoint/2010/main" val="3006282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602" y="490538"/>
            <a:ext cx="1371472"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3808222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99128" y="680758"/>
            <a:ext cx="7200000" cy="608525"/>
          </a:xfrm>
        </p:spPr>
        <p:txBody>
          <a:bodyPr wrap="square" bIns="54000" anchor="t" anchorCtr="0">
            <a:noAutofit/>
          </a:bodyPr>
          <a:lstStyle>
            <a:lvl1pPr algn="l">
              <a:defRPr sz="4267">
                <a:solidFill>
                  <a:schemeClr val="tx1">
                    <a:lumMod val="50000"/>
                  </a:schemeClr>
                </a:solidFill>
              </a:defRPr>
            </a:lvl1pPr>
          </a:lstStyle>
          <a:p>
            <a:r>
              <a:rPr lang="en-US" dirty="0"/>
              <a:t>ILO Key contacts</a:t>
            </a:r>
            <a:endParaRPr lang="en-GB" dirty="0"/>
          </a:p>
        </p:txBody>
      </p:sp>
      <p:sp>
        <p:nvSpPr>
          <p:cNvPr id="4" name="Date Placeholder 3"/>
          <p:cNvSpPr>
            <a:spLocks noGrp="1"/>
          </p:cNvSpPr>
          <p:nvPr>
            <p:ph type="dt" sz="half" idx="10"/>
          </p:nvPr>
        </p:nvSpPr>
        <p:spPr>
          <a:xfrm>
            <a:off x="490539"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3"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3" y="6870451"/>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9" y="490537"/>
            <a:ext cx="1371600" cy="494483"/>
          </a:xfrm>
          <a:prstGeom prst="rect">
            <a:avLst/>
          </a:prstGeom>
        </p:spPr>
      </p:pic>
      <p:sp>
        <p:nvSpPr>
          <p:cNvPr id="11" name="Picture Placeholder 10"/>
          <p:cNvSpPr>
            <a:spLocks noGrp="1"/>
          </p:cNvSpPr>
          <p:nvPr>
            <p:ph type="pic" sz="quarter" idx="13" hasCustomPrompt="1"/>
          </p:nvPr>
        </p:nvSpPr>
        <p:spPr>
          <a:xfrm>
            <a:off x="6876835" y="2"/>
            <a:ext cx="5315164" cy="2438805"/>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3518326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538" y="1423196"/>
            <a:ext cx="11210924" cy="445373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299007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490539" y="2057400"/>
            <a:ext cx="7311862" cy="3819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581526"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en-US"/>
              <a:t>Click to edit Master text styles</a:t>
            </a:r>
          </a:p>
          <a:p>
            <a:pPr lvl="1"/>
            <a:r>
              <a:rPr lang="en-US"/>
              <a:t>Second level</a:t>
            </a:r>
          </a:p>
        </p:txBody>
      </p:sp>
      <p:cxnSp>
        <p:nvCxnSpPr>
          <p:cNvPr id="11" name="Straight Connector 10">
            <a:extLst>
              <a:ext uri="{FF2B5EF4-FFF2-40B4-BE49-F238E27FC236}">
                <a16:creationId xmlns:a16="http://schemas.microsoft.com/office/drawing/2014/main" id="{86D55AE3-7D6D-4015-9155-BCEC45A38B2D}"/>
              </a:ext>
            </a:extLst>
          </p:cNvPr>
          <p:cNvCxnSpPr>
            <a:cxnSpLocks/>
          </p:cNvCxnSpPr>
          <p:nvPr userDrawn="1"/>
        </p:nvCxnSpPr>
        <p:spPr>
          <a:xfrm>
            <a:off x="490538" y="1872932"/>
            <a:ext cx="112109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85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 Pattern">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539" y="1423196"/>
            <a:ext cx="7311862" cy="44537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581526"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2583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692650" y="2538000"/>
            <a:ext cx="7499350"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1000" b="1">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057400"/>
            <a:ext cx="7311862"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cxnSp>
        <p:nvCxnSpPr>
          <p:cNvPr id="13" name="Straight Connector 12">
            <a:extLst>
              <a:ext uri="{FF2B5EF4-FFF2-40B4-BE49-F238E27FC236}">
                <a16:creationId xmlns:a16="http://schemas.microsoft.com/office/drawing/2014/main" id="{C09F9C9F-0064-4D41-B584-72685BB8F98E}"/>
              </a:ext>
            </a:extLst>
          </p:cNvPr>
          <p:cNvCxnSpPr>
            <a:cxnSpLocks/>
          </p:cNvCxnSpPr>
          <p:nvPr userDrawn="1"/>
        </p:nvCxnSpPr>
        <p:spPr>
          <a:xfrm>
            <a:off x="490538" y="1872932"/>
            <a:ext cx="850106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65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692650" y="2538000"/>
            <a:ext cx="7499350"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1000" b="1">
                <a:solidFill>
                  <a:schemeClr val="tx1"/>
                </a:solidFill>
              </a:defRPr>
            </a:lvl1pPr>
          </a:lstStyle>
          <a:p>
            <a:r>
              <a:rPr lang="en-GB"/>
              <a:t>Click icon to insert picture</a:t>
            </a:r>
          </a:p>
        </p:txBody>
      </p:sp>
      <p:sp>
        <p:nvSpPr>
          <p:cNvPr id="3" name="Content Placeholder 2"/>
          <p:cNvSpPr>
            <a:spLocks noGrp="1"/>
          </p:cNvSpPr>
          <p:nvPr>
            <p:ph idx="1"/>
          </p:nvPr>
        </p:nvSpPr>
        <p:spPr>
          <a:xfrm>
            <a:off x="490539" y="1423196"/>
            <a:ext cx="7311862" cy="44537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Tree>
    <p:extLst>
      <p:ext uri="{BB962C8B-B14F-4D97-AF65-F5344CB8AC3E}">
        <p14:creationId xmlns:p14="http://schemas.microsoft.com/office/powerpoint/2010/main" val="550061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057400"/>
            <a:ext cx="7311862" cy="3819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58807120-01E2-4D98-A468-5350D0C22EDB}"/>
              </a:ext>
            </a:extLst>
          </p:cNvPr>
          <p:cNvCxnSpPr>
            <a:cxnSpLocks/>
          </p:cNvCxnSpPr>
          <p:nvPr userDrawn="1"/>
        </p:nvCxnSpPr>
        <p:spPr>
          <a:xfrm>
            <a:off x="490538" y="1872932"/>
            <a:ext cx="112109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12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 Image/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539" y="1423196"/>
            <a:ext cx="7311862" cy="44537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11608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8" y="1423195"/>
            <a:ext cx="11210924" cy="480217"/>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90538" y="2057400"/>
            <a:ext cx="11210924" cy="381952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90538" y="6870450"/>
            <a:ext cx="2743200" cy="216000"/>
          </a:xfrm>
          <a:prstGeom prst="rect">
            <a:avLst/>
          </a:prstGeom>
        </p:spPr>
        <p:txBody>
          <a:bodyPr vert="horz" lIns="0" tIns="0" rIns="0" bIns="0" rtlCol="0" anchor="ctr">
            <a:noAutofit/>
          </a:bodyPr>
          <a:lstStyle>
            <a:lvl1pPr algn="l">
              <a:defRPr sz="1000">
                <a:noFill/>
              </a:defRPr>
            </a:lvl1pPr>
          </a:lstStyle>
          <a:p>
            <a:r>
              <a:rPr lang="en-GB"/>
              <a:t>Date: Monday / 01 / October / 2019</a:t>
            </a:r>
          </a:p>
        </p:txBody>
      </p:sp>
      <p:sp>
        <p:nvSpPr>
          <p:cNvPr id="5" name="Footer Placeholder 4"/>
          <p:cNvSpPr>
            <a:spLocks noGrp="1"/>
          </p:cNvSpPr>
          <p:nvPr>
            <p:ph type="ftr" sz="quarter" idx="3"/>
          </p:nvPr>
        </p:nvSpPr>
        <p:spPr>
          <a:xfrm>
            <a:off x="490538" y="6337302"/>
            <a:ext cx="5605462" cy="180000"/>
          </a:xfrm>
          <a:prstGeom prst="rect">
            <a:avLst/>
          </a:prstGeom>
        </p:spPr>
        <p:txBody>
          <a:bodyPr vert="horz" lIns="0" tIns="0" rIns="0" bIns="0" rtlCol="0" anchor="t" anchorCtr="0">
            <a:noAutofit/>
          </a:bodyPr>
          <a:lstStyle>
            <a:lvl1pPr algn="l">
              <a:defRPr sz="1000" b="1">
                <a:solidFill>
                  <a:schemeClr val="tx1"/>
                </a:solidFill>
              </a:defRPr>
            </a:lvl1pPr>
          </a:lstStyle>
          <a:p>
            <a:r>
              <a:rPr lang="en-GB"/>
              <a:t>Advancing social justice, promoting decent work</a:t>
            </a:r>
          </a:p>
        </p:txBody>
      </p:sp>
      <p:sp>
        <p:nvSpPr>
          <p:cNvPr id="6" name="Slide Number Placeholder 5"/>
          <p:cNvSpPr>
            <a:spLocks noGrp="1"/>
          </p:cNvSpPr>
          <p:nvPr>
            <p:ph type="sldNum" sz="quarter" idx="4"/>
          </p:nvPr>
        </p:nvSpPr>
        <p:spPr>
          <a:xfrm>
            <a:off x="11161462" y="432000"/>
            <a:ext cx="540000" cy="288000"/>
          </a:xfrm>
          <a:prstGeom prst="rect">
            <a:avLst/>
          </a:prstGeom>
        </p:spPr>
        <p:txBody>
          <a:bodyPr vert="horz" lIns="0" tIns="0" rIns="0" bIns="0" rtlCol="0" anchor="t" anchorCtr="0">
            <a:noAutofit/>
          </a:bodyPr>
          <a:lstStyle>
            <a:lvl1pPr algn="r">
              <a:defRPr sz="1800">
                <a:solidFill>
                  <a:schemeClr val="accent1"/>
                </a:solidFill>
              </a:defRPr>
            </a:lvl1pPr>
          </a:lstStyle>
          <a:p>
            <a:fld id="{856227C0-AD57-4F9B-BAE3-EEFB0D0EE427}" type="slidenum">
              <a:rPr lang="en-GB" smtClean="0"/>
              <a:pPr/>
              <a:t>‹#›</a:t>
            </a:fld>
            <a:endParaRPr lang="en-GB"/>
          </a:p>
        </p:txBody>
      </p:sp>
      <p:pic>
        <p:nvPicPr>
          <p:cNvPr id="8" name="Picture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12" name="Picture 11"/>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spTree>
    <p:extLst>
      <p:ext uri="{BB962C8B-B14F-4D97-AF65-F5344CB8AC3E}">
        <p14:creationId xmlns:p14="http://schemas.microsoft.com/office/powerpoint/2010/main" val="1767613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67" r:id="rId4"/>
    <p:sldLayoutId id="2147483671" r:id="rId5"/>
    <p:sldLayoutId id="2147483665" r:id="rId6"/>
    <p:sldLayoutId id="2147483672" r:id="rId7"/>
    <p:sldLayoutId id="2147483666" r:id="rId8"/>
    <p:sldLayoutId id="2147483673" r:id="rId9"/>
    <p:sldLayoutId id="2147483652" r:id="rId10"/>
    <p:sldLayoutId id="2147483674" r:id="rId11"/>
    <p:sldLayoutId id="2147483664" r:id="rId12"/>
    <p:sldLayoutId id="2147483675" r:id="rId13"/>
    <p:sldLayoutId id="2147483668" r:id="rId14"/>
    <p:sldLayoutId id="2147483677" r:id="rId15"/>
    <p:sldLayoutId id="2147483669" r:id="rId16"/>
    <p:sldLayoutId id="2147483676" r:id="rId17"/>
    <p:sldLayoutId id="2147483651" r:id="rId18"/>
    <p:sldLayoutId id="2147483661" r:id="rId19"/>
    <p:sldLayoutId id="2147483663" r:id="rId20"/>
    <p:sldLayoutId id="2147483662" r:id="rId21"/>
    <p:sldLayoutId id="2147483678" r:id="rId22"/>
  </p:sldLayoutIdLst>
  <p:hf hdr="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2400"/>
        </a:spcBef>
        <a:spcAft>
          <a:spcPts val="600"/>
        </a:spcAft>
        <a:buFont typeface="Arial" panose="020B0604020202020204" pitchFamily="34" charset="0"/>
        <a:buNone/>
        <a:defRPr sz="1800" b="1" kern="1200">
          <a:solidFill>
            <a:schemeClr val="accent4"/>
          </a:solidFill>
          <a:latin typeface="+mn-lt"/>
          <a:ea typeface="+mn-ea"/>
          <a:cs typeface="+mn-cs"/>
        </a:defRPr>
      </a:lvl1pPr>
      <a:lvl2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90000"/>
        </a:lnSpc>
        <a:spcBef>
          <a:spcPts val="600"/>
        </a:spcBef>
        <a:buClr>
          <a:schemeClr val="accent4"/>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9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9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9" userDrawn="1">
          <p15:clr>
            <a:srgbClr val="F26B43"/>
          </p15:clr>
        </p15:guide>
        <p15:guide id="4" pos="7371" userDrawn="1">
          <p15:clr>
            <a:srgbClr val="F26B43"/>
          </p15:clr>
        </p15:guide>
        <p15:guide id="5" orient="horz" pos="309" userDrawn="1">
          <p15:clr>
            <a:srgbClr val="F26B43"/>
          </p15:clr>
        </p15:guide>
        <p15:guide id="6" orient="horz" pos="4011" userDrawn="1">
          <p15:clr>
            <a:srgbClr val="F26B43"/>
          </p15:clr>
        </p15:guide>
        <p15:guide id="7" orient="horz" pos="1508" userDrawn="1">
          <p15:clr>
            <a:srgbClr val="F26B43"/>
          </p15:clr>
        </p15:guide>
        <p15:guide id="8" orient="horz" pos="3702" userDrawn="1">
          <p15:clr>
            <a:srgbClr val="F26B43"/>
          </p15:clr>
        </p15:guide>
        <p15:guide id="9" orient="horz" pos="15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hyperlink" Target="https://unstats.un.org/unsd/publication/seriesm/seriesm_4rev4e.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lo.org/wcmsp5/groups/public/@ed_protect/@protrav/@safework/documents/normativeinstrument/wcms_107800.pdf" TargetMode="External"/><Relationship Id="rId2" Type="http://schemas.openxmlformats.org/officeDocument/2006/relationships/hyperlink" Target="https://www.ilo.org/wcmsp5/groups/public/---ed_protect/---protrav/---safework/documents/publication/wcms_125137.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hyperlink" Target="https://unstats.un.org/unsd/publication/seriesm/seriesm_4rev4e.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lo.org/wcmsp5/groups/public/---ed_protect/---protrav/---safework/documents/publication/wcms_506961.pdf" TargetMode="External"/><Relationship Id="rId2" Type="http://schemas.openxmlformats.org/officeDocument/2006/relationships/hyperlink" Target="https://ilo.org/wcmsp5/groups/public/---dgreports/---stat/documents/publication/wcms_759401.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AB720-2B7B-4D63-B504-628CD1B45125}"/>
              </a:ext>
            </a:extLst>
          </p:cNvPr>
          <p:cNvSpPr>
            <a:spLocks noGrp="1"/>
          </p:cNvSpPr>
          <p:nvPr>
            <p:ph type="ctrTitle"/>
          </p:nvPr>
        </p:nvSpPr>
        <p:spPr>
          <a:xfrm>
            <a:off x="121185" y="1243336"/>
            <a:ext cx="5827923" cy="608525"/>
          </a:xfrm>
        </p:spPr>
        <p:txBody>
          <a:bodyPr/>
          <a:lstStyle/>
          <a:p>
            <a:pPr algn="ctr">
              <a:lnSpc>
                <a:spcPct val="107000"/>
              </a:lnSpc>
              <a:spcAft>
                <a:spcPts val="800"/>
              </a:spcAft>
            </a:pPr>
            <a:r>
              <a:rPr lang="en-US" sz="2800" b="1" dirty="0">
                <a:effectLst/>
                <a:latin typeface="Biome" panose="020B0502040204020203" pitchFamily="34" charset="0"/>
                <a:ea typeface="Calibri" panose="020F0502020204030204" pitchFamily="34" charset="0"/>
                <a:cs typeface="Biome" panose="020B0502040204020203" pitchFamily="34" charset="0"/>
              </a:rPr>
              <a:t>RWANDA </a:t>
            </a:r>
            <a:r>
              <a:rPr lang="en-US" sz="2800" b="1" dirty="0" err="1">
                <a:effectLst/>
                <a:latin typeface="Biome" panose="020B0502040204020203" pitchFamily="34" charset="0"/>
                <a:ea typeface="Calibri" panose="020F0502020204030204" pitchFamily="34" charset="0"/>
                <a:cs typeface="Biome" panose="020B0502040204020203" pitchFamily="34" charset="0"/>
              </a:rPr>
              <a:t>Labour</a:t>
            </a:r>
            <a:r>
              <a:rPr lang="en-US" sz="2800" b="1" dirty="0">
                <a:effectLst/>
                <a:latin typeface="Biome" panose="020B0502040204020203" pitchFamily="34" charset="0"/>
                <a:ea typeface="Calibri" panose="020F0502020204030204" pitchFamily="34" charset="0"/>
                <a:cs typeface="Biome" panose="020B0502040204020203" pitchFamily="34" charset="0"/>
              </a:rPr>
              <a:t> Inspectors Training </a:t>
            </a:r>
            <a:r>
              <a:rPr lang="en-US" sz="2800" b="1" dirty="0" err="1">
                <a:effectLst/>
                <a:latin typeface="Biome" panose="020B0502040204020203" pitchFamily="34" charset="0"/>
                <a:ea typeface="Calibri" panose="020F0502020204030204" pitchFamily="34" charset="0"/>
                <a:cs typeface="Biome" panose="020B0502040204020203" pitchFamily="34" charset="0"/>
              </a:rPr>
              <a:t>Programme</a:t>
            </a:r>
            <a:r>
              <a:rPr lang="en-US" sz="2800" dirty="0">
                <a:latin typeface="Biome" panose="020B0502040204020203" pitchFamily="34" charset="0"/>
                <a:ea typeface="Calibri" panose="020F0502020204030204" pitchFamily="34" charset="0"/>
                <a:cs typeface="Biome" panose="020B0502040204020203" pitchFamily="34" charset="0"/>
              </a:rPr>
              <a:t> in</a:t>
            </a:r>
            <a:r>
              <a:rPr lang="en-US" sz="2800" b="1" dirty="0">
                <a:effectLst/>
                <a:latin typeface="Biome" panose="020B0502040204020203" pitchFamily="34" charset="0"/>
                <a:ea typeface="Calibri" panose="020F0502020204030204" pitchFamily="34" charset="0"/>
                <a:cs typeface="Biome" panose="020B0502040204020203" pitchFamily="34" charset="0"/>
              </a:rPr>
              <a:t> </a:t>
            </a:r>
            <a:r>
              <a:rPr lang="en-US" sz="2800" b="1" dirty="0" err="1">
                <a:effectLst/>
                <a:latin typeface="Biome" panose="020B0502040204020203" pitchFamily="34" charset="0"/>
                <a:ea typeface="Calibri" panose="020F0502020204030204" pitchFamily="34" charset="0"/>
                <a:cs typeface="Biome" panose="020B0502040204020203" pitchFamily="34" charset="0"/>
              </a:rPr>
              <a:t>Bugesera</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US" sz="2800" b="1" dirty="0">
                <a:solidFill>
                  <a:schemeClr val="accent2">
                    <a:lumMod val="75000"/>
                  </a:schemeClr>
                </a:solidFill>
                <a:effectLst/>
                <a:latin typeface="Biome" panose="020B0503030204020804" pitchFamily="34" charset="0"/>
                <a:ea typeface="Calibri" panose="020F0502020204030204" pitchFamily="34" charset="0"/>
                <a:cs typeface="Biome" panose="020B0503030204020804" pitchFamily="34" charset="0"/>
              </a:rPr>
              <a:t>27</a:t>
            </a:r>
            <a:r>
              <a:rPr lang="en-US" sz="2800" b="1" baseline="30000" dirty="0">
                <a:solidFill>
                  <a:schemeClr val="accent2">
                    <a:lumMod val="75000"/>
                  </a:schemeClr>
                </a:solidFill>
                <a:effectLst/>
                <a:latin typeface="Biome" panose="020B0503030204020804" pitchFamily="34" charset="0"/>
                <a:ea typeface="Calibri" panose="020F0502020204030204" pitchFamily="34" charset="0"/>
                <a:cs typeface="Biome" panose="020B0503030204020804" pitchFamily="34" charset="0"/>
              </a:rPr>
              <a:t>th</a:t>
            </a:r>
            <a:r>
              <a:rPr lang="en-US" sz="2800" b="1" dirty="0">
                <a:solidFill>
                  <a:schemeClr val="accent2">
                    <a:lumMod val="75000"/>
                  </a:schemeClr>
                </a:solidFill>
                <a:effectLst/>
                <a:latin typeface="Biome" panose="020B0503030204020804" pitchFamily="34" charset="0"/>
                <a:ea typeface="Calibri" panose="020F0502020204030204" pitchFamily="34" charset="0"/>
                <a:cs typeface="Biome" panose="020B0503030204020804" pitchFamily="34" charset="0"/>
              </a:rPr>
              <a:t> November to 1</a:t>
            </a:r>
            <a:r>
              <a:rPr lang="en-US" sz="2800" b="1" baseline="30000" dirty="0">
                <a:solidFill>
                  <a:schemeClr val="accent2">
                    <a:lumMod val="75000"/>
                  </a:schemeClr>
                </a:solidFill>
                <a:effectLst/>
                <a:latin typeface="Biome" panose="020B0503030204020804" pitchFamily="34" charset="0"/>
                <a:ea typeface="Calibri" panose="020F0502020204030204" pitchFamily="34" charset="0"/>
                <a:cs typeface="Biome" panose="020B0503030204020804" pitchFamily="34" charset="0"/>
              </a:rPr>
              <a:t>st</a:t>
            </a:r>
            <a:r>
              <a:rPr lang="en-US" sz="2800" b="1" dirty="0">
                <a:solidFill>
                  <a:schemeClr val="accent2">
                    <a:lumMod val="75000"/>
                  </a:schemeClr>
                </a:solidFill>
                <a:effectLst/>
                <a:latin typeface="Biome" panose="020B0503030204020804" pitchFamily="34" charset="0"/>
                <a:ea typeface="Calibri" panose="020F0502020204030204" pitchFamily="34" charset="0"/>
                <a:cs typeface="Biome" panose="020B0503030204020804" pitchFamily="34" charset="0"/>
              </a:rPr>
              <a:t> December 2023</a:t>
            </a:r>
            <a:br>
              <a:rPr lang="en-US" sz="2800" b="1" dirty="0">
                <a:solidFill>
                  <a:schemeClr val="accent2">
                    <a:lumMod val="75000"/>
                  </a:schemeClr>
                </a:solidFill>
                <a:effectLst/>
                <a:latin typeface="Biome" panose="020B0503030204020804" pitchFamily="34" charset="0"/>
                <a:ea typeface="Calibri" panose="020F0502020204030204" pitchFamily="34" charset="0"/>
                <a:cs typeface="Biome" panose="020B0503030204020804" pitchFamily="34" charset="0"/>
              </a:rPr>
            </a:br>
            <a:br>
              <a:rPr lang="en-GB" sz="3200" dirty="0"/>
            </a:br>
            <a:br>
              <a:rPr lang="en-GB" sz="3200" dirty="0"/>
            </a:br>
            <a:endParaRPr lang="en-GB" sz="3200" dirty="0"/>
          </a:p>
        </p:txBody>
      </p:sp>
      <p:sp>
        <p:nvSpPr>
          <p:cNvPr id="4" name="Date Placeholder 3">
            <a:extLst>
              <a:ext uri="{FF2B5EF4-FFF2-40B4-BE49-F238E27FC236}">
                <a16:creationId xmlns:a16="http://schemas.microsoft.com/office/drawing/2014/main" id="{50BAFD15-383D-4B80-BC7E-27621536F5A3}"/>
              </a:ext>
            </a:extLst>
          </p:cNvPr>
          <p:cNvSpPr>
            <a:spLocks noGrp="1"/>
          </p:cNvSpPr>
          <p:nvPr>
            <p:ph type="dt" sz="half" idx="10"/>
          </p:nvPr>
        </p:nvSpPr>
        <p:spPr/>
        <p:txBody>
          <a:bodyPr/>
          <a:lstStyle/>
          <a:p>
            <a:r>
              <a:rPr lang="en-GB" dirty="0" err="1"/>
              <a:t>Date:November</a:t>
            </a:r>
            <a:r>
              <a:rPr lang="en-GB" dirty="0"/>
              <a:t>/December/ 2023</a:t>
            </a:r>
          </a:p>
        </p:txBody>
      </p:sp>
      <p:sp>
        <p:nvSpPr>
          <p:cNvPr id="5" name="Footer Placeholder 4">
            <a:extLst>
              <a:ext uri="{FF2B5EF4-FFF2-40B4-BE49-F238E27FC236}">
                <a16:creationId xmlns:a16="http://schemas.microsoft.com/office/drawing/2014/main" id="{039AB6DB-3B7D-43D1-B6E3-3F449B9BB84A}"/>
              </a:ext>
            </a:extLst>
          </p:cNvPr>
          <p:cNvSpPr>
            <a:spLocks noGrp="1"/>
          </p:cNvSpPr>
          <p:nvPr>
            <p:ph type="ftr" sz="quarter" idx="11"/>
          </p:nvPr>
        </p:nvSpPr>
        <p:spPr/>
        <p:txBody>
          <a:bodyPr/>
          <a:lstStyle/>
          <a:p>
            <a:r>
              <a:rPr lang="en-GB"/>
              <a:t>Advancing social justice, promoting decent work</a:t>
            </a:r>
          </a:p>
        </p:txBody>
      </p:sp>
      <p:sp>
        <p:nvSpPr>
          <p:cNvPr id="6" name="Slide Number Placeholder 5">
            <a:extLst>
              <a:ext uri="{FF2B5EF4-FFF2-40B4-BE49-F238E27FC236}">
                <a16:creationId xmlns:a16="http://schemas.microsoft.com/office/drawing/2014/main" id="{F82464E3-71CF-4E42-BA6F-9B4FA0676E33}"/>
              </a:ext>
            </a:extLst>
          </p:cNvPr>
          <p:cNvSpPr>
            <a:spLocks noGrp="1"/>
          </p:cNvSpPr>
          <p:nvPr>
            <p:ph type="sldNum" sz="quarter" idx="12"/>
          </p:nvPr>
        </p:nvSpPr>
        <p:spPr/>
        <p:txBody>
          <a:bodyPr/>
          <a:lstStyle/>
          <a:p>
            <a:fld id="{856227C0-AD57-4F9B-BAE3-EEFB0D0EE427}" type="slidenum">
              <a:rPr lang="en-GB" smtClean="0"/>
              <a:pPr/>
              <a:t>1</a:t>
            </a:fld>
            <a:endParaRPr lang="en-GB"/>
          </a:p>
        </p:txBody>
      </p:sp>
      <p:pic>
        <p:nvPicPr>
          <p:cNvPr id="10" name="Picture Placeholder 9" descr="Background pattern&#10;&#10;Description automatically generated with medium confidence">
            <a:extLst>
              <a:ext uri="{FF2B5EF4-FFF2-40B4-BE49-F238E27FC236}">
                <a16:creationId xmlns:a16="http://schemas.microsoft.com/office/drawing/2014/main" id="{7E59513F-0FBE-D641-9737-88F62D3CFFA2}"/>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134" r="1134"/>
          <a:stretch>
            <a:fillRect/>
          </a:stretch>
        </p:blipFill>
        <p:spPr>
          <a:xfrm>
            <a:off x="-1" y="-341153"/>
            <a:ext cx="12192001" cy="6858001"/>
          </a:xfrm>
          <a:noFill/>
          <a:ln>
            <a:noFill/>
          </a:ln>
        </p:spPr>
      </p:pic>
      <p:sp>
        <p:nvSpPr>
          <p:cNvPr id="7" name="Title 1">
            <a:extLst>
              <a:ext uri="{FF2B5EF4-FFF2-40B4-BE49-F238E27FC236}">
                <a16:creationId xmlns:a16="http://schemas.microsoft.com/office/drawing/2014/main" id="{CE085F53-357F-4692-8733-FE1508FD0F31}"/>
              </a:ext>
            </a:extLst>
          </p:cNvPr>
          <p:cNvSpPr txBox="1">
            <a:spLocks/>
          </p:cNvSpPr>
          <p:nvPr/>
        </p:nvSpPr>
        <p:spPr>
          <a:xfrm>
            <a:off x="5558702" y="5182410"/>
            <a:ext cx="6798177" cy="608525"/>
          </a:xfrm>
          <a:prstGeom prst="rect">
            <a:avLst/>
          </a:prstGeom>
        </p:spPr>
        <p:txBody>
          <a:bodyPr vert="horz" wrap="square" lIns="0" tIns="0" rIns="0" bIns="54000" rtlCol="0" anchor="t" anchorCtr="0">
            <a:noAutofit/>
          </a:bodyPr>
          <a:lst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r>
              <a:rPr lang="en-GB" sz="2400" dirty="0">
                <a:solidFill>
                  <a:srgbClr val="00B050"/>
                </a:solidFill>
                <a:latin typeface="Biome" panose="020B0503030204020804" pitchFamily="34" charset="0"/>
                <a:cs typeface="Biome" panose="020B0503030204020804" pitchFamily="34" charset="0"/>
              </a:rPr>
              <a:t>By: Peneyambeko Alina MUNKAWA</a:t>
            </a:r>
          </a:p>
          <a:p>
            <a:r>
              <a:rPr lang="en-GB" sz="2400" dirty="0">
                <a:solidFill>
                  <a:srgbClr val="00B050"/>
                </a:solidFill>
                <a:latin typeface="Biome" panose="020B0503030204020804" pitchFamily="34" charset="0"/>
                <a:cs typeface="Biome" panose="020B0503030204020804" pitchFamily="34" charset="0"/>
              </a:rPr>
              <a:t>Occupational Safety and Health Specialist</a:t>
            </a:r>
          </a:p>
          <a:p>
            <a:endParaRPr lang="en-GB" sz="2400" dirty="0">
              <a:solidFill>
                <a:srgbClr val="00B050"/>
              </a:solidFill>
              <a:latin typeface="Biome" panose="020B0503030204020804" pitchFamily="34" charset="0"/>
              <a:cs typeface="Biome" panose="020B0503030204020804" pitchFamily="34" charset="0"/>
            </a:endParaRPr>
          </a:p>
          <a:p>
            <a:r>
              <a:rPr lang="en-GB" sz="2400" dirty="0">
                <a:solidFill>
                  <a:srgbClr val="00B050"/>
                </a:solidFill>
                <a:latin typeface="Biome" panose="020B0503030204020804" pitchFamily="34" charset="0"/>
                <a:cs typeface="Biome" panose="020B0503030204020804" pitchFamily="34" charset="0"/>
              </a:rPr>
              <a:t>ILO- DWT for Eastern and Southern Africa</a:t>
            </a:r>
            <a:br>
              <a:rPr lang="en-GB" sz="3200" dirty="0"/>
            </a:br>
            <a:endParaRPr lang="en-GB" sz="3200" dirty="0"/>
          </a:p>
        </p:txBody>
      </p:sp>
    </p:spTree>
    <p:extLst>
      <p:ext uri="{BB962C8B-B14F-4D97-AF65-F5344CB8AC3E}">
        <p14:creationId xmlns:p14="http://schemas.microsoft.com/office/powerpoint/2010/main" val="2121927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0537" y="6858000"/>
            <a:ext cx="5605463" cy="180000"/>
          </a:xfrm>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10</a:t>
            </a:fld>
            <a:endParaRPr lang="en-GB"/>
          </a:p>
        </p:txBody>
      </p:sp>
      <p:pic>
        <p:nvPicPr>
          <p:cNvPr id="7" name="Picture Placeholder 6"/>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3234" t="12107" r="18927" b="19025"/>
          <a:stretch/>
        </p:blipFill>
        <p:spPr/>
      </p:pic>
      <p:sp>
        <p:nvSpPr>
          <p:cNvPr id="8" name="Title 3"/>
          <p:cNvSpPr txBox="1">
            <a:spLocks/>
          </p:cNvSpPr>
          <p:nvPr/>
        </p:nvSpPr>
        <p:spPr>
          <a:xfrm>
            <a:off x="490538" y="698907"/>
            <a:ext cx="10390822" cy="1040993"/>
          </a:xfrm>
          <a:prstGeom prst="rect">
            <a:avLst/>
          </a:prstGeom>
        </p:spPr>
        <p:txBody>
          <a:bodyPr vert="horz" wrap="square" lIns="91440" tIns="45720" rIns="91440" bIns="54000" rtlCol="0" anchor="t" anchorCtr="0">
            <a:normAutofit fontScale="25000" lnSpcReduction="20000"/>
          </a:bodyPr>
          <a:lstStyle>
            <a:lvl1pPr algn="l" defTabSz="914400" rtl="0" eaLnBrk="1" latinLnBrk="0" hangingPunct="1">
              <a:lnSpc>
                <a:spcPct val="90000"/>
              </a:lnSpc>
              <a:spcBef>
                <a:spcPct val="0"/>
              </a:spcBef>
              <a:buNone/>
              <a:defRPr sz="4267" kern="1200">
                <a:solidFill>
                  <a:schemeClr val="tx1">
                    <a:lumMod val="50000"/>
                  </a:schemeClr>
                </a:solidFill>
                <a:latin typeface="+mj-lt"/>
                <a:ea typeface="+mj-ea"/>
                <a:cs typeface="+mj-cs"/>
              </a:defRPr>
            </a:lvl1pPr>
          </a:lstStyle>
          <a:p>
            <a:br>
              <a:rPr lang="en-GB" dirty="0"/>
            </a:br>
            <a:br>
              <a:rPr lang="en-GB" dirty="0"/>
            </a:br>
            <a:br>
              <a:rPr lang="en-GB" dirty="0">
                <a:latin typeface="Biome" panose="020B0503030204020804" pitchFamily="34" charset="0"/>
                <a:cs typeface="Biome" panose="020B0503030204020804" pitchFamily="34" charset="0"/>
              </a:rPr>
            </a:br>
            <a:r>
              <a:rPr lang="en-GB" sz="11200" b="1" dirty="0">
                <a:latin typeface="Biome" panose="020B0503030204020804" pitchFamily="34" charset="0"/>
                <a:cs typeface="Biome" panose="020B0503030204020804" pitchFamily="34" charset="0"/>
              </a:rPr>
              <a:t>OSH data: Relevance and Use in prevention</a:t>
            </a:r>
            <a:br>
              <a:rPr lang="en-GB" dirty="0"/>
            </a:br>
            <a:br>
              <a:rPr lang="en-GB" dirty="0"/>
            </a:br>
            <a:endParaRPr lang="en-GB"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036" y="2090420"/>
            <a:ext cx="5832000" cy="4417060"/>
          </a:xfrm>
          <a:prstGeom prst="rect">
            <a:avLst/>
          </a:prstGeom>
        </p:spPr>
      </p:pic>
      <p:sp>
        <p:nvSpPr>
          <p:cNvPr id="13" name="Content Placeholder 2"/>
          <p:cNvSpPr txBox="1">
            <a:spLocks/>
          </p:cNvSpPr>
          <p:nvPr/>
        </p:nvSpPr>
        <p:spPr>
          <a:xfrm>
            <a:off x="6328186" y="2281245"/>
            <a:ext cx="5335462" cy="18278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400" dirty="0">
                <a:latin typeface="Biome" panose="020B0503030204020804" pitchFamily="34" charset="0"/>
                <a:cs typeface="Biome" panose="020B0503030204020804" pitchFamily="34" charset="0"/>
              </a:rPr>
              <a:t>Timely, accurate and comparable statistics on occupational injuries are essential to assess progress to achieving decent work</a:t>
            </a:r>
          </a:p>
          <a:p>
            <a:pPr algn="just">
              <a:buFont typeface="Wingdings" panose="05000000000000000000" pitchFamily="2" charset="2"/>
              <a:buChar char="ü"/>
            </a:pPr>
            <a:r>
              <a:rPr lang="en-US" sz="2400" dirty="0">
                <a:latin typeface="Biome" panose="020B0503030204020804" pitchFamily="34" charset="0"/>
                <a:cs typeface="Biome" panose="020B0503030204020804" pitchFamily="34" charset="0"/>
              </a:rPr>
              <a:t>	reliable picture of the state of OSH</a:t>
            </a:r>
          </a:p>
          <a:p>
            <a:pPr algn="just">
              <a:buFont typeface="Wingdings" panose="05000000000000000000" pitchFamily="2" charset="2"/>
              <a:buChar char="ü"/>
            </a:pPr>
            <a:r>
              <a:rPr lang="en-US" sz="2400" dirty="0">
                <a:latin typeface="Biome" panose="020B0503030204020804" pitchFamily="34" charset="0"/>
                <a:cs typeface="Biome" panose="020B0503030204020804" pitchFamily="34" charset="0"/>
              </a:rPr>
              <a:t>	evidence of progress or lack thereof</a:t>
            </a:r>
          </a:p>
        </p:txBody>
      </p:sp>
    </p:spTree>
    <p:extLst>
      <p:ext uri="{BB962C8B-B14F-4D97-AF65-F5344CB8AC3E}">
        <p14:creationId xmlns:p14="http://schemas.microsoft.com/office/powerpoint/2010/main" val="221083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11</a:t>
            </a:fld>
            <a:endParaRPr lang="en-GB"/>
          </a:p>
        </p:txBody>
      </p:sp>
      <p:pic>
        <p:nvPicPr>
          <p:cNvPr id="7" name="Picture Placeholder 6"/>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3234" t="12107" r="18927" b="19025"/>
          <a:stretch/>
        </p:blipFill>
        <p:spPr/>
      </p:pic>
      <p:sp>
        <p:nvSpPr>
          <p:cNvPr id="8" name="Title 3"/>
          <p:cNvSpPr txBox="1">
            <a:spLocks/>
          </p:cNvSpPr>
          <p:nvPr/>
        </p:nvSpPr>
        <p:spPr>
          <a:xfrm>
            <a:off x="490538" y="698907"/>
            <a:ext cx="10390822" cy="1040993"/>
          </a:xfrm>
          <a:prstGeom prst="rect">
            <a:avLst/>
          </a:prstGeom>
        </p:spPr>
        <p:txBody>
          <a:bodyPr vert="horz" wrap="square" lIns="91440" tIns="45720" rIns="91440" bIns="54000" rtlCol="0" anchor="t" anchorCtr="0">
            <a:normAutofit fontScale="25000" lnSpcReduction="20000"/>
          </a:bodyPr>
          <a:lstStyle>
            <a:lvl1pPr algn="l" defTabSz="914400" rtl="0" eaLnBrk="1" latinLnBrk="0" hangingPunct="1">
              <a:lnSpc>
                <a:spcPct val="90000"/>
              </a:lnSpc>
              <a:spcBef>
                <a:spcPct val="0"/>
              </a:spcBef>
              <a:buNone/>
              <a:defRPr sz="4267" kern="1200">
                <a:solidFill>
                  <a:schemeClr val="tx1">
                    <a:lumMod val="50000"/>
                  </a:schemeClr>
                </a:solidFill>
                <a:latin typeface="+mj-lt"/>
                <a:ea typeface="+mj-ea"/>
                <a:cs typeface="+mj-cs"/>
              </a:defRPr>
            </a:lvl1pPr>
          </a:lstStyle>
          <a:p>
            <a:br>
              <a:rPr lang="en-GB" dirty="0"/>
            </a:br>
            <a:br>
              <a:rPr lang="en-GB" dirty="0"/>
            </a:br>
            <a:br>
              <a:rPr lang="en-GB" dirty="0"/>
            </a:br>
            <a:r>
              <a:rPr lang="en-GB" sz="11200" b="1" dirty="0">
                <a:latin typeface="Biome" panose="020B0503030204020804" pitchFamily="34" charset="0"/>
                <a:cs typeface="Biome" panose="020B0503030204020804" pitchFamily="34" charset="0"/>
              </a:rPr>
              <a:t>Occupational safety and health (OSH) data: Relevance and Use</a:t>
            </a:r>
            <a:br>
              <a:rPr lang="en-GB" dirty="0">
                <a:latin typeface="Biome" panose="020B0503030204020804" pitchFamily="34" charset="0"/>
                <a:cs typeface="Biome" panose="020B0503030204020804" pitchFamily="34" charset="0"/>
              </a:rPr>
            </a:br>
            <a:br>
              <a:rPr lang="en-GB" dirty="0"/>
            </a:br>
            <a:endParaRPr lang="en-GB" dirty="0"/>
          </a:p>
        </p:txBody>
      </p:sp>
      <p:sp>
        <p:nvSpPr>
          <p:cNvPr id="10" name="Rectangle 9"/>
          <p:cNvSpPr/>
          <p:nvPr/>
        </p:nvSpPr>
        <p:spPr>
          <a:xfrm>
            <a:off x="5647768" y="3137712"/>
            <a:ext cx="5513695" cy="1696105"/>
          </a:xfrm>
          <a:prstGeom prst="rect">
            <a:avLst/>
          </a:prstGeom>
        </p:spPr>
        <p:txBody>
          <a:bodyPr wrap="square">
            <a:spAutoFit/>
          </a:bodyPr>
          <a:lstStyle/>
          <a:p>
            <a:pPr>
              <a:lnSpc>
                <a:spcPct val="150000"/>
              </a:lnSpc>
            </a:pPr>
            <a:r>
              <a:rPr lang="en-US" sz="2400" dirty="0">
                <a:latin typeface="Biome" panose="020B0503030204020804" pitchFamily="34" charset="0"/>
                <a:cs typeface="Biome" panose="020B0503030204020804" pitchFamily="34" charset="0"/>
              </a:rPr>
              <a:t>Frequency rates of fatal and non-fatal occupational injuries, by sex and migrant status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265" y="1833812"/>
            <a:ext cx="4327529" cy="3420000"/>
          </a:xfrm>
          <a:prstGeom prst="rect">
            <a:avLst/>
          </a:prstGeom>
        </p:spPr>
      </p:pic>
    </p:spTree>
    <p:extLst>
      <p:ext uri="{BB962C8B-B14F-4D97-AF65-F5344CB8AC3E}">
        <p14:creationId xmlns:p14="http://schemas.microsoft.com/office/powerpoint/2010/main" val="2524975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12</a:t>
            </a:fld>
            <a:endParaRPr lang="en-GB"/>
          </a:p>
        </p:txBody>
      </p:sp>
      <p:sp>
        <p:nvSpPr>
          <p:cNvPr id="8" name="Title 3"/>
          <p:cNvSpPr txBox="1">
            <a:spLocks/>
          </p:cNvSpPr>
          <p:nvPr/>
        </p:nvSpPr>
        <p:spPr>
          <a:xfrm>
            <a:off x="1511263" y="116958"/>
            <a:ext cx="10907564" cy="1174189"/>
          </a:xfrm>
          <a:prstGeom prst="rect">
            <a:avLst/>
          </a:prstGeom>
        </p:spPr>
        <p:txBody>
          <a:bodyPr vert="horz" wrap="square" lIns="91440" tIns="45720" rIns="91440" bIns="54000" rtlCol="0" anchor="t" anchorCtr="0">
            <a:normAutofit fontScale="25000" lnSpcReduction="20000"/>
          </a:bodyPr>
          <a:lstStyle>
            <a:lvl1pPr algn="l" defTabSz="914400" rtl="0" eaLnBrk="1" latinLnBrk="0" hangingPunct="1">
              <a:lnSpc>
                <a:spcPct val="90000"/>
              </a:lnSpc>
              <a:spcBef>
                <a:spcPct val="0"/>
              </a:spcBef>
              <a:buNone/>
              <a:defRPr sz="4267" kern="1200">
                <a:solidFill>
                  <a:schemeClr val="tx1">
                    <a:lumMod val="50000"/>
                  </a:schemeClr>
                </a:solidFill>
                <a:latin typeface="+mj-lt"/>
                <a:ea typeface="+mj-ea"/>
                <a:cs typeface="+mj-cs"/>
              </a:defRPr>
            </a:lvl1pPr>
          </a:lstStyle>
          <a:p>
            <a:br>
              <a:rPr lang="en-GB" sz="11200" dirty="0">
                <a:latin typeface="Biome" panose="020B0503030204020804" pitchFamily="34" charset="0"/>
                <a:cs typeface="Biome" panose="020B0503030204020804" pitchFamily="34" charset="0"/>
              </a:rPr>
            </a:br>
            <a:r>
              <a:rPr lang="en-GB" sz="11200" b="1" dirty="0">
                <a:latin typeface="Biome" panose="020B0503030204020804" pitchFamily="34" charset="0"/>
                <a:cs typeface="Biome" panose="020B0503030204020804" pitchFamily="34" charset="0"/>
              </a:rPr>
              <a:t>OSH data Requirements: International Labour standards</a:t>
            </a:r>
            <a:br>
              <a:rPr lang="en-GB" dirty="0">
                <a:latin typeface="Biome" panose="020B0503030204020804" pitchFamily="34" charset="0"/>
                <a:cs typeface="Biome" panose="020B0503030204020804" pitchFamily="34" charset="0"/>
              </a:rPr>
            </a:br>
            <a:endParaRPr lang="en-GB" dirty="0">
              <a:latin typeface="Biome" panose="020B0503030204020804" pitchFamily="34" charset="0"/>
              <a:cs typeface="Biome" panose="020B0503030204020804" pitchFamily="34" charset="0"/>
            </a:endParaRPr>
          </a:p>
        </p:txBody>
      </p:sp>
      <p:sp>
        <p:nvSpPr>
          <p:cNvPr id="9" name="Content Placeholder 2"/>
          <p:cNvSpPr txBox="1">
            <a:spLocks/>
          </p:cNvSpPr>
          <p:nvPr/>
        </p:nvSpPr>
        <p:spPr>
          <a:xfrm>
            <a:off x="414164" y="1545905"/>
            <a:ext cx="10269075"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latin typeface="Biome" panose="020B0503030204020804" pitchFamily="34" charset="0"/>
                <a:cs typeface="Biome" panose="020B0503030204020804" pitchFamily="34" charset="0"/>
              </a:rPr>
              <a:t>International Labour Standards (ILS), Guides, COP provide for</a:t>
            </a:r>
          </a:p>
          <a:p>
            <a:r>
              <a:rPr lang="en-US" sz="2400" dirty="0">
                <a:latin typeface="Biome" panose="020B0503030204020804" pitchFamily="34" charset="0"/>
                <a:cs typeface="Biome" panose="020B0503030204020804" pitchFamily="34" charset="0"/>
              </a:rPr>
              <a:t>adoption of a coherent national occupational safety and health policy</a:t>
            </a:r>
          </a:p>
          <a:p>
            <a:r>
              <a:rPr lang="en-US" sz="2400" dirty="0">
                <a:latin typeface="Biome" panose="020B0503030204020804" pitchFamily="34" charset="0"/>
                <a:cs typeface="Biome" panose="020B0503030204020804" pitchFamily="34" charset="0"/>
              </a:rPr>
              <a:t>definition and harmonization of the key concepts </a:t>
            </a:r>
          </a:p>
          <a:p>
            <a:r>
              <a:rPr lang="en-US" sz="2400" dirty="0">
                <a:latin typeface="Biome" panose="020B0503030204020804" pitchFamily="34" charset="0"/>
                <a:cs typeface="Biome" panose="020B0503030204020804" pitchFamily="34" charset="0"/>
              </a:rPr>
              <a:t>regulation of determination, recording and notification of occupational diseases</a:t>
            </a:r>
          </a:p>
          <a:p>
            <a:r>
              <a:rPr lang="en-US" sz="2400" dirty="0">
                <a:latin typeface="Biome" panose="020B0503030204020804" pitchFamily="34" charset="0"/>
                <a:cs typeface="Biome" panose="020B0503030204020804" pitchFamily="34" charset="0"/>
              </a:rPr>
              <a:t>indicators and computation of statistics</a:t>
            </a:r>
          </a:p>
          <a:p>
            <a:r>
              <a:rPr lang="en-US" sz="2400" dirty="0">
                <a:latin typeface="Biome" panose="020B0503030204020804" pitchFamily="34" charset="0"/>
                <a:cs typeface="Biome" panose="020B0503030204020804" pitchFamily="34" charset="0"/>
              </a:rPr>
              <a:t>actions to be taken by governments and within enterprises </a:t>
            </a:r>
          </a:p>
          <a:p>
            <a:r>
              <a:rPr lang="en-US" sz="2400" dirty="0">
                <a:latin typeface="Biome" panose="020B0503030204020804" pitchFamily="34" charset="0"/>
                <a:cs typeface="Biome" panose="020B0503030204020804" pitchFamily="34" charset="0"/>
              </a:rPr>
              <a:t>publication of annual reports on </a:t>
            </a:r>
            <a:r>
              <a:rPr lang="en-US" sz="2400" dirty="0" err="1">
                <a:latin typeface="Biome" panose="020B0503030204020804" pitchFamily="34" charset="0"/>
                <a:cs typeface="Biome" panose="020B0503030204020804" pitchFamily="34" charset="0"/>
              </a:rPr>
              <a:t>labour</a:t>
            </a:r>
            <a:r>
              <a:rPr lang="en-US" sz="2400" dirty="0">
                <a:latin typeface="Biome" panose="020B0503030204020804" pitchFamily="34" charset="0"/>
                <a:cs typeface="Biome" panose="020B0503030204020804" pitchFamily="34" charset="0"/>
              </a:rPr>
              <a:t> inspection, occupational injuries and diseases</a:t>
            </a:r>
          </a:p>
          <a:p>
            <a:r>
              <a:rPr lang="en-US" sz="2400" dirty="0">
                <a:latin typeface="Biome" panose="020B0503030204020804" pitchFamily="34" charset="0"/>
                <a:cs typeface="Biome" panose="020B0503030204020804" pitchFamily="34" charset="0"/>
              </a:rPr>
              <a:t>establishment of OSH systems, including data collection and analysis</a:t>
            </a:r>
          </a:p>
        </p:txBody>
      </p:sp>
    </p:spTree>
    <p:extLst>
      <p:ext uri="{BB962C8B-B14F-4D97-AF65-F5344CB8AC3E}">
        <p14:creationId xmlns:p14="http://schemas.microsoft.com/office/powerpoint/2010/main" val="3625741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E8C5E-C14B-45CF-2049-DB5DA0698042}"/>
              </a:ext>
            </a:extLst>
          </p:cNvPr>
          <p:cNvSpPr>
            <a:spLocks noGrp="1"/>
          </p:cNvSpPr>
          <p:nvPr>
            <p:ph type="title"/>
          </p:nvPr>
        </p:nvSpPr>
        <p:spPr>
          <a:xfrm>
            <a:off x="2934665" y="340698"/>
            <a:ext cx="8627756" cy="480217"/>
          </a:xfrm>
        </p:spPr>
        <p:txBody>
          <a:bodyPr/>
          <a:lstStyle/>
          <a:p>
            <a:r>
              <a:rPr lang="en-GB" dirty="0">
                <a:latin typeface="Biome" panose="020B0503030204020804" pitchFamily="34" charset="0"/>
                <a:cs typeface="Biome" panose="020B0503030204020804" pitchFamily="34" charset="0"/>
              </a:rPr>
              <a:t>Arrangement at national level</a:t>
            </a:r>
          </a:p>
        </p:txBody>
      </p:sp>
      <p:sp>
        <p:nvSpPr>
          <p:cNvPr id="3" name="Content Placeholder 2">
            <a:extLst>
              <a:ext uri="{FF2B5EF4-FFF2-40B4-BE49-F238E27FC236}">
                <a16:creationId xmlns:a16="http://schemas.microsoft.com/office/drawing/2014/main" id="{121F0F21-4D97-AA24-D779-E7F31F8B05AD}"/>
              </a:ext>
            </a:extLst>
          </p:cNvPr>
          <p:cNvSpPr>
            <a:spLocks noGrp="1"/>
          </p:cNvSpPr>
          <p:nvPr>
            <p:ph idx="1"/>
          </p:nvPr>
        </p:nvSpPr>
        <p:spPr>
          <a:xfrm>
            <a:off x="490537" y="720000"/>
            <a:ext cx="11375397" cy="5212136"/>
          </a:xfrm>
        </p:spPr>
        <p:txBody>
          <a:bodyPr/>
          <a:lstStyle/>
          <a:p>
            <a:pPr algn="just">
              <a:lnSpc>
                <a:spcPct val="100000"/>
              </a:lnSpc>
              <a:spcAft>
                <a:spcPts val="800"/>
              </a:spcAft>
            </a:pPr>
            <a:r>
              <a:rPr lang="en-GB" sz="2400" dirty="0">
                <a:solidFill>
                  <a:schemeClr val="tx1"/>
                </a:solidFill>
                <a:latin typeface="Biome" panose="020B0503030204020804" pitchFamily="34" charset="0"/>
                <a:ea typeface="Calibri" panose="020F0502020204030204" pitchFamily="34" charset="0"/>
                <a:cs typeface="Biome" panose="020B0503030204020804" pitchFamily="34" charset="0"/>
              </a:rPr>
              <a:t>Legislative provision to:</a:t>
            </a:r>
          </a:p>
          <a:p>
            <a:pPr marL="342900" indent="-342900" algn="just">
              <a:lnSpc>
                <a:spcPct val="100000"/>
              </a:lnSpc>
              <a:spcAft>
                <a:spcPts val="800"/>
              </a:spcAft>
              <a:buFont typeface="Arial" panose="020B0604020202020204" pitchFamily="34" charset="0"/>
              <a:buChar char="•"/>
            </a:pPr>
            <a:r>
              <a:rPr lang="en-GB" sz="2000" b="0" dirty="0">
                <a:solidFill>
                  <a:schemeClr val="tx1"/>
                </a:solidFill>
                <a:effectLst/>
                <a:latin typeface="Biome" panose="020B0503030204020804" pitchFamily="34" charset="0"/>
                <a:ea typeface="Calibri" panose="020F0502020204030204" pitchFamily="34" charset="0"/>
                <a:cs typeface="Biome" panose="020B0503030204020804" pitchFamily="34" charset="0"/>
              </a:rPr>
              <a:t>designate of a competent autho</a:t>
            </a:r>
            <a:r>
              <a:rPr lang="en-GB" sz="2000" b="0" dirty="0">
                <a:solidFill>
                  <a:schemeClr val="tx1"/>
                </a:solidFill>
                <a:latin typeface="Biome" panose="020B0503030204020804" pitchFamily="34" charset="0"/>
                <a:ea typeface="Calibri" panose="020F0502020204030204" pitchFamily="34" charset="0"/>
                <a:cs typeface="Biome" panose="020B0503030204020804" pitchFamily="34" charset="0"/>
              </a:rPr>
              <a:t>rity/</a:t>
            </a:r>
            <a:r>
              <a:rPr lang="en-GB" sz="2000" b="0" dirty="0" err="1">
                <a:solidFill>
                  <a:schemeClr val="tx1"/>
                </a:solidFill>
                <a:latin typeface="Biome" panose="020B0503030204020804" pitchFamily="34" charset="0"/>
                <a:ea typeface="Calibri" panose="020F0502020204030204" pitchFamily="34" charset="0"/>
                <a:cs typeface="Biome" panose="020B0503030204020804" pitchFamily="34" charset="0"/>
              </a:rPr>
              <a:t>ies</a:t>
            </a:r>
            <a:r>
              <a:rPr lang="en-GB" sz="2000" b="0" dirty="0">
                <a:solidFill>
                  <a:schemeClr val="tx1"/>
                </a:solidFill>
                <a:latin typeface="Biome" panose="020B0503030204020804" pitchFamily="34" charset="0"/>
                <a:ea typeface="Calibri" panose="020F0502020204030204" pitchFamily="34" charset="0"/>
                <a:cs typeface="Biome" panose="020B0503030204020804" pitchFamily="34" charset="0"/>
              </a:rPr>
              <a:t> </a:t>
            </a:r>
            <a:r>
              <a:rPr lang="en-GB" sz="2000" b="0" dirty="0">
                <a:solidFill>
                  <a:schemeClr val="tx1"/>
                </a:solidFill>
                <a:effectLst/>
                <a:latin typeface="Biome" panose="020B0503030204020804" pitchFamily="34" charset="0"/>
                <a:ea typeface="Calibri" panose="020F0502020204030204" pitchFamily="34" charset="0"/>
                <a:cs typeface="Biome" panose="020B0503030204020804" pitchFamily="34" charset="0"/>
              </a:rPr>
              <a:t>and harmonize the concepts</a:t>
            </a:r>
            <a:endParaRPr lang="en-GB" sz="2000" b="0" dirty="0">
              <a:solidFill>
                <a:schemeClr val="tx1"/>
              </a:solidFill>
              <a:latin typeface="Biome" panose="020B0503030204020804" pitchFamily="34" charset="0"/>
              <a:ea typeface="Calibri" panose="020F0502020204030204" pitchFamily="34" charset="0"/>
              <a:cs typeface="Biome" panose="020B0503030204020804" pitchFamily="34" charset="0"/>
            </a:endParaRPr>
          </a:p>
          <a:p>
            <a:pPr marL="342900" indent="-342900" algn="just">
              <a:lnSpc>
                <a:spcPct val="100000"/>
              </a:lnSpc>
              <a:spcAft>
                <a:spcPts val="800"/>
              </a:spcAft>
              <a:buFont typeface="Arial" panose="020B0604020202020204" pitchFamily="34" charset="0"/>
              <a:buChar char="•"/>
            </a:pPr>
            <a:r>
              <a:rPr lang="en-GB" sz="2000" b="0" dirty="0">
                <a:solidFill>
                  <a:schemeClr val="tx1"/>
                </a:solidFill>
                <a:effectLst/>
                <a:latin typeface="Biome" panose="020B0503030204020804" pitchFamily="34" charset="0"/>
                <a:ea typeface="Calibri" panose="020F0502020204030204" pitchFamily="34" charset="0"/>
                <a:cs typeface="Biome" panose="020B0503030204020804" pitchFamily="34" charset="0"/>
              </a:rPr>
              <a:t>specify categories or types of occupational accidents, occupational diseases, commuting accidents, dangerous occurrences and incidents; prescribe which data and information are to be recorded</a:t>
            </a:r>
          </a:p>
          <a:p>
            <a:pPr marL="342900" indent="-342900" algn="just">
              <a:lnSpc>
                <a:spcPct val="100000"/>
              </a:lnSpc>
              <a:spcAft>
                <a:spcPts val="800"/>
              </a:spcAft>
              <a:buFont typeface="Arial" panose="020B0604020202020204" pitchFamily="34" charset="0"/>
              <a:buChar char="•"/>
            </a:pPr>
            <a:r>
              <a:rPr lang="en-GB" sz="2000" b="0" dirty="0">
                <a:solidFill>
                  <a:schemeClr val="tx1"/>
                </a:solidFill>
                <a:latin typeface="Biome" panose="020B0503030204020804" pitchFamily="34" charset="0"/>
                <a:ea typeface="Calibri" panose="020F0502020204030204" pitchFamily="34" charset="0"/>
                <a:cs typeface="Biome" panose="020B0503030204020804" pitchFamily="34" charset="0"/>
              </a:rPr>
              <a:t>classify </a:t>
            </a:r>
            <a:r>
              <a:rPr lang="en-GB" sz="2000" b="0" dirty="0">
                <a:solidFill>
                  <a:schemeClr val="tx1"/>
                </a:solidFill>
                <a:latin typeface="Biome" panose="020B0503030204020804" pitchFamily="34" charset="0"/>
                <a:cs typeface="Biome" panose="020B0503030204020804" pitchFamily="34" charset="0"/>
              </a:rPr>
              <a:t>economic activities according to </a:t>
            </a:r>
            <a:r>
              <a:rPr lang="en-GB" sz="2000" b="0" dirty="0">
                <a:solidFill>
                  <a:schemeClr val="tx1"/>
                </a:solidFill>
                <a:latin typeface="Biome" panose="020B0503030204020804" pitchFamily="34" charset="0"/>
                <a:cs typeface="Biome" panose="020B0503030204020804" pitchFamily="34" charset="0"/>
                <a:hlinkClick r:id="rId2"/>
              </a:rPr>
              <a:t>International Standard Industrial Classification (ISIC)</a:t>
            </a:r>
            <a:r>
              <a:rPr lang="en-GB" sz="2000" b="0" dirty="0">
                <a:solidFill>
                  <a:schemeClr val="tx1"/>
                </a:solidFill>
                <a:latin typeface="Biome" panose="020B0503030204020804" pitchFamily="34" charset="0"/>
                <a:cs typeface="Biome" panose="020B0503030204020804" pitchFamily="34" charset="0"/>
              </a:rPr>
              <a:t> for recording and notification purpose</a:t>
            </a:r>
            <a:endParaRPr lang="en-GB" sz="2000" b="0" dirty="0">
              <a:solidFill>
                <a:schemeClr val="tx1"/>
              </a:solidFill>
              <a:effectLst/>
              <a:latin typeface="Biome" panose="020B0503030204020804" pitchFamily="34" charset="0"/>
              <a:ea typeface="Calibri" panose="020F0502020204030204" pitchFamily="34" charset="0"/>
              <a:cs typeface="Biome" panose="020B0503030204020804" pitchFamily="34" charset="0"/>
            </a:endParaRPr>
          </a:p>
          <a:p>
            <a:pPr marL="342900" indent="-342900" algn="just">
              <a:lnSpc>
                <a:spcPct val="100000"/>
              </a:lnSpc>
              <a:spcAft>
                <a:spcPts val="800"/>
              </a:spcAft>
              <a:buFont typeface="Arial" panose="020B0604020202020204" pitchFamily="34" charset="0"/>
              <a:buChar char="•"/>
            </a:pPr>
            <a:r>
              <a:rPr lang="en-GB" sz="2000" b="0" dirty="0">
                <a:solidFill>
                  <a:schemeClr val="tx1"/>
                </a:solidFill>
                <a:effectLst/>
                <a:latin typeface="Biome" panose="020B0503030204020804" pitchFamily="34" charset="0"/>
                <a:ea typeface="Calibri" panose="020F0502020204030204" pitchFamily="34" charset="0"/>
                <a:cs typeface="Biome" panose="020B0503030204020804" pitchFamily="34" charset="0"/>
              </a:rPr>
              <a:t>prescribe and review a list of occupational diseases</a:t>
            </a:r>
          </a:p>
          <a:p>
            <a:pPr marL="342900" indent="-342900" algn="just">
              <a:lnSpc>
                <a:spcPct val="100000"/>
              </a:lnSpc>
              <a:spcAft>
                <a:spcPts val="800"/>
              </a:spcAft>
              <a:buFont typeface="Arial" panose="020B0604020202020204" pitchFamily="34" charset="0"/>
              <a:buChar char="•"/>
            </a:pPr>
            <a:r>
              <a:rPr lang="en-GB" sz="2000" b="0" dirty="0">
                <a:solidFill>
                  <a:schemeClr val="tx1"/>
                </a:solidFill>
                <a:effectLst/>
                <a:latin typeface="Biome" panose="020B0503030204020804" pitchFamily="34" charset="0"/>
                <a:ea typeface="Calibri" panose="020F0502020204030204" pitchFamily="34" charset="0"/>
                <a:cs typeface="Biome" panose="020B0503030204020804" pitchFamily="34" charset="0"/>
              </a:rPr>
              <a:t>establish requirements and procedures for role players: employers and workers, physicians, insurance institutions, labour inspectorates</a:t>
            </a:r>
            <a:r>
              <a:rPr lang="en-GB" sz="2000" b="0" dirty="0">
                <a:solidFill>
                  <a:schemeClr val="tx1"/>
                </a:solidFill>
                <a:latin typeface="Biome" panose="020B0503030204020804" pitchFamily="34" charset="0"/>
                <a:ea typeface="Calibri" panose="020F0502020204030204" pitchFamily="34" charset="0"/>
                <a:cs typeface="Biome" panose="020B0503030204020804" pitchFamily="34" charset="0"/>
              </a:rPr>
              <a:t>, </a:t>
            </a:r>
            <a:r>
              <a:rPr lang="en-GB" sz="2000" b="0" dirty="0">
                <a:solidFill>
                  <a:schemeClr val="tx1"/>
                </a:solidFill>
                <a:effectLst/>
                <a:latin typeface="Biome" panose="020B0503030204020804" pitchFamily="34" charset="0"/>
                <a:ea typeface="Calibri" panose="020F0502020204030204" pitchFamily="34" charset="0"/>
                <a:cs typeface="Biome" panose="020B0503030204020804" pitchFamily="34" charset="0"/>
              </a:rPr>
              <a:t>etc; </a:t>
            </a:r>
          </a:p>
          <a:p>
            <a:pPr marL="342900" indent="-342900" algn="just">
              <a:lnSpc>
                <a:spcPct val="100000"/>
              </a:lnSpc>
              <a:spcAft>
                <a:spcPts val="800"/>
              </a:spcAft>
              <a:buFont typeface="Arial" panose="020B0604020202020204" pitchFamily="34" charset="0"/>
              <a:buChar char="•"/>
            </a:pPr>
            <a:r>
              <a:rPr lang="en-GB" sz="2000" b="0" dirty="0">
                <a:solidFill>
                  <a:schemeClr val="tx1"/>
                </a:solidFill>
                <a:effectLst/>
                <a:latin typeface="Biome" panose="020B0503030204020804" pitchFamily="34" charset="0"/>
                <a:ea typeface="Calibri" panose="020F0502020204030204" pitchFamily="34" charset="0"/>
                <a:cs typeface="Biome" panose="020B0503030204020804" pitchFamily="34" charset="0"/>
              </a:rPr>
              <a:t>specify coordination and cooperation between the various authorities </a:t>
            </a:r>
            <a:r>
              <a:rPr lang="en-GB" sz="2400" b="0" dirty="0">
                <a:solidFill>
                  <a:schemeClr val="tx1"/>
                </a:solidFill>
                <a:effectLst/>
                <a:latin typeface="Biome" panose="020B0503030204020804" pitchFamily="34" charset="0"/>
                <a:ea typeface="Calibri" panose="020F0502020204030204" pitchFamily="34" charset="0"/>
                <a:cs typeface="Biome" panose="020B0503030204020804" pitchFamily="34" charset="0"/>
              </a:rPr>
              <a:t>and bodies</a:t>
            </a:r>
          </a:p>
          <a:p>
            <a:pPr algn="just">
              <a:lnSpc>
                <a:spcPct val="107000"/>
              </a:lnSpc>
              <a:spcAft>
                <a:spcPts val="800"/>
              </a:spcAft>
            </a:pPr>
            <a:endParaRPr lang="en-GB" sz="2400" dirty="0">
              <a:effectLst/>
              <a:latin typeface="Biome" panose="020B0503030204020804" pitchFamily="34" charset="0"/>
              <a:ea typeface="Calibri" panose="020F0502020204030204" pitchFamily="34" charset="0"/>
              <a:cs typeface="Biome" panose="020B0503030204020804" pitchFamily="34" charset="0"/>
            </a:endParaRPr>
          </a:p>
          <a:p>
            <a:endParaRPr lang="en-GB" sz="2400" b="0" dirty="0">
              <a:solidFill>
                <a:schemeClr val="tx1"/>
              </a:solidFill>
              <a:latin typeface="Biome" panose="020B0503030204020804" pitchFamily="34" charset="0"/>
              <a:cs typeface="Biome" panose="020B0503030204020804" pitchFamily="34" charset="0"/>
            </a:endParaRPr>
          </a:p>
        </p:txBody>
      </p:sp>
      <p:sp>
        <p:nvSpPr>
          <p:cNvPr id="4" name="Date Placeholder 3">
            <a:extLst>
              <a:ext uri="{FF2B5EF4-FFF2-40B4-BE49-F238E27FC236}">
                <a16:creationId xmlns:a16="http://schemas.microsoft.com/office/drawing/2014/main" id="{C6C2EDA8-09DE-BD00-1656-CDA30CEFE11D}"/>
              </a:ext>
            </a:extLst>
          </p:cNvPr>
          <p:cNvSpPr>
            <a:spLocks noGrp="1"/>
          </p:cNvSpPr>
          <p:nvPr>
            <p:ph type="dt" sz="half" idx="10"/>
          </p:nvPr>
        </p:nvSpPr>
        <p:spPr/>
        <p:txBody>
          <a:bodyPr/>
          <a:lstStyle/>
          <a:p>
            <a:r>
              <a:rPr lang="en-GB" dirty="0"/>
              <a:t>Date: Monday / 01 / October / 2019</a:t>
            </a:r>
          </a:p>
        </p:txBody>
      </p:sp>
      <p:sp>
        <p:nvSpPr>
          <p:cNvPr id="5" name="Footer Placeholder 4">
            <a:extLst>
              <a:ext uri="{FF2B5EF4-FFF2-40B4-BE49-F238E27FC236}">
                <a16:creationId xmlns:a16="http://schemas.microsoft.com/office/drawing/2014/main" id="{7B051A1E-F683-C388-D658-6EDD1D05F7DC}"/>
              </a:ext>
            </a:extLst>
          </p:cNvPr>
          <p:cNvSpPr>
            <a:spLocks noGrp="1"/>
          </p:cNvSpPr>
          <p:nvPr>
            <p:ph type="ftr" sz="quarter" idx="11"/>
          </p:nvPr>
        </p:nvSpPr>
        <p:spPr/>
        <p:txBody>
          <a:bodyPr/>
          <a:lstStyle/>
          <a:p>
            <a:r>
              <a:rPr lang="en-GB" dirty="0"/>
              <a:t>Advancing social justice, promoting decent work</a:t>
            </a:r>
          </a:p>
        </p:txBody>
      </p:sp>
      <p:sp>
        <p:nvSpPr>
          <p:cNvPr id="6" name="Slide Number Placeholder 5">
            <a:extLst>
              <a:ext uri="{FF2B5EF4-FFF2-40B4-BE49-F238E27FC236}">
                <a16:creationId xmlns:a16="http://schemas.microsoft.com/office/drawing/2014/main" id="{16AE3FA8-E9ED-E448-5DBD-4DFAE3C16B26}"/>
              </a:ext>
            </a:extLst>
          </p:cNvPr>
          <p:cNvSpPr>
            <a:spLocks noGrp="1"/>
          </p:cNvSpPr>
          <p:nvPr>
            <p:ph type="sldNum" sz="quarter" idx="12"/>
          </p:nvPr>
        </p:nvSpPr>
        <p:spPr/>
        <p:txBody>
          <a:bodyPr/>
          <a:lstStyle/>
          <a:p>
            <a:fld id="{856227C0-AD57-4F9B-BAE3-EEFB0D0EE427}" type="slidenum">
              <a:rPr lang="en-GB" smtClean="0"/>
              <a:t>13</a:t>
            </a:fld>
            <a:endParaRPr lang="en-GB"/>
          </a:p>
        </p:txBody>
      </p:sp>
    </p:spTree>
    <p:extLst>
      <p:ext uri="{BB962C8B-B14F-4D97-AF65-F5344CB8AC3E}">
        <p14:creationId xmlns:p14="http://schemas.microsoft.com/office/powerpoint/2010/main" val="1046518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E8C5E-C14B-45CF-2049-DB5DA0698042}"/>
              </a:ext>
            </a:extLst>
          </p:cNvPr>
          <p:cNvSpPr>
            <a:spLocks noGrp="1"/>
          </p:cNvSpPr>
          <p:nvPr>
            <p:ph type="title"/>
          </p:nvPr>
        </p:nvSpPr>
        <p:spPr>
          <a:xfrm>
            <a:off x="2934665" y="340698"/>
            <a:ext cx="8627756" cy="480217"/>
          </a:xfrm>
        </p:spPr>
        <p:txBody>
          <a:bodyPr/>
          <a:lstStyle/>
          <a:p>
            <a:r>
              <a:rPr lang="en-GB" dirty="0">
                <a:latin typeface="Biome" panose="020B0503030204020804" pitchFamily="34" charset="0"/>
                <a:cs typeface="Biome" panose="020B0503030204020804" pitchFamily="34" charset="0"/>
              </a:rPr>
              <a:t>Arrangement at national level</a:t>
            </a:r>
          </a:p>
        </p:txBody>
      </p:sp>
      <p:sp>
        <p:nvSpPr>
          <p:cNvPr id="3" name="Content Placeholder 2">
            <a:extLst>
              <a:ext uri="{FF2B5EF4-FFF2-40B4-BE49-F238E27FC236}">
                <a16:creationId xmlns:a16="http://schemas.microsoft.com/office/drawing/2014/main" id="{121F0F21-4D97-AA24-D779-E7F31F8B05AD}"/>
              </a:ext>
            </a:extLst>
          </p:cNvPr>
          <p:cNvSpPr>
            <a:spLocks noGrp="1"/>
          </p:cNvSpPr>
          <p:nvPr>
            <p:ph idx="1"/>
          </p:nvPr>
        </p:nvSpPr>
        <p:spPr>
          <a:xfrm>
            <a:off x="490537" y="720000"/>
            <a:ext cx="11375397" cy="5212136"/>
          </a:xfrm>
        </p:spPr>
        <p:txBody>
          <a:bodyPr/>
          <a:lstStyle/>
          <a:p>
            <a:pPr algn="just">
              <a:lnSpc>
                <a:spcPct val="100000"/>
              </a:lnSpc>
              <a:spcAft>
                <a:spcPts val="800"/>
              </a:spcAft>
            </a:pPr>
            <a:r>
              <a:rPr lang="en-GB" sz="2400" dirty="0">
                <a:solidFill>
                  <a:schemeClr val="tx1"/>
                </a:solidFill>
                <a:latin typeface="Biome" panose="020B0503030204020804" pitchFamily="34" charset="0"/>
                <a:ea typeface="Calibri" panose="020F0502020204030204" pitchFamily="34" charset="0"/>
                <a:cs typeface="Biome" panose="020B0503030204020804" pitchFamily="34" charset="0"/>
              </a:rPr>
              <a:t>Legislative provision to:</a:t>
            </a:r>
          </a:p>
          <a:p>
            <a:pPr marL="342900" indent="-342900" algn="just">
              <a:lnSpc>
                <a:spcPct val="100000"/>
              </a:lnSpc>
              <a:spcAft>
                <a:spcPts val="800"/>
              </a:spcAft>
              <a:buFont typeface="Arial" panose="020B0604020202020204" pitchFamily="34" charset="0"/>
              <a:buChar char="•"/>
            </a:pPr>
            <a:r>
              <a:rPr lang="en-GB" sz="2000" b="0" dirty="0">
                <a:solidFill>
                  <a:schemeClr val="tx1"/>
                </a:solidFill>
                <a:effectLst/>
                <a:latin typeface="Biome" panose="020B0503030204020804" pitchFamily="34" charset="0"/>
                <a:ea typeface="Calibri" panose="020F0502020204030204" pitchFamily="34" charset="0"/>
                <a:cs typeface="Biome" panose="020B0503030204020804" pitchFamily="34" charset="0"/>
              </a:rPr>
              <a:t>Specify regulations and procedures for reporting, recording and notification</a:t>
            </a:r>
            <a:endParaRPr lang="en-GB" sz="2400" dirty="0">
              <a:effectLst/>
              <a:latin typeface="Biome" panose="020B0503030204020804" pitchFamily="34" charset="0"/>
              <a:ea typeface="Calibri" panose="020F0502020204030204" pitchFamily="34" charset="0"/>
              <a:cs typeface="Biome" panose="020B0503030204020804" pitchFamily="34" charset="0"/>
            </a:endParaRPr>
          </a:p>
          <a:p>
            <a:endParaRPr lang="en-GB" sz="2400" b="0" dirty="0">
              <a:solidFill>
                <a:schemeClr val="tx1"/>
              </a:solidFill>
              <a:latin typeface="Biome" panose="020B0503030204020804" pitchFamily="34" charset="0"/>
              <a:cs typeface="Biome" panose="020B0503030204020804" pitchFamily="34" charset="0"/>
            </a:endParaRPr>
          </a:p>
        </p:txBody>
      </p:sp>
      <p:sp>
        <p:nvSpPr>
          <p:cNvPr id="4" name="Date Placeholder 3">
            <a:extLst>
              <a:ext uri="{FF2B5EF4-FFF2-40B4-BE49-F238E27FC236}">
                <a16:creationId xmlns:a16="http://schemas.microsoft.com/office/drawing/2014/main" id="{C6C2EDA8-09DE-BD00-1656-CDA30CEFE11D}"/>
              </a:ext>
            </a:extLst>
          </p:cNvPr>
          <p:cNvSpPr>
            <a:spLocks noGrp="1"/>
          </p:cNvSpPr>
          <p:nvPr>
            <p:ph type="dt" sz="half" idx="10"/>
          </p:nvPr>
        </p:nvSpPr>
        <p:spPr/>
        <p:txBody>
          <a:bodyPr/>
          <a:lstStyle/>
          <a:p>
            <a:r>
              <a:rPr lang="en-GB" dirty="0"/>
              <a:t>Date: Monday / 01 / October / 2019</a:t>
            </a:r>
          </a:p>
        </p:txBody>
      </p:sp>
      <p:sp>
        <p:nvSpPr>
          <p:cNvPr id="5" name="Footer Placeholder 4">
            <a:extLst>
              <a:ext uri="{FF2B5EF4-FFF2-40B4-BE49-F238E27FC236}">
                <a16:creationId xmlns:a16="http://schemas.microsoft.com/office/drawing/2014/main" id="{7B051A1E-F683-C388-D658-6EDD1D05F7DC}"/>
              </a:ext>
            </a:extLst>
          </p:cNvPr>
          <p:cNvSpPr>
            <a:spLocks noGrp="1"/>
          </p:cNvSpPr>
          <p:nvPr>
            <p:ph type="ftr" sz="quarter" idx="11"/>
          </p:nvPr>
        </p:nvSpPr>
        <p:spPr/>
        <p:txBody>
          <a:bodyPr/>
          <a:lstStyle/>
          <a:p>
            <a:r>
              <a:rPr lang="en-GB" dirty="0"/>
              <a:t>Advancing social justice, promoting decent work</a:t>
            </a:r>
          </a:p>
        </p:txBody>
      </p:sp>
      <p:sp>
        <p:nvSpPr>
          <p:cNvPr id="6" name="Slide Number Placeholder 5">
            <a:extLst>
              <a:ext uri="{FF2B5EF4-FFF2-40B4-BE49-F238E27FC236}">
                <a16:creationId xmlns:a16="http://schemas.microsoft.com/office/drawing/2014/main" id="{16AE3FA8-E9ED-E448-5DBD-4DFAE3C16B26}"/>
              </a:ext>
            </a:extLst>
          </p:cNvPr>
          <p:cNvSpPr>
            <a:spLocks noGrp="1"/>
          </p:cNvSpPr>
          <p:nvPr>
            <p:ph type="sldNum" sz="quarter" idx="12"/>
          </p:nvPr>
        </p:nvSpPr>
        <p:spPr/>
        <p:txBody>
          <a:bodyPr/>
          <a:lstStyle/>
          <a:p>
            <a:fld id="{856227C0-AD57-4F9B-BAE3-EEFB0D0EE427}" type="slidenum">
              <a:rPr lang="en-GB" smtClean="0"/>
              <a:t>14</a:t>
            </a:fld>
            <a:endParaRPr lang="en-GB"/>
          </a:p>
        </p:txBody>
      </p:sp>
      <p:pic>
        <p:nvPicPr>
          <p:cNvPr id="7" name="Picture 6">
            <a:extLst>
              <a:ext uri="{FF2B5EF4-FFF2-40B4-BE49-F238E27FC236}">
                <a16:creationId xmlns:a16="http://schemas.microsoft.com/office/drawing/2014/main" id="{9693FBFE-A97B-CB54-A1CE-186552449155}"/>
              </a:ext>
            </a:extLst>
          </p:cNvPr>
          <p:cNvPicPr>
            <a:picLocks noChangeAspect="1"/>
          </p:cNvPicPr>
          <p:nvPr/>
        </p:nvPicPr>
        <p:blipFill rotWithShape="1">
          <a:blip r:embed="rId2"/>
          <a:srcRect l="14293" t="38803" r="15355" b="18062"/>
          <a:stretch/>
        </p:blipFill>
        <p:spPr bwMode="auto">
          <a:xfrm>
            <a:off x="636780" y="2322000"/>
            <a:ext cx="11064682" cy="3816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468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1F0F21-4D97-AA24-D779-E7F31F8B05AD}"/>
              </a:ext>
            </a:extLst>
          </p:cNvPr>
          <p:cNvSpPr>
            <a:spLocks noGrp="1"/>
          </p:cNvSpPr>
          <p:nvPr>
            <p:ph idx="1"/>
          </p:nvPr>
        </p:nvSpPr>
        <p:spPr>
          <a:xfrm>
            <a:off x="490537" y="720000"/>
            <a:ext cx="11375397" cy="5212136"/>
          </a:xfrm>
        </p:spPr>
        <p:txBody>
          <a:bodyPr/>
          <a:lstStyle/>
          <a:p>
            <a:pPr algn="just">
              <a:lnSpc>
                <a:spcPct val="100000"/>
              </a:lnSpc>
              <a:spcAft>
                <a:spcPts val="800"/>
              </a:spcAft>
            </a:pPr>
            <a:r>
              <a:rPr lang="en-GB" sz="2400" dirty="0">
                <a:solidFill>
                  <a:schemeClr val="tx1"/>
                </a:solidFill>
                <a:latin typeface="Biome" panose="020B0503030204020804" pitchFamily="34" charset="0"/>
                <a:ea typeface="Calibri" panose="020F0502020204030204" pitchFamily="34" charset="0"/>
                <a:cs typeface="Biome" panose="020B0503030204020804" pitchFamily="34" charset="0"/>
              </a:rPr>
              <a:t>Legislative provision to:</a:t>
            </a:r>
          </a:p>
          <a:p>
            <a:pPr marL="342900" indent="-342900" algn="just">
              <a:lnSpc>
                <a:spcPct val="100000"/>
              </a:lnSpc>
              <a:spcAft>
                <a:spcPts val="800"/>
              </a:spcAft>
              <a:buFont typeface="Arial" panose="020B0604020202020204" pitchFamily="34" charset="0"/>
              <a:buChar char="•"/>
            </a:pPr>
            <a:r>
              <a:rPr lang="en-GB" sz="2000" b="0" dirty="0">
                <a:solidFill>
                  <a:schemeClr val="tx1"/>
                </a:solidFill>
                <a:effectLst/>
                <a:latin typeface="Biome" panose="020B0503030204020804" pitchFamily="34" charset="0"/>
                <a:ea typeface="Calibri" panose="020F0502020204030204" pitchFamily="34" charset="0"/>
                <a:cs typeface="Biome" panose="020B0503030204020804" pitchFamily="34" charset="0"/>
              </a:rPr>
              <a:t>Specify regulations and procedures for reporting, recording and notification</a:t>
            </a:r>
            <a:endParaRPr lang="en-GB" sz="2400" dirty="0">
              <a:effectLst/>
              <a:latin typeface="Biome" panose="020B0503030204020804" pitchFamily="34" charset="0"/>
              <a:ea typeface="Calibri" panose="020F0502020204030204" pitchFamily="34" charset="0"/>
              <a:cs typeface="Biome" panose="020B0503030204020804" pitchFamily="34" charset="0"/>
            </a:endParaRPr>
          </a:p>
          <a:p>
            <a:endParaRPr lang="en-GB" sz="2400" b="0" dirty="0">
              <a:solidFill>
                <a:schemeClr val="tx1"/>
              </a:solidFill>
              <a:latin typeface="Biome" panose="020B0503030204020804" pitchFamily="34" charset="0"/>
              <a:cs typeface="Biome" panose="020B0503030204020804" pitchFamily="34" charset="0"/>
            </a:endParaRPr>
          </a:p>
        </p:txBody>
      </p:sp>
      <p:sp>
        <p:nvSpPr>
          <p:cNvPr id="4" name="Date Placeholder 3">
            <a:extLst>
              <a:ext uri="{FF2B5EF4-FFF2-40B4-BE49-F238E27FC236}">
                <a16:creationId xmlns:a16="http://schemas.microsoft.com/office/drawing/2014/main" id="{C6C2EDA8-09DE-BD00-1656-CDA30CEFE11D}"/>
              </a:ext>
            </a:extLst>
          </p:cNvPr>
          <p:cNvSpPr>
            <a:spLocks noGrp="1"/>
          </p:cNvSpPr>
          <p:nvPr>
            <p:ph type="dt" sz="half" idx="10"/>
          </p:nvPr>
        </p:nvSpPr>
        <p:spPr/>
        <p:txBody>
          <a:bodyPr/>
          <a:lstStyle/>
          <a:p>
            <a:r>
              <a:rPr lang="en-GB" dirty="0"/>
              <a:t>Date: Monday / 01 / October / 2019</a:t>
            </a:r>
          </a:p>
        </p:txBody>
      </p:sp>
      <p:sp>
        <p:nvSpPr>
          <p:cNvPr id="5" name="Footer Placeholder 4">
            <a:extLst>
              <a:ext uri="{FF2B5EF4-FFF2-40B4-BE49-F238E27FC236}">
                <a16:creationId xmlns:a16="http://schemas.microsoft.com/office/drawing/2014/main" id="{7B051A1E-F683-C388-D658-6EDD1D05F7DC}"/>
              </a:ext>
            </a:extLst>
          </p:cNvPr>
          <p:cNvSpPr>
            <a:spLocks noGrp="1"/>
          </p:cNvSpPr>
          <p:nvPr>
            <p:ph type="ftr" sz="quarter" idx="11"/>
          </p:nvPr>
        </p:nvSpPr>
        <p:spPr/>
        <p:txBody>
          <a:bodyPr/>
          <a:lstStyle/>
          <a:p>
            <a:r>
              <a:rPr lang="en-GB" dirty="0"/>
              <a:t>Advancing social justice, promoting decent work</a:t>
            </a:r>
          </a:p>
        </p:txBody>
      </p:sp>
      <p:sp>
        <p:nvSpPr>
          <p:cNvPr id="6" name="Slide Number Placeholder 5">
            <a:extLst>
              <a:ext uri="{FF2B5EF4-FFF2-40B4-BE49-F238E27FC236}">
                <a16:creationId xmlns:a16="http://schemas.microsoft.com/office/drawing/2014/main" id="{16AE3FA8-E9ED-E448-5DBD-4DFAE3C16B26}"/>
              </a:ext>
            </a:extLst>
          </p:cNvPr>
          <p:cNvSpPr>
            <a:spLocks noGrp="1"/>
          </p:cNvSpPr>
          <p:nvPr>
            <p:ph type="sldNum" sz="quarter" idx="12"/>
          </p:nvPr>
        </p:nvSpPr>
        <p:spPr/>
        <p:txBody>
          <a:bodyPr/>
          <a:lstStyle/>
          <a:p>
            <a:fld id="{856227C0-AD57-4F9B-BAE3-EEFB0D0EE427}" type="slidenum">
              <a:rPr lang="en-GB" smtClean="0"/>
              <a:t>15</a:t>
            </a:fld>
            <a:endParaRPr lang="en-GB"/>
          </a:p>
        </p:txBody>
      </p:sp>
      <p:pic>
        <p:nvPicPr>
          <p:cNvPr id="8" name="Picture 7">
            <a:extLst>
              <a:ext uri="{FF2B5EF4-FFF2-40B4-BE49-F238E27FC236}">
                <a16:creationId xmlns:a16="http://schemas.microsoft.com/office/drawing/2014/main" id="{9A2FBC38-230B-E5C0-380E-317B40976091}"/>
              </a:ext>
            </a:extLst>
          </p:cNvPr>
          <p:cNvPicPr>
            <a:picLocks noChangeAspect="1"/>
          </p:cNvPicPr>
          <p:nvPr/>
        </p:nvPicPr>
        <p:blipFill rotWithShape="1">
          <a:blip r:embed="rId2"/>
          <a:srcRect l="19832" t="22848" r="15688" b="44062"/>
          <a:stretch/>
        </p:blipFill>
        <p:spPr bwMode="auto">
          <a:xfrm>
            <a:off x="601919" y="2300176"/>
            <a:ext cx="11099543" cy="3204000"/>
          </a:xfrm>
          <a:prstGeom prst="rect">
            <a:avLst/>
          </a:prstGeom>
          <a:ln>
            <a:noFill/>
          </a:ln>
          <a:extLst>
            <a:ext uri="{53640926-AAD7-44D8-BBD7-CCE9431645EC}">
              <a14:shadowObscured xmlns:a14="http://schemas.microsoft.com/office/drawing/2010/main"/>
            </a:ext>
          </a:extLst>
        </p:spPr>
      </p:pic>
      <p:graphicFrame>
        <p:nvGraphicFramePr>
          <p:cNvPr id="9" name="Table 9">
            <a:extLst>
              <a:ext uri="{FF2B5EF4-FFF2-40B4-BE49-F238E27FC236}">
                <a16:creationId xmlns:a16="http://schemas.microsoft.com/office/drawing/2014/main" id="{582F939F-7EAD-AEE0-C4EA-8E09A7E67BC1}"/>
              </a:ext>
            </a:extLst>
          </p:cNvPr>
          <p:cNvGraphicFramePr>
            <a:graphicFrameLocks noGrp="1"/>
          </p:cNvGraphicFramePr>
          <p:nvPr>
            <p:extLst>
              <p:ext uri="{D42A27DB-BD31-4B8C-83A1-F6EECF244321}">
                <p14:modId xmlns:p14="http://schemas.microsoft.com/office/powerpoint/2010/main" val="2111058883"/>
              </p:ext>
            </p:extLst>
          </p:nvPr>
        </p:nvGraphicFramePr>
        <p:xfrm>
          <a:off x="2934664" y="2030251"/>
          <a:ext cx="8226797" cy="370840"/>
        </p:xfrm>
        <a:graphic>
          <a:graphicData uri="http://schemas.openxmlformats.org/drawingml/2006/table">
            <a:tbl>
              <a:tblPr firstRow="1" bandRow="1">
                <a:tableStyleId>{5C22544A-7EE6-4342-B048-85BDC9FD1C3A}</a:tableStyleId>
              </a:tblPr>
              <a:tblGrid>
                <a:gridCol w="2360350">
                  <a:extLst>
                    <a:ext uri="{9D8B030D-6E8A-4147-A177-3AD203B41FA5}">
                      <a16:colId xmlns:a16="http://schemas.microsoft.com/office/drawing/2014/main" val="3261631527"/>
                    </a:ext>
                  </a:extLst>
                </a:gridCol>
                <a:gridCol w="2137144">
                  <a:extLst>
                    <a:ext uri="{9D8B030D-6E8A-4147-A177-3AD203B41FA5}">
                      <a16:colId xmlns:a16="http://schemas.microsoft.com/office/drawing/2014/main" val="1353127256"/>
                    </a:ext>
                  </a:extLst>
                </a:gridCol>
                <a:gridCol w="3729303">
                  <a:extLst>
                    <a:ext uri="{9D8B030D-6E8A-4147-A177-3AD203B41FA5}">
                      <a16:colId xmlns:a16="http://schemas.microsoft.com/office/drawing/2014/main" val="1689212704"/>
                    </a:ext>
                  </a:extLst>
                </a:gridCol>
              </a:tblGrid>
              <a:tr h="370840">
                <a:tc>
                  <a:txBody>
                    <a:bodyPr/>
                    <a:lstStyle/>
                    <a:p>
                      <a:r>
                        <a:rPr lang="en-GB" dirty="0"/>
                        <a:t>By Whom</a:t>
                      </a:r>
                    </a:p>
                  </a:txBody>
                  <a:tcPr/>
                </a:tc>
                <a:tc>
                  <a:txBody>
                    <a:bodyPr/>
                    <a:lstStyle/>
                    <a:p>
                      <a:r>
                        <a:rPr lang="en-GB" dirty="0"/>
                        <a:t>To whom</a:t>
                      </a:r>
                    </a:p>
                  </a:txBody>
                  <a:tcPr/>
                </a:tc>
                <a:tc>
                  <a:txBody>
                    <a:bodyPr/>
                    <a:lstStyle/>
                    <a:p>
                      <a:r>
                        <a:rPr lang="en-GB" dirty="0"/>
                        <a:t>What event and information</a:t>
                      </a:r>
                    </a:p>
                  </a:txBody>
                  <a:tcPr/>
                </a:tc>
                <a:extLst>
                  <a:ext uri="{0D108BD9-81ED-4DB2-BD59-A6C34878D82A}">
                    <a16:rowId xmlns:a16="http://schemas.microsoft.com/office/drawing/2014/main" val="3072400798"/>
                  </a:ext>
                </a:extLst>
              </a:tr>
            </a:tbl>
          </a:graphicData>
        </a:graphic>
      </p:graphicFrame>
      <p:graphicFrame>
        <p:nvGraphicFramePr>
          <p:cNvPr id="12" name="Table 12">
            <a:extLst>
              <a:ext uri="{FF2B5EF4-FFF2-40B4-BE49-F238E27FC236}">
                <a16:creationId xmlns:a16="http://schemas.microsoft.com/office/drawing/2014/main" id="{4F009970-4C08-2F97-CA48-F4CB236BF41C}"/>
              </a:ext>
            </a:extLst>
          </p:cNvPr>
          <p:cNvGraphicFramePr>
            <a:graphicFrameLocks noGrp="1"/>
          </p:cNvGraphicFramePr>
          <p:nvPr>
            <p:extLst>
              <p:ext uri="{D42A27DB-BD31-4B8C-83A1-F6EECF244321}">
                <p14:modId xmlns:p14="http://schemas.microsoft.com/office/powerpoint/2010/main" val="1056848063"/>
              </p:ext>
            </p:extLst>
          </p:nvPr>
        </p:nvGraphicFramePr>
        <p:xfrm>
          <a:off x="5390706" y="2781978"/>
          <a:ext cx="2012507" cy="1005840"/>
        </p:xfrm>
        <a:graphic>
          <a:graphicData uri="http://schemas.openxmlformats.org/drawingml/2006/table">
            <a:tbl>
              <a:tblPr firstRow="1" bandRow="1">
                <a:tableStyleId>{5C22544A-7EE6-4342-B048-85BDC9FD1C3A}</a:tableStyleId>
              </a:tblPr>
              <a:tblGrid>
                <a:gridCol w="2012507">
                  <a:extLst>
                    <a:ext uri="{9D8B030D-6E8A-4147-A177-3AD203B41FA5}">
                      <a16:colId xmlns:a16="http://schemas.microsoft.com/office/drawing/2014/main" val="3739032047"/>
                    </a:ext>
                  </a:extLst>
                </a:gridCol>
              </a:tblGrid>
              <a:tr h="370840">
                <a:tc>
                  <a:txBody>
                    <a:bodyPr/>
                    <a:lstStyle/>
                    <a:p>
                      <a:r>
                        <a:rPr lang="en-GB" sz="2000" b="0" dirty="0">
                          <a:solidFill>
                            <a:schemeClr val="tx1"/>
                          </a:solidFill>
                        </a:rPr>
                        <a:t>Keep on site ready for inspection</a:t>
                      </a:r>
                    </a:p>
                  </a:txBody>
                  <a:tcPr>
                    <a:solidFill>
                      <a:schemeClr val="bg1"/>
                    </a:solidFill>
                  </a:tcPr>
                </a:tc>
                <a:extLst>
                  <a:ext uri="{0D108BD9-81ED-4DB2-BD59-A6C34878D82A}">
                    <a16:rowId xmlns:a16="http://schemas.microsoft.com/office/drawing/2014/main" val="4134896467"/>
                  </a:ext>
                </a:extLst>
              </a:tr>
            </a:tbl>
          </a:graphicData>
        </a:graphic>
      </p:graphicFrame>
    </p:spTree>
    <p:extLst>
      <p:ext uri="{BB962C8B-B14F-4D97-AF65-F5344CB8AC3E}">
        <p14:creationId xmlns:p14="http://schemas.microsoft.com/office/powerpoint/2010/main" val="2883769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1F0F21-4D97-AA24-D779-E7F31F8B05AD}"/>
              </a:ext>
            </a:extLst>
          </p:cNvPr>
          <p:cNvSpPr>
            <a:spLocks noGrp="1"/>
          </p:cNvSpPr>
          <p:nvPr>
            <p:ph idx="1"/>
          </p:nvPr>
        </p:nvSpPr>
        <p:spPr>
          <a:xfrm>
            <a:off x="490537" y="720000"/>
            <a:ext cx="11375397" cy="5212136"/>
          </a:xfrm>
        </p:spPr>
        <p:txBody>
          <a:bodyPr/>
          <a:lstStyle/>
          <a:p>
            <a:pPr algn="just">
              <a:lnSpc>
                <a:spcPct val="100000"/>
              </a:lnSpc>
              <a:spcAft>
                <a:spcPts val="800"/>
              </a:spcAft>
            </a:pPr>
            <a:r>
              <a:rPr lang="en-GB" sz="2400" dirty="0">
                <a:solidFill>
                  <a:schemeClr val="tx1"/>
                </a:solidFill>
                <a:latin typeface="Biome" panose="020B0503030204020804" pitchFamily="34" charset="0"/>
                <a:ea typeface="Calibri" panose="020F0502020204030204" pitchFamily="34" charset="0"/>
                <a:cs typeface="Biome" panose="020B0503030204020804" pitchFamily="34" charset="0"/>
              </a:rPr>
              <a:t>Legislative provision to:</a:t>
            </a:r>
          </a:p>
          <a:p>
            <a:pPr marL="342900" indent="-342900" algn="just">
              <a:lnSpc>
                <a:spcPct val="100000"/>
              </a:lnSpc>
              <a:spcAft>
                <a:spcPts val="800"/>
              </a:spcAft>
              <a:buFont typeface="Arial" panose="020B0604020202020204" pitchFamily="34" charset="0"/>
              <a:buChar char="•"/>
            </a:pPr>
            <a:r>
              <a:rPr lang="en-GB" sz="2000" b="0" dirty="0">
                <a:solidFill>
                  <a:schemeClr val="tx1"/>
                </a:solidFill>
                <a:effectLst/>
                <a:latin typeface="Biome" panose="020B0503030204020804" pitchFamily="34" charset="0"/>
                <a:ea typeface="Calibri" panose="020F0502020204030204" pitchFamily="34" charset="0"/>
                <a:cs typeface="Biome" panose="020B0503030204020804" pitchFamily="34" charset="0"/>
              </a:rPr>
              <a:t>Specify regulations and procedures for reporting, recording and notification</a:t>
            </a:r>
            <a:endParaRPr lang="en-GB" sz="2400" dirty="0">
              <a:effectLst/>
              <a:latin typeface="Biome" panose="020B0503030204020804" pitchFamily="34" charset="0"/>
              <a:ea typeface="Calibri" panose="020F0502020204030204" pitchFamily="34" charset="0"/>
              <a:cs typeface="Biome" panose="020B0503030204020804" pitchFamily="34" charset="0"/>
            </a:endParaRPr>
          </a:p>
          <a:p>
            <a:endParaRPr lang="en-GB" sz="2400" b="0" dirty="0">
              <a:solidFill>
                <a:schemeClr val="tx1"/>
              </a:solidFill>
              <a:latin typeface="Biome" panose="020B0503030204020804" pitchFamily="34" charset="0"/>
              <a:cs typeface="Biome" panose="020B0503030204020804" pitchFamily="34" charset="0"/>
            </a:endParaRPr>
          </a:p>
        </p:txBody>
      </p:sp>
      <p:sp>
        <p:nvSpPr>
          <p:cNvPr id="4" name="Date Placeholder 3">
            <a:extLst>
              <a:ext uri="{FF2B5EF4-FFF2-40B4-BE49-F238E27FC236}">
                <a16:creationId xmlns:a16="http://schemas.microsoft.com/office/drawing/2014/main" id="{C6C2EDA8-09DE-BD00-1656-CDA30CEFE11D}"/>
              </a:ext>
            </a:extLst>
          </p:cNvPr>
          <p:cNvSpPr>
            <a:spLocks noGrp="1"/>
          </p:cNvSpPr>
          <p:nvPr>
            <p:ph type="dt" sz="half" idx="10"/>
          </p:nvPr>
        </p:nvSpPr>
        <p:spPr/>
        <p:txBody>
          <a:bodyPr/>
          <a:lstStyle/>
          <a:p>
            <a:r>
              <a:rPr lang="en-GB" dirty="0"/>
              <a:t>Date: Monday / 01 / October / 2019</a:t>
            </a:r>
          </a:p>
        </p:txBody>
      </p:sp>
      <p:sp>
        <p:nvSpPr>
          <p:cNvPr id="5" name="Footer Placeholder 4">
            <a:extLst>
              <a:ext uri="{FF2B5EF4-FFF2-40B4-BE49-F238E27FC236}">
                <a16:creationId xmlns:a16="http://schemas.microsoft.com/office/drawing/2014/main" id="{7B051A1E-F683-C388-D658-6EDD1D05F7DC}"/>
              </a:ext>
            </a:extLst>
          </p:cNvPr>
          <p:cNvSpPr>
            <a:spLocks noGrp="1"/>
          </p:cNvSpPr>
          <p:nvPr>
            <p:ph type="ftr" sz="quarter" idx="11"/>
          </p:nvPr>
        </p:nvSpPr>
        <p:spPr/>
        <p:txBody>
          <a:bodyPr/>
          <a:lstStyle/>
          <a:p>
            <a:r>
              <a:rPr lang="en-GB" dirty="0"/>
              <a:t>Advancing social justice, promoting decent work</a:t>
            </a:r>
          </a:p>
        </p:txBody>
      </p:sp>
      <p:sp>
        <p:nvSpPr>
          <p:cNvPr id="6" name="Slide Number Placeholder 5">
            <a:extLst>
              <a:ext uri="{FF2B5EF4-FFF2-40B4-BE49-F238E27FC236}">
                <a16:creationId xmlns:a16="http://schemas.microsoft.com/office/drawing/2014/main" id="{16AE3FA8-E9ED-E448-5DBD-4DFAE3C16B26}"/>
              </a:ext>
            </a:extLst>
          </p:cNvPr>
          <p:cNvSpPr>
            <a:spLocks noGrp="1"/>
          </p:cNvSpPr>
          <p:nvPr>
            <p:ph type="sldNum" sz="quarter" idx="12"/>
          </p:nvPr>
        </p:nvSpPr>
        <p:spPr/>
        <p:txBody>
          <a:bodyPr/>
          <a:lstStyle/>
          <a:p>
            <a:fld id="{856227C0-AD57-4F9B-BAE3-EEFB0D0EE427}" type="slidenum">
              <a:rPr lang="en-GB" smtClean="0"/>
              <a:t>16</a:t>
            </a:fld>
            <a:endParaRPr lang="en-GB"/>
          </a:p>
        </p:txBody>
      </p:sp>
      <p:graphicFrame>
        <p:nvGraphicFramePr>
          <p:cNvPr id="9" name="Table 9">
            <a:extLst>
              <a:ext uri="{FF2B5EF4-FFF2-40B4-BE49-F238E27FC236}">
                <a16:creationId xmlns:a16="http://schemas.microsoft.com/office/drawing/2014/main" id="{582F939F-7EAD-AEE0-C4EA-8E09A7E67BC1}"/>
              </a:ext>
            </a:extLst>
          </p:cNvPr>
          <p:cNvGraphicFramePr>
            <a:graphicFrameLocks noGrp="1"/>
          </p:cNvGraphicFramePr>
          <p:nvPr>
            <p:extLst>
              <p:ext uri="{D42A27DB-BD31-4B8C-83A1-F6EECF244321}">
                <p14:modId xmlns:p14="http://schemas.microsoft.com/office/powerpoint/2010/main" val="3524033669"/>
              </p:ext>
            </p:extLst>
          </p:nvPr>
        </p:nvGraphicFramePr>
        <p:xfrm>
          <a:off x="2984127" y="2050422"/>
          <a:ext cx="8226797" cy="365760"/>
        </p:xfrm>
        <a:graphic>
          <a:graphicData uri="http://schemas.openxmlformats.org/drawingml/2006/table">
            <a:tbl>
              <a:tblPr firstRow="1" bandRow="1">
                <a:tableStyleId>{5C22544A-7EE6-4342-B048-85BDC9FD1C3A}</a:tableStyleId>
              </a:tblPr>
              <a:tblGrid>
                <a:gridCol w="2225826">
                  <a:extLst>
                    <a:ext uri="{9D8B030D-6E8A-4147-A177-3AD203B41FA5}">
                      <a16:colId xmlns:a16="http://schemas.microsoft.com/office/drawing/2014/main" val="3261631527"/>
                    </a:ext>
                  </a:extLst>
                </a:gridCol>
                <a:gridCol w="1998921">
                  <a:extLst>
                    <a:ext uri="{9D8B030D-6E8A-4147-A177-3AD203B41FA5}">
                      <a16:colId xmlns:a16="http://schemas.microsoft.com/office/drawing/2014/main" val="1353127256"/>
                    </a:ext>
                  </a:extLst>
                </a:gridCol>
                <a:gridCol w="4002050">
                  <a:extLst>
                    <a:ext uri="{9D8B030D-6E8A-4147-A177-3AD203B41FA5}">
                      <a16:colId xmlns:a16="http://schemas.microsoft.com/office/drawing/2014/main" val="1689212704"/>
                    </a:ext>
                  </a:extLst>
                </a:gridCol>
              </a:tblGrid>
              <a:tr h="274579">
                <a:tc>
                  <a:txBody>
                    <a:bodyPr/>
                    <a:lstStyle/>
                    <a:p>
                      <a:r>
                        <a:rPr lang="en-GB" dirty="0"/>
                        <a:t>By Whom</a:t>
                      </a:r>
                    </a:p>
                  </a:txBody>
                  <a:tcPr/>
                </a:tc>
                <a:tc>
                  <a:txBody>
                    <a:bodyPr/>
                    <a:lstStyle/>
                    <a:p>
                      <a:r>
                        <a:rPr lang="en-GB" dirty="0"/>
                        <a:t>To whom</a:t>
                      </a:r>
                    </a:p>
                  </a:txBody>
                  <a:tcPr/>
                </a:tc>
                <a:tc>
                  <a:txBody>
                    <a:bodyPr/>
                    <a:lstStyle/>
                    <a:p>
                      <a:r>
                        <a:rPr lang="en-GB" dirty="0"/>
                        <a:t>What event and information</a:t>
                      </a:r>
                    </a:p>
                  </a:txBody>
                  <a:tcPr/>
                </a:tc>
                <a:extLst>
                  <a:ext uri="{0D108BD9-81ED-4DB2-BD59-A6C34878D82A}">
                    <a16:rowId xmlns:a16="http://schemas.microsoft.com/office/drawing/2014/main" val="3072400798"/>
                  </a:ext>
                </a:extLst>
              </a:tr>
            </a:tbl>
          </a:graphicData>
        </a:graphic>
      </p:graphicFrame>
      <p:pic>
        <p:nvPicPr>
          <p:cNvPr id="11" name="Picture 10">
            <a:extLst>
              <a:ext uri="{FF2B5EF4-FFF2-40B4-BE49-F238E27FC236}">
                <a16:creationId xmlns:a16="http://schemas.microsoft.com/office/drawing/2014/main" id="{EAC998BF-543A-B638-A81D-840DCD2EE1B4}"/>
              </a:ext>
            </a:extLst>
          </p:cNvPr>
          <p:cNvPicPr>
            <a:picLocks noChangeAspect="1"/>
          </p:cNvPicPr>
          <p:nvPr/>
        </p:nvPicPr>
        <p:blipFill rotWithShape="1">
          <a:blip r:embed="rId2"/>
          <a:srcRect l="14292" t="23636" r="15134" b="9592"/>
          <a:stretch/>
        </p:blipFill>
        <p:spPr bwMode="auto">
          <a:xfrm>
            <a:off x="0" y="2409876"/>
            <a:ext cx="11210924" cy="4284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0655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E8C5E-C14B-45CF-2049-DB5DA0698042}"/>
              </a:ext>
            </a:extLst>
          </p:cNvPr>
          <p:cNvSpPr>
            <a:spLocks noGrp="1"/>
          </p:cNvSpPr>
          <p:nvPr>
            <p:ph type="title"/>
          </p:nvPr>
        </p:nvSpPr>
        <p:spPr>
          <a:xfrm>
            <a:off x="2934665" y="340698"/>
            <a:ext cx="8627756" cy="480217"/>
          </a:xfrm>
        </p:spPr>
        <p:txBody>
          <a:bodyPr/>
          <a:lstStyle/>
          <a:p>
            <a:r>
              <a:rPr lang="en-GB" dirty="0">
                <a:latin typeface="Biome" panose="020B0503030204020804" pitchFamily="34" charset="0"/>
                <a:cs typeface="Biome" panose="020B0503030204020804" pitchFamily="34" charset="0"/>
              </a:rPr>
              <a:t>Arrangement at enterprise level</a:t>
            </a:r>
          </a:p>
        </p:txBody>
      </p:sp>
      <p:sp>
        <p:nvSpPr>
          <p:cNvPr id="3" name="Content Placeholder 2">
            <a:extLst>
              <a:ext uri="{FF2B5EF4-FFF2-40B4-BE49-F238E27FC236}">
                <a16:creationId xmlns:a16="http://schemas.microsoft.com/office/drawing/2014/main" id="{121F0F21-4D97-AA24-D779-E7F31F8B05AD}"/>
              </a:ext>
            </a:extLst>
          </p:cNvPr>
          <p:cNvSpPr>
            <a:spLocks noGrp="1"/>
          </p:cNvSpPr>
          <p:nvPr>
            <p:ph idx="1"/>
          </p:nvPr>
        </p:nvSpPr>
        <p:spPr>
          <a:xfrm>
            <a:off x="490538" y="930468"/>
            <a:ext cx="11375397" cy="5212136"/>
          </a:xfrm>
        </p:spPr>
        <p:txBody>
          <a:bodyPr/>
          <a:lstStyle/>
          <a:p>
            <a:pPr>
              <a:lnSpc>
                <a:spcPct val="107000"/>
              </a:lnSpc>
              <a:spcAft>
                <a:spcPts val="800"/>
              </a:spcAft>
            </a:pPr>
            <a:r>
              <a:rPr lang="en-GB" sz="2400" dirty="0">
                <a:solidFill>
                  <a:schemeClr val="tx1"/>
                </a:solidFill>
                <a:effectLst/>
                <a:latin typeface="Biome" panose="020B0503030204020804" pitchFamily="34" charset="0"/>
                <a:ea typeface="Calibri" panose="020F0502020204030204" pitchFamily="34" charset="0"/>
                <a:cs typeface="Biome" panose="020B0503030204020804" pitchFamily="34" charset="0"/>
              </a:rPr>
              <a:t>Arrangements, in accordance with national laws or regulations, to: </a:t>
            </a:r>
          </a:p>
          <a:p>
            <a:pPr marL="342900" indent="-342900">
              <a:lnSpc>
                <a:spcPct val="107000"/>
              </a:lnSpc>
              <a:spcAft>
                <a:spcPts val="800"/>
              </a:spcAft>
              <a:buFont typeface="Arial" panose="020B0604020202020204" pitchFamily="34" charset="0"/>
              <a:buChar char="•"/>
            </a:pPr>
            <a:r>
              <a:rPr lang="en-GB" sz="2400" b="0" dirty="0">
                <a:solidFill>
                  <a:schemeClr val="tx1"/>
                </a:solidFill>
                <a:effectLst/>
                <a:latin typeface="Biome" panose="020B0503030204020804" pitchFamily="34" charset="0"/>
                <a:ea typeface="Calibri" panose="020F0502020204030204" pitchFamily="34" charset="0"/>
                <a:cs typeface="Biome" panose="020B0503030204020804" pitchFamily="34" charset="0"/>
              </a:rPr>
              <a:t>record occupational accidents, occupational diseases, commuting accidents, dangerous occurrences and incidents.</a:t>
            </a:r>
          </a:p>
          <a:p>
            <a:pPr marL="342900" indent="-342900">
              <a:lnSpc>
                <a:spcPct val="107000"/>
              </a:lnSpc>
              <a:spcAft>
                <a:spcPts val="800"/>
              </a:spcAft>
              <a:buFont typeface="Arial" panose="020B0604020202020204" pitchFamily="34" charset="0"/>
              <a:buChar char="•"/>
            </a:pPr>
            <a:r>
              <a:rPr lang="en-GB" sz="2400" b="0" dirty="0">
                <a:solidFill>
                  <a:schemeClr val="tx1"/>
                </a:solidFill>
                <a:effectLst/>
                <a:latin typeface="Biome" panose="020B0503030204020804" pitchFamily="34" charset="0"/>
                <a:ea typeface="Calibri" panose="020F0502020204030204" pitchFamily="34" charset="0"/>
                <a:cs typeface="Biome" panose="020B0503030204020804" pitchFamily="34" charset="0"/>
              </a:rPr>
              <a:t>designate a competent person to prepare and keep records of all occupational accidents, occupational diseases, commuting accidents, dangerous occurrences and incidents; </a:t>
            </a:r>
          </a:p>
          <a:p>
            <a:pPr marL="342900" indent="-342900">
              <a:lnSpc>
                <a:spcPct val="107000"/>
              </a:lnSpc>
              <a:spcAft>
                <a:spcPts val="800"/>
              </a:spcAft>
              <a:buFont typeface="Arial" panose="020B0604020202020204" pitchFamily="34" charset="0"/>
              <a:buChar char="•"/>
            </a:pPr>
            <a:r>
              <a:rPr lang="en-GB" sz="2400" b="0" dirty="0">
                <a:solidFill>
                  <a:schemeClr val="tx1"/>
                </a:solidFill>
                <a:effectLst/>
                <a:latin typeface="Biome" panose="020B0503030204020804" pitchFamily="34" charset="0"/>
                <a:ea typeface="Calibri" panose="020F0502020204030204" pitchFamily="34" charset="0"/>
                <a:cs typeface="Biome" panose="020B0503030204020804" pitchFamily="34" charset="0"/>
              </a:rPr>
              <a:t>keep workers informed and require them to cooperate with the employer in recording and notification of occupational accidents, occupational diseases and dangerous occurrences</a:t>
            </a:r>
          </a:p>
          <a:p>
            <a:pPr algn="just">
              <a:lnSpc>
                <a:spcPct val="107000"/>
              </a:lnSpc>
              <a:spcAft>
                <a:spcPts val="800"/>
              </a:spcAft>
            </a:pPr>
            <a:endParaRPr lang="en-GB" sz="2400" dirty="0">
              <a:effectLst/>
              <a:latin typeface="Biome" panose="020B0503030204020804" pitchFamily="34" charset="0"/>
              <a:ea typeface="Calibri" panose="020F0502020204030204" pitchFamily="34" charset="0"/>
              <a:cs typeface="Biome" panose="020B0503030204020804" pitchFamily="34" charset="0"/>
            </a:endParaRPr>
          </a:p>
          <a:p>
            <a:endParaRPr lang="en-GB" sz="2400" b="0" dirty="0">
              <a:solidFill>
                <a:schemeClr val="tx1"/>
              </a:solidFill>
              <a:latin typeface="Biome" panose="020B0503030204020804" pitchFamily="34" charset="0"/>
              <a:cs typeface="Biome" panose="020B0503030204020804" pitchFamily="34" charset="0"/>
            </a:endParaRPr>
          </a:p>
        </p:txBody>
      </p:sp>
      <p:sp>
        <p:nvSpPr>
          <p:cNvPr id="4" name="Date Placeholder 3">
            <a:extLst>
              <a:ext uri="{FF2B5EF4-FFF2-40B4-BE49-F238E27FC236}">
                <a16:creationId xmlns:a16="http://schemas.microsoft.com/office/drawing/2014/main" id="{C6C2EDA8-09DE-BD00-1656-CDA30CEFE11D}"/>
              </a:ext>
            </a:extLst>
          </p:cNvPr>
          <p:cNvSpPr>
            <a:spLocks noGrp="1"/>
          </p:cNvSpPr>
          <p:nvPr>
            <p:ph type="dt" sz="half" idx="10"/>
          </p:nvPr>
        </p:nvSpPr>
        <p:spPr/>
        <p:txBody>
          <a:bodyPr/>
          <a:lstStyle/>
          <a:p>
            <a:r>
              <a:rPr lang="en-GB" dirty="0"/>
              <a:t>Date: Monday / 01 / October / 2019</a:t>
            </a:r>
          </a:p>
        </p:txBody>
      </p:sp>
      <p:sp>
        <p:nvSpPr>
          <p:cNvPr id="5" name="Footer Placeholder 4">
            <a:extLst>
              <a:ext uri="{FF2B5EF4-FFF2-40B4-BE49-F238E27FC236}">
                <a16:creationId xmlns:a16="http://schemas.microsoft.com/office/drawing/2014/main" id="{7B051A1E-F683-C388-D658-6EDD1D05F7DC}"/>
              </a:ext>
            </a:extLst>
          </p:cNvPr>
          <p:cNvSpPr>
            <a:spLocks noGrp="1"/>
          </p:cNvSpPr>
          <p:nvPr>
            <p:ph type="ftr" sz="quarter" idx="11"/>
          </p:nvPr>
        </p:nvSpPr>
        <p:spPr/>
        <p:txBody>
          <a:bodyPr/>
          <a:lstStyle/>
          <a:p>
            <a:r>
              <a:rPr lang="en-GB" dirty="0"/>
              <a:t>Advancing social justice, promoting decent work</a:t>
            </a:r>
          </a:p>
        </p:txBody>
      </p:sp>
      <p:sp>
        <p:nvSpPr>
          <p:cNvPr id="6" name="Slide Number Placeholder 5">
            <a:extLst>
              <a:ext uri="{FF2B5EF4-FFF2-40B4-BE49-F238E27FC236}">
                <a16:creationId xmlns:a16="http://schemas.microsoft.com/office/drawing/2014/main" id="{16AE3FA8-E9ED-E448-5DBD-4DFAE3C16B26}"/>
              </a:ext>
            </a:extLst>
          </p:cNvPr>
          <p:cNvSpPr>
            <a:spLocks noGrp="1"/>
          </p:cNvSpPr>
          <p:nvPr>
            <p:ph type="sldNum" sz="quarter" idx="12"/>
          </p:nvPr>
        </p:nvSpPr>
        <p:spPr/>
        <p:txBody>
          <a:bodyPr/>
          <a:lstStyle/>
          <a:p>
            <a:fld id="{856227C0-AD57-4F9B-BAE3-EEFB0D0EE427}" type="slidenum">
              <a:rPr lang="en-GB" smtClean="0"/>
              <a:t>17</a:t>
            </a:fld>
            <a:endParaRPr lang="en-GB"/>
          </a:p>
        </p:txBody>
      </p:sp>
    </p:spTree>
    <p:extLst>
      <p:ext uri="{BB962C8B-B14F-4D97-AF65-F5344CB8AC3E}">
        <p14:creationId xmlns:p14="http://schemas.microsoft.com/office/powerpoint/2010/main" val="3650425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084" y="478573"/>
            <a:ext cx="9516139" cy="480217"/>
          </a:xfrm>
        </p:spPr>
        <p:txBody>
          <a:bodyPr/>
          <a:lstStyle/>
          <a:p>
            <a:r>
              <a:rPr lang="en-GB" dirty="0">
                <a:latin typeface="Biome" panose="020B0503030204020804" pitchFamily="34" charset="0"/>
                <a:cs typeface="Biome" panose="020B0503030204020804" pitchFamily="34" charset="0"/>
              </a:rPr>
              <a:t>ILO Instruments on recording, notification and reporting of occupational accidents and diseases</a:t>
            </a:r>
          </a:p>
        </p:txBody>
      </p:sp>
      <p:sp>
        <p:nvSpPr>
          <p:cNvPr id="3" name="Content Placeholder 2"/>
          <p:cNvSpPr>
            <a:spLocks noGrp="1"/>
          </p:cNvSpPr>
          <p:nvPr>
            <p:ph idx="1"/>
          </p:nvPr>
        </p:nvSpPr>
        <p:spPr>
          <a:xfrm>
            <a:off x="494466" y="1204685"/>
            <a:ext cx="11562855" cy="4351338"/>
          </a:xfrm>
        </p:spPr>
        <p:txBody>
          <a:bodyPr>
            <a:noAutofit/>
          </a:bodyPr>
          <a:lstStyle/>
          <a:p>
            <a:r>
              <a:rPr lang="en-GB" sz="2000" b="0" dirty="0">
                <a:solidFill>
                  <a:schemeClr val="tx1"/>
                </a:solidFill>
                <a:latin typeface="Biome" panose="020B0503030204020804" pitchFamily="34" charset="0"/>
                <a:cs typeface="Biome" panose="020B0503030204020804" pitchFamily="34" charset="0"/>
              </a:rPr>
              <a:t>Convention on Labour Inspection, 1947 (No. 81)</a:t>
            </a:r>
          </a:p>
          <a:p>
            <a:r>
              <a:rPr lang="en-GB" sz="2000" b="0" dirty="0">
                <a:solidFill>
                  <a:schemeClr val="tx1"/>
                </a:solidFill>
                <a:latin typeface="Biome" panose="020B0503030204020804" pitchFamily="34" charset="0"/>
                <a:cs typeface="Biome" panose="020B0503030204020804" pitchFamily="34" charset="0"/>
              </a:rPr>
              <a:t>Convention on Occupational Safety and Health, 1981 (No. 155)</a:t>
            </a:r>
          </a:p>
          <a:p>
            <a:r>
              <a:rPr lang="en-US" sz="2000" b="0" dirty="0">
                <a:solidFill>
                  <a:schemeClr val="tx1"/>
                </a:solidFill>
                <a:latin typeface="Biome" panose="020B0503030204020804" pitchFamily="34" charset="0"/>
                <a:cs typeface="Biome" panose="020B0503030204020804" pitchFamily="34" charset="0"/>
              </a:rPr>
              <a:t>Safety and Health in Mines Convention, 1995 (No. 176)</a:t>
            </a:r>
            <a:endParaRPr lang="en-GB" sz="2000" b="0" dirty="0">
              <a:solidFill>
                <a:schemeClr val="tx1"/>
              </a:solidFill>
              <a:latin typeface="Biome" panose="020B0503030204020804" pitchFamily="34" charset="0"/>
              <a:cs typeface="Biome" panose="020B0503030204020804" pitchFamily="34" charset="0"/>
            </a:endParaRPr>
          </a:p>
          <a:p>
            <a:r>
              <a:rPr lang="en-US" sz="2000" b="0" dirty="0">
                <a:solidFill>
                  <a:schemeClr val="tx1"/>
                </a:solidFill>
                <a:latin typeface="Biome" panose="020B0503030204020804" pitchFamily="34" charset="0"/>
                <a:cs typeface="Biome" panose="020B0503030204020804" pitchFamily="34" charset="0"/>
              </a:rPr>
              <a:t>Protocol of 2002 to the Occupational Safety and Health Convention, 1981 (No. 155)</a:t>
            </a:r>
          </a:p>
          <a:p>
            <a:r>
              <a:rPr lang="en-US" sz="2000" b="0" dirty="0">
                <a:solidFill>
                  <a:schemeClr val="tx1"/>
                </a:solidFill>
                <a:latin typeface="Biome" panose="020B0503030204020804" pitchFamily="34" charset="0"/>
                <a:cs typeface="Biome" panose="020B0503030204020804" pitchFamily="34" charset="0"/>
              </a:rPr>
              <a:t>Employment Injury Benefits Convention, 1964 [Schedule I amended in 1980] (No. 121)</a:t>
            </a:r>
          </a:p>
          <a:p>
            <a:r>
              <a:rPr lang="en-US" sz="2000" b="0" dirty="0">
                <a:solidFill>
                  <a:schemeClr val="tx1"/>
                </a:solidFill>
                <a:latin typeface="Biome" panose="020B0503030204020804" pitchFamily="34" charset="0"/>
                <a:cs typeface="Biome" panose="020B0503030204020804" pitchFamily="34" charset="0"/>
              </a:rPr>
              <a:t>List of Occupational Diseases Recommendation, 2002 (No. 194)</a:t>
            </a:r>
          </a:p>
          <a:p>
            <a:r>
              <a:rPr lang="en-US" sz="2000" b="0" dirty="0">
                <a:solidFill>
                  <a:schemeClr val="tx1"/>
                </a:solidFill>
                <a:latin typeface="Biome" panose="020B0503030204020804" pitchFamily="34" charset="0"/>
                <a:cs typeface="Biome" panose="020B0503030204020804" pitchFamily="34" charset="0"/>
              </a:rPr>
              <a:t>Promotional Framework for Occupational Safety and Health Convention, 2006 (No.187)</a:t>
            </a:r>
          </a:p>
          <a:p>
            <a:r>
              <a:rPr lang="en-US" sz="2000" b="0" dirty="0">
                <a:solidFill>
                  <a:schemeClr val="tx1"/>
                </a:solidFill>
                <a:latin typeface="Biome" panose="020B0503030204020804" pitchFamily="34" charset="0"/>
                <a:cs typeface="Biome" panose="020B0503030204020804" pitchFamily="34" charset="0"/>
              </a:rPr>
              <a:t>Occupational Health Service Convention, 1985 (No. 161)</a:t>
            </a:r>
          </a:p>
          <a:p>
            <a:r>
              <a:rPr lang="en-US" sz="2000" b="0" dirty="0">
                <a:solidFill>
                  <a:schemeClr val="tx1"/>
                </a:solidFill>
                <a:latin typeface="Biome" panose="020B0503030204020804" pitchFamily="34" charset="0"/>
                <a:cs typeface="Biome" panose="020B0503030204020804" pitchFamily="34" charset="0"/>
              </a:rPr>
              <a:t>Occupational Health Service Recommendation, 1985 (No. 171) </a:t>
            </a:r>
          </a:p>
          <a:p>
            <a:endParaRPr lang="en-US" sz="2000" b="0" dirty="0">
              <a:solidFill>
                <a:schemeClr val="tx1"/>
              </a:solidFill>
              <a:latin typeface="Biome" panose="020B0503030204020804" pitchFamily="34" charset="0"/>
              <a:cs typeface="Biome" panose="020B0503030204020804" pitchFamily="34" charset="0"/>
            </a:endParaRPr>
          </a:p>
        </p:txBody>
      </p:sp>
    </p:spTree>
    <p:extLst>
      <p:ext uri="{BB962C8B-B14F-4D97-AF65-F5344CB8AC3E}">
        <p14:creationId xmlns:p14="http://schemas.microsoft.com/office/powerpoint/2010/main" val="4004136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481" y="273811"/>
            <a:ext cx="10515600" cy="738217"/>
          </a:xfrm>
        </p:spPr>
        <p:txBody>
          <a:bodyPr/>
          <a:lstStyle/>
          <a:p>
            <a:r>
              <a:rPr lang="en-GB" dirty="0">
                <a:latin typeface="Biome" panose="020B0503030204020804" pitchFamily="34" charset="0"/>
                <a:cs typeface="Biome" panose="020B0503030204020804" pitchFamily="34" charset="0"/>
              </a:rPr>
              <a:t>ILO Instruments on recording, notification and reporting of occupational injuries and diseases</a:t>
            </a:r>
          </a:p>
        </p:txBody>
      </p:sp>
      <p:sp>
        <p:nvSpPr>
          <p:cNvPr id="3" name="Content Placeholder 2"/>
          <p:cNvSpPr>
            <a:spLocks noGrp="1"/>
          </p:cNvSpPr>
          <p:nvPr>
            <p:ph idx="1"/>
          </p:nvPr>
        </p:nvSpPr>
        <p:spPr>
          <a:xfrm>
            <a:off x="463374" y="1494634"/>
            <a:ext cx="6693143" cy="4351338"/>
          </a:xfrm>
        </p:spPr>
        <p:txBody>
          <a:bodyPr>
            <a:normAutofit fontScale="77500" lnSpcReduction="20000"/>
          </a:bodyPr>
          <a:lstStyle/>
          <a:p>
            <a:pPr>
              <a:lnSpc>
                <a:spcPct val="150000"/>
              </a:lnSpc>
            </a:pPr>
            <a:r>
              <a:rPr lang="en-US" sz="2400" b="0" dirty="0">
                <a:latin typeface="Biome" panose="020B0503030204020804" pitchFamily="34" charset="0"/>
                <a:cs typeface="Biome" panose="020B0503030204020804" pitchFamily="34" charset="0"/>
                <a:hlinkClick r:id="rId2"/>
              </a:rPr>
              <a:t>List of occupational diseases (revised 2010). Identification and recognition of occupational diseases: Criteria for incorporating diseases in the ILO list of occupational diseases. Geneva, ILO (Occupational Safety and Health Series, No. 74) (2010)</a:t>
            </a:r>
            <a:endParaRPr lang="en-US" sz="2400" b="0" dirty="0">
              <a:latin typeface="Biome" panose="020B0503030204020804" pitchFamily="34" charset="0"/>
              <a:cs typeface="Biome" panose="020B0503030204020804" pitchFamily="34" charset="0"/>
            </a:endParaRPr>
          </a:p>
          <a:p>
            <a:pPr marL="0" indent="0">
              <a:buNone/>
            </a:pPr>
            <a:endParaRPr lang="en-US" dirty="0"/>
          </a:p>
          <a:p>
            <a:pPr>
              <a:lnSpc>
                <a:spcPct val="160000"/>
              </a:lnSpc>
            </a:pPr>
            <a:r>
              <a:rPr lang="en-US" sz="2600" b="0" dirty="0">
                <a:latin typeface="Biome" panose="020B0503030204020804" pitchFamily="34" charset="0"/>
                <a:cs typeface="Biome" panose="020B0503030204020804" pitchFamily="34" charset="0"/>
                <a:hlinkClick r:id="rId3"/>
              </a:rPr>
              <a:t>ILO Code of Practice on Recording and Notification of Occupational Accidents and Diseases, 1996.</a:t>
            </a:r>
            <a:endParaRPr lang="en-US" sz="2600" b="0" dirty="0">
              <a:latin typeface="Biome" panose="020B0503030204020804" pitchFamily="34" charset="0"/>
              <a:cs typeface="Biome" panose="020B0503030204020804" pitchFamily="34" charset="0"/>
            </a:endParaRPr>
          </a:p>
          <a:p>
            <a:endParaRPr lang="en-US" dirty="0"/>
          </a:p>
        </p:txBody>
      </p:sp>
      <p:sp>
        <p:nvSpPr>
          <p:cNvPr id="4" name="TextBox 3"/>
          <p:cNvSpPr txBox="1"/>
          <p:nvPr/>
        </p:nvSpPr>
        <p:spPr>
          <a:xfrm flipH="1">
            <a:off x="7114410" y="606432"/>
            <a:ext cx="4423635" cy="3592175"/>
          </a:xfrm>
          <a:prstGeom prst="flowChartMagneticTape">
            <a:avLst/>
          </a:prstGeom>
          <a:noFill/>
          <a:ln>
            <a:solidFill>
              <a:srgbClr val="0070C0"/>
            </a:solidFill>
          </a:ln>
          <a:effectLst>
            <a:glow rad="101600">
              <a:schemeClr val="accent5">
                <a:satMod val="175000"/>
                <a:alpha val="40000"/>
              </a:schemeClr>
            </a:glow>
          </a:effectLst>
        </p:spPr>
        <p:txBody>
          <a:bodyPr wrap="square" rtlCol="0">
            <a:spAutoFit/>
          </a:bodyPr>
          <a:lstStyle/>
          <a:p>
            <a:r>
              <a:rPr lang="en-US" sz="2000" dirty="0">
                <a:solidFill>
                  <a:srgbClr val="7030A0"/>
                </a:solidFill>
                <a:latin typeface="Biome" panose="020B0503030204020804" pitchFamily="34" charset="0"/>
                <a:cs typeface="Biome" panose="020B0503030204020804" pitchFamily="34" charset="0"/>
              </a:rPr>
              <a:t>provides a legal basis for development of national policies, laws and regulations on the identification, recognition,  recording and notification of occupational diseases</a:t>
            </a:r>
          </a:p>
        </p:txBody>
      </p:sp>
      <p:sp>
        <p:nvSpPr>
          <p:cNvPr id="5" name="TextBox 4"/>
          <p:cNvSpPr txBox="1"/>
          <p:nvPr/>
        </p:nvSpPr>
        <p:spPr>
          <a:xfrm flipH="1">
            <a:off x="7579545" y="3507852"/>
            <a:ext cx="3958500" cy="3159383"/>
          </a:xfrm>
          <a:prstGeom prst="flowChartMagneticTape">
            <a:avLst/>
          </a:prstGeom>
          <a:noFill/>
          <a:ln>
            <a:solidFill>
              <a:srgbClr val="0070C0"/>
            </a:solidFill>
          </a:ln>
          <a:effectLst>
            <a:glow rad="101600">
              <a:schemeClr val="accent5">
                <a:satMod val="175000"/>
                <a:alpha val="40000"/>
              </a:schemeClr>
            </a:glow>
          </a:effectLst>
        </p:spPr>
        <p:txBody>
          <a:bodyPr wrap="square" rtlCol="0">
            <a:spAutoFit/>
          </a:bodyPr>
          <a:lstStyle/>
          <a:p>
            <a:r>
              <a:rPr lang="en-US" sz="2000" dirty="0">
                <a:solidFill>
                  <a:srgbClr val="7030A0"/>
                </a:solidFill>
                <a:latin typeface="Biome" panose="020B0503030204020804" pitchFamily="34" charset="0"/>
                <a:cs typeface="Biome" panose="020B0503030204020804" pitchFamily="34" charset="0"/>
              </a:rPr>
              <a:t>provides concrete, practical guidelines for establishing and operating a national systems for recording and notification</a:t>
            </a:r>
            <a:endParaRPr lang="en-GB" sz="2000" dirty="0">
              <a:solidFill>
                <a:srgbClr val="7030A0"/>
              </a:solidFill>
              <a:latin typeface="Biome" panose="020B0503030204020804" pitchFamily="34" charset="0"/>
              <a:cs typeface="Biome" panose="020B0503030204020804" pitchFamily="34" charset="0"/>
            </a:endParaRPr>
          </a:p>
        </p:txBody>
      </p:sp>
    </p:spTree>
    <p:extLst>
      <p:ext uri="{BB962C8B-B14F-4D97-AF65-F5344CB8AC3E}">
        <p14:creationId xmlns:p14="http://schemas.microsoft.com/office/powerpoint/2010/main" val="603613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A4F00-1A2D-429E-9433-37169D5BD2FC}"/>
              </a:ext>
            </a:extLst>
          </p:cNvPr>
          <p:cNvSpPr>
            <a:spLocks noGrp="1"/>
          </p:cNvSpPr>
          <p:nvPr>
            <p:ph type="title"/>
          </p:nvPr>
        </p:nvSpPr>
        <p:spPr>
          <a:xfrm>
            <a:off x="138223" y="3737417"/>
            <a:ext cx="9492518" cy="1117143"/>
          </a:xfrm>
        </p:spPr>
        <p:txBody>
          <a:bodyPr>
            <a:noAutofit/>
          </a:bodyPr>
          <a:lstStyle/>
          <a:p>
            <a:pPr>
              <a:lnSpc>
                <a:spcPct val="100000"/>
              </a:lnSpc>
            </a:pPr>
            <a:r>
              <a:rPr lang="en-GB" sz="4400" b="1" dirty="0">
                <a:solidFill>
                  <a:schemeClr val="accent2">
                    <a:lumMod val="75000"/>
                  </a:schemeClr>
                </a:solidFill>
                <a:latin typeface="Noto Sans" panose="020B0502040504020204" pitchFamily="34" charset="0"/>
              </a:rPr>
              <a:t>OCCUPATIONAL ACCIDENTS &amp; DISEASES: PREVENTION, RECORDING &amp; NOTIFICATION</a:t>
            </a:r>
            <a:endParaRPr lang="en-GB" sz="4400" dirty="0">
              <a:solidFill>
                <a:schemeClr val="accent2">
                  <a:lumMod val="75000"/>
                </a:schemeClr>
              </a:solidFill>
            </a:endParaRPr>
          </a:p>
        </p:txBody>
      </p:sp>
      <p:pic>
        <p:nvPicPr>
          <p:cNvPr id="4" name="Picture 3" descr="A pen on a accident report form&#10;&#10;Description automatically generated">
            <a:extLst>
              <a:ext uri="{FF2B5EF4-FFF2-40B4-BE49-F238E27FC236}">
                <a16:creationId xmlns:a16="http://schemas.microsoft.com/office/drawing/2014/main" id="{10DD1220-1BAA-2581-182B-AA2B9D9F3F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38583"/>
            <a:ext cx="5568000" cy="4176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836170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778" y="370571"/>
            <a:ext cx="8761228" cy="480217"/>
          </a:xfrm>
        </p:spPr>
        <p:txBody>
          <a:bodyPr/>
          <a:lstStyle/>
          <a:p>
            <a:r>
              <a:rPr lang="en-GB" dirty="0">
                <a:latin typeface="Biome" panose="020B0503030204020804" pitchFamily="34" charset="0"/>
                <a:cs typeface="Biome" panose="020B0503030204020804" pitchFamily="34" charset="0"/>
              </a:rPr>
              <a:t>ILO Instruments on recording, notification and reporting of occupational injuries and diseases</a:t>
            </a:r>
            <a:endParaRPr lang="en-GB" dirty="0"/>
          </a:p>
        </p:txBody>
      </p:sp>
      <p:sp>
        <p:nvSpPr>
          <p:cNvPr id="3" name="Content Placeholder 2"/>
          <p:cNvSpPr>
            <a:spLocks noGrp="1"/>
          </p:cNvSpPr>
          <p:nvPr>
            <p:ph idx="1"/>
          </p:nvPr>
        </p:nvSpPr>
        <p:spPr>
          <a:xfrm>
            <a:off x="275771" y="2350373"/>
            <a:ext cx="6197600" cy="2099739"/>
          </a:xfrm>
        </p:spPr>
        <p:txBody>
          <a:bodyPr>
            <a:normAutofit fontScale="85000" lnSpcReduction="10000"/>
          </a:bodyPr>
          <a:lstStyle/>
          <a:p>
            <a:pPr>
              <a:lnSpc>
                <a:spcPct val="150000"/>
              </a:lnSpc>
            </a:pPr>
            <a:r>
              <a:rPr lang="en-US" sz="2400" b="0" dirty="0">
                <a:latin typeface="Biome" panose="020B0503030204020804" pitchFamily="34" charset="0"/>
                <a:cs typeface="Biome" panose="020B0503030204020804" pitchFamily="34" charset="0"/>
                <a:hlinkClick r:id="rId2"/>
              </a:rPr>
              <a:t>Resolution concerning statistics of occupational injuries (resulting from occupational accidents), adopted by the Sixteenth International Conference of </a:t>
            </a:r>
            <a:r>
              <a:rPr lang="en-US" sz="2400" b="0" dirty="0" err="1">
                <a:latin typeface="Biome" panose="020B0503030204020804" pitchFamily="34" charset="0"/>
                <a:cs typeface="Biome" panose="020B0503030204020804" pitchFamily="34" charset="0"/>
                <a:hlinkClick r:id="rId2"/>
              </a:rPr>
              <a:t>Labour</a:t>
            </a:r>
            <a:r>
              <a:rPr lang="en-US" sz="2400" b="0" dirty="0">
                <a:latin typeface="Biome" panose="020B0503030204020804" pitchFamily="34" charset="0"/>
                <a:cs typeface="Biome" panose="020B0503030204020804" pitchFamily="34" charset="0"/>
                <a:hlinkClick r:id="rId2"/>
              </a:rPr>
              <a:t> Statisticians (1998)</a:t>
            </a:r>
            <a:endParaRPr lang="en-US" sz="2400" b="0" dirty="0">
              <a:latin typeface="Biome" panose="020B0503030204020804" pitchFamily="34" charset="0"/>
              <a:cs typeface="Biome" panose="020B0503030204020804" pitchFamily="34" charset="0"/>
            </a:endParaRPr>
          </a:p>
          <a:p>
            <a:pPr marL="0" indent="0">
              <a:buNone/>
            </a:pPr>
            <a:endParaRPr lang="en-US" dirty="0"/>
          </a:p>
          <a:p>
            <a:endParaRPr lang="en-US" dirty="0"/>
          </a:p>
          <a:p>
            <a:endParaRPr lang="en-GB" dirty="0"/>
          </a:p>
          <a:p>
            <a:endParaRPr lang="en-GB" dirty="0"/>
          </a:p>
        </p:txBody>
      </p:sp>
      <p:sp>
        <p:nvSpPr>
          <p:cNvPr id="4" name="TextBox 3"/>
          <p:cNvSpPr txBox="1"/>
          <p:nvPr/>
        </p:nvSpPr>
        <p:spPr>
          <a:xfrm flipH="1">
            <a:off x="6700105" y="1257922"/>
            <a:ext cx="5091401" cy="5323344"/>
          </a:xfrm>
          <a:prstGeom prst="flowChartMagneticTape">
            <a:avLst/>
          </a:prstGeom>
          <a:noFill/>
          <a:ln>
            <a:solidFill>
              <a:srgbClr val="00B050"/>
            </a:solidFill>
          </a:ln>
          <a:effectLst>
            <a:glow rad="101600">
              <a:schemeClr val="accent5">
                <a:satMod val="175000"/>
                <a:alpha val="40000"/>
              </a:schemeClr>
            </a:glow>
          </a:effectLst>
        </p:spPr>
        <p:txBody>
          <a:bodyPr wrap="square" rtlCol="0">
            <a:spAutoFit/>
          </a:bodyPr>
          <a:lstStyle/>
          <a:p>
            <a:r>
              <a:rPr lang="en-US" sz="2400" dirty="0">
                <a:solidFill>
                  <a:srgbClr val="7030A0"/>
                </a:solidFill>
                <a:latin typeface="Biome" panose="020B0503030204020804" pitchFamily="34" charset="0"/>
                <a:cs typeface="Biome" panose="020B0503030204020804" pitchFamily="34" charset="0"/>
              </a:rPr>
              <a:t>provides for standards of good practice for the collection and presentation of statistics of occupational injuries in accordance with classification of economic activities</a:t>
            </a:r>
            <a:endParaRPr lang="en-GB" sz="2400" dirty="0">
              <a:solidFill>
                <a:srgbClr val="7030A0"/>
              </a:solidFill>
              <a:latin typeface="Biome" panose="020B0503030204020804" pitchFamily="34" charset="0"/>
              <a:cs typeface="Biome" panose="020B0503030204020804" pitchFamily="34" charset="0"/>
            </a:endParaRPr>
          </a:p>
        </p:txBody>
      </p:sp>
    </p:spTree>
    <p:extLst>
      <p:ext uri="{BB962C8B-B14F-4D97-AF65-F5344CB8AC3E}">
        <p14:creationId xmlns:p14="http://schemas.microsoft.com/office/powerpoint/2010/main" val="1923632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013" y="502387"/>
            <a:ext cx="8866113" cy="480217"/>
          </a:xfrm>
        </p:spPr>
        <p:txBody>
          <a:bodyPr/>
          <a:lstStyle/>
          <a:p>
            <a:r>
              <a:rPr lang="en-GB" dirty="0">
                <a:latin typeface="Biome" panose="020B0503030204020804" pitchFamily="34" charset="0"/>
                <a:cs typeface="Biome" panose="020B0503030204020804" pitchFamily="34" charset="0"/>
              </a:rPr>
              <a:t>ILO Tools and Guidance on OSH data collection</a:t>
            </a:r>
          </a:p>
        </p:txBody>
      </p:sp>
      <p:sp>
        <p:nvSpPr>
          <p:cNvPr id="3" name="Content Placeholder 2"/>
          <p:cNvSpPr>
            <a:spLocks noGrp="1"/>
          </p:cNvSpPr>
          <p:nvPr>
            <p:ph idx="1"/>
          </p:nvPr>
        </p:nvSpPr>
        <p:spPr>
          <a:xfrm>
            <a:off x="727941" y="2283575"/>
            <a:ext cx="4141772" cy="2555141"/>
          </a:xfrm>
        </p:spPr>
        <p:txBody>
          <a:bodyPr>
            <a:normAutofit fontScale="32500" lnSpcReduction="20000"/>
          </a:bodyPr>
          <a:lstStyle/>
          <a:p>
            <a:pPr>
              <a:lnSpc>
                <a:spcPct val="150000"/>
              </a:lnSpc>
            </a:pPr>
            <a:r>
              <a:rPr lang="en-US" sz="6000" b="0" dirty="0">
                <a:latin typeface="Biome" panose="020B0503030204020804" pitchFamily="34" charset="0"/>
                <a:cs typeface="Biome" panose="020B0503030204020804" pitchFamily="34" charset="0"/>
                <a:hlinkClick r:id="rId2"/>
              </a:rPr>
              <a:t>Quick guide on sources and uses of statistics on occupational safety and health</a:t>
            </a:r>
            <a:endParaRPr lang="en-US" sz="6000" b="0" dirty="0">
              <a:latin typeface="Biome" panose="020B0503030204020804" pitchFamily="34" charset="0"/>
              <a:cs typeface="Biome" panose="020B0503030204020804" pitchFamily="34" charset="0"/>
            </a:endParaRPr>
          </a:p>
          <a:p>
            <a:pPr>
              <a:lnSpc>
                <a:spcPct val="150000"/>
              </a:lnSpc>
            </a:pPr>
            <a:r>
              <a:rPr lang="en-US" sz="6000" b="0" dirty="0">
                <a:latin typeface="Biome" panose="020B0503030204020804" pitchFamily="34" charset="0"/>
                <a:cs typeface="Biome" panose="020B0503030204020804" pitchFamily="34" charset="0"/>
                <a:hlinkClick r:id="rId3"/>
              </a:rPr>
              <a:t>Guide on the harmonization of </a:t>
            </a:r>
            <a:r>
              <a:rPr lang="en-US" sz="6000" b="0" dirty="0" err="1">
                <a:latin typeface="Biome" panose="020B0503030204020804" pitchFamily="34" charset="0"/>
                <a:cs typeface="Biome" panose="020B0503030204020804" pitchFamily="34" charset="0"/>
                <a:hlinkClick r:id="rId3"/>
              </a:rPr>
              <a:t>labour</a:t>
            </a:r>
            <a:r>
              <a:rPr lang="en-US" sz="6000" b="0" dirty="0">
                <a:latin typeface="Biome" panose="020B0503030204020804" pitchFamily="34" charset="0"/>
                <a:cs typeface="Biome" panose="020B0503030204020804" pitchFamily="34" charset="0"/>
                <a:hlinkClick r:id="rId3"/>
              </a:rPr>
              <a:t> inspection statistics</a:t>
            </a:r>
            <a:endParaRPr lang="en-US" sz="6000" b="0" dirty="0">
              <a:latin typeface="Biome" panose="020B0503030204020804" pitchFamily="34" charset="0"/>
              <a:cs typeface="Biome" panose="020B0503030204020804" pitchFamily="34" charset="0"/>
            </a:endParaRPr>
          </a:p>
          <a:p>
            <a:endParaRPr lang="en-US" dirty="0"/>
          </a:p>
          <a:p>
            <a:endParaRPr lang="en-US" dirty="0"/>
          </a:p>
          <a:p>
            <a:endParaRPr lang="en-US" dirty="0"/>
          </a:p>
          <a:p>
            <a:endParaRPr lang="en-GB" dirty="0"/>
          </a:p>
          <a:p>
            <a:endParaRPr lang="en-GB" dirty="0"/>
          </a:p>
        </p:txBody>
      </p:sp>
      <p:sp>
        <p:nvSpPr>
          <p:cNvPr id="5" name="TextBox 4"/>
          <p:cNvSpPr txBox="1"/>
          <p:nvPr/>
        </p:nvSpPr>
        <p:spPr>
          <a:xfrm flipH="1">
            <a:off x="4444408" y="742495"/>
            <a:ext cx="7564263" cy="5842695"/>
          </a:xfrm>
          <a:prstGeom prst="flowChartMagneticTape">
            <a:avLst/>
          </a:prstGeom>
          <a:noFill/>
          <a:ln>
            <a:solidFill>
              <a:srgbClr val="0070C0"/>
            </a:solidFill>
          </a:ln>
          <a:effectLst>
            <a:glow rad="101600">
              <a:schemeClr val="accent5">
                <a:satMod val="175000"/>
                <a:alpha val="40000"/>
              </a:schemeClr>
            </a:glow>
          </a:effectLst>
        </p:spPr>
        <p:txBody>
          <a:bodyPr wrap="square" rtlCol="0">
            <a:spAutoFit/>
          </a:bodyPr>
          <a:lstStyle/>
          <a:p>
            <a:r>
              <a:rPr lang="en-US" sz="2400" dirty="0">
                <a:latin typeface="Biome" panose="020B0503030204020804" pitchFamily="34" charset="0"/>
                <a:cs typeface="Biome" panose="020B0503030204020804" pitchFamily="34" charset="0"/>
              </a:rPr>
              <a:t>point to the main challenges surrounding the compilation, dissemination and interpretation of occupational safety and health statistics,</a:t>
            </a:r>
          </a:p>
          <a:p>
            <a:endParaRPr lang="en-US" sz="2400" dirty="0">
              <a:latin typeface="Biome" panose="020B0503030204020804" pitchFamily="34" charset="0"/>
              <a:cs typeface="Biome" panose="020B0503030204020804" pitchFamily="34" charset="0"/>
            </a:endParaRPr>
          </a:p>
          <a:p>
            <a:r>
              <a:rPr lang="en-US" sz="2400" dirty="0">
                <a:latin typeface="Biome" panose="020B0503030204020804" pitchFamily="34" charset="0"/>
                <a:cs typeface="Biome" panose="020B0503030204020804" pitchFamily="34" charset="0"/>
              </a:rPr>
              <a:t>provide for the development and strengthening of </a:t>
            </a:r>
            <a:r>
              <a:rPr lang="en-US" sz="2400" dirty="0" err="1">
                <a:latin typeface="Biome" panose="020B0503030204020804" pitchFamily="34" charset="0"/>
                <a:cs typeface="Biome" panose="020B0503030204020804" pitchFamily="34" charset="0"/>
              </a:rPr>
              <a:t>Labour</a:t>
            </a:r>
            <a:r>
              <a:rPr lang="en-US" sz="2400" dirty="0">
                <a:latin typeface="Biome" panose="020B0503030204020804" pitchFamily="34" charset="0"/>
                <a:cs typeface="Biome" panose="020B0503030204020804" pitchFamily="34" charset="0"/>
              </a:rPr>
              <a:t> inspection statistics through cooperation and collaboration among stakeholders</a:t>
            </a:r>
            <a:endParaRPr lang="en-GB" sz="2400" dirty="0">
              <a:latin typeface="Biome" panose="020B0503030204020804" pitchFamily="34" charset="0"/>
              <a:cs typeface="Biome" panose="020B0503030204020804" pitchFamily="34" charset="0"/>
            </a:endParaRPr>
          </a:p>
        </p:txBody>
      </p:sp>
    </p:spTree>
    <p:extLst>
      <p:ext uri="{BB962C8B-B14F-4D97-AF65-F5344CB8AC3E}">
        <p14:creationId xmlns:p14="http://schemas.microsoft.com/office/powerpoint/2010/main" val="3592469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E8C5E-C14B-45CF-2049-DB5DA0698042}"/>
              </a:ext>
            </a:extLst>
          </p:cNvPr>
          <p:cNvSpPr>
            <a:spLocks noGrp="1"/>
          </p:cNvSpPr>
          <p:nvPr>
            <p:ph type="title"/>
          </p:nvPr>
        </p:nvSpPr>
        <p:spPr>
          <a:xfrm>
            <a:off x="1862138" y="500858"/>
            <a:ext cx="9376903" cy="480217"/>
          </a:xfrm>
        </p:spPr>
        <p:txBody>
          <a:bodyPr/>
          <a:lstStyle/>
          <a:p>
            <a:r>
              <a:rPr lang="en-GB" sz="2800" dirty="0">
                <a:latin typeface="Biome" panose="020B0503030204020804" pitchFamily="34" charset="0"/>
                <a:cs typeface="Biome" panose="020B0503030204020804" pitchFamily="34" charset="0"/>
              </a:rPr>
              <a:t>Role of Labour Inspector</a:t>
            </a:r>
          </a:p>
        </p:txBody>
      </p:sp>
      <p:sp>
        <p:nvSpPr>
          <p:cNvPr id="3" name="Content Placeholder 2">
            <a:extLst>
              <a:ext uri="{FF2B5EF4-FFF2-40B4-BE49-F238E27FC236}">
                <a16:creationId xmlns:a16="http://schemas.microsoft.com/office/drawing/2014/main" id="{121F0F21-4D97-AA24-D779-E7F31F8B05AD}"/>
              </a:ext>
            </a:extLst>
          </p:cNvPr>
          <p:cNvSpPr>
            <a:spLocks noGrp="1"/>
          </p:cNvSpPr>
          <p:nvPr>
            <p:ph idx="1"/>
          </p:nvPr>
        </p:nvSpPr>
        <p:spPr>
          <a:xfrm>
            <a:off x="490538" y="1344856"/>
            <a:ext cx="11210924" cy="3819525"/>
          </a:xfrm>
        </p:spPr>
        <p:txBody>
          <a:bodyPr/>
          <a:lstStyle/>
          <a:p>
            <a:r>
              <a:rPr lang="en-GB" sz="2400" b="0" dirty="0">
                <a:solidFill>
                  <a:schemeClr val="tx1"/>
                </a:solidFill>
                <a:latin typeface="Biome" panose="020B0503030204020804" pitchFamily="34" charset="0"/>
                <a:cs typeface="Biome" panose="020B0503030204020804" pitchFamily="34" charset="0"/>
              </a:rPr>
              <a:t>1. Proactive preventive action: </a:t>
            </a:r>
          </a:p>
          <a:p>
            <a:pPr marL="342900" indent="-342900">
              <a:buFont typeface="Wingdings" panose="05000000000000000000" pitchFamily="2" charset="2"/>
              <a:buChar char="Ø"/>
            </a:pPr>
            <a:r>
              <a:rPr lang="en-GB" sz="2400" b="0" dirty="0">
                <a:solidFill>
                  <a:schemeClr val="tx1"/>
                </a:solidFill>
                <a:latin typeface="Biome" panose="020B0503030204020804" pitchFamily="34" charset="0"/>
                <a:cs typeface="Biome" panose="020B0503030204020804" pitchFamily="34" charset="0"/>
              </a:rPr>
              <a:t>carrying out planned inspection visits for such purposes as education, assessing plans for new buildings, plant, equipment and processes, etc. for purpose of prevention of accidents and diseases</a:t>
            </a:r>
          </a:p>
          <a:p>
            <a:pPr marL="342900" indent="-342900">
              <a:buFont typeface="Wingdings" panose="05000000000000000000" pitchFamily="2" charset="2"/>
              <a:buChar char="Ø"/>
            </a:pPr>
            <a:r>
              <a:rPr lang="en-GB" sz="2400" b="0" dirty="0">
                <a:solidFill>
                  <a:schemeClr val="tx1"/>
                </a:solidFill>
                <a:latin typeface="Biome" panose="020B0503030204020804" pitchFamily="34" charset="0"/>
                <a:cs typeface="Biome" panose="020B0503030204020804" pitchFamily="34" charset="0"/>
              </a:rPr>
              <a:t>examining workplace accident records for trends and appropriate action.</a:t>
            </a:r>
          </a:p>
          <a:p>
            <a:r>
              <a:rPr lang="en-GB" sz="2400" b="0" dirty="0">
                <a:solidFill>
                  <a:schemeClr val="tx1"/>
                </a:solidFill>
                <a:latin typeface="Biome" panose="020B0503030204020804" pitchFamily="34" charset="0"/>
                <a:cs typeface="Biome" panose="020B0503030204020804" pitchFamily="34" charset="0"/>
              </a:rPr>
              <a:t>2. Reactive activities: </a:t>
            </a:r>
          </a:p>
          <a:p>
            <a:pPr marL="342900" indent="-342900">
              <a:buFont typeface="Wingdings" panose="05000000000000000000" pitchFamily="2" charset="2"/>
              <a:buChar char="Ø"/>
            </a:pPr>
            <a:r>
              <a:rPr lang="en-GB" sz="2400" b="0" dirty="0">
                <a:solidFill>
                  <a:schemeClr val="tx1"/>
                </a:solidFill>
                <a:latin typeface="Biome" panose="020B0503030204020804" pitchFamily="34" charset="0"/>
                <a:cs typeface="Biome" panose="020B0503030204020804" pitchFamily="34" charset="0"/>
              </a:rPr>
              <a:t>investigation after accidents have occurred or reaction to complaints.</a:t>
            </a:r>
            <a:endParaRPr lang="en-GB" b="0" dirty="0">
              <a:solidFill>
                <a:schemeClr val="tx1"/>
              </a:solidFill>
              <a:latin typeface="Biome" panose="020B0503030204020804" pitchFamily="34" charset="0"/>
              <a:cs typeface="Biome" panose="020B0503030204020804" pitchFamily="34" charset="0"/>
            </a:endParaRPr>
          </a:p>
        </p:txBody>
      </p:sp>
      <p:sp>
        <p:nvSpPr>
          <p:cNvPr id="4" name="Date Placeholder 3">
            <a:extLst>
              <a:ext uri="{FF2B5EF4-FFF2-40B4-BE49-F238E27FC236}">
                <a16:creationId xmlns:a16="http://schemas.microsoft.com/office/drawing/2014/main" id="{C6C2EDA8-09DE-BD00-1656-CDA30CEFE11D}"/>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7B051A1E-F683-C388-D658-6EDD1D05F7DC}"/>
              </a:ext>
            </a:extLst>
          </p:cNvPr>
          <p:cNvSpPr>
            <a:spLocks noGrp="1"/>
          </p:cNvSpPr>
          <p:nvPr>
            <p:ph type="ftr" sz="quarter" idx="11"/>
          </p:nvPr>
        </p:nvSpPr>
        <p:spPr/>
        <p:txBody>
          <a:bodyPr/>
          <a:lstStyle/>
          <a:p>
            <a:r>
              <a:rPr lang="en-GB"/>
              <a:t>Advancing social justice, promoting decent work</a:t>
            </a:r>
          </a:p>
        </p:txBody>
      </p:sp>
      <p:sp>
        <p:nvSpPr>
          <p:cNvPr id="6" name="Slide Number Placeholder 5">
            <a:extLst>
              <a:ext uri="{FF2B5EF4-FFF2-40B4-BE49-F238E27FC236}">
                <a16:creationId xmlns:a16="http://schemas.microsoft.com/office/drawing/2014/main" id="{16AE3FA8-E9ED-E448-5DBD-4DFAE3C16B26}"/>
              </a:ext>
            </a:extLst>
          </p:cNvPr>
          <p:cNvSpPr>
            <a:spLocks noGrp="1"/>
          </p:cNvSpPr>
          <p:nvPr>
            <p:ph type="sldNum" sz="quarter" idx="12"/>
          </p:nvPr>
        </p:nvSpPr>
        <p:spPr/>
        <p:txBody>
          <a:bodyPr/>
          <a:lstStyle/>
          <a:p>
            <a:fld id="{856227C0-AD57-4F9B-BAE3-EEFB0D0EE427}" type="slidenum">
              <a:rPr lang="en-GB" smtClean="0"/>
              <a:t>22</a:t>
            </a:fld>
            <a:endParaRPr lang="en-GB"/>
          </a:p>
        </p:txBody>
      </p:sp>
    </p:spTree>
    <p:extLst>
      <p:ext uri="{BB962C8B-B14F-4D97-AF65-F5344CB8AC3E}">
        <p14:creationId xmlns:p14="http://schemas.microsoft.com/office/powerpoint/2010/main" val="3164889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7186F-D495-4047-91A3-E889C0505C18}"/>
              </a:ext>
            </a:extLst>
          </p:cNvPr>
          <p:cNvSpPr>
            <a:spLocks noGrp="1"/>
          </p:cNvSpPr>
          <p:nvPr>
            <p:ph type="title"/>
          </p:nvPr>
        </p:nvSpPr>
        <p:spPr/>
        <p:txBody>
          <a:bodyPr/>
          <a:lstStyle/>
          <a:p>
            <a:r>
              <a:rPr lang="en-GB" dirty="0"/>
              <a:t>Thank you</a:t>
            </a:r>
          </a:p>
        </p:txBody>
      </p:sp>
      <p:sp>
        <p:nvSpPr>
          <p:cNvPr id="4" name="Date Placeholder 3">
            <a:extLst>
              <a:ext uri="{FF2B5EF4-FFF2-40B4-BE49-F238E27FC236}">
                <a16:creationId xmlns:a16="http://schemas.microsoft.com/office/drawing/2014/main" id="{403A3E7F-B0D8-4D49-8C4B-6D8C770D3025}"/>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D57097CB-39F4-456E-A8FC-82AB634E49A6}"/>
              </a:ext>
            </a:extLst>
          </p:cNvPr>
          <p:cNvSpPr>
            <a:spLocks noGrp="1"/>
          </p:cNvSpPr>
          <p:nvPr>
            <p:ph type="ftr" sz="quarter" idx="11"/>
          </p:nvPr>
        </p:nvSpPr>
        <p:spPr/>
        <p:txBody>
          <a:bodyPr/>
          <a:lstStyle/>
          <a:p>
            <a:r>
              <a:rPr lang="en-GB"/>
              <a:t>Advancing social justice, promoting decent work</a:t>
            </a:r>
          </a:p>
        </p:txBody>
      </p:sp>
      <p:sp>
        <p:nvSpPr>
          <p:cNvPr id="6" name="Slide Number Placeholder 5">
            <a:extLst>
              <a:ext uri="{FF2B5EF4-FFF2-40B4-BE49-F238E27FC236}">
                <a16:creationId xmlns:a16="http://schemas.microsoft.com/office/drawing/2014/main" id="{E4B2F180-1096-4A2E-9AD3-1CA275607B26}"/>
              </a:ext>
            </a:extLst>
          </p:cNvPr>
          <p:cNvSpPr>
            <a:spLocks noGrp="1"/>
          </p:cNvSpPr>
          <p:nvPr>
            <p:ph type="sldNum" sz="quarter" idx="12"/>
          </p:nvPr>
        </p:nvSpPr>
        <p:spPr/>
        <p:txBody>
          <a:bodyPr/>
          <a:lstStyle/>
          <a:p>
            <a:fld id="{856227C0-AD57-4F9B-BAE3-EEFB0D0EE427}" type="slidenum">
              <a:rPr lang="en-GB" smtClean="0"/>
              <a:pPr/>
              <a:t>23</a:t>
            </a:fld>
            <a:endParaRPr lang="en-GB"/>
          </a:p>
        </p:txBody>
      </p:sp>
      <p:pic>
        <p:nvPicPr>
          <p:cNvPr id="7" name="Picture Placeholder 9" descr="Background pattern&#10;&#10;Description automatically generated with medium confidence">
            <a:extLst>
              <a:ext uri="{FF2B5EF4-FFF2-40B4-BE49-F238E27FC236}">
                <a16:creationId xmlns:a16="http://schemas.microsoft.com/office/drawing/2014/main" id="{B15B062D-5BC2-FD40-8F4F-21C3E8709CEE}"/>
              </a:ext>
            </a:extLst>
          </p:cNvPr>
          <p:cNvPicPr>
            <a:picLocks noChangeAspect="1"/>
          </p:cNvPicPr>
          <p:nvPr/>
        </p:nvPicPr>
        <p:blipFill>
          <a:blip r:embed="rId2" cstate="print">
            <a:extLst>
              <a:ext uri="{28A0092B-C50C-407E-A947-70E740481C1C}">
                <a14:useLocalDpi xmlns:a14="http://schemas.microsoft.com/office/drawing/2010/main" val="0"/>
              </a:ext>
            </a:extLst>
          </a:blip>
          <a:srcRect l="1134" r="1134"/>
          <a:stretch>
            <a:fillRect/>
          </a:stretch>
        </p:blipFill>
        <p:spPr>
          <a:xfrm>
            <a:off x="0" y="-22035"/>
            <a:ext cx="12192001" cy="6858001"/>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noFill/>
          <a:ln>
            <a:noFill/>
          </a:ln>
        </p:spPr>
      </p:pic>
    </p:spTree>
    <p:extLst>
      <p:ext uri="{BB962C8B-B14F-4D97-AF65-F5344CB8AC3E}">
        <p14:creationId xmlns:p14="http://schemas.microsoft.com/office/powerpoint/2010/main" val="927320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5B1AC172-EC57-4EB0-B78A-85B707698616}"/>
              </a:ext>
            </a:extLst>
          </p:cNvPr>
          <p:cNvSpPr>
            <a:spLocks noGrp="1"/>
          </p:cNvSpPr>
          <p:nvPr>
            <p:ph type="dt" sz="half" idx="10"/>
          </p:nvPr>
        </p:nvSpPr>
        <p:spPr/>
        <p:txBody>
          <a:bodyPr/>
          <a:lstStyle/>
          <a:p>
            <a:r>
              <a:rPr lang="en-GB"/>
              <a:t>Date: Monday / 01 / October / 2019</a:t>
            </a:r>
          </a:p>
        </p:txBody>
      </p:sp>
      <p:sp>
        <p:nvSpPr>
          <p:cNvPr id="5" name="Segnaposto numero diapositiva 4">
            <a:extLst>
              <a:ext uri="{FF2B5EF4-FFF2-40B4-BE49-F238E27FC236}">
                <a16:creationId xmlns:a16="http://schemas.microsoft.com/office/drawing/2014/main" id="{4AEBCD1C-5534-460B-9BFE-21846453357A}"/>
              </a:ext>
            </a:extLst>
          </p:cNvPr>
          <p:cNvSpPr>
            <a:spLocks noGrp="1"/>
          </p:cNvSpPr>
          <p:nvPr>
            <p:ph type="sldNum" sz="quarter" idx="12"/>
          </p:nvPr>
        </p:nvSpPr>
        <p:spPr/>
        <p:txBody>
          <a:bodyPr/>
          <a:lstStyle/>
          <a:p>
            <a:fld id="{856227C0-AD57-4F9B-BAE3-EEFB0D0EE427}" type="slidenum">
              <a:rPr lang="en-GB" smtClean="0"/>
              <a:t>3</a:t>
            </a:fld>
            <a:endParaRPr lang="en-GB"/>
          </a:p>
        </p:txBody>
      </p:sp>
      <p:sp>
        <p:nvSpPr>
          <p:cNvPr id="10" name="TextBox 9">
            <a:extLst>
              <a:ext uri="{FF2B5EF4-FFF2-40B4-BE49-F238E27FC236}">
                <a16:creationId xmlns:a16="http://schemas.microsoft.com/office/drawing/2014/main" id="{A60FD03B-C5EA-4903-8FF5-8DA6137996DA}"/>
              </a:ext>
            </a:extLst>
          </p:cNvPr>
          <p:cNvSpPr txBox="1"/>
          <p:nvPr/>
        </p:nvSpPr>
        <p:spPr>
          <a:xfrm>
            <a:off x="699230" y="1067705"/>
            <a:ext cx="11315561" cy="5632311"/>
          </a:xfrm>
          <a:prstGeom prst="rect">
            <a:avLst/>
          </a:prstGeom>
          <a:noFill/>
        </p:spPr>
        <p:txBody>
          <a:bodyPr wrap="square" rtlCol="0">
            <a:spAutoFit/>
          </a:bodyPr>
          <a:lstStyle/>
          <a:p>
            <a:endParaRPr lang="en-GB" sz="2400" b="1" dirty="0">
              <a:solidFill>
                <a:schemeClr val="accent6">
                  <a:lumMod val="50000"/>
                </a:schemeClr>
              </a:solidFill>
            </a:endParaRPr>
          </a:p>
          <a:p>
            <a:endParaRPr lang="en-GB" sz="2400" b="1" dirty="0">
              <a:solidFill>
                <a:schemeClr val="accent6">
                  <a:lumMod val="50000"/>
                </a:schemeClr>
              </a:solidFill>
            </a:endParaRPr>
          </a:p>
          <a:p>
            <a:pPr marL="457200" indent="-457200">
              <a:buFont typeface="Corbel" panose="020B0503020204020204" pitchFamily="34" charset="0"/>
              <a:buAutoNum type="arabicPeriod"/>
            </a:pPr>
            <a:r>
              <a:rPr lang="en-US" altLang="en-US" sz="2400" dirty="0">
                <a:latin typeface="Biome" panose="020B0503030204020804" pitchFamily="34" charset="0"/>
                <a:cs typeface="Biome" panose="020B0503030204020804" pitchFamily="34" charset="0"/>
              </a:rPr>
              <a:t>Definitions</a:t>
            </a:r>
          </a:p>
          <a:p>
            <a:pPr marL="457200" indent="-457200">
              <a:buFont typeface="Corbel" panose="020B0503020204020204" pitchFamily="34" charset="0"/>
              <a:buAutoNum type="arabicPeriod"/>
            </a:pPr>
            <a:r>
              <a:rPr lang="en-US" altLang="en-US" sz="2400" dirty="0">
                <a:latin typeface="Biome" panose="020B0503030204020804" pitchFamily="34" charset="0"/>
                <a:cs typeface="Biome" panose="020B0503030204020804" pitchFamily="34" charset="0"/>
              </a:rPr>
              <a:t>Sources of OSH data</a:t>
            </a:r>
          </a:p>
          <a:p>
            <a:pPr marL="457200" indent="-457200">
              <a:buFont typeface="Corbel" panose="020B0503020204020204" pitchFamily="34" charset="0"/>
              <a:buAutoNum type="arabicPeriod"/>
            </a:pPr>
            <a:r>
              <a:rPr lang="en-US" altLang="en-US" sz="2400" dirty="0">
                <a:latin typeface="Biome" panose="020B0503030204020804" pitchFamily="34" charset="0"/>
                <a:cs typeface="Biome" panose="020B0503030204020804" pitchFamily="34" charset="0"/>
              </a:rPr>
              <a:t>Use and Relevance of OSH data in Prevention of occupational accidents and diseases </a:t>
            </a:r>
          </a:p>
          <a:p>
            <a:pPr marL="457200" indent="-457200">
              <a:buFont typeface="Corbel" panose="020B0503020204020204" pitchFamily="34" charset="0"/>
              <a:buAutoNum type="arabicPeriod"/>
            </a:pPr>
            <a:r>
              <a:rPr lang="en-US" altLang="en-US" sz="2400" dirty="0">
                <a:latin typeface="Biome" panose="020B0503030204020804" pitchFamily="34" charset="0"/>
                <a:cs typeface="Biome" panose="020B0503030204020804" pitchFamily="34" charset="0"/>
              </a:rPr>
              <a:t>Arrangement at National level for Recording and Notification: Occupational accidents, commuting accidents, Occupational diseases</a:t>
            </a:r>
          </a:p>
          <a:p>
            <a:pPr marL="457200" indent="-457200">
              <a:buFont typeface="Corbel" panose="020B0503020204020204" pitchFamily="34" charset="0"/>
              <a:buAutoNum type="arabicPeriod"/>
            </a:pPr>
            <a:r>
              <a:rPr lang="en-US" altLang="en-US" sz="2400" dirty="0">
                <a:latin typeface="Biome" panose="020B0503030204020804" pitchFamily="34" charset="0"/>
                <a:cs typeface="Biome" panose="020B0503030204020804" pitchFamily="34" charset="0"/>
              </a:rPr>
              <a:t>Arrangement at Enterprise level for Recording, Reporting and Notification: Occupational accidents, commuting accidents, Occupational diseases</a:t>
            </a:r>
          </a:p>
          <a:p>
            <a:pPr marL="457200" indent="-457200">
              <a:buFont typeface="Corbel" panose="020B0503020204020204" pitchFamily="34" charset="0"/>
              <a:buAutoNum type="arabicPeriod"/>
            </a:pPr>
            <a:r>
              <a:rPr lang="en-US" altLang="en-US" sz="2400" dirty="0">
                <a:latin typeface="Biome" panose="020B0503030204020804" pitchFamily="34" charset="0"/>
                <a:cs typeface="Biome" panose="020B0503030204020804" pitchFamily="34" charset="0"/>
              </a:rPr>
              <a:t>ILO Instruments and Tools for Recording and notification</a:t>
            </a:r>
          </a:p>
          <a:p>
            <a:endParaRPr lang="en-US" altLang="en-US" sz="2400" dirty="0">
              <a:solidFill>
                <a:srgbClr val="FF0000"/>
              </a:solidFill>
              <a:latin typeface="Biome" panose="020B0503030204020804" pitchFamily="34" charset="0"/>
              <a:cs typeface="Biome" panose="020B0503030204020804" pitchFamily="34" charset="0"/>
            </a:endParaRPr>
          </a:p>
          <a:p>
            <a:r>
              <a:rPr lang="en-US" altLang="en-US" sz="2400" dirty="0">
                <a:solidFill>
                  <a:srgbClr val="FF0000"/>
                </a:solidFill>
                <a:latin typeface="Biome" panose="020B0503030204020804" pitchFamily="34" charset="0"/>
                <a:cs typeface="Biome" panose="020B0503030204020804" pitchFamily="34" charset="0"/>
              </a:rPr>
              <a:t>MODULE 8</a:t>
            </a:r>
          </a:p>
          <a:p>
            <a:endParaRPr lang="en-GB" sz="2400" b="1" dirty="0">
              <a:solidFill>
                <a:schemeClr val="accent6">
                  <a:lumMod val="50000"/>
                </a:schemeClr>
              </a:solidFill>
            </a:endParaRPr>
          </a:p>
        </p:txBody>
      </p:sp>
      <p:sp>
        <p:nvSpPr>
          <p:cNvPr id="14" name="TextBox 13">
            <a:extLst>
              <a:ext uri="{FF2B5EF4-FFF2-40B4-BE49-F238E27FC236}">
                <a16:creationId xmlns:a16="http://schemas.microsoft.com/office/drawing/2014/main" id="{8E9643D2-30AD-4508-998B-7BABD9986530}"/>
              </a:ext>
            </a:extLst>
          </p:cNvPr>
          <p:cNvSpPr txBox="1"/>
          <p:nvPr/>
        </p:nvSpPr>
        <p:spPr>
          <a:xfrm>
            <a:off x="2257794" y="283612"/>
            <a:ext cx="10602851" cy="584775"/>
          </a:xfrm>
          <a:prstGeom prst="rect">
            <a:avLst/>
          </a:prstGeom>
          <a:noFill/>
        </p:spPr>
        <p:txBody>
          <a:bodyPr wrap="square" rtlCol="0">
            <a:spAutoFit/>
          </a:bodyPr>
          <a:lstStyle/>
          <a:p>
            <a:pPr algn="l"/>
            <a:r>
              <a:rPr lang="en-GB" sz="3200" b="1" i="0" dirty="0">
                <a:solidFill>
                  <a:srgbClr val="FA3C4B"/>
                </a:solidFill>
                <a:effectLst/>
                <a:latin typeface="Noto Sans" panose="020B0502040504020204" pitchFamily="34" charset="0"/>
                <a:ea typeface="Noto Sans" panose="020B0502040504020204" pitchFamily="34" charset="0"/>
                <a:cs typeface="Noto Sans" panose="020B0502040504020204" pitchFamily="34" charset="0"/>
              </a:rPr>
              <a:t>COURSE OUTLINE (90 minutes  )</a:t>
            </a:r>
          </a:p>
        </p:txBody>
      </p:sp>
    </p:spTree>
    <p:extLst>
      <p:ext uri="{BB962C8B-B14F-4D97-AF65-F5344CB8AC3E}">
        <p14:creationId xmlns:p14="http://schemas.microsoft.com/office/powerpoint/2010/main" val="1062249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E8C5E-C14B-45CF-2049-DB5DA0698042}"/>
              </a:ext>
            </a:extLst>
          </p:cNvPr>
          <p:cNvSpPr>
            <a:spLocks noGrp="1"/>
          </p:cNvSpPr>
          <p:nvPr>
            <p:ph type="title"/>
          </p:nvPr>
        </p:nvSpPr>
        <p:spPr>
          <a:xfrm>
            <a:off x="2934665" y="340698"/>
            <a:ext cx="8627756" cy="480217"/>
          </a:xfrm>
        </p:spPr>
        <p:txBody>
          <a:bodyPr/>
          <a:lstStyle/>
          <a:p>
            <a:r>
              <a:rPr lang="en-GB" dirty="0"/>
              <a:t>Definitions</a:t>
            </a:r>
          </a:p>
        </p:txBody>
      </p:sp>
      <p:sp>
        <p:nvSpPr>
          <p:cNvPr id="3" name="Content Placeholder 2">
            <a:extLst>
              <a:ext uri="{FF2B5EF4-FFF2-40B4-BE49-F238E27FC236}">
                <a16:creationId xmlns:a16="http://schemas.microsoft.com/office/drawing/2014/main" id="{121F0F21-4D97-AA24-D779-E7F31F8B05AD}"/>
              </a:ext>
            </a:extLst>
          </p:cNvPr>
          <p:cNvSpPr>
            <a:spLocks noGrp="1"/>
          </p:cNvSpPr>
          <p:nvPr>
            <p:ph idx="1"/>
          </p:nvPr>
        </p:nvSpPr>
        <p:spPr>
          <a:xfrm>
            <a:off x="351497" y="920667"/>
            <a:ext cx="11210924" cy="2094777"/>
          </a:xfrm>
        </p:spPr>
        <p:txBody>
          <a:bodyPr/>
          <a:lstStyle/>
          <a:p>
            <a:pPr algn="just">
              <a:lnSpc>
                <a:spcPct val="107000"/>
              </a:lnSpc>
              <a:spcAft>
                <a:spcPts val="800"/>
              </a:spcAft>
            </a:pPr>
            <a:r>
              <a:rPr lang="en-GB" sz="2400" dirty="0">
                <a:solidFill>
                  <a:schemeClr val="tx1"/>
                </a:solidFill>
                <a:effectLst/>
                <a:latin typeface="Biome" panose="020B0503030204020804" pitchFamily="34" charset="0"/>
                <a:ea typeface="Calibri" panose="020F0502020204030204" pitchFamily="34" charset="0"/>
                <a:cs typeface="Biome" panose="020B0503030204020804" pitchFamily="34" charset="0"/>
              </a:rPr>
              <a:t>Commuting accident: </a:t>
            </a:r>
            <a:r>
              <a:rPr lang="en-GB" sz="2400" b="0" dirty="0">
                <a:solidFill>
                  <a:schemeClr val="tx1"/>
                </a:solidFill>
                <a:effectLst/>
                <a:latin typeface="Biome" panose="020B0503030204020804" pitchFamily="34" charset="0"/>
                <a:ea typeface="Calibri" panose="020F0502020204030204" pitchFamily="34" charset="0"/>
                <a:cs typeface="Biome" panose="020B0503030204020804" pitchFamily="34" charset="0"/>
              </a:rPr>
              <a:t>An accident occurring on the direct way between the place of work and </a:t>
            </a:r>
          </a:p>
          <a:p>
            <a:pPr algn="just">
              <a:lnSpc>
                <a:spcPct val="107000"/>
              </a:lnSpc>
              <a:spcAft>
                <a:spcPts val="800"/>
              </a:spcAft>
            </a:pPr>
            <a:r>
              <a:rPr lang="en-GB" sz="2400" b="0" dirty="0">
                <a:solidFill>
                  <a:schemeClr val="tx1"/>
                </a:solidFill>
                <a:effectLst/>
                <a:latin typeface="Biome" panose="020B0503030204020804" pitchFamily="34" charset="0"/>
                <a:ea typeface="Calibri" panose="020F0502020204030204" pitchFamily="34" charset="0"/>
                <a:cs typeface="Biome" panose="020B0503030204020804" pitchFamily="34" charset="0"/>
              </a:rPr>
              <a:t>(a) the worker’s principal or secondary residence; </a:t>
            </a:r>
          </a:p>
          <a:p>
            <a:pPr algn="just">
              <a:lnSpc>
                <a:spcPct val="107000"/>
              </a:lnSpc>
              <a:spcAft>
                <a:spcPts val="800"/>
              </a:spcAft>
            </a:pPr>
            <a:r>
              <a:rPr lang="en-GB" sz="2400" b="0" dirty="0">
                <a:solidFill>
                  <a:schemeClr val="tx1"/>
                </a:solidFill>
                <a:effectLst/>
                <a:latin typeface="Biome" panose="020B0503030204020804" pitchFamily="34" charset="0"/>
                <a:ea typeface="Calibri" panose="020F0502020204030204" pitchFamily="34" charset="0"/>
                <a:cs typeface="Biome" panose="020B0503030204020804" pitchFamily="34" charset="0"/>
              </a:rPr>
              <a:t>(b) the place where the worker usually takes his/her meals; or </a:t>
            </a:r>
          </a:p>
          <a:p>
            <a:pPr algn="just">
              <a:lnSpc>
                <a:spcPct val="107000"/>
              </a:lnSpc>
              <a:spcAft>
                <a:spcPts val="800"/>
              </a:spcAft>
            </a:pPr>
            <a:r>
              <a:rPr lang="en-GB" sz="2400" b="0" dirty="0">
                <a:solidFill>
                  <a:schemeClr val="tx1"/>
                </a:solidFill>
                <a:effectLst/>
                <a:latin typeface="Biome" panose="020B0503030204020804" pitchFamily="34" charset="0"/>
                <a:ea typeface="Calibri" panose="020F0502020204030204" pitchFamily="34" charset="0"/>
                <a:cs typeface="Biome" panose="020B0503030204020804" pitchFamily="34" charset="0"/>
              </a:rPr>
              <a:t>(c) the place where the worker usually receives his/her remuneration, which results in death or personal injury involving loss of working time. </a:t>
            </a:r>
          </a:p>
          <a:p>
            <a:pPr algn="just">
              <a:lnSpc>
                <a:spcPct val="107000"/>
              </a:lnSpc>
              <a:spcAft>
                <a:spcPts val="800"/>
              </a:spcAft>
            </a:pPr>
            <a:r>
              <a:rPr lang="en-GB" sz="2400" b="0" dirty="0">
                <a:solidFill>
                  <a:schemeClr val="tx1"/>
                </a:solidFill>
                <a:effectLst/>
                <a:latin typeface="Biome" panose="020B0503030204020804" pitchFamily="34" charset="0"/>
                <a:ea typeface="Calibri" panose="020F0502020204030204" pitchFamily="34" charset="0"/>
                <a:cs typeface="Biome" panose="020B0503030204020804" pitchFamily="34" charset="0"/>
              </a:rPr>
              <a:t>Traffic accidents in which workers are involved during working hours and which occur in the course of paid work are considered as occupational accidents. </a:t>
            </a:r>
          </a:p>
          <a:p>
            <a:endParaRPr lang="en-GB" sz="2400" b="0" dirty="0">
              <a:solidFill>
                <a:schemeClr val="tx1"/>
              </a:solidFill>
              <a:latin typeface="Biome" panose="020B0503030204020804" pitchFamily="34" charset="0"/>
              <a:cs typeface="Biome" panose="020B0503030204020804" pitchFamily="34" charset="0"/>
            </a:endParaRPr>
          </a:p>
        </p:txBody>
      </p:sp>
      <p:sp>
        <p:nvSpPr>
          <p:cNvPr id="4" name="Date Placeholder 3">
            <a:extLst>
              <a:ext uri="{FF2B5EF4-FFF2-40B4-BE49-F238E27FC236}">
                <a16:creationId xmlns:a16="http://schemas.microsoft.com/office/drawing/2014/main" id="{C6C2EDA8-09DE-BD00-1656-CDA30CEFE11D}"/>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7B051A1E-F683-C388-D658-6EDD1D05F7DC}"/>
              </a:ext>
            </a:extLst>
          </p:cNvPr>
          <p:cNvSpPr>
            <a:spLocks noGrp="1"/>
          </p:cNvSpPr>
          <p:nvPr>
            <p:ph type="ftr" sz="quarter" idx="11"/>
          </p:nvPr>
        </p:nvSpPr>
        <p:spPr/>
        <p:txBody>
          <a:bodyPr/>
          <a:lstStyle/>
          <a:p>
            <a:r>
              <a:rPr lang="en-GB"/>
              <a:t>Advancing social justice, promoting decent work</a:t>
            </a:r>
          </a:p>
        </p:txBody>
      </p:sp>
      <p:sp>
        <p:nvSpPr>
          <p:cNvPr id="6" name="Slide Number Placeholder 5">
            <a:extLst>
              <a:ext uri="{FF2B5EF4-FFF2-40B4-BE49-F238E27FC236}">
                <a16:creationId xmlns:a16="http://schemas.microsoft.com/office/drawing/2014/main" id="{16AE3FA8-E9ED-E448-5DBD-4DFAE3C16B26}"/>
              </a:ext>
            </a:extLst>
          </p:cNvPr>
          <p:cNvSpPr>
            <a:spLocks noGrp="1"/>
          </p:cNvSpPr>
          <p:nvPr>
            <p:ph type="sldNum" sz="quarter" idx="12"/>
          </p:nvPr>
        </p:nvSpPr>
        <p:spPr/>
        <p:txBody>
          <a:bodyPr/>
          <a:lstStyle/>
          <a:p>
            <a:fld id="{856227C0-AD57-4F9B-BAE3-EEFB0D0EE427}" type="slidenum">
              <a:rPr lang="en-GB" smtClean="0"/>
              <a:t>4</a:t>
            </a:fld>
            <a:endParaRPr lang="en-GB"/>
          </a:p>
        </p:txBody>
      </p:sp>
    </p:spTree>
    <p:extLst>
      <p:ext uri="{BB962C8B-B14F-4D97-AF65-F5344CB8AC3E}">
        <p14:creationId xmlns:p14="http://schemas.microsoft.com/office/powerpoint/2010/main" val="3556176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E8C5E-C14B-45CF-2049-DB5DA0698042}"/>
              </a:ext>
            </a:extLst>
          </p:cNvPr>
          <p:cNvSpPr>
            <a:spLocks noGrp="1"/>
          </p:cNvSpPr>
          <p:nvPr>
            <p:ph type="title"/>
          </p:nvPr>
        </p:nvSpPr>
        <p:spPr>
          <a:xfrm>
            <a:off x="2934665" y="340698"/>
            <a:ext cx="8627756" cy="480217"/>
          </a:xfrm>
        </p:spPr>
        <p:txBody>
          <a:bodyPr/>
          <a:lstStyle/>
          <a:p>
            <a:r>
              <a:rPr lang="en-GB" dirty="0"/>
              <a:t>Definitions</a:t>
            </a:r>
          </a:p>
        </p:txBody>
      </p:sp>
      <p:sp>
        <p:nvSpPr>
          <p:cNvPr id="3" name="Content Placeholder 2">
            <a:extLst>
              <a:ext uri="{FF2B5EF4-FFF2-40B4-BE49-F238E27FC236}">
                <a16:creationId xmlns:a16="http://schemas.microsoft.com/office/drawing/2014/main" id="{121F0F21-4D97-AA24-D779-E7F31F8B05AD}"/>
              </a:ext>
            </a:extLst>
          </p:cNvPr>
          <p:cNvSpPr>
            <a:spLocks noGrp="1"/>
          </p:cNvSpPr>
          <p:nvPr>
            <p:ph idx="1"/>
          </p:nvPr>
        </p:nvSpPr>
        <p:spPr>
          <a:xfrm>
            <a:off x="490538" y="912217"/>
            <a:ext cx="11210924" cy="5212136"/>
          </a:xfrm>
        </p:spPr>
        <p:txBody>
          <a:bodyPr/>
          <a:lstStyle/>
          <a:p>
            <a:pPr>
              <a:lnSpc>
                <a:spcPct val="150000"/>
              </a:lnSpc>
              <a:spcAft>
                <a:spcPts val="800"/>
              </a:spcAft>
            </a:pPr>
            <a:r>
              <a:rPr lang="en-GB" sz="2400" dirty="0">
                <a:solidFill>
                  <a:schemeClr val="tx1"/>
                </a:solidFill>
                <a:effectLst/>
                <a:latin typeface="Biome" panose="020B0503030204020804" pitchFamily="34" charset="0"/>
                <a:ea typeface="Calibri" panose="020F0502020204030204" pitchFamily="34" charset="0"/>
                <a:cs typeface="Biome" panose="020B0503030204020804" pitchFamily="34" charset="0"/>
              </a:rPr>
              <a:t>Dangerous occurrence: </a:t>
            </a:r>
            <a:r>
              <a:rPr lang="en-GB" sz="2400" b="0" dirty="0">
                <a:solidFill>
                  <a:schemeClr val="tx1"/>
                </a:solidFill>
                <a:effectLst/>
                <a:latin typeface="Biome" panose="020B0503030204020804" pitchFamily="34" charset="0"/>
                <a:ea typeface="Calibri" panose="020F0502020204030204" pitchFamily="34" charset="0"/>
                <a:cs typeface="Biome" panose="020B0503030204020804" pitchFamily="34" charset="0"/>
              </a:rPr>
              <a:t>Readily identifiable event as defined under national laws and regulations, with potential to cause an injury or disease to persons at work or the public.</a:t>
            </a:r>
          </a:p>
          <a:p>
            <a:pPr>
              <a:lnSpc>
                <a:spcPct val="150000"/>
              </a:lnSpc>
              <a:spcAft>
                <a:spcPts val="800"/>
              </a:spcAft>
            </a:pPr>
            <a:r>
              <a:rPr lang="en-GB" sz="2400" dirty="0">
                <a:solidFill>
                  <a:schemeClr val="tx1"/>
                </a:solidFill>
                <a:effectLst/>
                <a:latin typeface="Biome" panose="020B0503030204020804" pitchFamily="34" charset="0"/>
                <a:ea typeface="Calibri" panose="020F0502020204030204" pitchFamily="34" charset="0"/>
                <a:cs typeface="Biome" panose="020B0503030204020804" pitchFamily="34" charset="0"/>
              </a:rPr>
              <a:t>Recording: </a:t>
            </a:r>
            <a:r>
              <a:rPr lang="en-GB" sz="2400" b="0" dirty="0">
                <a:solidFill>
                  <a:schemeClr val="tx1"/>
                </a:solidFill>
                <a:effectLst/>
                <a:latin typeface="Biome" panose="020B0503030204020804" pitchFamily="34" charset="0"/>
                <a:ea typeface="Calibri" panose="020F0502020204030204" pitchFamily="34" charset="0"/>
                <a:cs typeface="Biome" panose="020B0503030204020804" pitchFamily="34" charset="0"/>
              </a:rPr>
              <a:t>Procedure specified in national laws and regulations which establish the means by which the employer or self-employed person ensures that information be maintained on: (a) occupational accidents and diseases; (b) commuting accidents; and (c) dangerous occurrences and incidents.</a:t>
            </a:r>
          </a:p>
          <a:p>
            <a:pPr algn="just">
              <a:lnSpc>
                <a:spcPct val="107000"/>
              </a:lnSpc>
              <a:spcAft>
                <a:spcPts val="800"/>
              </a:spcAft>
            </a:pPr>
            <a:endParaRPr lang="en-GB" sz="2400" dirty="0">
              <a:effectLst/>
              <a:latin typeface="Biome" panose="020B0503030204020804" pitchFamily="34" charset="0"/>
              <a:ea typeface="Calibri" panose="020F0502020204030204" pitchFamily="34" charset="0"/>
              <a:cs typeface="Biome" panose="020B0503030204020804" pitchFamily="34" charset="0"/>
            </a:endParaRPr>
          </a:p>
          <a:p>
            <a:endParaRPr lang="en-GB" sz="2400" b="0" dirty="0">
              <a:solidFill>
                <a:schemeClr val="tx1"/>
              </a:solidFill>
              <a:latin typeface="Biome" panose="020B0503030204020804" pitchFamily="34" charset="0"/>
              <a:cs typeface="Biome" panose="020B0503030204020804" pitchFamily="34" charset="0"/>
            </a:endParaRPr>
          </a:p>
        </p:txBody>
      </p:sp>
      <p:sp>
        <p:nvSpPr>
          <p:cNvPr id="4" name="Date Placeholder 3">
            <a:extLst>
              <a:ext uri="{FF2B5EF4-FFF2-40B4-BE49-F238E27FC236}">
                <a16:creationId xmlns:a16="http://schemas.microsoft.com/office/drawing/2014/main" id="{C6C2EDA8-09DE-BD00-1656-CDA30CEFE11D}"/>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7B051A1E-F683-C388-D658-6EDD1D05F7DC}"/>
              </a:ext>
            </a:extLst>
          </p:cNvPr>
          <p:cNvSpPr>
            <a:spLocks noGrp="1"/>
          </p:cNvSpPr>
          <p:nvPr>
            <p:ph type="ftr" sz="quarter" idx="11"/>
          </p:nvPr>
        </p:nvSpPr>
        <p:spPr/>
        <p:txBody>
          <a:bodyPr/>
          <a:lstStyle/>
          <a:p>
            <a:r>
              <a:rPr lang="en-GB" dirty="0"/>
              <a:t>Advancing social justice, promoting decent work</a:t>
            </a:r>
          </a:p>
        </p:txBody>
      </p:sp>
      <p:sp>
        <p:nvSpPr>
          <p:cNvPr id="6" name="Slide Number Placeholder 5">
            <a:extLst>
              <a:ext uri="{FF2B5EF4-FFF2-40B4-BE49-F238E27FC236}">
                <a16:creationId xmlns:a16="http://schemas.microsoft.com/office/drawing/2014/main" id="{16AE3FA8-E9ED-E448-5DBD-4DFAE3C16B26}"/>
              </a:ext>
            </a:extLst>
          </p:cNvPr>
          <p:cNvSpPr>
            <a:spLocks noGrp="1"/>
          </p:cNvSpPr>
          <p:nvPr>
            <p:ph type="sldNum" sz="quarter" idx="12"/>
          </p:nvPr>
        </p:nvSpPr>
        <p:spPr/>
        <p:txBody>
          <a:bodyPr/>
          <a:lstStyle/>
          <a:p>
            <a:fld id="{856227C0-AD57-4F9B-BAE3-EEFB0D0EE427}" type="slidenum">
              <a:rPr lang="en-GB" smtClean="0"/>
              <a:t>5</a:t>
            </a:fld>
            <a:endParaRPr lang="en-GB"/>
          </a:p>
        </p:txBody>
      </p:sp>
    </p:spTree>
    <p:extLst>
      <p:ext uri="{BB962C8B-B14F-4D97-AF65-F5344CB8AC3E}">
        <p14:creationId xmlns:p14="http://schemas.microsoft.com/office/powerpoint/2010/main" val="3870795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E8C5E-C14B-45CF-2049-DB5DA0698042}"/>
              </a:ext>
            </a:extLst>
          </p:cNvPr>
          <p:cNvSpPr>
            <a:spLocks noGrp="1"/>
          </p:cNvSpPr>
          <p:nvPr>
            <p:ph type="title"/>
          </p:nvPr>
        </p:nvSpPr>
        <p:spPr>
          <a:xfrm>
            <a:off x="2934665" y="340698"/>
            <a:ext cx="8627756" cy="480217"/>
          </a:xfrm>
        </p:spPr>
        <p:txBody>
          <a:bodyPr/>
          <a:lstStyle/>
          <a:p>
            <a:r>
              <a:rPr lang="en-GB" dirty="0"/>
              <a:t>Definitions</a:t>
            </a:r>
          </a:p>
        </p:txBody>
      </p:sp>
      <p:sp>
        <p:nvSpPr>
          <p:cNvPr id="3" name="Content Placeholder 2">
            <a:extLst>
              <a:ext uri="{FF2B5EF4-FFF2-40B4-BE49-F238E27FC236}">
                <a16:creationId xmlns:a16="http://schemas.microsoft.com/office/drawing/2014/main" id="{121F0F21-4D97-AA24-D779-E7F31F8B05AD}"/>
              </a:ext>
            </a:extLst>
          </p:cNvPr>
          <p:cNvSpPr>
            <a:spLocks noGrp="1"/>
          </p:cNvSpPr>
          <p:nvPr>
            <p:ph idx="1"/>
          </p:nvPr>
        </p:nvSpPr>
        <p:spPr>
          <a:xfrm>
            <a:off x="490538" y="912217"/>
            <a:ext cx="11210924" cy="2094777"/>
          </a:xfrm>
        </p:spPr>
        <p:txBody>
          <a:bodyPr/>
          <a:lstStyle/>
          <a:p>
            <a:pPr algn="just">
              <a:lnSpc>
                <a:spcPct val="150000"/>
              </a:lnSpc>
              <a:spcAft>
                <a:spcPts val="800"/>
              </a:spcAft>
            </a:pPr>
            <a:r>
              <a:rPr lang="en-GB" sz="2400" dirty="0">
                <a:solidFill>
                  <a:schemeClr val="tx1"/>
                </a:solidFill>
                <a:effectLst/>
                <a:latin typeface="Biome" panose="020B0503030204020804" pitchFamily="34" charset="0"/>
                <a:ea typeface="Calibri" panose="020F0502020204030204" pitchFamily="34" charset="0"/>
                <a:cs typeface="Biome" panose="020B0503030204020804" pitchFamily="34" charset="0"/>
              </a:rPr>
              <a:t>Notification:</a:t>
            </a:r>
            <a:r>
              <a:rPr lang="en-GB" sz="2400" b="0" dirty="0">
                <a:solidFill>
                  <a:schemeClr val="tx1"/>
                </a:solidFill>
                <a:effectLst/>
                <a:latin typeface="Biome" panose="020B0503030204020804" pitchFamily="34" charset="0"/>
                <a:ea typeface="Calibri" panose="020F0502020204030204" pitchFamily="34" charset="0"/>
                <a:cs typeface="Biome" panose="020B0503030204020804" pitchFamily="34" charset="0"/>
              </a:rPr>
              <a:t> Procedure specified in national laws and regulations which establishes the ways in which: </a:t>
            </a:r>
          </a:p>
          <a:p>
            <a:pPr marL="457200" indent="-457200" algn="just">
              <a:lnSpc>
                <a:spcPct val="150000"/>
              </a:lnSpc>
              <a:spcAft>
                <a:spcPts val="800"/>
              </a:spcAft>
              <a:buAutoNum type="alphaLcParenBoth"/>
            </a:pPr>
            <a:r>
              <a:rPr lang="en-GB" sz="2400" b="0" dirty="0">
                <a:solidFill>
                  <a:schemeClr val="tx1"/>
                </a:solidFill>
                <a:effectLst/>
                <a:latin typeface="Biome" panose="020B0503030204020804" pitchFamily="34" charset="0"/>
                <a:ea typeface="Calibri" panose="020F0502020204030204" pitchFamily="34" charset="0"/>
                <a:cs typeface="Biome" panose="020B0503030204020804" pitchFamily="34" charset="0"/>
              </a:rPr>
              <a:t>the employer or self-employed person submits information concerning occupational accidents, commuting accidents, dangerous occurrences or incidents; or </a:t>
            </a:r>
          </a:p>
          <a:p>
            <a:pPr marL="457200" indent="-457200" algn="just">
              <a:lnSpc>
                <a:spcPct val="150000"/>
              </a:lnSpc>
              <a:spcAft>
                <a:spcPts val="800"/>
              </a:spcAft>
              <a:buAutoNum type="alphaLcParenBoth"/>
            </a:pPr>
            <a:r>
              <a:rPr lang="en-GB" sz="2400" b="0" dirty="0">
                <a:solidFill>
                  <a:schemeClr val="tx1"/>
                </a:solidFill>
                <a:effectLst/>
                <a:latin typeface="Biome" panose="020B0503030204020804" pitchFamily="34" charset="0"/>
                <a:ea typeface="Calibri" panose="020F0502020204030204" pitchFamily="34" charset="0"/>
                <a:cs typeface="Biome" panose="020B0503030204020804" pitchFamily="34" charset="0"/>
              </a:rPr>
              <a:t>(b) the employer, the self-employed person, the insurance institution or others directly concerned submit information concerning occupational diseases; as appropriate and as prescribed by the competent authority.</a:t>
            </a:r>
          </a:p>
          <a:p>
            <a:pPr algn="just">
              <a:lnSpc>
                <a:spcPct val="107000"/>
              </a:lnSpc>
              <a:spcAft>
                <a:spcPts val="800"/>
              </a:spcAft>
            </a:pPr>
            <a:endParaRPr lang="en-GB" sz="2400" dirty="0">
              <a:effectLst/>
              <a:latin typeface="Biome" panose="020B0503030204020804" pitchFamily="34" charset="0"/>
              <a:ea typeface="Calibri" panose="020F0502020204030204" pitchFamily="34" charset="0"/>
              <a:cs typeface="Biome" panose="020B0503030204020804" pitchFamily="34" charset="0"/>
            </a:endParaRPr>
          </a:p>
          <a:p>
            <a:endParaRPr lang="en-GB" sz="2400" b="0" dirty="0">
              <a:solidFill>
                <a:schemeClr val="tx1"/>
              </a:solidFill>
              <a:latin typeface="Biome" panose="020B0503030204020804" pitchFamily="34" charset="0"/>
              <a:cs typeface="Biome" panose="020B0503030204020804" pitchFamily="34" charset="0"/>
            </a:endParaRPr>
          </a:p>
        </p:txBody>
      </p:sp>
      <p:sp>
        <p:nvSpPr>
          <p:cNvPr id="4" name="Date Placeholder 3">
            <a:extLst>
              <a:ext uri="{FF2B5EF4-FFF2-40B4-BE49-F238E27FC236}">
                <a16:creationId xmlns:a16="http://schemas.microsoft.com/office/drawing/2014/main" id="{C6C2EDA8-09DE-BD00-1656-CDA30CEFE11D}"/>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7B051A1E-F683-C388-D658-6EDD1D05F7DC}"/>
              </a:ext>
            </a:extLst>
          </p:cNvPr>
          <p:cNvSpPr>
            <a:spLocks noGrp="1"/>
          </p:cNvSpPr>
          <p:nvPr>
            <p:ph type="ftr" sz="quarter" idx="11"/>
          </p:nvPr>
        </p:nvSpPr>
        <p:spPr/>
        <p:txBody>
          <a:bodyPr/>
          <a:lstStyle/>
          <a:p>
            <a:r>
              <a:rPr lang="en-GB"/>
              <a:t>Advancing social justice, promoting decent work</a:t>
            </a:r>
          </a:p>
        </p:txBody>
      </p:sp>
      <p:sp>
        <p:nvSpPr>
          <p:cNvPr id="6" name="Slide Number Placeholder 5">
            <a:extLst>
              <a:ext uri="{FF2B5EF4-FFF2-40B4-BE49-F238E27FC236}">
                <a16:creationId xmlns:a16="http://schemas.microsoft.com/office/drawing/2014/main" id="{16AE3FA8-E9ED-E448-5DBD-4DFAE3C16B26}"/>
              </a:ext>
            </a:extLst>
          </p:cNvPr>
          <p:cNvSpPr>
            <a:spLocks noGrp="1"/>
          </p:cNvSpPr>
          <p:nvPr>
            <p:ph type="sldNum" sz="quarter" idx="12"/>
          </p:nvPr>
        </p:nvSpPr>
        <p:spPr/>
        <p:txBody>
          <a:bodyPr/>
          <a:lstStyle/>
          <a:p>
            <a:fld id="{856227C0-AD57-4F9B-BAE3-EEFB0D0EE427}" type="slidenum">
              <a:rPr lang="en-GB" smtClean="0"/>
              <a:t>6</a:t>
            </a:fld>
            <a:endParaRPr lang="en-GB"/>
          </a:p>
        </p:txBody>
      </p:sp>
    </p:spTree>
    <p:extLst>
      <p:ext uri="{BB962C8B-B14F-4D97-AF65-F5344CB8AC3E}">
        <p14:creationId xmlns:p14="http://schemas.microsoft.com/office/powerpoint/2010/main" val="2343622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E8C5E-C14B-45CF-2049-DB5DA0698042}"/>
              </a:ext>
            </a:extLst>
          </p:cNvPr>
          <p:cNvSpPr>
            <a:spLocks noGrp="1"/>
          </p:cNvSpPr>
          <p:nvPr>
            <p:ph type="title"/>
          </p:nvPr>
        </p:nvSpPr>
        <p:spPr>
          <a:xfrm>
            <a:off x="2934665" y="340698"/>
            <a:ext cx="8627756" cy="480217"/>
          </a:xfrm>
        </p:spPr>
        <p:txBody>
          <a:bodyPr/>
          <a:lstStyle/>
          <a:p>
            <a:r>
              <a:rPr lang="en-GB" dirty="0"/>
              <a:t>Definitions</a:t>
            </a:r>
          </a:p>
        </p:txBody>
      </p:sp>
      <p:sp>
        <p:nvSpPr>
          <p:cNvPr id="3" name="Content Placeholder 2">
            <a:extLst>
              <a:ext uri="{FF2B5EF4-FFF2-40B4-BE49-F238E27FC236}">
                <a16:creationId xmlns:a16="http://schemas.microsoft.com/office/drawing/2014/main" id="{121F0F21-4D97-AA24-D779-E7F31F8B05AD}"/>
              </a:ext>
            </a:extLst>
          </p:cNvPr>
          <p:cNvSpPr>
            <a:spLocks noGrp="1"/>
          </p:cNvSpPr>
          <p:nvPr>
            <p:ph idx="1"/>
          </p:nvPr>
        </p:nvSpPr>
        <p:spPr>
          <a:xfrm>
            <a:off x="490538" y="912217"/>
            <a:ext cx="11210924" cy="5212136"/>
          </a:xfrm>
        </p:spPr>
        <p:txBody>
          <a:bodyPr/>
          <a:lstStyle/>
          <a:p>
            <a:pPr>
              <a:lnSpc>
                <a:spcPct val="150000"/>
              </a:lnSpc>
              <a:spcAft>
                <a:spcPts val="800"/>
              </a:spcAft>
            </a:pPr>
            <a:r>
              <a:rPr lang="en-GB" sz="2400" dirty="0">
                <a:solidFill>
                  <a:schemeClr val="tx1"/>
                </a:solidFill>
                <a:effectLst/>
                <a:latin typeface="Biome" panose="020B0503030204020804" pitchFamily="34" charset="0"/>
                <a:ea typeface="Calibri" panose="020F0502020204030204" pitchFamily="34" charset="0"/>
                <a:cs typeface="Biome" panose="020B0503030204020804" pitchFamily="34" charset="0"/>
              </a:rPr>
              <a:t>Occupational accident: </a:t>
            </a:r>
            <a:r>
              <a:rPr lang="en-GB" sz="2400" b="0" dirty="0">
                <a:solidFill>
                  <a:schemeClr val="tx1"/>
                </a:solidFill>
                <a:effectLst/>
                <a:latin typeface="Biome" panose="020B0503030204020804" pitchFamily="34" charset="0"/>
                <a:ea typeface="Calibri" panose="020F0502020204030204" pitchFamily="34" charset="0"/>
                <a:cs typeface="Biome" panose="020B0503030204020804" pitchFamily="34" charset="0"/>
              </a:rPr>
              <a:t>An occurrence arising out of or in the course of work which results in: (a) fatal occupational injury; (b) non-fatal occupational injury. </a:t>
            </a:r>
          </a:p>
          <a:p>
            <a:pPr>
              <a:lnSpc>
                <a:spcPct val="150000"/>
              </a:lnSpc>
              <a:spcAft>
                <a:spcPts val="800"/>
              </a:spcAft>
            </a:pPr>
            <a:r>
              <a:rPr lang="en-GB" sz="2400" dirty="0">
                <a:solidFill>
                  <a:schemeClr val="tx1"/>
                </a:solidFill>
                <a:effectLst/>
                <a:latin typeface="Biome" panose="020B0503030204020804" pitchFamily="34" charset="0"/>
                <a:ea typeface="Calibri" panose="020F0502020204030204" pitchFamily="34" charset="0"/>
                <a:cs typeface="Biome" panose="020B0503030204020804" pitchFamily="34" charset="0"/>
              </a:rPr>
              <a:t>Occupational disease: </a:t>
            </a:r>
            <a:r>
              <a:rPr lang="en-GB" sz="2400" b="0" dirty="0">
                <a:solidFill>
                  <a:schemeClr val="tx1"/>
                </a:solidFill>
                <a:effectLst/>
                <a:latin typeface="Biome" panose="020B0503030204020804" pitchFamily="34" charset="0"/>
                <a:ea typeface="Calibri" panose="020F0502020204030204" pitchFamily="34" charset="0"/>
                <a:cs typeface="Biome" panose="020B0503030204020804" pitchFamily="34" charset="0"/>
              </a:rPr>
              <a:t>A disease contracted as a result of an exposure to risk factors arising from work activity. </a:t>
            </a:r>
          </a:p>
          <a:p>
            <a:pPr>
              <a:lnSpc>
                <a:spcPct val="150000"/>
              </a:lnSpc>
              <a:spcAft>
                <a:spcPts val="800"/>
              </a:spcAft>
            </a:pPr>
            <a:r>
              <a:rPr lang="en-GB" sz="2400" dirty="0">
                <a:solidFill>
                  <a:schemeClr val="tx1"/>
                </a:solidFill>
                <a:effectLst/>
                <a:latin typeface="Biome" panose="020B0503030204020804" pitchFamily="34" charset="0"/>
                <a:ea typeface="Calibri" panose="020F0502020204030204" pitchFamily="34" charset="0"/>
                <a:cs typeface="Biome" panose="020B0503030204020804" pitchFamily="34" charset="0"/>
              </a:rPr>
              <a:t>Occupational injury:</a:t>
            </a:r>
            <a:r>
              <a:rPr lang="en-GB" sz="2400" b="0" dirty="0">
                <a:solidFill>
                  <a:schemeClr val="tx1"/>
                </a:solidFill>
                <a:effectLst/>
                <a:latin typeface="Biome" panose="020B0503030204020804" pitchFamily="34" charset="0"/>
                <a:ea typeface="Calibri" panose="020F0502020204030204" pitchFamily="34" charset="0"/>
                <a:cs typeface="Biome" panose="020B0503030204020804" pitchFamily="34" charset="0"/>
              </a:rPr>
              <a:t> Death, any personal injury or disease resulting from an occupational accident. </a:t>
            </a:r>
          </a:p>
          <a:p>
            <a:pPr algn="just">
              <a:lnSpc>
                <a:spcPct val="107000"/>
              </a:lnSpc>
              <a:spcAft>
                <a:spcPts val="800"/>
              </a:spcAft>
            </a:pPr>
            <a:endParaRPr lang="en-GB" sz="2400" dirty="0">
              <a:solidFill>
                <a:schemeClr val="tx1"/>
              </a:solidFill>
              <a:effectLst/>
              <a:latin typeface="Biome" panose="020B0503030204020804" pitchFamily="34" charset="0"/>
              <a:ea typeface="Calibri" panose="020F0502020204030204" pitchFamily="34" charset="0"/>
              <a:cs typeface="Biome" panose="020B0503030204020804" pitchFamily="34" charset="0"/>
            </a:endParaRPr>
          </a:p>
          <a:p>
            <a:endParaRPr lang="en-GB" sz="2400" b="0" dirty="0">
              <a:solidFill>
                <a:schemeClr val="tx1"/>
              </a:solidFill>
              <a:latin typeface="Biome" panose="020B0503030204020804" pitchFamily="34" charset="0"/>
              <a:cs typeface="Biome" panose="020B0503030204020804" pitchFamily="34" charset="0"/>
            </a:endParaRPr>
          </a:p>
        </p:txBody>
      </p:sp>
      <p:sp>
        <p:nvSpPr>
          <p:cNvPr id="4" name="Date Placeholder 3">
            <a:extLst>
              <a:ext uri="{FF2B5EF4-FFF2-40B4-BE49-F238E27FC236}">
                <a16:creationId xmlns:a16="http://schemas.microsoft.com/office/drawing/2014/main" id="{C6C2EDA8-09DE-BD00-1656-CDA30CEFE11D}"/>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7B051A1E-F683-C388-D658-6EDD1D05F7DC}"/>
              </a:ext>
            </a:extLst>
          </p:cNvPr>
          <p:cNvSpPr>
            <a:spLocks noGrp="1"/>
          </p:cNvSpPr>
          <p:nvPr>
            <p:ph type="ftr" sz="quarter" idx="11"/>
          </p:nvPr>
        </p:nvSpPr>
        <p:spPr/>
        <p:txBody>
          <a:bodyPr/>
          <a:lstStyle/>
          <a:p>
            <a:r>
              <a:rPr lang="en-GB"/>
              <a:t>Advancing social justice, promoting decent work</a:t>
            </a:r>
          </a:p>
        </p:txBody>
      </p:sp>
      <p:sp>
        <p:nvSpPr>
          <p:cNvPr id="6" name="Slide Number Placeholder 5">
            <a:extLst>
              <a:ext uri="{FF2B5EF4-FFF2-40B4-BE49-F238E27FC236}">
                <a16:creationId xmlns:a16="http://schemas.microsoft.com/office/drawing/2014/main" id="{16AE3FA8-E9ED-E448-5DBD-4DFAE3C16B26}"/>
              </a:ext>
            </a:extLst>
          </p:cNvPr>
          <p:cNvSpPr>
            <a:spLocks noGrp="1"/>
          </p:cNvSpPr>
          <p:nvPr>
            <p:ph type="sldNum" sz="quarter" idx="12"/>
          </p:nvPr>
        </p:nvSpPr>
        <p:spPr/>
        <p:txBody>
          <a:bodyPr/>
          <a:lstStyle/>
          <a:p>
            <a:fld id="{856227C0-AD57-4F9B-BAE3-EEFB0D0EE427}" type="slidenum">
              <a:rPr lang="en-GB" smtClean="0"/>
              <a:t>7</a:t>
            </a:fld>
            <a:endParaRPr lang="en-GB"/>
          </a:p>
        </p:txBody>
      </p:sp>
    </p:spTree>
    <p:extLst>
      <p:ext uri="{BB962C8B-B14F-4D97-AF65-F5344CB8AC3E}">
        <p14:creationId xmlns:p14="http://schemas.microsoft.com/office/powerpoint/2010/main" val="3833255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E8C5E-C14B-45CF-2049-DB5DA0698042}"/>
              </a:ext>
            </a:extLst>
          </p:cNvPr>
          <p:cNvSpPr>
            <a:spLocks noGrp="1"/>
          </p:cNvSpPr>
          <p:nvPr>
            <p:ph type="title"/>
          </p:nvPr>
        </p:nvSpPr>
        <p:spPr>
          <a:xfrm>
            <a:off x="2934665" y="340698"/>
            <a:ext cx="8627756" cy="480217"/>
          </a:xfrm>
        </p:spPr>
        <p:txBody>
          <a:bodyPr/>
          <a:lstStyle/>
          <a:p>
            <a:r>
              <a:rPr lang="en-GB" dirty="0"/>
              <a:t>Definitions</a:t>
            </a:r>
          </a:p>
        </p:txBody>
      </p:sp>
      <p:sp>
        <p:nvSpPr>
          <p:cNvPr id="3" name="Content Placeholder 2">
            <a:extLst>
              <a:ext uri="{FF2B5EF4-FFF2-40B4-BE49-F238E27FC236}">
                <a16:creationId xmlns:a16="http://schemas.microsoft.com/office/drawing/2014/main" id="{121F0F21-4D97-AA24-D779-E7F31F8B05AD}"/>
              </a:ext>
            </a:extLst>
          </p:cNvPr>
          <p:cNvSpPr>
            <a:spLocks noGrp="1"/>
          </p:cNvSpPr>
          <p:nvPr>
            <p:ph idx="1"/>
          </p:nvPr>
        </p:nvSpPr>
        <p:spPr>
          <a:xfrm>
            <a:off x="490537" y="720000"/>
            <a:ext cx="11375397" cy="5212136"/>
          </a:xfrm>
        </p:spPr>
        <p:txBody>
          <a:bodyPr/>
          <a:lstStyle/>
          <a:p>
            <a:pPr>
              <a:lnSpc>
                <a:spcPct val="100000"/>
              </a:lnSpc>
              <a:spcAft>
                <a:spcPts val="800"/>
              </a:spcAft>
            </a:pPr>
            <a:r>
              <a:rPr lang="en-GB" sz="2400" dirty="0">
                <a:solidFill>
                  <a:schemeClr val="tx1"/>
                </a:solidFill>
                <a:effectLst/>
                <a:latin typeface="Biome" panose="020B0503030204020804" pitchFamily="34" charset="0"/>
                <a:ea typeface="Calibri" panose="020F0502020204030204" pitchFamily="34" charset="0"/>
                <a:cs typeface="Biome" panose="020B0503030204020804" pitchFamily="34" charset="0"/>
              </a:rPr>
              <a:t>Reporting: </a:t>
            </a:r>
            <a:r>
              <a:rPr lang="en-GB" sz="2400" b="0" dirty="0">
                <a:solidFill>
                  <a:schemeClr val="tx1"/>
                </a:solidFill>
                <a:effectLst/>
                <a:latin typeface="Biome" panose="020B0503030204020804" pitchFamily="34" charset="0"/>
                <a:ea typeface="Calibri" panose="020F0502020204030204" pitchFamily="34" charset="0"/>
                <a:cs typeface="Biome" panose="020B0503030204020804" pitchFamily="34" charset="0"/>
              </a:rPr>
              <a:t>Procedure specified by the employer in accordance with national laws and regulations, and in accordance with the practice at the enterprise, for the submission by workers to their immediate supervisor, the competent person, or any other specified person or body, of information on:</a:t>
            </a:r>
          </a:p>
          <a:p>
            <a:pPr>
              <a:lnSpc>
                <a:spcPct val="100000"/>
              </a:lnSpc>
              <a:spcAft>
                <a:spcPts val="800"/>
              </a:spcAft>
            </a:pPr>
            <a:r>
              <a:rPr lang="en-GB" sz="2400" b="0" dirty="0">
                <a:solidFill>
                  <a:schemeClr val="tx1"/>
                </a:solidFill>
                <a:effectLst/>
                <a:latin typeface="Biome" panose="020B0503030204020804" pitchFamily="34" charset="0"/>
                <a:ea typeface="Calibri" panose="020F0502020204030204" pitchFamily="34" charset="0"/>
                <a:cs typeface="Biome" panose="020B0503030204020804" pitchFamily="34" charset="0"/>
              </a:rPr>
              <a:t> (a) any occupational accident or injury to health which arises in the course of or in connection with work; </a:t>
            </a:r>
          </a:p>
          <a:p>
            <a:pPr>
              <a:lnSpc>
                <a:spcPct val="150000"/>
              </a:lnSpc>
              <a:spcAft>
                <a:spcPts val="800"/>
              </a:spcAft>
            </a:pPr>
            <a:r>
              <a:rPr lang="en-GB" sz="2400" b="0" dirty="0">
                <a:solidFill>
                  <a:schemeClr val="tx1"/>
                </a:solidFill>
                <a:effectLst/>
                <a:latin typeface="Biome" panose="020B0503030204020804" pitchFamily="34" charset="0"/>
                <a:ea typeface="Calibri" panose="020F0502020204030204" pitchFamily="34" charset="0"/>
                <a:cs typeface="Biome" panose="020B0503030204020804" pitchFamily="34" charset="0"/>
              </a:rPr>
              <a:t>(b) suspected cases of occupational diseases; </a:t>
            </a:r>
          </a:p>
          <a:p>
            <a:pPr>
              <a:lnSpc>
                <a:spcPct val="150000"/>
              </a:lnSpc>
              <a:spcAft>
                <a:spcPts val="800"/>
              </a:spcAft>
            </a:pPr>
            <a:r>
              <a:rPr lang="en-GB" sz="2400" b="0" dirty="0">
                <a:solidFill>
                  <a:schemeClr val="tx1"/>
                </a:solidFill>
                <a:effectLst/>
                <a:latin typeface="Biome" panose="020B0503030204020804" pitchFamily="34" charset="0"/>
                <a:ea typeface="Calibri" panose="020F0502020204030204" pitchFamily="34" charset="0"/>
                <a:cs typeface="Biome" panose="020B0503030204020804" pitchFamily="34" charset="0"/>
              </a:rPr>
              <a:t>(c) commuting accidents; and </a:t>
            </a:r>
          </a:p>
          <a:p>
            <a:pPr>
              <a:lnSpc>
                <a:spcPct val="150000"/>
              </a:lnSpc>
              <a:spcAft>
                <a:spcPts val="800"/>
              </a:spcAft>
            </a:pPr>
            <a:r>
              <a:rPr lang="en-GB" sz="2400" b="0" dirty="0">
                <a:solidFill>
                  <a:schemeClr val="tx1"/>
                </a:solidFill>
                <a:effectLst/>
                <a:latin typeface="Biome" panose="020B0503030204020804" pitchFamily="34" charset="0"/>
                <a:ea typeface="Calibri" panose="020F0502020204030204" pitchFamily="34" charset="0"/>
                <a:cs typeface="Biome" panose="020B0503030204020804" pitchFamily="34" charset="0"/>
              </a:rPr>
              <a:t>(d) dangerous occurrences and incidents.</a:t>
            </a:r>
          </a:p>
          <a:p>
            <a:pPr>
              <a:lnSpc>
                <a:spcPct val="150000"/>
              </a:lnSpc>
              <a:spcAft>
                <a:spcPts val="800"/>
              </a:spcAft>
            </a:pPr>
            <a:endParaRPr lang="en-GB" sz="2400" b="0" dirty="0">
              <a:solidFill>
                <a:schemeClr val="tx1"/>
              </a:solidFill>
              <a:effectLst/>
              <a:latin typeface="Biome" panose="020B0503030204020804" pitchFamily="34" charset="0"/>
              <a:ea typeface="Calibri" panose="020F0502020204030204" pitchFamily="34" charset="0"/>
              <a:cs typeface="Biome" panose="020B0503030204020804" pitchFamily="34" charset="0"/>
            </a:endParaRPr>
          </a:p>
          <a:p>
            <a:pPr algn="just">
              <a:lnSpc>
                <a:spcPct val="107000"/>
              </a:lnSpc>
              <a:spcAft>
                <a:spcPts val="800"/>
              </a:spcAft>
            </a:pPr>
            <a:endParaRPr lang="en-GB" sz="2400" dirty="0">
              <a:effectLst/>
              <a:latin typeface="Biome" panose="020B0503030204020804" pitchFamily="34" charset="0"/>
              <a:ea typeface="Calibri" panose="020F0502020204030204" pitchFamily="34" charset="0"/>
              <a:cs typeface="Biome" panose="020B0503030204020804" pitchFamily="34" charset="0"/>
            </a:endParaRPr>
          </a:p>
          <a:p>
            <a:endParaRPr lang="en-GB" sz="2400" b="0" dirty="0">
              <a:solidFill>
                <a:schemeClr val="tx1"/>
              </a:solidFill>
              <a:latin typeface="Biome" panose="020B0503030204020804" pitchFamily="34" charset="0"/>
              <a:cs typeface="Biome" panose="020B0503030204020804" pitchFamily="34" charset="0"/>
            </a:endParaRPr>
          </a:p>
        </p:txBody>
      </p:sp>
      <p:sp>
        <p:nvSpPr>
          <p:cNvPr id="4" name="Date Placeholder 3">
            <a:extLst>
              <a:ext uri="{FF2B5EF4-FFF2-40B4-BE49-F238E27FC236}">
                <a16:creationId xmlns:a16="http://schemas.microsoft.com/office/drawing/2014/main" id="{C6C2EDA8-09DE-BD00-1656-CDA30CEFE11D}"/>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7B051A1E-F683-C388-D658-6EDD1D05F7DC}"/>
              </a:ext>
            </a:extLst>
          </p:cNvPr>
          <p:cNvSpPr>
            <a:spLocks noGrp="1"/>
          </p:cNvSpPr>
          <p:nvPr>
            <p:ph type="ftr" sz="quarter" idx="11"/>
          </p:nvPr>
        </p:nvSpPr>
        <p:spPr/>
        <p:txBody>
          <a:bodyPr/>
          <a:lstStyle/>
          <a:p>
            <a:r>
              <a:rPr lang="en-GB" dirty="0"/>
              <a:t>Advancing social justice, promoting decent work</a:t>
            </a:r>
          </a:p>
        </p:txBody>
      </p:sp>
      <p:sp>
        <p:nvSpPr>
          <p:cNvPr id="6" name="Slide Number Placeholder 5">
            <a:extLst>
              <a:ext uri="{FF2B5EF4-FFF2-40B4-BE49-F238E27FC236}">
                <a16:creationId xmlns:a16="http://schemas.microsoft.com/office/drawing/2014/main" id="{16AE3FA8-E9ED-E448-5DBD-4DFAE3C16B26}"/>
              </a:ext>
            </a:extLst>
          </p:cNvPr>
          <p:cNvSpPr>
            <a:spLocks noGrp="1"/>
          </p:cNvSpPr>
          <p:nvPr>
            <p:ph type="sldNum" sz="quarter" idx="12"/>
          </p:nvPr>
        </p:nvSpPr>
        <p:spPr/>
        <p:txBody>
          <a:bodyPr/>
          <a:lstStyle/>
          <a:p>
            <a:fld id="{856227C0-AD57-4F9B-BAE3-EEFB0D0EE427}" type="slidenum">
              <a:rPr lang="en-GB" smtClean="0"/>
              <a:t>8</a:t>
            </a:fld>
            <a:endParaRPr lang="en-GB"/>
          </a:p>
        </p:txBody>
      </p:sp>
    </p:spTree>
    <p:extLst>
      <p:ext uri="{BB962C8B-B14F-4D97-AF65-F5344CB8AC3E}">
        <p14:creationId xmlns:p14="http://schemas.microsoft.com/office/powerpoint/2010/main" val="1453020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9</a:t>
            </a:fld>
            <a:endParaRPr lang="en-GB"/>
          </a:p>
        </p:txBody>
      </p:sp>
      <p:sp>
        <p:nvSpPr>
          <p:cNvPr id="8" name="Title 3"/>
          <p:cNvSpPr txBox="1">
            <a:spLocks/>
          </p:cNvSpPr>
          <p:nvPr/>
        </p:nvSpPr>
        <p:spPr>
          <a:xfrm>
            <a:off x="856298" y="370101"/>
            <a:ext cx="7845742" cy="1040993"/>
          </a:xfrm>
          <a:prstGeom prst="rect">
            <a:avLst/>
          </a:prstGeom>
        </p:spPr>
        <p:txBody>
          <a:bodyPr vert="horz" wrap="square" lIns="91440" tIns="45720" rIns="91440" bIns="54000" rtlCol="0" anchor="t" anchorCtr="0">
            <a:normAutofit fontScale="25000" lnSpcReduction="20000"/>
          </a:bodyPr>
          <a:lstStyle>
            <a:lvl1pPr algn="l" defTabSz="914400" rtl="0" eaLnBrk="1" latinLnBrk="0" hangingPunct="1">
              <a:lnSpc>
                <a:spcPct val="90000"/>
              </a:lnSpc>
              <a:spcBef>
                <a:spcPct val="0"/>
              </a:spcBef>
              <a:buNone/>
              <a:defRPr sz="4267" kern="1200">
                <a:solidFill>
                  <a:schemeClr val="tx1">
                    <a:lumMod val="50000"/>
                  </a:schemeClr>
                </a:solidFill>
                <a:latin typeface="+mj-lt"/>
                <a:ea typeface="+mj-ea"/>
                <a:cs typeface="+mj-cs"/>
              </a:defRPr>
            </a:lvl1pPr>
          </a:lstStyle>
          <a:p>
            <a:br>
              <a:rPr lang="en-GB" dirty="0"/>
            </a:br>
            <a:br>
              <a:rPr lang="en-GB" dirty="0"/>
            </a:br>
            <a:br>
              <a:rPr lang="en-GB" dirty="0"/>
            </a:br>
            <a:br>
              <a:rPr lang="en-GB" sz="11200" dirty="0">
                <a:latin typeface="Biome" panose="020B0503030204020804" pitchFamily="34" charset="0"/>
                <a:cs typeface="Biome" panose="020B0503030204020804" pitchFamily="34" charset="0"/>
              </a:rPr>
            </a:br>
            <a:r>
              <a:rPr lang="en-GB" sz="11200" b="1" dirty="0">
                <a:latin typeface="Biome" panose="020B0503030204020804" pitchFamily="34" charset="0"/>
                <a:cs typeface="Biome" panose="020B0503030204020804" pitchFamily="34" charset="0"/>
              </a:rPr>
              <a:t>OSH data: Sources &amp; Holders</a:t>
            </a:r>
            <a:br>
              <a:rPr lang="en-GB" dirty="0"/>
            </a:br>
            <a:br>
              <a:rPr lang="en-GB" dirty="0"/>
            </a:br>
            <a:endParaRPr lang="en-GB" dirty="0"/>
          </a:p>
        </p:txBody>
      </p:sp>
      <p:sp>
        <p:nvSpPr>
          <p:cNvPr id="9" name="Content Placeholder 2"/>
          <p:cNvSpPr txBox="1">
            <a:spLocks/>
          </p:cNvSpPr>
          <p:nvPr/>
        </p:nvSpPr>
        <p:spPr>
          <a:xfrm>
            <a:off x="295537" y="1958878"/>
            <a:ext cx="11485337"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Biome" panose="020B0503030204020804" pitchFamily="34" charset="0"/>
                <a:cs typeface="Biome" panose="020B0503030204020804" pitchFamily="34" charset="0"/>
              </a:rPr>
              <a:t>Sources depends on national arrangements and scope of complementary functions</a:t>
            </a:r>
          </a:p>
          <a:p>
            <a:pPr marL="0" indent="0">
              <a:buFont typeface="Arial" panose="020B0604020202020204" pitchFamily="34" charset="0"/>
              <a:buNone/>
            </a:pPr>
            <a:r>
              <a:rPr lang="en-US" sz="2400" dirty="0">
                <a:latin typeface="Biome" panose="020B0503030204020804" pitchFamily="34" charset="0"/>
                <a:cs typeface="Biome" panose="020B0503030204020804" pitchFamily="34" charset="0"/>
              </a:rPr>
              <a:t>Records maintained by </a:t>
            </a:r>
            <a:r>
              <a:rPr lang="en-US" sz="2400" dirty="0" err="1">
                <a:latin typeface="Biome" panose="020B0503030204020804" pitchFamily="34" charset="0"/>
                <a:cs typeface="Biome" panose="020B0503030204020804" pitchFamily="34" charset="0"/>
              </a:rPr>
              <a:t>labour</a:t>
            </a:r>
            <a:r>
              <a:rPr lang="en-US" sz="2400" dirty="0">
                <a:latin typeface="Biome" panose="020B0503030204020804" pitchFamily="34" charset="0"/>
                <a:cs typeface="Biome" panose="020B0503030204020804" pitchFamily="34" charset="0"/>
              </a:rPr>
              <a:t> ministries, </a:t>
            </a:r>
            <a:r>
              <a:rPr lang="en-US" sz="2400" dirty="0" err="1">
                <a:latin typeface="Biome" panose="020B0503030204020804" pitchFamily="34" charset="0"/>
                <a:cs typeface="Biome" panose="020B0503030204020804" pitchFamily="34" charset="0"/>
              </a:rPr>
              <a:t>labour</a:t>
            </a:r>
            <a:r>
              <a:rPr lang="en-US" sz="2400" dirty="0">
                <a:latin typeface="Biome" panose="020B0503030204020804" pitchFamily="34" charset="0"/>
                <a:cs typeface="Biome" panose="020B0503030204020804" pitchFamily="34" charset="0"/>
              </a:rPr>
              <a:t> inspectorates, health ministries, social insurances, private insurances, employers and trade unions include:</a:t>
            </a:r>
            <a:r>
              <a:rPr lang="en-GB" sz="2400" dirty="0">
                <a:latin typeface="Biome" panose="020B0503030204020804" pitchFamily="34" charset="0"/>
                <a:cs typeface="Biome" panose="020B0503030204020804" pitchFamily="34" charset="0"/>
              </a:rPr>
              <a:t> </a:t>
            </a:r>
          </a:p>
          <a:p>
            <a:pPr>
              <a:buFont typeface="Wingdings" panose="05000000000000000000" pitchFamily="2" charset="2"/>
              <a:buChar char="q"/>
            </a:pPr>
            <a:r>
              <a:rPr lang="en-US" sz="2400" dirty="0">
                <a:latin typeface="Biome" panose="020B0503030204020804" pitchFamily="34" charset="0"/>
                <a:cs typeface="Biome" panose="020B0503030204020804" pitchFamily="34" charset="0"/>
              </a:rPr>
              <a:t>Occupational accident reports and notification records </a:t>
            </a:r>
          </a:p>
          <a:p>
            <a:pPr>
              <a:buFont typeface="Wingdings" panose="05000000000000000000" pitchFamily="2" charset="2"/>
              <a:buChar char="q"/>
            </a:pPr>
            <a:r>
              <a:rPr lang="en-US" sz="2400" dirty="0">
                <a:latin typeface="Biome" panose="020B0503030204020804" pitchFamily="34" charset="0"/>
                <a:cs typeface="Biome" panose="020B0503030204020804" pitchFamily="34" charset="0"/>
              </a:rPr>
              <a:t>Occupational diseases reports and notification records</a:t>
            </a:r>
          </a:p>
          <a:p>
            <a:pPr>
              <a:buFont typeface="Wingdings" panose="05000000000000000000" pitchFamily="2" charset="2"/>
              <a:buChar char="q"/>
            </a:pPr>
            <a:r>
              <a:rPr lang="en-US" sz="2400" dirty="0" err="1">
                <a:latin typeface="Biome" panose="020B0503030204020804" pitchFamily="34" charset="0"/>
                <a:cs typeface="Biome" panose="020B0503030204020804" pitchFamily="34" charset="0"/>
              </a:rPr>
              <a:t>Labour</a:t>
            </a:r>
            <a:r>
              <a:rPr lang="en-US" sz="2400" dirty="0">
                <a:latin typeface="Biome" panose="020B0503030204020804" pitchFamily="34" charset="0"/>
                <a:cs typeface="Biome" panose="020B0503030204020804" pitchFamily="34" charset="0"/>
              </a:rPr>
              <a:t> inspection records</a:t>
            </a:r>
          </a:p>
          <a:p>
            <a:pPr>
              <a:buFont typeface="Wingdings" panose="05000000000000000000" pitchFamily="2" charset="2"/>
              <a:buChar char="q"/>
            </a:pPr>
            <a:r>
              <a:rPr lang="en-US" sz="2400" dirty="0">
                <a:latin typeface="Biome" panose="020B0503030204020804" pitchFamily="34" charset="0"/>
                <a:cs typeface="Biome" panose="020B0503030204020804" pitchFamily="34" charset="0"/>
              </a:rPr>
              <a:t>Compensation records</a:t>
            </a:r>
          </a:p>
          <a:p>
            <a:pPr marL="0" indent="0">
              <a:buFont typeface="Arial" panose="020B0604020202020204" pitchFamily="34" charset="0"/>
              <a:buNone/>
            </a:pPr>
            <a:r>
              <a:rPr lang="en-US" sz="2400" dirty="0">
                <a:latin typeface="Biome" panose="020B0503030204020804" pitchFamily="34" charset="0"/>
                <a:cs typeface="Biome" panose="020B0503030204020804" pitchFamily="34" charset="0"/>
              </a:rPr>
              <a:t>Other records come from </a:t>
            </a:r>
            <a:r>
              <a:rPr lang="en-US" sz="2400" dirty="0" err="1">
                <a:latin typeface="Biome" panose="020B0503030204020804" pitchFamily="34" charset="0"/>
                <a:cs typeface="Biome" panose="020B0503030204020804" pitchFamily="34" charset="0"/>
              </a:rPr>
              <a:t>Labour</a:t>
            </a:r>
            <a:r>
              <a:rPr lang="en-US" sz="2400" dirty="0">
                <a:latin typeface="Biome" panose="020B0503030204020804" pitchFamily="34" charset="0"/>
                <a:cs typeface="Biome" panose="020B0503030204020804" pitchFamily="34" charset="0"/>
              </a:rPr>
              <a:t> force/establishment or household  census and surveys</a:t>
            </a:r>
            <a:endParaRPr lang="en-GB" sz="2400" dirty="0">
              <a:latin typeface="Biome" panose="020B0503030204020804" pitchFamily="34" charset="0"/>
              <a:cs typeface="Biome" panose="020B0503030204020804" pitchFamily="34" charset="0"/>
            </a:endParaRPr>
          </a:p>
        </p:txBody>
      </p:sp>
    </p:spTree>
    <p:extLst>
      <p:ext uri="{BB962C8B-B14F-4D97-AF65-F5344CB8AC3E}">
        <p14:creationId xmlns:p14="http://schemas.microsoft.com/office/powerpoint/2010/main" val="1247423891"/>
      </p:ext>
    </p:extLst>
  </p:cSld>
  <p:clrMapOvr>
    <a:masterClrMapping/>
  </p:clrMapOvr>
</p:sld>
</file>

<file path=ppt/theme/theme1.xml><?xml version="1.0" encoding="utf-8"?>
<a:theme xmlns:a="http://schemas.openxmlformats.org/drawingml/2006/main" name="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O Presentation 16x9.potx" id="{1B78B7CC-6F33-4AED-B988-F1824BC14DB2}" vid="{017B0592-C5E0-43A0-8804-D21738B904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f68b5b3-e33a-4795-8620-9e287973ee67">
      <UserInfo>
        <DisplayName>Marechal, Anne</DisplayName>
        <AccountId>49</AccountId>
        <AccountType/>
      </UserInfo>
      <UserInfo>
        <DisplayName>Azzi, Manal</DisplayName>
        <AccountId>20</AccountId>
        <AccountType/>
      </UserInfo>
      <UserInfo>
        <DisplayName>Dard, Laetitia</DisplayName>
        <AccountId>121</AccountId>
        <AccountType/>
      </UserInfo>
      <UserInfo>
        <DisplayName>Groening, Lacye</DisplayName>
        <AccountId>21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3908A712D7AA418D95BFCC0ECE245F" ma:contentTypeVersion="13" ma:contentTypeDescription="Create a new document." ma:contentTypeScope="" ma:versionID="24b8e75f8b9f498b9319491a85ae649b">
  <xsd:schema xmlns:xsd="http://www.w3.org/2001/XMLSchema" xmlns:xs="http://www.w3.org/2001/XMLSchema" xmlns:p="http://schemas.microsoft.com/office/2006/metadata/properties" xmlns:ns2="18f9ac08-cad0-4069-9cc9-ad6597f5f3a5" xmlns:ns3="8f68b5b3-e33a-4795-8620-9e287973ee67" targetNamespace="http://schemas.microsoft.com/office/2006/metadata/properties" ma:root="true" ma:fieldsID="62acb6b2ec90eda1090535215575f5e0" ns2:_="" ns3:_="">
    <xsd:import namespace="18f9ac08-cad0-4069-9cc9-ad6597f5f3a5"/>
    <xsd:import namespace="8f68b5b3-e33a-4795-8620-9e287973ee6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f9ac08-cad0-4069-9cc9-ad6597f5f3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68b5b3-e33a-4795-8620-9e287973ee6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42BA9F-BDE8-4365-AA58-D0F78E70F1C9}">
  <ds:schemaRefs>
    <ds:schemaRef ds:uri="8f68b5b3-e33a-4795-8620-9e287973ee67"/>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18f9ac08-cad0-4069-9cc9-ad6597f5f3a5"/>
    <ds:schemaRef ds:uri="http://www.w3.org/XML/1998/namespace"/>
    <ds:schemaRef ds:uri="http://purl.org/dc/terms/"/>
  </ds:schemaRefs>
</ds:datastoreItem>
</file>

<file path=customXml/itemProps2.xml><?xml version="1.0" encoding="utf-8"?>
<ds:datastoreItem xmlns:ds="http://schemas.openxmlformats.org/officeDocument/2006/customXml" ds:itemID="{9BC94BD6-5AE5-4AEE-B1BB-73D664E8FC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f9ac08-cad0-4069-9cc9-ad6597f5f3a5"/>
    <ds:schemaRef ds:uri="8f68b5b3-e33a-4795-8620-9e287973ee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84F41F-0337-4782-B596-993D7FB798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English+PowerPoint+Presentation</Template>
  <TotalTime>0</TotalTime>
  <Words>1724</Words>
  <Application>Microsoft Office PowerPoint</Application>
  <PresentationFormat>Widescreen</PresentationFormat>
  <Paragraphs>179</Paragraphs>
  <Slides>23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Biome</vt:lpstr>
      <vt:lpstr>Calibri</vt:lpstr>
      <vt:lpstr>Corbel</vt:lpstr>
      <vt:lpstr>Noto Sans</vt:lpstr>
      <vt:lpstr>Wingdings</vt:lpstr>
      <vt:lpstr>Wingdings 3</vt:lpstr>
      <vt:lpstr>ILO 2020</vt:lpstr>
      <vt:lpstr>RWANDA Labour Inspectors Training Programme in Bugesera  27th November to 1st December 2023   </vt:lpstr>
      <vt:lpstr>OCCUPATIONAL ACCIDENTS &amp; DISEASES: PREVENTION, RECORDING &amp; NOTIFICATION</vt:lpstr>
      <vt:lpstr>PowerPoint Presentation</vt:lpstr>
      <vt:lpstr>Definitions</vt:lpstr>
      <vt:lpstr>Definitions</vt:lpstr>
      <vt:lpstr>Definitions</vt:lpstr>
      <vt:lpstr>Definitions</vt:lpstr>
      <vt:lpstr>Definitions</vt:lpstr>
      <vt:lpstr>PowerPoint Presentation</vt:lpstr>
      <vt:lpstr>PowerPoint Presentation</vt:lpstr>
      <vt:lpstr>PowerPoint Presentation</vt:lpstr>
      <vt:lpstr>PowerPoint Presentation</vt:lpstr>
      <vt:lpstr>Arrangement at national level</vt:lpstr>
      <vt:lpstr>Arrangement at national level</vt:lpstr>
      <vt:lpstr>PowerPoint Presentation</vt:lpstr>
      <vt:lpstr>PowerPoint Presentation</vt:lpstr>
      <vt:lpstr>Arrangement at enterprise level</vt:lpstr>
      <vt:lpstr>ILO Instruments on recording, notification and reporting of occupational accidents and diseases</vt:lpstr>
      <vt:lpstr>ILO Instruments on recording, notification and reporting of occupational injuries and diseases</vt:lpstr>
      <vt:lpstr>ILO Instruments on recording, notification and reporting of occupational injuries and diseases</vt:lpstr>
      <vt:lpstr>ILO Tools and Guidance on OSH data collection</vt:lpstr>
      <vt:lpstr>Role of Labour Inspector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Dafne Papandrea</dc:creator>
  <cp:lastModifiedBy>Munkawa, Peneyambeko Alina</cp:lastModifiedBy>
  <cp:revision>149</cp:revision>
  <dcterms:created xsi:type="dcterms:W3CDTF">2022-03-22T09:08:30Z</dcterms:created>
  <dcterms:modified xsi:type="dcterms:W3CDTF">2023-12-01T06:15:30Z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0x010100B23908A712D7AA418D95BFCC0ECE245F</vt:lpwstr>
  </property>
</Properties>
</file>