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74" r:id="rId5"/>
    <p:sldId id="275" r:id="rId6"/>
    <p:sldId id="284" r:id="rId7"/>
    <p:sldId id="283" r:id="rId8"/>
    <p:sldId id="276" r:id="rId9"/>
    <p:sldId id="285" r:id="rId10"/>
    <p:sldId id="278" r:id="rId11"/>
    <p:sldId id="277" r:id="rId12"/>
    <p:sldId id="281" r:id="rId13"/>
    <p:sldId id="282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0" d="100"/>
          <a:sy n="50" d="100"/>
        </p:scale>
        <p:origin x="3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B3ACDF-7A4F-4A0F-9843-216318A3FB44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54C49FCF-D031-41A2-A07C-E93D380FB811}">
      <dgm:prSet phldrT="[Text]"/>
      <dgm:spPr>
        <a:solidFill>
          <a:schemeClr val="tx1"/>
        </a:solidFill>
      </dgm:spPr>
      <dgm:t>
        <a:bodyPr/>
        <a:lstStyle/>
        <a:p>
          <a:r>
            <a:rPr lang="en-GB" dirty="0" smtClean="0"/>
            <a:t>1992-2015. </a:t>
          </a:r>
          <a:r>
            <a:rPr lang="en-GB" b="1" dirty="0" smtClean="0"/>
            <a:t>Concept Stage</a:t>
          </a:r>
          <a:r>
            <a:rPr lang="en-GB" dirty="0" smtClean="0"/>
            <a:t>; Policy and Legislation</a:t>
          </a:r>
          <a:endParaRPr lang="en-GB" dirty="0"/>
        </a:p>
      </dgm:t>
    </dgm:pt>
    <dgm:pt modelId="{E53B45CF-F79F-4651-9D16-815201046595}" type="parTrans" cxnId="{0D59E0CE-75B1-46BB-8F05-0D7A0AFA80C0}">
      <dgm:prSet/>
      <dgm:spPr/>
      <dgm:t>
        <a:bodyPr/>
        <a:lstStyle/>
        <a:p>
          <a:endParaRPr lang="en-GB"/>
        </a:p>
      </dgm:t>
    </dgm:pt>
    <dgm:pt modelId="{E59AE0F6-8E6D-463C-ABE3-B777D4794904}" type="sibTrans" cxnId="{0D59E0CE-75B1-46BB-8F05-0D7A0AFA80C0}">
      <dgm:prSet/>
      <dgm:spPr/>
      <dgm:t>
        <a:bodyPr/>
        <a:lstStyle/>
        <a:p>
          <a:endParaRPr lang="en-GB"/>
        </a:p>
      </dgm:t>
    </dgm:pt>
    <dgm:pt modelId="{25A6A7D9-A5E1-4602-9DB0-C4C0EE4D0504}">
      <dgm:prSet phldrT="[Text]"/>
      <dgm:spPr>
        <a:solidFill>
          <a:srgbClr val="FF0000"/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2015. </a:t>
          </a:r>
          <a:r>
            <a:rPr lang="en-GB" b="1" dirty="0" smtClean="0">
              <a:solidFill>
                <a:schemeClr val="tx1"/>
              </a:solidFill>
            </a:rPr>
            <a:t>Devolution -</a:t>
          </a:r>
          <a:r>
            <a:rPr lang="en-GB" dirty="0" smtClean="0">
              <a:solidFill>
                <a:schemeClr val="tx1"/>
              </a:solidFill>
            </a:rPr>
            <a:t> </a:t>
          </a:r>
          <a:r>
            <a:rPr lang="en-GB" b="1" dirty="0" smtClean="0">
              <a:solidFill>
                <a:schemeClr val="tx1"/>
              </a:solidFill>
            </a:rPr>
            <a:t>Institutional Reform</a:t>
          </a:r>
          <a:r>
            <a:rPr lang="en-GB" dirty="0" smtClean="0">
              <a:solidFill>
                <a:schemeClr val="tx1"/>
              </a:solidFill>
            </a:rPr>
            <a:t>; Redesign organisation structures for Councils and sub districts (WDCs) </a:t>
          </a:r>
          <a:endParaRPr lang="en-GB" dirty="0">
            <a:solidFill>
              <a:schemeClr val="tx1"/>
            </a:solidFill>
          </a:endParaRPr>
        </a:p>
      </dgm:t>
    </dgm:pt>
    <dgm:pt modelId="{723A97D3-4473-486D-8A23-46CE4D40AFE4}" type="parTrans" cxnId="{84577F7A-F4C9-4B94-93FF-3D20A43C24F7}">
      <dgm:prSet/>
      <dgm:spPr/>
      <dgm:t>
        <a:bodyPr/>
        <a:lstStyle/>
        <a:p>
          <a:endParaRPr lang="en-GB"/>
        </a:p>
      </dgm:t>
    </dgm:pt>
    <dgm:pt modelId="{17C0E59B-D8C5-4AFD-9D5A-03D48F3E1B1A}" type="sibTrans" cxnId="{84577F7A-F4C9-4B94-93FF-3D20A43C24F7}">
      <dgm:prSet/>
      <dgm:spPr/>
      <dgm:t>
        <a:bodyPr/>
        <a:lstStyle/>
        <a:p>
          <a:endParaRPr lang="en-GB"/>
        </a:p>
      </dgm:t>
    </dgm:pt>
    <dgm:pt modelId="{190A9688-75A7-47C3-BC46-652E0B7C1C33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2015-2017 </a:t>
          </a:r>
          <a:r>
            <a:rPr lang="en-GB" b="1" dirty="0" smtClean="0">
              <a:solidFill>
                <a:schemeClr val="tx1"/>
              </a:solidFill>
            </a:rPr>
            <a:t>Devolution</a:t>
          </a:r>
          <a:r>
            <a:rPr lang="en-GB" dirty="0" smtClean="0">
              <a:solidFill>
                <a:schemeClr val="tx1"/>
              </a:solidFill>
            </a:rPr>
            <a:t>; Implement Human Resource Component</a:t>
          </a:r>
          <a:endParaRPr lang="en-GB" dirty="0">
            <a:solidFill>
              <a:schemeClr val="tx1"/>
            </a:solidFill>
          </a:endParaRPr>
        </a:p>
      </dgm:t>
    </dgm:pt>
    <dgm:pt modelId="{E3CC5318-5BBF-4D9F-85EF-CD05F972FAD0}" type="parTrans" cxnId="{9CD0DBB5-99A4-4CD6-BF2B-35807FB0A9A9}">
      <dgm:prSet/>
      <dgm:spPr/>
      <dgm:t>
        <a:bodyPr/>
        <a:lstStyle/>
        <a:p>
          <a:endParaRPr lang="en-GB"/>
        </a:p>
      </dgm:t>
    </dgm:pt>
    <dgm:pt modelId="{AC337DF5-6C24-41EA-8DE7-46A4D512C9BE}" type="sibTrans" cxnId="{9CD0DBB5-99A4-4CD6-BF2B-35807FB0A9A9}">
      <dgm:prSet/>
      <dgm:spPr/>
      <dgm:t>
        <a:bodyPr/>
        <a:lstStyle/>
        <a:p>
          <a:endParaRPr lang="en-GB"/>
        </a:p>
      </dgm:t>
    </dgm:pt>
    <dgm:pt modelId="{68E8492B-3808-4DBF-A875-C1F5669A5C0A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2016 -2017</a:t>
          </a:r>
        </a:p>
        <a:p>
          <a:r>
            <a:rPr lang="en-GB" b="1" dirty="0" smtClean="0">
              <a:solidFill>
                <a:schemeClr val="tx1"/>
              </a:solidFill>
            </a:rPr>
            <a:t>Fiscal Decentralisation</a:t>
          </a:r>
          <a:r>
            <a:rPr lang="en-GB" dirty="0" smtClean="0">
              <a:solidFill>
                <a:schemeClr val="tx1"/>
              </a:solidFill>
            </a:rPr>
            <a:t>;</a:t>
          </a:r>
          <a:endParaRPr lang="en-GB" dirty="0">
            <a:solidFill>
              <a:schemeClr val="tx1"/>
            </a:solidFill>
          </a:endParaRPr>
        </a:p>
      </dgm:t>
    </dgm:pt>
    <dgm:pt modelId="{6B6D1F3D-035A-41AF-B1F7-98E4A9E775B6}" type="parTrans" cxnId="{38E1AE5B-1831-4CEF-8262-82E52FF248EB}">
      <dgm:prSet/>
      <dgm:spPr/>
      <dgm:t>
        <a:bodyPr/>
        <a:lstStyle/>
        <a:p>
          <a:endParaRPr lang="en-GB"/>
        </a:p>
      </dgm:t>
    </dgm:pt>
    <dgm:pt modelId="{E6B33811-688C-4DEC-86D8-CD479BEB213E}" type="sibTrans" cxnId="{38E1AE5B-1831-4CEF-8262-82E52FF248EB}">
      <dgm:prSet/>
      <dgm:spPr/>
      <dgm:t>
        <a:bodyPr/>
        <a:lstStyle/>
        <a:p>
          <a:endParaRPr lang="en-GB"/>
        </a:p>
      </dgm:t>
    </dgm:pt>
    <dgm:pt modelId="{A8E886B4-7EEC-4C8F-B094-2C2F96013E60}" type="pres">
      <dgm:prSet presAssocID="{05B3ACDF-7A4F-4A0F-9843-216318A3FB44}" presName="CompostProcess" presStyleCnt="0">
        <dgm:presLayoutVars>
          <dgm:dir/>
          <dgm:resizeHandles val="exact"/>
        </dgm:presLayoutVars>
      </dgm:prSet>
      <dgm:spPr/>
    </dgm:pt>
    <dgm:pt modelId="{AAD5E048-4954-4112-A6CF-AED130366616}" type="pres">
      <dgm:prSet presAssocID="{05B3ACDF-7A4F-4A0F-9843-216318A3FB44}" presName="arrow" presStyleLbl="bgShp" presStyleIdx="0" presStyleCnt="1"/>
      <dgm:spPr/>
    </dgm:pt>
    <dgm:pt modelId="{C0737765-6018-4C10-805B-7AA9B8F4CED6}" type="pres">
      <dgm:prSet presAssocID="{05B3ACDF-7A4F-4A0F-9843-216318A3FB44}" presName="linearProcess" presStyleCnt="0"/>
      <dgm:spPr/>
    </dgm:pt>
    <dgm:pt modelId="{639ED206-CCC5-422A-9037-213C2F8D3C8B}" type="pres">
      <dgm:prSet presAssocID="{54C49FCF-D031-41A2-A07C-E93D380FB811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24C3AA8-7827-4A79-B81B-77E8E0675881}" type="pres">
      <dgm:prSet presAssocID="{E59AE0F6-8E6D-463C-ABE3-B777D4794904}" presName="sibTrans" presStyleCnt="0"/>
      <dgm:spPr/>
    </dgm:pt>
    <dgm:pt modelId="{170D37F2-641D-4075-AC15-07FC0429FC4A}" type="pres">
      <dgm:prSet presAssocID="{25A6A7D9-A5E1-4602-9DB0-C4C0EE4D0504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880C88A-D838-4A80-BECF-03016EC1B591}" type="pres">
      <dgm:prSet presAssocID="{17C0E59B-D8C5-4AFD-9D5A-03D48F3E1B1A}" presName="sibTrans" presStyleCnt="0"/>
      <dgm:spPr/>
    </dgm:pt>
    <dgm:pt modelId="{3CC84783-9E82-4177-B3AE-79823FE588E1}" type="pres">
      <dgm:prSet presAssocID="{190A9688-75A7-47C3-BC46-652E0B7C1C33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46EFCA4-9CEE-419F-B56F-9B1273CF331D}" type="pres">
      <dgm:prSet presAssocID="{AC337DF5-6C24-41EA-8DE7-46A4D512C9BE}" presName="sibTrans" presStyleCnt="0"/>
      <dgm:spPr/>
    </dgm:pt>
    <dgm:pt modelId="{C43DCF76-BDEE-4650-9FA6-0B70D22CA119}" type="pres">
      <dgm:prSet presAssocID="{68E8492B-3808-4DBF-A875-C1F5669A5C0A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FC087E0-73CE-4E30-8733-A701E27D6C34}" type="presOf" srcId="{05B3ACDF-7A4F-4A0F-9843-216318A3FB44}" destId="{A8E886B4-7EEC-4C8F-B094-2C2F96013E60}" srcOrd="0" destOrd="0" presId="urn:microsoft.com/office/officeart/2005/8/layout/hProcess9"/>
    <dgm:cxn modelId="{0D59E0CE-75B1-46BB-8F05-0D7A0AFA80C0}" srcId="{05B3ACDF-7A4F-4A0F-9843-216318A3FB44}" destId="{54C49FCF-D031-41A2-A07C-E93D380FB811}" srcOrd="0" destOrd="0" parTransId="{E53B45CF-F79F-4651-9D16-815201046595}" sibTransId="{E59AE0F6-8E6D-463C-ABE3-B777D4794904}"/>
    <dgm:cxn modelId="{ED2FA61F-06F1-4D61-BC0C-5BCCDEC4AA42}" type="presOf" srcId="{54C49FCF-D031-41A2-A07C-E93D380FB811}" destId="{639ED206-CCC5-422A-9037-213C2F8D3C8B}" srcOrd="0" destOrd="0" presId="urn:microsoft.com/office/officeart/2005/8/layout/hProcess9"/>
    <dgm:cxn modelId="{8D424BFC-C9EF-406D-A237-796787C382EE}" type="presOf" srcId="{25A6A7D9-A5E1-4602-9DB0-C4C0EE4D0504}" destId="{170D37F2-641D-4075-AC15-07FC0429FC4A}" srcOrd="0" destOrd="0" presId="urn:microsoft.com/office/officeart/2005/8/layout/hProcess9"/>
    <dgm:cxn modelId="{9CD0DBB5-99A4-4CD6-BF2B-35807FB0A9A9}" srcId="{05B3ACDF-7A4F-4A0F-9843-216318A3FB44}" destId="{190A9688-75A7-47C3-BC46-652E0B7C1C33}" srcOrd="2" destOrd="0" parTransId="{E3CC5318-5BBF-4D9F-85EF-CD05F972FAD0}" sibTransId="{AC337DF5-6C24-41EA-8DE7-46A4D512C9BE}"/>
    <dgm:cxn modelId="{84577F7A-F4C9-4B94-93FF-3D20A43C24F7}" srcId="{05B3ACDF-7A4F-4A0F-9843-216318A3FB44}" destId="{25A6A7D9-A5E1-4602-9DB0-C4C0EE4D0504}" srcOrd="1" destOrd="0" parTransId="{723A97D3-4473-486D-8A23-46CE4D40AFE4}" sibTransId="{17C0E59B-D8C5-4AFD-9D5A-03D48F3E1B1A}"/>
    <dgm:cxn modelId="{38E1AE5B-1831-4CEF-8262-82E52FF248EB}" srcId="{05B3ACDF-7A4F-4A0F-9843-216318A3FB44}" destId="{68E8492B-3808-4DBF-A875-C1F5669A5C0A}" srcOrd="3" destOrd="0" parTransId="{6B6D1F3D-035A-41AF-B1F7-98E4A9E775B6}" sibTransId="{E6B33811-688C-4DEC-86D8-CD479BEB213E}"/>
    <dgm:cxn modelId="{001CEDAC-1175-4E23-9E55-AE77500774C3}" type="presOf" srcId="{68E8492B-3808-4DBF-A875-C1F5669A5C0A}" destId="{C43DCF76-BDEE-4650-9FA6-0B70D22CA119}" srcOrd="0" destOrd="0" presId="urn:microsoft.com/office/officeart/2005/8/layout/hProcess9"/>
    <dgm:cxn modelId="{42917B8D-E5D7-4783-8113-7BD029E91169}" type="presOf" srcId="{190A9688-75A7-47C3-BC46-652E0B7C1C33}" destId="{3CC84783-9E82-4177-B3AE-79823FE588E1}" srcOrd="0" destOrd="0" presId="urn:microsoft.com/office/officeart/2005/8/layout/hProcess9"/>
    <dgm:cxn modelId="{B7C7295F-A97E-4D56-AFDD-964DBBAB5FA4}" type="presParOf" srcId="{A8E886B4-7EEC-4C8F-B094-2C2F96013E60}" destId="{AAD5E048-4954-4112-A6CF-AED130366616}" srcOrd="0" destOrd="0" presId="urn:microsoft.com/office/officeart/2005/8/layout/hProcess9"/>
    <dgm:cxn modelId="{B1FC5D13-F336-45FD-BF1D-9DEE8895B2D1}" type="presParOf" srcId="{A8E886B4-7EEC-4C8F-B094-2C2F96013E60}" destId="{C0737765-6018-4C10-805B-7AA9B8F4CED6}" srcOrd="1" destOrd="0" presId="urn:microsoft.com/office/officeart/2005/8/layout/hProcess9"/>
    <dgm:cxn modelId="{96B7241C-F6E8-4B28-8EB4-81911425D291}" type="presParOf" srcId="{C0737765-6018-4C10-805B-7AA9B8F4CED6}" destId="{639ED206-CCC5-422A-9037-213C2F8D3C8B}" srcOrd="0" destOrd="0" presId="urn:microsoft.com/office/officeart/2005/8/layout/hProcess9"/>
    <dgm:cxn modelId="{684011B7-39D5-429D-A48B-5596D0284EBF}" type="presParOf" srcId="{C0737765-6018-4C10-805B-7AA9B8F4CED6}" destId="{524C3AA8-7827-4A79-B81B-77E8E0675881}" srcOrd="1" destOrd="0" presId="urn:microsoft.com/office/officeart/2005/8/layout/hProcess9"/>
    <dgm:cxn modelId="{7FC03DDB-1E6F-47B7-BE9A-2010EE17F9B0}" type="presParOf" srcId="{C0737765-6018-4C10-805B-7AA9B8F4CED6}" destId="{170D37F2-641D-4075-AC15-07FC0429FC4A}" srcOrd="2" destOrd="0" presId="urn:microsoft.com/office/officeart/2005/8/layout/hProcess9"/>
    <dgm:cxn modelId="{0C0A55A4-93EE-421E-816A-01CF3C67A3B9}" type="presParOf" srcId="{C0737765-6018-4C10-805B-7AA9B8F4CED6}" destId="{B880C88A-D838-4A80-BECF-03016EC1B591}" srcOrd="3" destOrd="0" presId="urn:microsoft.com/office/officeart/2005/8/layout/hProcess9"/>
    <dgm:cxn modelId="{AACFD8D0-5516-463B-AEC1-E0013CF9D1DC}" type="presParOf" srcId="{C0737765-6018-4C10-805B-7AA9B8F4CED6}" destId="{3CC84783-9E82-4177-B3AE-79823FE588E1}" srcOrd="4" destOrd="0" presId="urn:microsoft.com/office/officeart/2005/8/layout/hProcess9"/>
    <dgm:cxn modelId="{EEE857BA-80E6-4455-AB22-22BEB704E795}" type="presParOf" srcId="{C0737765-6018-4C10-805B-7AA9B8F4CED6}" destId="{246EFCA4-9CEE-419F-B56F-9B1273CF331D}" srcOrd="5" destOrd="0" presId="urn:microsoft.com/office/officeart/2005/8/layout/hProcess9"/>
    <dgm:cxn modelId="{0294A528-748F-4704-BD77-5A9D693B6BE4}" type="presParOf" srcId="{C0737765-6018-4C10-805B-7AA9B8F4CED6}" destId="{C43DCF76-BDEE-4650-9FA6-0B70D22CA119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998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817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726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782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17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159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591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733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128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536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590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231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1314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2236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5148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9549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0487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6336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092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8941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3370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8005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340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7318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9655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574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363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2087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0061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03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3880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867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046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5B5BB-BDE2-4851-B5D5-2A7E4F66E803}" type="datetimeFigureOut">
              <a:rPr lang="en-US" smtClean="0"/>
              <a:t>12/1/2017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AEDA0-058C-4823-ADB9-DF7941C1F0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00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338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8832A-FC8D-405E-B2EA-465FD34F359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3D6E8-99E0-48A8-8E9A-200EEE224F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370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8985161" cy="2870089"/>
          </a:xfrm>
        </p:spPr>
        <p:txBody>
          <a:bodyPr>
            <a:normAutofit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1800" dirty="0" smtClean="0"/>
              <a:t>Government of the Republic of Zambia</a:t>
            </a:r>
            <a:r>
              <a:rPr lang="en-US" dirty="0"/>
              <a:t/>
            </a:r>
            <a:br>
              <a:rPr lang="en-US" dirty="0"/>
            </a:br>
            <a:r>
              <a:rPr lang="en-US" sz="5300" dirty="0" smtClean="0"/>
              <a:t/>
            </a:r>
            <a:br>
              <a:rPr lang="en-US" sz="5300" dirty="0" smtClean="0"/>
            </a:br>
            <a:endParaRPr lang="en-US" sz="53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16688"/>
            <a:ext cx="9144000" cy="2141112"/>
          </a:xfrm>
        </p:spPr>
        <p:txBody>
          <a:bodyPr>
            <a:normAutofit fontScale="92500" lnSpcReduction="20000"/>
          </a:bodyPr>
          <a:lstStyle/>
          <a:p>
            <a:r>
              <a:rPr lang="en-US" sz="4000" dirty="0" smtClean="0"/>
              <a:t>Decentralisation Implementation for </a:t>
            </a:r>
            <a:r>
              <a:rPr lang="en-US" sz="4000" dirty="0" smtClean="0"/>
              <a:t>Social Protection Sector</a:t>
            </a:r>
            <a:endParaRPr lang="en-US" sz="4000" dirty="0" smtClean="0"/>
          </a:p>
          <a:p>
            <a:r>
              <a:rPr lang="en-US" sz="2000" dirty="0" smtClean="0"/>
              <a:t>Presentation to </a:t>
            </a:r>
            <a:r>
              <a:rPr lang="en-US" sz="2000" dirty="0" smtClean="0"/>
              <a:t>Zambia 2017 Social Protection Week, 1</a:t>
            </a:r>
            <a:r>
              <a:rPr lang="en-US" sz="2000" baseline="30000" dirty="0" smtClean="0"/>
              <a:t>st</a:t>
            </a:r>
            <a:r>
              <a:rPr lang="en-US" sz="2000" dirty="0" smtClean="0"/>
              <a:t> December 2017 – Lusaka</a:t>
            </a:r>
          </a:p>
          <a:p>
            <a:endParaRPr lang="en-US" sz="2000" dirty="0"/>
          </a:p>
          <a:p>
            <a:r>
              <a:rPr lang="en-US" sz="3000" dirty="0" smtClean="0"/>
              <a:t>#ZSP2017</a:t>
            </a:r>
            <a:endParaRPr lang="en-US" sz="3000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2006" y="991674"/>
            <a:ext cx="1352281" cy="117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148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Current status </a:t>
            </a:r>
            <a:r>
              <a:rPr lang="en-GB" sz="3200" dirty="0"/>
              <a:t>of Decentralisation in Zambia</a:t>
            </a:r>
            <a:r>
              <a:rPr lang="en-GB" sz="3200" dirty="0" smtClean="0"/>
              <a:t>; nature and scope. </a:t>
            </a:r>
            <a:r>
              <a:rPr lang="en-GB" sz="3200" dirty="0"/>
              <a:t/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 smtClean="0"/>
              <a:t>Zambia has attained huge strides towards the implementation of decentralisation</a:t>
            </a:r>
          </a:p>
          <a:p>
            <a:r>
              <a:rPr lang="en-GB" dirty="0" smtClean="0"/>
              <a:t>Governments have grappled with the challenge of improving the quality of life for all citizens since independence – reduce poverty, inequality, marginalisation and vulnerability, provide effective services, better incomes through steady jobs, give citizens an effective voice in (local) governance…..</a:t>
            </a:r>
          </a:p>
          <a:p>
            <a:r>
              <a:rPr lang="en-GB" dirty="0" smtClean="0"/>
              <a:t>Evidence abounds all globally showing that improving the quality of peoples’ lives (especially in rural and marginalised urban areas) is best achieved through </a:t>
            </a:r>
            <a:r>
              <a:rPr lang="en-GB" b="1" dirty="0" smtClean="0"/>
              <a:t>empowering citizens to participate </a:t>
            </a:r>
            <a:r>
              <a:rPr lang="en-GB" dirty="0" smtClean="0"/>
              <a:t>in </a:t>
            </a:r>
            <a:r>
              <a:rPr lang="en-GB" b="1" dirty="0" smtClean="0"/>
              <a:t>organised and well supported Local Governments</a:t>
            </a:r>
            <a:r>
              <a:rPr lang="en-GB" dirty="0"/>
              <a:t> </a:t>
            </a:r>
            <a:r>
              <a:rPr lang="en-GB" dirty="0" smtClean="0"/>
              <a:t>whether in </a:t>
            </a:r>
            <a:r>
              <a:rPr lang="en-GB" b="1" dirty="0" smtClean="0"/>
              <a:t>Federal</a:t>
            </a:r>
            <a:r>
              <a:rPr lang="en-GB" dirty="0" smtClean="0"/>
              <a:t> or </a:t>
            </a:r>
            <a:r>
              <a:rPr lang="en-GB" b="1" dirty="0" smtClean="0"/>
              <a:t>Unitary</a:t>
            </a:r>
            <a:r>
              <a:rPr lang="en-GB" dirty="0" smtClean="0"/>
              <a:t> states.</a:t>
            </a:r>
          </a:p>
          <a:p>
            <a:r>
              <a:rPr lang="en-GB" dirty="0" smtClean="0"/>
              <a:t>Zambia has had mixed experiences with local government since independence….typically weak local governance and equally weak citizen participation.</a:t>
            </a:r>
          </a:p>
          <a:p>
            <a:r>
              <a:rPr lang="en-GB" dirty="0" smtClean="0"/>
              <a:t>Fragmented and poorly </a:t>
            </a:r>
            <a:r>
              <a:rPr lang="en-GB" b="1" dirty="0" smtClean="0"/>
              <a:t>resourced</a:t>
            </a:r>
            <a:r>
              <a:rPr lang="en-GB" dirty="0" smtClean="0"/>
              <a:t> local governments</a:t>
            </a:r>
            <a:r>
              <a:rPr lang="en-GB" dirty="0"/>
              <a:t> </a:t>
            </a:r>
            <a:r>
              <a:rPr lang="en-GB" dirty="0" smtClean="0"/>
              <a:t>characterised by minimal </a:t>
            </a:r>
            <a:r>
              <a:rPr lang="en-GB" dirty="0">
                <a:solidFill>
                  <a:prstClr val="black"/>
                </a:solidFill>
              </a:rPr>
              <a:t>accountability </a:t>
            </a:r>
            <a:r>
              <a:rPr lang="en-GB" dirty="0" smtClean="0">
                <a:solidFill>
                  <a:prstClr val="black"/>
                </a:solidFill>
              </a:rPr>
              <a:t>(</a:t>
            </a:r>
            <a:r>
              <a:rPr lang="en-GB" dirty="0" smtClean="0"/>
              <a:t>downward to citizens and upward to Central Government) resulted in poor service delivery. </a:t>
            </a:r>
          </a:p>
          <a:p>
            <a:r>
              <a:rPr lang="en-GB" dirty="0" smtClean="0"/>
              <a:t>Government passed National Decentralisation Policy (2002) and Revised in 2013 to address the foregoing.</a:t>
            </a:r>
          </a:p>
          <a:p>
            <a:r>
              <a:rPr lang="en-US" dirty="0" smtClean="0"/>
              <a:t>Steady </a:t>
            </a:r>
            <a:r>
              <a:rPr lang="en-US" dirty="0"/>
              <a:t>improvement since 1991 and more so, since 2011</a:t>
            </a:r>
          </a:p>
          <a:p>
            <a:r>
              <a:rPr lang="en-GB" dirty="0" smtClean="0"/>
              <a:t>2016 Constitution has legislated decentralised governance for the first time in </a:t>
            </a:r>
            <a:r>
              <a:rPr lang="en-GB" dirty="0" err="1" smtClean="0"/>
              <a:t>Zambias</a:t>
            </a:r>
            <a:r>
              <a:rPr lang="en-GB" dirty="0" smtClean="0"/>
              <a:t>’ history.</a:t>
            </a:r>
          </a:p>
          <a:p>
            <a:pPr lvl="1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45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Current status </a:t>
            </a:r>
            <a:r>
              <a:rPr lang="en-GB" sz="3200" dirty="0"/>
              <a:t>of Decentralisation in </a:t>
            </a:r>
            <a:r>
              <a:rPr lang="en-GB" sz="3200" dirty="0" smtClean="0"/>
              <a:t>Zambia; nature and scope.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40971"/>
            <a:ext cx="11395166" cy="5434149"/>
          </a:xfrm>
        </p:spPr>
        <p:txBody>
          <a:bodyPr>
            <a:no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GB" sz="3400" b="1" dirty="0" smtClean="0"/>
              <a:t>Key Objective</a:t>
            </a:r>
            <a:r>
              <a:rPr lang="en-GB" sz="3400" dirty="0" smtClean="0"/>
              <a:t>; Restructure </a:t>
            </a:r>
            <a:r>
              <a:rPr lang="en-GB" sz="3400" dirty="0"/>
              <a:t>intergovernmental  relations (political, technical, fiscal and administrative) between Central and Local </a:t>
            </a:r>
            <a:r>
              <a:rPr lang="en-GB" sz="3400" dirty="0" smtClean="0"/>
              <a:t>Governments</a:t>
            </a:r>
            <a:endParaRPr lang="en-GB" sz="3400" dirty="0"/>
          </a:p>
          <a:p>
            <a:r>
              <a:rPr lang="en-GB" sz="3400" b="1" dirty="0" smtClean="0"/>
              <a:t>Key Expected outcome</a:t>
            </a:r>
            <a:r>
              <a:rPr lang="en-GB" sz="3400" dirty="0" smtClean="0"/>
              <a:t>; New 4 level Model of the public service providing </a:t>
            </a:r>
            <a:r>
              <a:rPr lang="en-GB" sz="3400" u="sng" dirty="0" smtClean="0"/>
              <a:t>greater efficiency and effectiveness at ALL levels</a:t>
            </a:r>
            <a:r>
              <a:rPr lang="en-GB" sz="3400" b="1" dirty="0" smtClean="0"/>
              <a:t> </a:t>
            </a:r>
            <a:r>
              <a:rPr lang="en-GB" sz="3400" dirty="0" smtClean="0"/>
              <a:t>through;</a:t>
            </a:r>
          </a:p>
          <a:p>
            <a:pPr lvl="1"/>
            <a:r>
              <a:rPr lang="en-GB" sz="3400" dirty="0"/>
              <a:t>Re-assignment of </a:t>
            </a:r>
            <a:r>
              <a:rPr lang="en-GB" sz="3400" dirty="0" smtClean="0"/>
              <a:t>public functions </a:t>
            </a:r>
            <a:r>
              <a:rPr lang="en-GB" sz="3400" dirty="0"/>
              <a:t>and resources </a:t>
            </a:r>
            <a:r>
              <a:rPr lang="en-GB" sz="3400" dirty="0" smtClean="0"/>
              <a:t>between </a:t>
            </a:r>
            <a:r>
              <a:rPr lang="en-GB" sz="3400" dirty="0"/>
              <a:t>all </a:t>
            </a:r>
            <a:r>
              <a:rPr lang="en-GB" sz="3400" dirty="0" smtClean="0"/>
              <a:t>levels of Public Service supported by </a:t>
            </a:r>
            <a:r>
              <a:rPr lang="en-GB" sz="3400" b="1" dirty="0" smtClean="0"/>
              <a:t>“finance follows function” </a:t>
            </a:r>
            <a:r>
              <a:rPr lang="en-GB" sz="3400" dirty="0" smtClean="0"/>
              <a:t>approach </a:t>
            </a:r>
            <a:r>
              <a:rPr lang="en-US" sz="3400" dirty="0" smtClean="0"/>
              <a:t>(</a:t>
            </a:r>
            <a:r>
              <a:rPr lang="en-US" sz="3400" dirty="0"/>
              <a:t>essentially a Zero cost transaction)</a:t>
            </a:r>
            <a:r>
              <a:rPr lang="en-GB" sz="3400" dirty="0" smtClean="0"/>
              <a:t>. </a:t>
            </a:r>
          </a:p>
          <a:p>
            <a:pPr lvl="1"/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828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Current status </a:t>
            </a:r>
            <a:r>
              <a:rPr lang="en-GB" sz="3200" dirty="0"/>
              <a:t>of Decentralisation in </a:t>
            </a:r>
            <a:r>
              <a:rPr lang="en-GB" sz="3200" dirty="0" smtClean="0"/>
              <a:t>Zambia; nature and scope.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40971"/>
            <a:ext cx="11395166" cy="5434149"/>
          </a:xfrm>
        </p:spPr>
        <p:txBody>
          <a:bodyPr>
            <a:noAutofit/>
          </a:bodyPr>
          <a:lstStyle/>
          <a:p>
            <a:pPr lvl="1"/>
            <a:r>
              <a:rPr lang="en-US" sz="3400" dirty="0" smtClean="0"/>
              <a:t>Improving ability of </a:t>
            </a:r>
            <a:r>
              <a:rPr lang="en-US" sz="3400" dirty="0"/>
              <a:t>Central Government to focus on Core and Strategic </a:t>
            </a:r>
            <a:r>
              <a:rPr lang="en-US" sz="3400" dirty="0" smtClean="0"/>
              <a:t>functions </a:t>
            </a:r>
            <a:r>
              <a:rPr lang="en-US" sz="3400" dirty="0"/>
              <a:t>of </a:t>
            </a:r>
            <a:r>
              <a:rPr lang="en-US" sz="3400" b="1" dirty="0" smtClean="0"/>
              <a:t>“governing” </a:t>
            </a:r>
            <a:r>
              <a:rPr lang="en-US" sz="3400" dirty="0"/>
              <a:t>e.g., Policy and </a:t>
            </a:r>
            <a:r>
              <a:rPr lang="en-US" sz="3400" dirty="0" smtClean="0"/>
              <a:t>Legislation, Standard setting, Performance management, large scale undertakings, Capacity development of lower institutions…..</a:t>
            </a:r>
            <a:endParaRPr lang="en-US" sz="3400" dirty="0"/>
          </a:p>
          <a:p>
            <a:pPr lvl="1"/>
            <a:r>
              <a:rPr lang="en-GB" sz="3400" dirty="0">
                <a:solidFill>
                  <a:prstClr val="black"/>
                </a:solidFill>
              </a:rPr>
              <a:t>Integrated and increased capacities and resources of local governments at district level to assume responsibility for mobilising citizens for development and local </a:t>
            </a:r>
            <a:r>
              <a:rPr lang="en-GB" sz="3400" b="1" dirty="0">
                <a:solidFill>
                  <a:prstClr val="black"/>
                </a:solidFill>
              </a:rPr>
              <a:t>“brick on brick”</a:t>
            </a:r>
            <a:r>
              <a:rPr lang="en-GB" sz="3400" dirty="0">
                <a:solidFill>
                  <a:prstClr val="black"/>
                </a:solidFill>
              </a:rPr>
              <a:t> functions and thereby generate greater effectiveness and impact of public service in lives of citizens.</a:t>
            </a:r>
            <a:endParaRPr lang="en-US" sz="3400" dirty="0">
              <a:solidFill>
                <a:prstClr val="black"/>
              </a:solidFill>
            </a:endParaRPr>
          </a:p>
          <a:p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41165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Current status </a:t>
            </a:r>
            <a:r>
              <a:rPr lang="en-GB" sz="3200" dirty="0"/>
              <a:t>of Decentralisation in </a:t>
            </a:r>
            <a:r>
              <a:rPr lang="en-GB" sz="3200" dirty="0" smtClean="0"/>
              <a:t>Zambia; nature and scope.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267097"/>
            <a:ext cx="11264537" cy="5408023"/>
          </a:xfrm>
        </p:spPr>
        <p:txBody>
          <a:bodyPr>
            <a:normAutofit/>
          </a:bodyPr>
          <a:lstStyle/>
          <a:p>
            <a:pPr lvl="1"/>
            <a:r>
              <a:rPr lang="en-GB" sz="3600" dirty="0" smtClean="0"/>
              <a:t>Deepening and providing structure for “voices” of citizens, and other actors in local service planning and delivery through establishment of Ward Development Committees - WDCs,</a:t>
            </a:r>
          </a:p>
          <a:p>
            <a:pPr lvl="1"/>
            <a:r>
              <a:rPr lang="en-GB" sz="3600" dirty="0" smtClean="0"/>
              <a:t>Encouraging Innovative approaches to public service delivery such as Public Private Partnerships.</a:t>
            </a:r>
          </a:p>
          <a:p>
            <a:pPr lvl="1">
              <a:buNone/>
            </a:pPr>
            <a:endParaRPr lang="en-GB" sz="36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578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Current status </a:t>
            </a:r>
            <a:r>
              <a:rPr lang="en-US" sz="3600" dirty="0"/>
              <a:t>of </a:t>
            </a:r>
            <a:r>
              <a:rPr lang="en-US" sz="3600" dirty="0" err="1"/>
              <a:t>Decentralisation</a:t>
            </a:r>
            <a:r>
              <a:rPr lang="en-US" sz="3600" dirty="0"/>
              <a:t> in </a:t>
            </a:r>
            <a:r>
              <a:rPr lang="en-US" sz="3600" dirty="0" smtClean="0"/>
              <a:t>Zambia; </a:t>
            </a:r>
            <a:br>
              <a:rPr lang="en-US" sz="3600" dirty="0" smtClean="0"/>
            </a:br>
            <a:r>
              <a:rPr lang="en-US" sz="3600" dirty="0" smtClean="0"/>
              <a:t>progress to date.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957353"/>
          </a:xfrm>
        </p:spPr>
        <p:txBody>
          <a:bodyPr>
            <a:normAutofit/>
          </a:bodyPr>
          <a:lstStyle/>
          <a:p>
            <a:r>
              <a:rPr lang="en-US" dirty="0" smtClean="0"/>
              <a:t>Functions </a:t>
            </a:r>
            <a:r>
              <a:rPr lang="en-US" dirty="0"/>
              <a:t>specified in 2016 </a:t>
            </a:r>
            <a:r>
              <a:rPr lang="en-US" dirty="0" smtClean="0"/>
              <a:t>constitution and stipulated in Circular </a:t>
            </a:r>
            <a:r>
              <a:rPr lang="en-US" dirty="0"/>
              <a:t>No 10 of </a:t>
            </a:r>
            <a:r>
              <a:rPr lang="en-US" dirty="0" smtClean="0"/>
              <a:t>2014 now at different stages of devolution.</a:t>
            </a:r>
            <a:endParaRPr lang="en-US" dirty="0"/>
          </a:p>
          <a:p>
            <a:r>
              <a:rPr lang="en-GB" dirty="0" smtClean="0"/>
              <a:t>Overall policy and key legislative instruments now in place (Constitution, Revised National Decentralisation Policy and operational circulars) or under finalisation (LG Act/Public Finance Act)</a:t>
            </a:r>
          </a:p>
          <a:p>
            <a:r>
              <a:rPr lang="en-GB" dirty="0" smtClean="0"/>
              <a:t>Constitution has mandated the review and amendment of all relevant sector legislation to reflect new constitutional position on decentralisation.</a:t>
            </a:r>
          </a:p>
          <a:p>
            <a:endParaRPr lang="en-GB" sz="2600" dirty="0" smtClean="0"/>
          </a:p>
          <a:p>
            <a:endParaRPr lang="en-GB" sz="2600" dirty="0"/>
          </a:p>
          <a:p>
            <a:pPr lvl="1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782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Current status </a:t>
            </a:r>
            <a:r>
              <a:rPr lang="en-US" sz="3600" dirty="0"/>
              <a:t>of </a:t>
            </a:r>
            <a:r>
              <a:rPr lang="en-US" sz="3600" dirty="0" err="1"/>
              <a:t>Decentralisation</a:t>
            </a:r>
            <a:r>
              <a:rPr lang="en-US" sz="3600" dirty="0"/>
              <a:t> in </a:t>
            </a:r>
            <a:r>
              <a:rPr lang="en-US" sz="3600" dirty="0" smtClean="0"/>
              <a:t>Zambia; </a:t>
            </a:r>
            <a:br>
              <a:rPr lang="en-US" sz="3600" dirty="0" smtClean="0"/>
            </a:br>
            <a:r>
              <a:rPr lang="en-US" sz="3600" dirty="0" smtClean="0"/>
              <a:t>progress to date.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5035730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All councils have been restructured to assume devolved functions and resources (</a:t>
            </a:r>
            <a:r>
              <a:rPr lang="en-US" dirty="0" smtClean="0"/>
              <a:t>Over 100,000 civil servants to be transferred from Central Government to Councils with matching fiscal resources for recurrent and capital expenditure).</a:t>
            </a:r>
          </a:p>
          <a:p>
            <a:r>
              <a:rPr lang="en-US" dirty="0" smtClean="0"/>
              <a:t>Provincial and District Administration to be restructured shortly</a:t>
            </a:r>
          </a:p>
          <a:p>
            <a:r>
              <a:rPr lang="en-GB" dirty="0" smtClean="0"/>
              <a:t>Devolving Ministries (Phase 1 in Circular No 10 of 2014) have Devolution Plans approved by Cabinet Office</a:t>
            </a:r>
          </a:p>
          <a:p>
            <a:r>
              <a:rPr lang="en-US" dirty="0" smtClean="0"/>
              <a:t>Phase 1 functions are in course of being integrated into current portfolio of Council functions – Administrative reporting to Councils by Heads of Devolved Departments in more than 90 % of districts.</a:t>
            </a:r>
          </a:p>
          <a:p>
            <a:endParaRPr lang="en-GB" sz="2600" dirty="0" smtClean="0"/>
          </a:p>
          <a:p>
            <a:endParaRPr lang="en-GB" sz="2600" dirty="0"/>
          </a:p>
          <a:p>
            <a:pPr lvl="1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482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Current status </a:t>
            </a:r>
            <a:r>
              <a:rPr lang="en-US" sz="3600" dirty="0"/>
              <a:t>of </a:t>
            </a:r>
            <a:r>
              <a:rPr lang="en-US" sz="3600" dirty="0" err="1"/>
              <a:t>Decentralisation</a:t>
            </a:r>
            <a:r>
              <a:rPr lang="en-US" sz="3600" dirty="0"/>
              <a:t> in </a:t>
            </a:r>
            <a:r>
              <a:rPr lang="en-US" sz="3600" dirty="0" smtClean="0"/>
              <a:t>Zambia; </a:t>
            </a:r>
            <a:br>
              <a:rPr lang="en-US" sz="3600" dirty="0" smtClean="0"/>
            </a:br>
            <a:r>
              <a:rPr lang="en-US" sz="3600" dirty="0" smtClean="0"/>
              <a:t>progress to date.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600" u="sng" dirty="0" smtClean="0"/>
              <a:t>Legislation</a:t>
            </a:r>
            <a:r>
              <a:rPr lang="en-GB" sz="2600" dirty="0" smtClean="0"/>
              <a:t> for transfer of Human Resources (Service Commissions Act of 2016) and decentralised HR management now in place. </a:t>
            </a:r>
            <a:r>
              <a:rPr lang="en-US" sz="2600" dirty="0"/>
              <a:t>(Devolution is the most effective way to build capacity of districts)</a:t>
            </a:r>
          </a:p>
          <a:p>
            <a:r>
              <a:rPr lang="en-GB" sz="2600" u="sng" dirty="0" smtClean="0"/>
              <a:t>Mechanisms</a:t>
            </a:r>
            <a:r>
              <a:rPr lang="en-GB" sz="2600" dirty="0" smtClean="0"/>
              <a:t> for transfer of Human Resources and Finances have been finalised, approved and are being put into operation. (Guidelines to Circular No 10 of 2014)</a:t>
            </a:r>
            <a:endParaRPr lang="en-GB" sz="2600" dirty="0"/>
          </a:p>
          <a:p>
            <a:r>
              <a:rPr lang="en-GB" sz="2600" u="sng" dirty="0" smtClean="0"/>
              <a:t>Legislation</a:t>
            </a:r>
            <a:r>
              <a:rPr lang="en-GB" sz="2600" dirty="0" smtClean="0"/>
              <a:t> to facilitate transfer of fiscal resources stands approved (Amendment No 12 of LG Act of 2014) and facilitating draft amendments to the Public Finance Act have been finalised.</a:t>
            </a:r>
          </a:p>
          <a:p>
            <a:r>
              <a:rPr lang="en-GB" sz="2600" u="sng" dirty="0" smtClean="0"/>
              <a:t>Mechanisms</a:t>
            </a:r>
            <a:r>
              <a:rPr lang="en-GB" sz="2600" dirty="0" smtClean="0"/>
              <a:t> for Fiscal Decentralisation  - Inter-Governmental Fiscal Architecture (IFA) has been approved in 2017 in readiness for full application starting in 2018 (LGEF in use already)</a:t>
            </a:r>
          </a:p>
          <a:p>
            <a:r>
              <a:rPr lang="en-GB" sz="2600" dirty="0" smtClean="0"/>
              <a:t>Office of Auditor General to provide external Audit of Councils. </a:t>
            </a:r>
          </a:p>
          <a:p>
            <a:r>
              <a:rPr lang="en-GB" sz="2600" dirty="0" smtClean="0"/>
              <a:t>Fiscal resources </a:t>
            </a:r>
            <a:r>
              <a:rPr lang="en-GB" sz="2600" dirty="0"/>
              <a:t>currently applied in the delivery of </a:t>
            </a:r>
            <a:r>
              <a:rPr lang="en-GB" sz="2600" dirty="0" smtClean="0"/>
              <a:t>devolved functions scheduled to follow functions </a:t>
            </a:r>
            <a:r>
              <a:rPr lang="en-GB" sz="2600" b="1" dirty="0" smtClean="0"/>
              <a:t>starting</a:t>
            </a:r>
            <a:r>
              <a:rPr lang="en-GB" sz="2600" dirty="0" smtClean="0"/>
              <a:t> in 2018</a:t>
            </a:r>
          </a:p>
          <a:p>
            <a:r>
              <a:rPr lang="en-GB" sz="2600" dirty="0" smtClean="0"/>
              <a:t>Measures to improve official relations at district level being implemented </a:t>
            </a:r>
            <a:endParaRPr lang="en-GB" sz="2600" dirty="0"/>
          </a:p>
          <a:p>
            <a:r>
              <a:rPr lang="en-US" sz="2600" dirty="0" smtClean="0"/>
              <a:t>Approximately </a:t>
            </a:r>
            <a:r>
              <a:rPr lang="en-US" sz="2600" dirty="0"/>
              <a:t>80% of 1625 Ward Development Committees (WDCs) established to provide for citizen participation.</a:t>
            </a:r>
          </a:p>
          <a:p>
            <a:endParaRPr lang="en-GB" sz="2600" dirty="0"/>
          </a:p>
          <a:p>
            <a:pPr lvl="1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9080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Process and Timelines for Implementation of Decentralisation in Zambia;  </a:t>
            </a:r>
            <a:endParaRPr lang="en-GB" sz="31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3060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Challenges associated with Implementation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000" b="1" dirty="0"/>
              <a:t>Context</a:t>
            </a:r>
          </a:p>
          <a:p>
            <a:pPr lvl="1"/>
            <a:r>
              <a:rPr lang="en-GB" sz="2000" dirty="0"/>
              <a:t>Strong overarching legacy of centralisation (resistance) affecting institutions and mind-sets at all levels</a:t>
            </a:r>
          </a:p>
          <a:p>
            <a:pPr lvl="1"/>
            <a:r>
              <a:rPr lang="en-GB" sz="2000" dirty="0"/>
              <a:t>Widely held poor image of Councils in HRM and service delivery</a:t>
            </a:r>
          </a:p>
          <a:p>
            <a:r>
              <a:rPr lang="en-GB" sz="2000" b="1" dirty="0"/>
              <a:t>Complexity</a:t>
            </a:r>
          </a:p>
          <a:p>
            <a:pPr lvl="1"/>
            <a:r>
              <a:rPr lang="en-GB" sz="2000" dirty="0"/>
              <a:t>Decentralisation reform covers a </a:t>
            </a:r>
            <a:r>
              <a:rPr lang="en-GB" sz="2000" dirty="0" smtClean="0"/>
              <a:t>very wide number </a:t>
            </a:r>
            <a:r>
              <a:rPr lang="en-GB" sz="2000" dirty="0"/>
              <a:t>of functions and </a:t>
            </a:r>
            <a:r>
              <a:rPr lang="en-GB" sz="2000" dirty="0" smtClean="0"/>
              <a:t>actors at different levels</a:t>
            </a:r>
            <a:endParaRPr lang="en-GB" sz="2000" dirty="0"/>
          </a:p>
          <a:p>
            <a:pPr lvl="1"/>
            <a:r>
              <a:rPr lang="en-GB" sz="2000" dirty="0"/>
              <a:t> Interrelationships between objectives and outcomes </a:t>
            </a:r>
            <a:r>
              <a:rPr lang="en-GB" sz="2000" dirty="0" smtClean="0"/>
              <a:t>may not be immediately </a:t>
            </a:r>
            <a:r>
              <a:rPr lang="en-GB" sz="2000" dirty="0"/>
              <a:t>visible to most </a:t>
            </a:r>
            <a:r>
              <a:rPr lang="en-GB" sz="2000" dirty="0" smtClean="0"/>
              <a:t>actors – leading to </a:t>
            </a:r>
            <a:r>
              <a:rPr lang="en-GB" sz="2000" b="1" dirty="0" smtClean="0"/>
              <a:t>unintended resistance </a:t>
            </a:r>
            <a:endParaRPr lang="en-GB" sz="2000" b="1" dirty="0"/>
          </a:p>
          <a:p>
            <a:pPr lvl="1"/>
            <a:r>
              <a:rPr lang="en-GB" sz="2000" dirty="0"/>
              <a:t> O</a:t>
            </a:r>
            <a:r>
              <a:rPr lang="en-GB" sz="2000" dirty="0" smtClean="0"/>
              <a:t>utcomes </a:t>
            </a:r>
            <a:r>
              <a:rPr lang="en-GB" sz="2000" dirty="0"/>
              <a:t>cannot be easily predicted by most actors </a:t>
            </a:r>
            <a:r>
              <a:rPr lang="en-GB" sz="2000" dirty="0" smtClean="0"/>
              <a:t>making it </a:t>
            </a:r>
            <a:r>
              <a:rPr lang="en-GB" sz="2000" dirty="0"/>
              <a:t>difficult to </a:t>
            </a:r>
            <a:r>
              <a:rPr lang="en-GB" sz="2000" b="1" dirty="0"/>
              <a:t>incentivise</a:t>
            </a:r>
            <a:r>
              <a:rPr lang="en-GB" sz="2000" dirty="0"/>
              <a:t> them</a:t>
            </a:r>
          </a:p>
          <a:p>
            <a:r>
              <a:rPr lang="en-GB" sz="2000" b="1" dirty="0"/>
              <a:t>Programme management</a:t>
            </a:r>
          </a:p>
          <a:p>
            <a:pPr lvl="1"/>
            <a:r>
              <a:rPr lang="en-GB" sz="2000" dirty="0" smtClean="0"/>
              <a:t>Many activities at different level pose a substantial </a:t>
            </a:r>
            <a:r>
              <a:rPr lang="en-GB" sz="2000" dirty="0"/>
              <a:t>programme management </a:t>
            </a:r>
            <a:r>
              <a:rPr lang="en-GB" sz="2000" dirty="0" smtClean="0"/>
              <a:t>challenge</a:t>
            </a:r>
          </a:p>
          <a:p>
            <a:pPr lvl="1"/>
            <a:r>
              <a:rPr lang="en-GB" sz="2000" dirty="0" smtClean="0"/>
              <a:t>Capacity to process expanded demand for new legislation and amendments</a:t>
            </a:r>
          </a:p>
        </p:txBody>
      </p:sp>
    </p:spTree>
    <p:extLst>
      <p:ext uri="{BB962C8B-B14F-4D97-AF65-F5344CB8AC3E}">
        <p14:creationId xmlns:p14="http://schemas.microsoft.com/office/powerpoint/2010/main" val="4112668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Challenges associated with Implementation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sz="2000" b="1" dirty="0">
                <a:solidFill>
                  <a:prstClr val="black"/>
                </a:solidFill>
              </a:rPr>
              <a:t>Institutional instability</a:t>
            </a:r>
          </a:p>
          <a:p>
            <a:pPr lvl="1"/>
            <a:r>
              <a:rPr lang="en-GB" sz="2000" dirty="0">
                <a:solidFill>
                  <a:prstClr val="black"/>
                </a:solidFill>
              </a:rPr>
              <a:t>Rapid staff transfers between </a:t>
            </a:r>
            <a:r>
              <a:rPr lang="en-GB" sz="2000" dirty="0" smtClean="0">
                <a:solidFill>
                  <a:prstClr val="black"/>
                </a:solidFill>
              </a:rPr>
              <a:t>institutions </a:t>
            </a:r>
            <a:r>
              <a:rPr lang="en-GB" sz="2000" dirty="0">
                <a:solidFill>
                  <a:prstClr val="black"/>
                </a:solidFill>
              </a:rPr>
              <a:t>often </a:t>
            </a:r>
            <a:r>
              <a:rPr lang="en-GB" sz="2000" dirty="0" smtClean="0">
                <a:solidFill>
                  <a:prstClr val="black"/>
                </a:solidFill>
              </a:rPr>
              <a:t>takes away </a:t>
            </a:r>
            <a:r>
              <a:rPr lang="en-GB" sz="2000" dirty="0">
                <a:solidFill>
                  <a:prstClr val="black"/>
                </a:solidFill>
              </a:rPr>
              <a:t>vital </a:t>
            </a:r>
            <a:r>
              <a:rPr lang="en-GB" sz="2000" dirty="0" smtClean="0">
                <a:solidFill>
                  <a:prstClr val="black"/>
                </a:solidFill>
              </a:rPr>
              <a:t>institutional memory</a:t>
            </a:r>
            <a:endParaRPr lang="en-GB" sz="2000" dirty="0">
              <a:solidFill>
                <a:prstClr val="black"/>
              </a:solidFill>
            </a:endParaRPr>
          </a:p>
          <a:p>
            <a:r>
              <a:rPr lang="en-GB" sz="2000" b="1" dirty="0"/>
              <a:t>HRM – Capacity development</a:t>
            </a:r>
          </a:p>
          <a:p>
            <a:pPr lvl="1"/>
            <a:r>
              <a:rPr lang="en-GB" sz="2000" dirty="0"/>
              <a:t>Securing appropriate managerial talent at district level </a:t>
            </a:r>
          </a:p>
          <a:p>
            <a:pPr lvl="1"/>
            <a:r>
              <a:rPr lang="en-GB" sz="2000" dirty="0"/>
              <a:t>Assumption by LGSC of substantial role for HRM capacity (100,000 plus civil servants from circa 15,000)  </a:t>
            </a:r>
          </a:p>
          <a:p>
            <a:pPr lvl="1"/>
            <a:r>
              <a:rPr lang="en-GB" sz="2000" dirty="0"/>
              <a:t>Enhancing role of local institutions </a:t>
            </a:r>
            <a:r>
              <a:rPr lang="en-GB" sz="2000" b="1" dirty="0"/>
              <a:t>(including Civil Society) </a:t>
            </a:r>
            <a:r>
              <a:rPr lang="en-GB" sz="2000" dirty="0"/>
              <a:t>in management of devolved functions</a:t>
            </a:r>
            <a:endParaRPr lang="en-GB" sz="2000" b="1" dirty="0"/>
          </a:p>
          <a:p>
            <a:r>
              <a:rPr lang="en-GB" sz="2000" b="1" dirty="0" smtClean="0"/>
              <a:t>Reporting/Communication</a:t>
            </a:r>
            <a:endParaRPr lang="en-GB" sz="2000" b="1" dirty="0"/>
          </a:p>
          <a:p>
            <a:pPr lvl="1"/>
            <a:r>
              <a:rPr lang="en-GB" sz="2000" dirty="0"/>
              <a:t>Development of harmonised accountability/reporting by Councils to Provinces and National level.</a:t>
            </a:r>
          </a:p>
          <a:p>
            <a:pPr lvl="1"/>
            <a:r>
              <a:rPr lang="en-GB" sz="2000" dirty="0"/>
              <a:t>Enhancing M/E </a:t>
            </a:r>
            <a:r>
              <a:rPr lang="en-GB" sz="2000" dirty="0" smtClean="0"/>
              <a:t>functions </a:t>
            </a:r>
            <a:r>
              <a:rPr lang="en-GB" sz="2000" dirty="0"/>
              <a:t>at national and provincial level. </a:t>
            </a:r>
          </a:p>
          <a:p>
            <a:pPr lvl="1"/>
            <a:r>
              <a:rPr lang="en-GB" sz="2000" dirty="0"/>
              <a:t>High cost of public sensitisation has affected implementation</a:t>
            </a:r>
          </a:p>
          <a:p>
            <a:pPr marL="457200" lvl="1" indent="0">
              <a:buNone/>
            </a:pPr>
            <a:endParaRPr lang="en-GB" sz="2000" dirty="0"/>
          </a:p>
          <a:p>
            <a:pPr lvl="1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4935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Conclusion…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Plan will use existing capacities while building additional capacities through the implementation process</a:t>
            </a:r>
          </a:p>
          <a:p>
            <a:r>
              <a:rPr lang="en-US" dirty="0" smtClean="0"/>
              <a:t>Effective implementation of </a:t>
            </a:r>
            <a:r>
              <a:rPr lang="en-US" dirty="0" err="1" smtClean="0"/>
              <a:t>decentralisation</a:t>
            </a:r>
            <a:r>
              <a:rPr lang="en-US" dirty="0" smtClean="0"/>
              <a:t> policy and other provisions in the Constitution will be essential for </a:t>
            </a:r>
            <a:r>
              <a:rPr lang="en-US" smtClean="0"/>
              <a:t>the success.</a:t>
            </a:r>
            <a:endParaRPr lang="en-US" dirty="0" smtClean="0"/>
          </a:p>
          <a:p>
            <a:r>
              <a:rPr lang="en-US" dirty="0" smtClean="0"/>
              <a:t>Renewed mindsets required</a:t>
            </a:r>
          </a:p>
          <a:p>
            <a:r>
              <a:rPr lang="en-US" dirty="0" smtClean="0"/>
              <a:t>Much progress has been attained…but much remains to be done. With your treasured support, the task will be accomplished.</a:t>
            </a:r>
          </a:p>
          <a:p>
            <a:r>
              <a:rPr lang="en-US" b="1" dirty="0" smtClean="0"/>
              <a:t>Thank you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176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</TotalTime>
  <Words>1118</Words>
  <Application>Microsoft Office PowerPoint</Application>
  <PresentationFormat>Widescreen</PresentationFormat>
  <Paragraphs>79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1_Office Theme</vt:lpstr>
      <vt:lpstr>2_Office Theme</vt:lpstr>
      <vt:lpstr> Government of the Republic of Zambia  </vt:lpstr>
      <vt:lpstr>Current status of Decentralisation in Zambia; nature and scope.  </vt:lpstr>
      <vt:lpstr>Current status of Decentralisation in Zambia; nature and scope.</vt:lpstr>
      <vt:lpstr>Current status of Decentralisation in Zambia; nature and scope.</vt:lpstr>
      <vt:lpstr>Current status of Decentralisation in Zambia; nature and scope.</vt:lpstr>
      <vt:lpstr>Current status of Decentralisation in Zambia;  progress to date.</vt:lpstr>
      <vt:lpstr>Current status of Decentralisation in Zambia;  progress to date.</vt:lpstr>
      <vt:lpstr>Current status of Decentralisation in Zambia;  progress to date.</vt:lpstr>
      <vt:lpstr>Process and Timelines for Implementation of Decentralisation in Zambia;  </vt:lpstr>
      <vt:lpstr>Challenges associated with Implementation</vt:lpstr>
      <vt:lpstr>Challenges associated with Implementation</vt:lpstr>
      <vt:lpstr>Conclusion…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7NDP Implementation and Coordination arrangements</dc:title>
  <dc:creator>Alfred Sakwiya</dc:creator>
  <cp:lastModifiedBy>ILO</cp:lastModifiedBy>
  <cp:revision>62</cp:revision>
  <dcterms:created xsi:type="dcterms:W3CDTF">2017-09-05T14:14:00Z</dcterms:created>
  <dcterms:modified xsi:type="dcterms:W3CDTF">2017-12-01T07:58:51Z</dcterms:modified>
</cp:coreProperties>
</file>