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4"/>
  </p:notesMasterIdLst>
  <p:sldIdLst>
    <p:sldId id="256" r:id="rId2"/>
    <p:sldId id="257" r:id="rId3"/>
    <p:sldId id="261" r:id="rId4"/>
    <p:sldId id="259" r:id="rId5"/>
    <p:sldId id="272" r:id="rId6"/>
    <p:sldId id="262" r:id="rId7"/>
    <p:sldId id="273" r:id="rId8"/>
    <p:sldId id="265" r:id="rId9"/>
    <p:sldId id="266" r:id="rId10"/>
    <p:sldId id="267" r:id="rId11"/>
    <p:sldId id="275" r:id="rId12"/>
    <p:sldId id="260" r:id="rId13"/>
    <p:sldId id="274" r:id="rId14"/>
    <p:sldId id="263" r:id="rId15"/>
    <p:sldId id="268" r:id="rId16"/>
    <p:sldId id="269" r:id="rId17"/>
    <p:sldId id="270" r:id="rId18"/>
    <p:sldId id="264" r:id="rId19"/>
    <p:sldId id="276" r:id="rId20"/>
    <p:sldId id="277" r:id="rId21"/>
    <p:sldId id="278" r:id="rId22"/>
    <p:sldId id="279" r:id="rId2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63B40"/>
    <a:srgbClr val="136E63"/>
    <a:srgbClr val="B3A919"/>
    <a:srgbClr val="E7E7E7"/>
    <a:srgbClr val="2C2A2D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>
        <p:scale>
          <a:sx n="60" d="100"/>
          <a:sy n="60" d="100"/>
        </p:scale>
        <p:origin x="-1422" y="-16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F81CFAE-511B-49B2-9984-F5613FBB3918}" type="datetimeFigureOut">
              <a:rPr lang="en-US" smtClean="0"/>
              <a:pPr/>
              <a:t>31/01/2012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CED9973-FB18-4A10-852B-DE78162E6039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FA418E-766E-4A41-B157-C9BEA799A63C}" type="datetime4">
              <a:rPr lang="nl-NL" smtClean="0"/>
              <a:pPr/>
              <a:t>31 januari 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E11C3D-5013-4443-8C1B-83CF8D57DB6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CD98F7-6921-4DED-BDDC-E2AD2752CEEF}" type="datetime4">
              <a:rPr lang="nl-NL" smtClean="0"/>
              <a:pPr/>
              <a:t>31 januari 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E11C3D-5013-4443-8C1B-83CF8D57DB6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158DC5-4720-4D01-9B8E-9C74D61EABD9}" type="datetime4">
              <a:rPr lang="nl-NL" smtClean="0"/>
              <a:pPr/>
              <a:t>31 januari 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E11C3D-5013-4443-8C1B-83CF8D57DB6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A1B502-2BDA-4001-9083-3310FD362EED}" type="datetime4">
              <a:rPr lang="nl-NL" smtClean="0"/>
              <a:pPr/>
              <a:t>31 januari 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E11C3D-5013-4443-8C1B-83CF8D57DB6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655137-FE35-41C2-A8BF-CD5FF7E7E453}" type="datetime4">
              <a:rPr lang="nl-NL" smtClean="0"/>
              <a:pPr/>
              <a:t>31 januari 2012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E11C3D-5013-4443-8C1B-83CF8D57DB6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36F7B6-61E9-4CFC-A228-B3D89713FA61}" type="datetime4">
              <a:rPr lang="nl-NL" smtClean="0"/>
              <a:pPr/>
              <a:t>31 januari 2012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E11C3D-5013-4443-8C1B-83CF8D57DB6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D1CE22-7587-4677-AB62-27462EDDD234}" type="datetime4">
              <a:rPr lang="nl-NL" smtClean="0"/>
              <a:pPr/>
              <a:t>31 januari 2012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E11C3D-5013-4443-8C1B-83CF8D57DB6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E1FB23-8E7A-403A-BCA2-F829D6740BCD}" type="datetime4">
              <a:rPr lang="nl-NL" smtClean="0"/>
              <a:pPr/>
              <a:t>31 januari 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E11C3D-5013-4443-8C1B-83CF8D57DB6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7353EF-B99B-4B99-8D1D-C78F3DB5E04F}" type="datetime4">
              <a:rPr lang="nl-NL" smtClean="0"/>
              <a:pPr/>
              <a:t>31 januari 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E11C3D-5013-4443-8C1B-83CF8D57DB6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F0C23B-63C6-4180-A1A5-CE338485BA93}" type="datetime4">
              <a:rPr lang="nl-NL" smtClean="0"/>
              <a:pPr/>
              <a:t>31 januari 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E11C3D-5013-4443-8C1B-83CF8D57DB6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511F66-5E11-4FF5-83A3-86F052548BC1}" type="datetime4">
              <a:rPr lang="nl-NL" smtClean="0"/>
              <a:pPr/>
              <a:t>31 januari 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E11C3D-5013-4443-8C1B-83CF8D57DB6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57BFD6-D6A8-4110-9D38-DB9A92598923}" type="datetime4">
              <a:rPr lang="nl-NL" smtClean="0"/>
              <a:pPr/>
              <a:t>31 januari 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AE11C3D-5013-4443-8C1B-83CF8D57DB60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7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8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9.png"/><Relationship Id="rId4" Type="http://schemas.openxmlformats.org/officeDocument/2006/relationships/image" Target="../media/image4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14348" y="4962548"/>
            <a:ext cx="8001056" cy="1346772"/>
          </a:xfrm>
        </p:spPr>
        <p:txBody>
          <a:bodyPr>
            <a:normAutofit/>
          </a:bodyPr>
          <a:lstStyle/>
          <a:p>
            <a:pPr algn="l"/>
            <a:r>
              <a:rPr lang="en-US" sz="2000" dirty="0" smtClean="0">
                <a:solidFill>
                  <a:srgbClr val="136E63"/>
                </a:solidFill>
                <a:latin typeface="Arial Black" pitchFamily="34" charset="0"/>
              </a:rPr>
              <a:t>Presentation First Draft Integrated Strategy Paper</a:t>
            </a:r>
          </a:p>
          <a:p>
            <a:pPr algn="l"/>
            <a:r>
              <a:rPr lang="en-US" sz="2000" dirty="0" smtClean="0">
                <a:solidFill>
                  <a:srgbClr val="136E63"/>
                </a:solidFill>
                <a:latin typeface="Arial Black" pitchFamily="34" charset="0"/>
              </a:rPr>
              <a:t>Steering Group, Phnom Penh, 31</a:t>
            </a:r>
            <a:r>
              <a:rPr lang="en-US" sz="2000" baseline="30000" dirty="0" smtClean="0">
                <a:solidFill>
                  <a:srgbClr val="136E63"/>
                </a:solidFill>
                <a:latin typeface="Arial Black" pitchFamily="34" charset="0"/>
              </a:rPr>
              <a:t>st</a:t>
            </a:r>
            <a:r>
              <a:rPr lang="en-US" sz="2000" dirty="0" smtClean="0">
                <a:solidFill>
                  <a:srgbClr val="136E63"/>
                </a:solidFill>
                <a:latin typeface="Arial Black" pitchFamily="34" charset="0"/>
              </a:rPr>
              <a:t> January 2012</a:t>
            </a:r>
          </a:p>
          <a:p>
            <a:pPr algn="l"/>
            <a:r>
              <a:rPr lang="en-US" sz="2000" dirty="0" smtClean="0">
                <a:solidFill>
                  <a:srgbClr val="136E63"/>
                </a:solidFill>
                <a:latin typeface="Arial Black" pitchFamily="34" charset="0"/>
              </a:rPr>
              <a:t>Arthur van de </a:t>
            </a:r>
            <a:r>
              <a:rPr lang="en-US" sz="2000" dirty="0" err="1" smtClean="0">
                <a:solidFill>
                  <a:srgbClr val="136E63"/>
                </a:solidFill>
                <a:latin typeface="Arial Black" pitchFamily="34" charset="0"/>
              </a:rPr>
              <a:t>Meerendonk</a:t>
            </a:r>
            <a:endParaRPr lang="en-US" sz="2000" dirty="0" smtClean="0">
              <a:solidFill>
                <a:srgbClr val="136E63"/>
              </a:solidFill>
              <a:latin typeface="Arial Black" pitchFamily="34" charset="0"/>
            </a:endParaRPr>
          </a:p>
          <a:p>
            <a:pPr algn="l"/>
            <a:endParaRPr lang="en-US" sz="2000" dirty="0">
              <a:solidFill>
                <a:srgbClr val="136E63"/>
              </a:solidFill>
              <a:latin typeface="Arial Black" pitchFamily="34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71469" y="-196765"/>
            <a:ext cx="2915278" cy="21856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Rectangle 4"/>
          <p:cNvSpPr/>
          <p:nvPr/>
        </p:nvSpPr>
        <p:spPr>
          <a:xfrm>
            <a:off x="0" y="1928802"/>
            <a:ext cx="9144000" cy="2571768"/>
          </a:xfrm>
          <a:prstGeom prst="rect">
            <a:avLst/>
          </a:prstGeom>
          <a:solidFill>
            <a:srgbClr val="263B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/>
          <p:cNvSpPr txBox="1"/>
          <p:nvPr/>
        </p:nvSpPr>
        <p:spPr>
          <a:xfrm>
            <a:off x="714348" y="2317616"/>
            <a:ext cx="8106124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 smtClean="0">
                <a:solidFill>
                  <a:srgbClr val="B3A919"/>
                </a:solidFill>
                <a:latin typeface="Arial" pitchFamily="34" charset="0"/>
                <a:cs typeface="Arial" pitchFamily="34" charset="0"/>
              </a:rPr>
              <a:t>Improving social protection and promoting employment</a:t>
            </a:r>
            <a:endParaRPr lang="en-US" sz="4400" dirty="0">
              <a:solidFill>
                <a:srgbClr val="B3A919"/>
              </a:solidFill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11" name="Straight Connector 10"/>
          <p:cNvCxnSpPr/>
          <p:nvPr/>
        </p:nvCxnSpPr>
        <p:spPr>
          <a:xfrm>
            <a:off x="0" y="1928802"/>
            <a:ext cx="9144000" cy="0"/>
          </a:xfrm>
          <a:prstGeom prst="line">
            <a:avLst/>
          </a:prstGeom>
          <a:ln w="127000">
            <a:solidFill>
              <a:srgbClr val="E7E7E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-24"/>
            <a:ext cx="9144000" cy="1357322"/>
          </a:xfrm>
          <a:solidFill>
            <a:schemeClr val="bg1"/>
          </a:solidFill>
        </p:spPr>
        <p:txBody>
          <a:bodyPr>
            <a:normAutofit/>
          </a:bodyPr>
          <a:lstStyle/>
          <a:p>
            <a:pPr algn="l"/>
            <a:r>
              <a:rPr lang="en-US" sz="1800" dirty="0" smtClean="0">
                <a:latin typeface="Arial" pitchFamily="34" charset="0"/>
                <a:cs typeface="Arial" pitchFamily="34" charset="0"/>
              </a:rPr>
              <a:t>						</a:t>
            </a:r>
            <a:endParaRPr lang="en-US" sz="1800" dirty="0">
              <a:solidFill>
                <a:srgbClr val="136E63"/>
              </a:solidFill>
              <a:latin typeface="Arial Black" pitchFamily="34" charset="0"/>
              <a:cs typeface="Arial" pitchFamily="34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9554" y="-140050"/>
            <a:ext cx="2070435" cy="15528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136E63"/>
                </a:solidFill>
                <a:latin typeface="Arial" pitchFamily="34" charset="0"/>
                <a:cs typeface="Arial" pitchFamily="34" charset="0"/>
              </a:rPr>
              <a:t>28 January 2012</a:t>
            </a:r>
            <a:endParaRPr lang="en-US" dirty="0">
              <a:solidFill>
                <a:srgbClr val="136E63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E11C3D-5013-4443-8C1B-83CF8D57DB60}" type="slidenum">
              <a:rPr lang="en-US" smtClean="0">
                <a:solidFill>
                  <a:srgbClr val="136E63"/>
                </a:solidFill>
                <a:latin typeface="Arial" pitchFamily="34" charset="0"/>
                <a:cs typeface="Arial" pitchFamily="34" charset="0"/>
              </a:rPr>
              <a:pPr/>
              <a:t>2</a:t>
            </a:fld>
            <a:endParaRPr lang="en-US" dirty="0">
              <a:solidFill>
                <a:srgbClr val="136E63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928926" y="6284936"/>
            <a:ext cx="4451386" cy="501650"/>
          </a:xfrm>
        </p:spPr>
        <p:txBody>
          <a:bodyPr/>
          <a:lstStyle/>
          <a:p>
            <a:r>
              <a:rPr lang="en-US" dirty="0" smtClean="0">
                <a:solidFill>
                  <a:srgbClr val="136E63"/>
                </a:solidFill>
                <a:latin typeface="Arial" pitchFamily="34" charset="0"/>
                <a:cs typeface="Arial" pitchFamily="34" charset="0"/>
              </a:rPr>
              <a:t>ILO/EU initiative  1</a:t>
            </a:r>
            <a:r>
              <a:rPr lang="en-US" baseline="30000" dirty="0" smtClean="0">
                <a:solidFill>
                  <a:srgbClr val="136E63"/>
                </a:solidFill>
                <a:latin typeface="Arial" pitchFamily="34" charset="0"/>
                <a:cs typeface="Arial" pitchFamily="34" charset="0"/>
              </a:rPr>
              <a:t>st</a:t>
            </a:r>
            <a:r>
              <a:rPr lang="en-US" dirty="0" smtClean="0">
                <a:solidFill>
                  <a:srgbClr val="136E63"/>
                </a:solidFill>
                <a:latin typeface="Arial" pitchFamily="34" charset="0"/>
                <a:cs typeface="Arial" pitchFamily="34" charset="0"/>
              </a:rPr>
              <a:t> draft IS Paper, Phnom Penh</a:t>
            </a:r>
            <a:endParaRPr lang="en-US" dirty="0">
              <a:solidFill>
                <a:srgbClr val="136E63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0" y="1142984"/>
            <a:ext cx="9144000" cy="785818"/>
          </a:xfrm>
          <a:prstGeom prst="rect">
            <a:avLst/>
          </a:prstGeom>
          <a:solidFill>
            <a:srgbClr val="263B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/>
          <p:cNvSpPr txBox="1"/>
          <p:nvPr/>
        </p:nvSpPr>
        <p:spPr>
          <a:xfrm>
            <a:off x="857224" y="1285860"/>
            <a:ext cx="564360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B3A919"/>
                </a:solidFill>
                <a:latin typeface="Arial Black" pitchFamily="34" charset="0"/>
              </a:rPr>
              <a:t>Outline</a:t>
            </a:r>
            <a:endParaRPr lang="en-US" sz="2400" dirty="0">
              <a:solidFill>
                <a:srgbClr val="B3A919"/>
              </a:solidFill>
              <a:latin typeface="Arial Black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885724" y="2143116"/>
            <a:ext cx="72866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136E63"/>
                </a:solidFill>
                <a:latin typeface="Arial" pitchFamily="34" charset="0"/>
                <a:cs typeface="Arial" pitchFamily="34" charset="0"/>
              </a:rPr>
              <a:t>Status of the Integrated Strategy Paper</a:t>
            </a:r>
            <a:endParaRPr lang="en-US" sz="2400" dirty="0">
              <a:solidFill>
                <a:srgbClr val="136E63"/>
              </a:solidFill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11" name="Straight Connector 10"/>
          <p:cNvCxnSpPr/>
          <p:nvPr/>
        </p:nvCxnSpPr>
        <p:spPr>
          <a:xfrm>
            <a:off x="0" y="6286520"/>
            <a:ext cx="9144000" cy="0"/>
          </a:xfrm>
          <a:prstGeom prst="line">
            <a:avLst/>
          </a:prstGeom>
          <a:ln w="127000">
            <a:solidFill>
              <a:srgbClr val="E7E7E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>
            <a:off x="-32" y="6215082"/>
            <a:ext cx="9144000" cy="0"/>
          </a:xfrm>
          <a:prstGeom prst="line">
            <a:avLst/>
          </a:prstGeom>
          <a:ln w="38100">
            <a:solidFill>
              <a:srgbClr val="263B4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410" name="AutoShape 2" descr="bullit-black.png"/>
          <p:cNvSpPr>
            <a:spLocks noChangeAspect="1" noChangeArrowheads="1"/>
          </p:cNvSpPr>
          <p:nvPr/>
        </p:nvSpPr>
        <p:spPr bwMode="auto">
          <a:xfrm>
            <a:off x="36513" y="-190500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17412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2910" y="1500174"/>
            <a:ext cx="85725" cy="85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7413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3568" y="2357430"/>
            <a:ext cx="85725" cy="85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7" name="TextBox 16"/>
          <p:cNvSpPr txBox="1"/>
          <p:nvPr/>
        </p:nvSpPr>
        <p:spPr>
          <a:xfrm>
            <a:off x="885724" y="2679303"/>
            <a:ext cx="72866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136E63"/>
                </a:solidFill>
                <a:latin typeface="Arial" pitchFamily="34" charset="0"/>
                <a:cs typeface="Arial" pitchFamily="34" charset="0"/>
              </a:rPr>
              <a:t>Core messages of CH2 of the current version</a:t>
            </a:r>
            <a:endParaRPr lang="en-US" sz="2400" dirty="0">
              <a:solidFill>
                <a:srgbClr val="136E63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899592" y="3255367"/>
            <a:ext cx="72866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136E63"/>
                </a:solidFill>
                <a:latin typeface="Arial" pitchFamily="34" charset="0"/>
                <a:cs typeface="Arial" pitchFamily="34" charset="0"/>
              </a:rPr>
              <a:t>Balancing the two strategies: NSPS/NES</a:t>
            </a:r>
            <a:endParaRPr lang="en-US" sz="2400" dirty="0">
              <a:solidFill>
                <a:srgbClr val="136E63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899592" y="5415607"/>
            <a:ext cx="72866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136E63"/>
                </a:solidFill>
                <a:latin typeface="Arial" pitchFamily="34" charset="0"/>
                <a:cs typeface="Arial" pitchFamily="34" charset="0"/>
              </a:rPr>
              <a:t>Questions for the Steering Group</a:t>
            </a:r>
            <a:endParaRPr lang="en-US" sz="2400" dirty="0">
              <a:solidFill>
                <a:srgbClr val="136E63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20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3568" y="2911227"/>
            <a:ext cx="85725" cy="85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1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3568" y="3487291"/>
            <a:ext cx="85725" cy="85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2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3568" y="4063355"/>
            <a:ext cx="85725" cy="85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3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3568" y="4495403"/>
            <a:ext cx="85725" cy="85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4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3568" y="4999459"/>
            <a:ext cx="85725" cy="85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5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3568" y="5647531"/>
            <a:ext cx="85725" cy="85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6" name="TextBox 25"/>
          <p:cNvSpPr txBox="1"/>
          <p:nvPr/>
        </p:nvSpPr>
        <p:spPr>
          <a:xfrm>
            <a:off x="899592" y="3831431"/>
            <a:ext cx="72866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136E63"/>
                </a:solidFill>
                <a:latin typeface="Arial" pitchFamily="34" charset="0"/>
                <a:cs typeface="Arial" pitchFamily="34" charset="0"/>
              </a:rPr>
              <a:t>NES: the main issues</a:t>
            </a:r>
            <a:endParaRPr lang="en-US" sz="2400" dirty="0">
              <a:solidFill>
                <a:srgbClr val="136E63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899592" y="4335487"/>
            <a:ext cx="72866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136E63"/>
                </a:solidFill>
                <a:latin typeface="Arial" pitchFamily="34" charset="0"/>
                <a:cs typeface="Arial" pitchFamily="34" charset="0"/>
              </a:rPr>
              <a:t>SP reform: a horizontal + vertical approach</a:t>
            </a:r>
            <a:endParaRPr lang="en-US" sz="2400" dirty="0">
              <a:solidFill>
                <a:srgbClr val="136E63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899592" y="4839543"/>
            <a:ext cx="72866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136E63"/>
                </a:solidFill>
                <a:latin typeface="Arial" pitchFamily="34" charset="0"/>
                <a:cs typeface="Arial" pitchFamily="34" charset="0"/>
              </a:rPr>
              <a:t>The governance framework</a:t>
            </a:r>
            <a:endParaRPr lang="en-US" sz="2400" dirty="0">
              <a:solidFill>
                <a:srgbClr val="136E63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-24"/>
            <a:ext cx="9144000" cy="1357322"/>
          </a:xfrm>
          <a:solidFill>
            <a:schemeClr val="bg1"/>
          </a:solidFill>
        </p:spPr>
        <p:txBody>
          <a:bodyPr>
            <a:normAutofit/>
          </a:bodyPr>
          <a:lstStyle/>
          <a:p>
            <a:pPr algn="l"/>
            <a:r>
              <a:rPr lang="en-US" sz="1800" dirty="0" smtClean="0">
                <a:latin typeface="Arial" pitchFamily="34" charset="0"/>
                <a:cs typeface="Arial" pitchFamily="34" charset="0"/>
              </a:rPr>
              <a:t>						</a:t>
            </a:r>
            <a:endParaRPr lang="en-US" sz="1800" dirty="0">
              <a:solidFill>
                <a:srgbClr val="136E63"/>
              </a:solidFill>
              <a:latin typeface="Arial Black" pitchFamily="34" charset="0"/>
              <a:cs typeface="Arial" pitchFamily="34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9554" y="-140050"/>
            <a:ext cx="2070435" cy="15528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136E63"/>
                </a:solidFill>
                <a:latin typeface="Arial" pitchFamily="34" charset="0"/>
                <a:cs typeface="Arial" pitchFamily="34" charset="0"/>
              </a:rPr>
              <a:t>28 January 2012</a:t>
            </a:r>
            <a:endParaRPr lang="en-US" dirty="0">
              <a:solidFill>
                <a:srgbClr val="136E63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E11C3D-5013-4443-8C1B-83CF8D57DB60}" type="slidenum">
              <a:rPr lang="en-US" smtClean="0">
                <a:solidFill>
                  <a:srgbClr val="136E63"/>
                </a:solidFill>
                <a:latin typeface="Arial" pitchFamily="34" charset="0"/>
                <a:cs typeface="Arial" pitchFamily="34" charset="0"/>
              </a:rPr>
              <a:pPr/>
              <a:t>3</a:t>
            </a:fld>
            <a:endParaRPr lang="en-US" dirty="0">
              <a:solidFill>
                <a:srgbClr val="136E63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928926" y="6284936"/>
            <a:ext cx="4451386" cy="501650"/>
          </a:xfrm>
        </p:spPr>
        <p:txBody>
          <a:bodyPr/>
          <a:lstStyle/>
          <a:p>
            <a:r>
              <a:rPr lang="en-US" dirty="0" smtClean="0">
                <a:solidFill>
                  <a:srgbClr val="136E63"/>
                </a:solidFill>
                <a:latin typeface="Arial" pitchFamily="34" charset="0"/>
                <a:cs typeface="Arial" pitchFamily="34" charset="0"/>
              </a:rPr>
              <a:t>ILO/EU initiative  1</a:t>
            </a:r>
            <a:r>
              <a:rPr lang="en-US" baseline="30000" dirty="0" smtClean="0">
                <a:solidFill>
                  <a:srgbClr val="136E63"/>
                </a:solidFill>
                <a:latin typeface="Arial" pitchFamily="34" charset="0"/>
                <a:cs typeface="Arial" pitchFamily="34" charset="0"/>
              </a:rPr>
              <a:t>st</a:t>
            </a:r>
            <a:r>
              <a:rPr lang="en-US" dirty="0" smtClean="0">
                <a:solidFill>
                  <a:srgbClr val="136E63"/>
                </a:solidFill>
                <a:latin typeface="Arial" pitchFamily="34" charset="0"/>
                <a:cs typeface="Arial" pitchFamily="34" charset="0"/>
              </a:rPr>
              <a:t> draft IS Paper, Phnom Penh</a:t>
            </a:r>
            <a:endParaRPr lang="en-US" dirty="0">
              <a:solidFill>
                <a:srgbClr val="136E63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0" y="1142984"/>
            <a:ext cx="9144000" cy="785818"/>
          </a:xfrm>
          <a:prstGeom prst="rect">
            <a:avLst/>
          </a:prstGeom>
          <a:solidFill>
            <a:srgbClr val="263B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/>
          <p:cNvSpPr txBox="1"/>
          <p:nvPr/>
        </p:nvSpPr>
        <p:spPr>
          <a:xfrm>
            <a:off x="857224" y="1285860"/>
            <a:ext cx="73871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B3A919"/>
                </a:solidFill>
                <a:latin typeface="Arial Black" pitchFamily="34" charset="0"/>
              </a:rPr>
              <a:t>status of this version of the report</a:t>
            </a:r>
            <a:endParaRPr lang="en-US" sz="2400" dirty="0">
              <a:solidFill>
                <a:srgbClr val="B3A919"/>
              </a:solidFill>
              <a:latin typeface="Arial Black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857224" y="2143116"/>
            <a:ext cx="82867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136E63"/>
                </a:solidFill>
                <a:latin typeface="Arial" pitchFamily="34" charset="0"/>
                <a:cs typeface="Arial" pitchFamily="34" charset="0"/>
              </a:rPr>
              <a:t>The report elaborates upon a number of earlier initiatives…</a:t>
            </a:r>
            <a:endParaRPr lang="en-US" sz="2400" dirty="0">
              <a:solidFill>
                <a:srgbClr val="136E63"/>
              </a:solidFill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11" name="Straight Connector 10"/>
          <p:cNvCxnSpPr/>
          <p:nvPr/>
        </p:nvCxnSpPr>
        <p:spPr>
          <a:xfrm>
            <a:off x="0" y="6286520"/>
            <a:ext cx="9144000" cy="0"/>
          </a:xfrm>
          <a:prstGeom prst="line">
            <a:avLst/>
          </a:prstGeom>
          <a:ln w="127000">
            <a:solidFill>
              <a:srgbClr val="E7E7E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>
            <a:off x="-32" y="6215082"/>
            <a:ext cx="9144000" cy="0"/>
          </a:xfrm>
          <a:prstGeom prst="line">
            <a:avLst/>
          </a:prstGeom>
          <a:ln w="38100">
            <a:solidFill>
              <a:srgbClr val="263B4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410" name="AutoShape 2" descr="bullit-black.png"/>
          <p:cNvSpPr>
            <a:spLocks noChangeAspect="1" noChangeArrowheads="1"/>
          </p:cNvSpPr>
          <p:nvPr/>
        </p:nvSpPr>
        <p:spPr bwMode="auto">
          <a:xfrm>
            <a:off x="36513" y="-190500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1741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13867" y="2914647"/>
            <a:ext cx="85725" cy="85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7412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42910" y="1500174"/>
            <a:ext cx="85725" cy="85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7413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14348" y="2357430"/>
            <a:ext cx="85725" cy="85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6" name="TextBox 15"/>
          <p:cNvSpPr txBox="1"/>
          <p:nvPr/>
        </p:nvSpPr>
        <p:spPr>
          <a:xfrm>
            <a:off x="971600" y="2786058"/>
            <a:ext cx="702828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solidFill>
                  <a:srgbClr val="263B40"/>
                </a:solidFill>
                <a:latin typeface="Arial" pitchFamily="34" charset="0"/>
                <a:cs typeface="Arial" pitchFamily="34" charset="0"/>
              </a:rPr>
              <a:t>RGCs NSDP Update 2009-13 and Rectangular Strategy …</a:t>
            </a:r>
            <a:endParaRPr lang="en-US" sz="1600" dirty="0">
              <a:solidFill>
                <a:srgbClr val="263B4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971600" y="5682734"/>
            <a:ext cx="770485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solidFill>
                  <a:srgbClr val="263B40"/>
                </a:solidFill>
                <a:latin typeface="Arial" pitchFamily="34" charset="0"/>
                <a:cs typeface="Arial" pitchFamily="34" charset="0"/>
              </a:rPr>
              <a:t>… the </a:t>
            </a:r>
            <a:r>
              <a:rPr lang="en-US" sz="1600" dirty="0" err="1" smtClean="0">
                <a:solidFill>
                  <a:srgbClr val="263B40"/>
                </a:solidFill>
                <a:latin typeface="Arial" pitchFamily="34" charset="0"/>
                <a:cs typeface="Arial" pitchFamily="34" charset="0"/>
              </a:rPr>
              <a:t>blanc</a:t>
            </a:r>
            <a:r>
              <a:rPr lang="en-US" sz="1600" dirty="0" smtClean="0">
                <a:solidFill>
                  <a:srgbClr val="263B40"/>
                </a:solidFill>
                <a:latin typeface="Arial" pitchFamily="34" charset="0"/>
                <a:cs typeface="Arial" pitchFamily="34" charset="0"/>
              </a:rPr>
              <a:t> parts will be elaborated following the discussions in the Steering Group</a:t>
            </a:r>
            <a:endParaRPr lang="en-US" sz="1600" dirty="0">
              <a:solidFill>
                <a:srgbClr val="263B4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971600" y="3284984"/>
            <a:ext cx="702828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solidFill>
                  <a:srgbClr val="263B40"/>
                </a:solidFill>
                <a:latin typeface="Arial" pitchFamily="34" charset="0"/>
                <a:cs typeface="Arial" pitchFamily="34" charset="0"/>
              </a:rPr>
              <a:t>RGCs NSPS framework</a:t>
            </a:r>
            <a:endParaRPr lang="en-US" sz="1600" dirty="0">
              <a:solidFill>
                <a:srgbClr val="263B4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971600" y="3717032"/>
            <a:ext cx="702828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solidFill>
                  <a:srgbClr val="263B40"/>
                </a:solidFill>
                <a:latin typeface="Arial" pitchFamily="34" charset="0"/>
                <a:cs typeface="Arial" pitchFamily="34" charset="0"/>
              </a:rPr>
              <a:t>ILOs background report on the need for a NES (</a:t>
            </a:r>
            <a:r>
              <a:rPr lang="en-US" sz="1600" dirty="0" err="1" smtClean="0">
                <a:solidFill>
                  <a:srgbClr val="263B40"/>
                </a:solidFill>
                <a:latin typeface="Arial" pitchFamily="34" charset="0"/>
                <a:cs typeface="Arial" pitchFamily="34" charset="0"/>
              </a:rPr>
              <a:t>Muqtada</a:t>
            </a:r>
            <a:r>
              <a:rPr lang="en-US" sz="1600" dirty="0" smtClean="0">
                <a:solidFill>
                  <a:srgbClr val="263B40"/>
                </a:solidFill>
                <a:latin typeface="Arial" pitchFamily="34" charset="0"/>
                <a:cs typeface="Arial" pitchFamily="34" charset="0"/>
              </a:rPr>
              <a:t> 2011)</a:t>
            </a:r>
            <a:endParaRPr lang="en-US" sz="1600" dirty="0">
              <a:solidFill>
                <a:srgbClr val="263B4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971600" y="4221088"/>
            <a:ext cx="702828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solidFill>
                  <a:srgbClr val="263B40"/>
                </a:solidFill>
                <a:latin typeface="Arial" pitchFamily="34" charset="0"/>
                <a:cs typeface="Arial" pitchFamily="34" charset="0"/>
              </a:rPr>
              <a:t>ILOs Social Protection Expenditure and Performance Review</a:t>
            </a:r>
            <a:endParaRPr lang="en-US" sz="1600" dirty="0">
              <a:solidFill>
                <a:srgbClr val="263B4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2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7584" y="3861048"/>
            <a:ext cx="85725" cy="85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2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7584" y="5791547"/>
            <a:ext cx="85725" cy="85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3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7584" y="4351387"/>
            <a:ext cx="85725" cy="85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4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13867" y="3415283"/>
            <a:ext cx="85725" cy="85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5" name="TextBox 24"/>
          <p:cNvSpPr txBox="1"/>
          <p:nvPr/>
        </p:nvSpPr>
        <p:spPr>
          <a:xfrm>
            <a:off x="899592" y="5157192"/>
            <a:ext cx="82867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136E63"/>
                </a:solidFill>
                <a:latin typeface="Arial" pitchFamily="34" charset="0"/>
                <a:cs typeface="Arial" pitchFamily="34" charset="0"/>
              </a:rPr>
              <a:t>The report is still ‘work in progress’ …</a:t>
            </a:r>
            <a:endParaRPr lang="en-US" sz="2400" dirty="0">
              <a:solidFill>
                <a:srgbClr val="136E63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26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5576" y="5373216"/>
            <a:ext cx="85725" cy="85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-24"/>
            <a:ext cx="9144000" cy="1357322"/>
          </a:xfrm>
          <a:solidFill>
            <a:schemeClr val="bg1"/>
          </a:solidFill>
        </p:spPr>
        <p:txBody>
          <a:bodyPr>
            <a:normAutofit/>
          </a:bodyPr>
          <a:lstStyle/>
          <a:p>
            <a:pPr algn="l"/>
            <a:r>
              <a:rPr lang="en-US" sz="1800" dirty="0" smtClean="0">
                <a:latin typeface="Arial" pitchFamily="34" charset="0"/>
                <a:cs typeface="Arial" pitchFamily="34" charset="0"/>
              </a:rPr>
              <a:t>						</a:t>
            </a:r>
            <a:endParaRPr lang="en-US" sz="1800" dirty="0">
              <a:solidFill>
                <a:srgbClr val="136E63"/>
              </a:solidFill>
              <a:latin typeface="Arial Black" pitchFamily="34" charset="0"/>
              <a:cs typeface="Arial" pitchFamily="34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9554" y="-140050"/>
            <a:ext cx="2070435" cy="15528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136E63"/>
                </a:solidFill>
                <a:latin typeface="Arial" pitchFamily="34" charset="0"/>
                <a:cs typeface="Arial" pitchFamily="34" charset="0"/>
              </a:rPr>
              <a:t>28 January 2012</a:t>
            </a:r>
            <a:endParaRPr lang="en-US" dirty="0">
              <a:solidFill>
                <a:srgbClr val="136E63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E11C3D-5013-4443-8C1B-83CF8D57DB60}" type="slidenum">
              <a:rPr lang="en-US" smtClean="0">
                <a:solidFill>
                  <a:srgbClr val="136E63"/>
                </a:solidFill>
                <a:latin typeface="Arial" pitchFamily="34" charset="0"/>
                <a:cs typeface="Arial" pitchFamily="34" charset="0"/>
              </a:rPr>
              <a:pPr/>
              <a:t>4</a:t>
            </a:fld>
            <a:endParaRPr lang="en-US" dirty="0">
              <a:solidFill>
                <a:srgbClr val="136E63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928926" y="6284936"/>
            <a:ext cx="4451386" cy="501650"/>
          </a:xfrm>
        </p:spPr>
        <p:txBody>
          <a:bodyPr/>
          <a:lstStyle/>
          <a:p>
            <a:r>
              <a:rPr lang="en-US" dirty="0" smtClean="0">
                <a:solidFill>
                  <a:srgbClr val="136E63"/>
                </a:solidFill>
                <a:latin typeface="Arial" pitchFamily="34" charset="0"/>
                <a:cs typeface="Arial" pitchFamily="34" charset="0"/>
              </a:rPr>
              <a:t>ILO/EU initiative  1</a:t>
            </a:r>
            <a:r>
              <a:rPr lang="en-US" baseline="30000" dirty="0" smtClean="0">
                <a:solidFill>
                  <a:srgbClr val="136E63"/>
                </a:solidFill>
                <a:latin typeface="Arial" pitchFamily="34" charset="0"/>
                <a:cs typeface="Arial" pitchFamily="34" charset="0"/>
              </a:rPr>
              <a:t>st</a:t>
            </a:r>
            <a:r>
              <a:rPr lang="en-US" dirty="0" smtClean="0">
                <a:solidFill>
                  <a:srgbClr val="136E63"/>
                </a:solidFill>
                <a:latin typeface="Arial" pitchFamily="34" charset="0"/>
                <a:cs typeface="Arial" pitchFamily="34" charset="0"/>
              </a:rPr>
              <a:t> draft IS Paper, Phnom Penh</a:t>
            </a:r>
            <a:endParaRPr lang="en-US" dirty="0">
              <a:solidFill>
                <a:srgbClr val="136E63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0" y="1142984"/>
            <a:ext cx="9144000" cy="785818"/>
          </a:xfrm>
          <a:prstGeom prst="rect">
            <a:avLst/>
          </a:prstGeom>
          <a:solidFill>
            <a:srgbClr val="263B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/>
          <p:cNvSpPr txBox="1"/>
          <p:nvPr/>
        </p:nvSpPr>
        <p:spPr>
          <a:xfrm>
            <a:off x="857224" y="1285860"/>
            <a:ext cx="564360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B3A919"/>
                </a:solidFill>
                <a:latin typeface="Arial Black" pitchFamily="34" charset="0"/>
              </a:rPr>
              <a:t>Main messages (CHAPTER 2)</a:t>
            </a:r>
            <a:endParaRPr lang="en-US" sz="2400" dirty="0">
              <a:solidFill>
                <a:srgbClr val="B3A919"/>
              </a:solidFill>
              <a:latin typeface="Arial Black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827584" y="2143116"/>
            <a:ext cx="72866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136E63"/>
                </a:solidFill>
                <a:latin typeface="Arial" pitchFamily="34" charset="0"/>
                <a:cs typeface="Arial" pitchFamily="34" charset="0"/>
              </a:rPr>
              <a:t>Economic growth needs a ‘social agenda’!</a:t>
            </a:r>
            <a:endParaRPr lang="en-US" sz="2400" dirty="0">
              <a:solidFill>
                <a:srgbClr val="136E63"/>
              </a:solidFill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11" name="Straight Connector 10"/>
          <p:cNvCxnSpPr/>
          <p:nvPr/>
        </p:nvCxnSpPr>
        <p:spPr>
          <a:xfrm>
            <a:off x="0" y="6286520"/>
            <a:ext cx="9144000" cy="0"/>
          </a:xfrm>
          <a:prstGeom prst="line">
            <a:avLst/>
          </a:prstGeom>
          <a:ln w="127000">
            <a:solidFill>
              <a:srgbClr val="E7E7E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>
            <a:off x="-32" y="6215082"/>
            <a:ext cx="9144000" cy="0"/>
          </a:xfrm>
          <a:prstGeom prst="line">
            <a:avLst/>
          </a:prstGeom>
          <a:ln w="38100">
            <a:solidFill>
              <a:srgbClr val="263B4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410" name="AutoShape 2" descr="bullit-black.png"/>
          <p:cNvSpPr>
            <a:spLocks noChangeAspect="1" noChangeArrowheads="1"/>
          </p:cNvSpPr>
          <p:nvPr/>
        </p:nvSpPr>
        <p:spPr bwMode="auto">
          <a:xfrm>
            <a:off x="36513" y="-190500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1741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13867" y="2708920"/>
            <a:ext cx="85725" cy="85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7412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42910" y="1500174"/>
            <a:ext cx="85725" cy="85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7413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83568" y="2357430"/>
            <a:ext cx="85725" cy="85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6" name="TextBox 15"/>
          <p:cNvSpPr txBox="1"/>
          <p:nvPr/>
        </p:nvSpPr>
        <p:spPr>
          <a:xfrm>
            <a:off x="1000100" y="2564904"/>
            <a:ext cx="77483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solidFill>
                  <a:srgbClr val="263B40"/>
                </a:solidFill>
                <a:latin typeface="Arial" pitchFamily="34" charset="0"/>
                <a:cs typeface="Arial" pitchFamily="34" charset="0"/>
              </a:rPr>
              <a:t>social protection, decent work standards ,and sound economic performances can be reconciled – international best practice testifies to this!   </a:t>
            </a:r>
            <a:endParaRPr lang="en-US" sz="1600" dirty="0">
              <a:solidFill>
                <a:srgbClr val="263B4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827584" y="3501008"/>
            <a:ext cx="72866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136E63"/>
                </a:solidFill>
                <a:latin typeface="Arial" pitchFamily="34" charset="0"/>
                <a:cs typeface="Arial" pitchFamily="34" charset="0"/>
              </a:rPr>
              <a:t>The NSPS needs to be complemented with a NES!</a:t>
            </a:r>
            <a:endParaRPr lang="en-US" sz="2400" dirty="0">
              <a:solidFill>
                <a:srgbClr val="136E63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8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83568" y="3717032"/>
            <a:ext cx="85725" cy="85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9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83568" y="4783435"/>
            <a:ext cx="85725" cy="85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0" name="TextBox 19"/>
          <p:cNvSpPr txBox="1"/>
          <p:nvPr/>
        </p:nvSpPr>
        <p:spPr>
          <a:xfrm>
            <a:off x="827584" y="4542219"/>
            <a:ext cx="728667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136E63"/>
                </a:solidFill>
                <a:latin typeface="Arial" pitchFamily="34" charset="0"/>
                <a:cs typeface="Arial" pitchFamily="34" charset="0"/>
              </a:rPr>
              <a:t>The implementation of both (NSPS + NES) needs to be embedded in a sound governance framework!</a:t>
            </a:r>
            <a:endParaRPr lang="en-US" sz="2400" dirty="0">
              <a:solidFill>
                <a:srgbClr val="136E63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043608" y="3954542"/>
            <a:ext cx="774836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solidFill>
                  <a:srgbClr val="263B40"/>
                </a:solidFill>
                <a:latin typeface="Arial" pitchFamily="34" charset="0"/>
                <a:cs typeface="Arial" pitchFamily="34" charset="0"/>
              </a:rPr>
              <a:t>there is a need for a National Employment Strategy to complement the NSPS </a:t>
            </a:r>
            <a:endParaRPr lang="en-US" sz="1600" dirty="0">
              <a:solidFill>
                <a:srgbClr val="263B4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1043608" y="5364505"/>
            <a:ext cx="77483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solidFill>
                  <a:srgbClr val="263B40"/>
                </a:solidFill>
                <a:latin typeface="Arial" pitchFamily="34" charset="0"/>
                <a:cs typeface="Arial" pitchFamily="34" charset="0"/>
              </a:rPr>
              <a:t>Coordinating social policies and ensuring consistency requires strong professional and (to some extent) politically independent institutions  </a:t>
            </a:r>
            <a:endParaRPr lang="en-US" sz="1600" dirty="0">
              <a:solidFill>
                <a:srgbClr val="263B4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23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7584" y="4077072"/>
            <a:ext cx="85725" cy="85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4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7584" y="5517232"/>
            <a:ext cx="85725" cy="85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-24"/>
            <a:ext cx="9144000" cy="1357322"/>
          </a:xfrm>
          <a:solidFill>
            <a:schemeClr val="bg1"/>
          </a:solidFill>
        </p:spPr>
        <p:txBody>
          <a:bodyPr>
            <a:normAutofit/>
          </a:bodyPr>
          <a:lstStyle/>
          <a:p>
            <a:pPr algn="l"/>
            <a:r>
              <a:rPr lang="en-US" sz="1800" dirty="0" smtClean="0">
                <a:latin typeface="Arial" pitchFamily="34" charset="0"/>
                <a:cs typeface="Arial" pitchFamily="34" charset="0"/>
              </a:rPr>
              <a:t>						</a:t>
            </a:r>
            <a:endParaRPr lang="en-US" sz="1800" dirty="0">
              <a:solidFill>
                <a:srgbClr val="136E63"/>
              </a:solidFill>
              <a:latin typeface="Arial Black" pitchFamily="34" charset="0"/>
              <a:cs typeface="Arial" pitchFamily="34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9554" y="-140050"/>
            <a:ext cx="2070435" cy="15528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136E63"/>
                </a:solidFill>
                <a:latin typeface="Arial" pitchFamily="34" charset="0"/>
                <a:cs typeface="Arial" pitchFamily="34" charset="0"/>
              </a:rPr>
              <a:t>28 January 2012</a:t>
            </a:r>
            <a:endParaRPr lang="en-US" dirty="0">
              <a:solidFill>
                <a:srgbClr val="136E63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E11C3D-5013-4443-8C1B-83CF8D57DB60}" type="slidenum">
              <a:rPr lang="en-US" smtClean="0">
                <a:solidFill>
                  <a:srgbClr val="136E63"/>
                </a:solidFill>
                <a:latin typeface="Arial" pitchFamily="34" charset="0"/>
                <a:cs typeface="Arial" pitchFamily="34" charset="0"/>
              </a:rPr>
              <a:pPr/>
              <a:t>5</a:t>
            </a:fld>
            <a:endParaRPr lang="en-US" dirty="0">
              <a:solidFill>
                <a:srgbClr val="136E63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928926" y="6284936"/>
            <a:ext cx="4451386" cy="501650"/>
          </a:xfrm>
        </p:spPr>
        <p:txBody>
          <a:bodyPr/>
          <a:lstStyle/>
          <a:p>
            <a:r>
              <a:rPr lang="en-US" dirty="0" smtClean="0">
                <a:solidFill>
                  <a:srgbClr val="136E63"/>
                </a:solidFill>
                <a:latin typeface="Arial" pitchFamily="34" charset="0"/>
                <a:cs typeface="Arial" pitchFamily="34" charset="0"/>
              </a:rPr>
              <a:t>ILO/EU initiative  1</a:t>
            </a:r>
            <a:r>
              <a:rPr lang="en-US" baseline="30000" dirty="0" smtClean="0">
                <a:solidFill>
                  <a:srgbClr val="136E63"/>
                </a:solidFill>
                <a:latin typeface="Arial" pitchFamily="34" charset="0"/>
                <a:cs typeface="Arial" pitchFamily="34" charset="0"/>
              </a:rPr>
              <a:t>st</a:t>
            </a:r>
            <a:r>
              <a:rPr lang="en-US" dirty="0" smtClean="0">
                <a:solidFill>
                  <a:srgbClr val="136E63"/>
                </a:solidFill>
                <a:latin typeface="Arial" pitchFamily="34" charset="0"/>
                <a:cs typeface="Arial" pitchFamily="34" charset="0"/>
              </a:rPr>
              <a:t> draft IS Paper, Phnom Penh</a:t>
            </a:r>
            <a:endParaRPr lang="en-US" dirty="0">
              <a:solidFill>
                <a:srgbClr val="136E63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0" y="1142984"/>
            <a:ext cx="9144000" cy="785818"/>
          </a:xfrm>
          <a:prstGeom prst="rect">
            <a:avLst/>
          </a:prstGeom>
          <a:solidFill>
            <a:srgbClr val="263B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/>
          <p:cNvSpPr txBox="1"/>
          <p:nvPr/>
        </p:nvSpPr>
        <p:spPr>
          <a:xfrm>
            <a:off x="857224" y="1285860"/>
            <a:ext cx="564360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B3A919"/>
                </a:solidFill>
                <a:latin typeface="Arial Black" pitchFamily="34" charset="0"/>
              </a:rPr>
              <a:t>Main messages (CHAPTER 2)</a:t>
            </a:r>
            <a:endParaRPr lang="en-US" sz="2400" dirty="0">
              <a:solidFill>
                <a:srgbClr val="B3A919"/>
              </a:solidFill>
              <a:latin typeface="Arial Black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827584" y="2143116"/>
            <a:ext cx="72866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136E63"/>
                </a:solidFill>
                <a:latin typeface="Arial" pitchFamily="34" charset="0"/>
                <a:cs typeface="Arial" pitchFamily="34" charset="0"/>
              </a:rPr>
              <a:t>Basic principles of sound governance</a:t>
            </a:r>
            <a:endParaRPr lang="en-US" sz="2400" dirty="0">
              <a:solidFill>
                <a:srgbClr val="136E63"/>
              </a:solidFill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11" name="Straight Connector 10"/>
          <p:cNvCxnSpPr/>
          <p:nvPr/>
        </p:nvCxnSpPr>
        <p:spPr>
          <a:xfrm>
            <a:off x="0" y="6286520"/>
            <a:ext cx="9144000" cy="0"/>
          </a:xfrm>
          <a:prstGeom prst="line">
            <a:avLst/>
          </a:prstGeom>
          <a:ln w="127000">
            <a:solidFill>
              <a:srgbClr val="E7E7E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>
            <a:off x="-32" y="6215082"/>
            <a:ext cx="9144000" cy="0"/>
          </a:xfrm>
          <a:prstGeom prst="line">
            <a:avLst/>
          </a:prstGeom>
          <a:ln w="38100">
            <a:solidFill>
              <a:srgbClr val="263B4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410" name="AutoShape 2" descr="bullit-black.png"/>
          <p:cNvSpPr>
            <a:spLocks noChangeAspect="1" noChangeArrowheads="1"/>
          </p:cNvSpPr>
          <p:nvPr/>
        </p:nvSpPr>
        <p:spPr bwMode="auto">
          <a:xfrm>
            <a:off x="36513" y="-190500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1741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13867" y="2708920"/>
            <a:ext cx="85725" cy="85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7412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42910" y="1500174"/>
            <a:ext cx="85725" cy="85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7413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83568" y="2357430"/>
            <a:ext cx="85725" cy="85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6" name="TextBox 15"/>
          <p:cNvSpPr txBox="1"/>
          <p:nvPr/>
        </p:nvSpPr>
        <p:spPr>
          <a:xfrm>
            <a:off x="1000100" y="2564904"/>
            <a:ext cx="77483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solidFill>
                  <a:srgbClr val="263B40"/>
                </a:solidFill>
                <a:latin typeface="Arial" pitchFamily="34" charset="0"/>
                <a:cs typeface="Arial" pitchFamily="34" charset="0"/>
              </a:rPr>
              <a:t>Government is capable to act – to enforce legislation, collect taxes and contributions and safeguard the interests of the vulnerable </a:t>
            </a:r>
            <a:endParaRPr lang="en-US" sz="1600" dirty="0">
              <a:solidFill>
                <a:srgbClr val="263B4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9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83568" y="5445224"/>
            <a:ext cx="85725" cy="85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0" name="TextBox 19"/>
          <p:cNvSpPr txBox="1"/>
          <p:nvPr/>
        </p:nvSpPr>
        <p:spPr>
          <a:xfrm>
            <a:off x="827584" y="5229200"/>
            <a:ext cx="728667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136E63"/>
                </a:solidFill>
                <a:latin typeface="Arial" pitchFamily="34" charset="0"/>
                <a:cs typeface="Arial" pitchFamily="34" charset="0"/>
              </a:rPr>
              <a:t>When these conditions are not in place, markets will fail to work in the benefit of the vulnerable</a:t>
            </a:r>
            <a:endParaRPr lang="en-US" sz="2400" dirty="0">
              <a:solidFill>
                <a:srgbClr val="136E63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043608" y="3954542"/>
            <a:ext cx="774836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solidFill>
                  <a:srgbClr val="263B40"/>
                </a:solidFill>
                <a:latin typeface="Arial" pitchFamily="34" charset="0"/>
                <a:cs typeface="Arial" pitchFamily="34" charset="0"/>
              </a:rPr>
              <a:t>Government policies must be predictable and consistent </a:t>
            </a:r>
            <a:endParaRPr lang="en-US" sz="1600" dirty="0">
              <a:solidFill>
                <a:srgbClr val="263B4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1043608" y="4437112"/>
            <a:ext cx="77483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solidFill>
                  <a:srgbClr val="263B40"/>
                </a:solidFill>
                <a:latin typeface="Arial" pitchFamily="34" charset="0"/>
                <a:cs typeface="Arial" pitchFamily="34" charset="0"/>
              </a:rPr>
              <a:t>The social dialogue has been institutionalized – to voice needs and translate them into policies and to redress conflicts of interest    </a:t>
            </a:r>
            <a:endParaRPr lang="en-US" sz="1600" dirty="0">
              <a:solidFill>
                <a:srgbClr val="263B4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23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7584" y="4077072"/>
            <a:ext cx="85725" cy="85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4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7584" y="4581128"/>
            <a:ext cx="85725" cy="85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5" name="TextBox 24"/>
          <p:cNvSpPr txBox="1"/>
          <p:nvPr/>
        </p:nvSpPr>
        <p:spPr>
          <a:xfrm>
            <a:off x="1043608" y="3212976"/>
            <a:ext cx="77483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solidFill>
                  <a:srgbClr val="263B40"/>
                </a:solidFill>
                <a:latin typeface="Arial" pitchFamily="34" charset="0"/>
                <a:cs typeface="Arial" pitchFamily="34" charset="0"/>
              </a:rPr>
              <a:t>Government should be accountable – procedures need to be transparent and checks and balances  need to be in place </a:t>
            </a:r>
            <a:endParaRPr lang="en-US" sz="1600" dirty="0">
              <a:solidFill>
                <a:srgbClr val="263B4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26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7584" y="3343275"/>
            <a:ext cx="85725" cy="85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-24"/>
            <a:ext cx="9144000" cy="1357322"/>
          </a:xfrm>
          <a:solidFill>
            <a:schemeClr val="bg1"/>
          </a:solidFill>
        </p:spPr>
        <p:txBody>
          <a:bodyPr>
            <a:normAutofit/>
          </a:bodyPr>
          <a:lstStyle/>
          <a:p>
            <a:pPr algn="l"/>
            <a:r>
              <a:rPr lang="en-US" sz="1800" dirty="0" smtClean="0">
                <a:latin typeface="Arial" pitchFamily="34" charset="0"/>
                <a:cs typeface="Arial" pitchFamily="34" charset="0"/>
              </a:rPr>
              <a:t>						</a:t>
            </a:r>
            <a:endParaRPr lang="en-US" sz="1800" dirty="0">
              <a:solidFill>
                <a:srgbClr val="136E63"/>
              </a:solidFill>
              <a:latin typeface="Arial Black" pitchFamily="34" charset="0"/>
              <a:cs typeface="Arial" pitchFamily="34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9554" y="-140050"/>
            <a:ext cx="2070435" cy="15528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136E63"/>
                </a:solidFill>
                <a:latin typeface="Arial" pitchFamily="34" charset="0"/>
                <a:cs typeface="Arial" pitchFamily="34" charset="0"/>
              </a:rPr>
              <a:t>28 January 2012</a:t>
            </a:r>
            <a:endParaRPr lang="en-US" dirty="0">
              <a:solidFill>
                <a:srgbClr val="136E63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E11C3D-5013-4443-8C1B-83CF8D57DB60}" type="slidenum">
              <a:rPr lang="en-US" smtClean="0">
                <a:solidFill>
                  <a:srgbClr val="136E63"/>
                </a:solidFill>
                <a:latin typeface="Arial" pitchFamily="34" charset="0"/>
                <a:cs typeface="Arial" pitchFamily="34" charset="0"/>
              </a:rPr>
              <a:pPr/>
              <a:t>6</a:t>
            </a:fld>
            <a:endParaRPr lang="en-US" dirty="0">
              <a:solidFill>
                <a:srgbClr val="136E63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928926" y="6284936"/>
            <a:ext cx="4451386" cy="501650"/>
          </a:xfrm>
        </p:spPr>
        <p:txBody>
          <a:bodyPr/>
          <a:lstStyle/>
          <a:p>
            <a:r>
              <a:rPr lang="en-US" dirty="0" smtClean="0">
                <a:solidFill>
                  <a:srgbClr val="136E63"/>
                </a:solidFill>
                <a:latin typeface="Arial" pitchFamily="34" charset="0"/>
                <a:cs typeface="Arial" pitchFamily="34" charset="0"/>
              </a:rPr>
              <a:t>ILO/EU initiative  1</a:t>
            </a:r>
            <a:r>
              <a:rPr lang="en-US" baseline="30000" dirty="0" smtClean="0">
                <a:solidFill>
                  <a:srgbClr val="136E63"/>
                </a:solidFill>
                <a:latin typeface="Arial" pitchFamily="34" charset="0"/>
                <a:cs typeface="Arial" pitchFamily="34" charset="0"/>
              </a:rPr>
              <a:t>st</a:t>
            </a:r>
            <a:r>
              <a:rPr lang="en-US" dirty="0" smtClean="0">
                <a:solidFill>
                  <a:srgbClr val="136E63"/>
                </a:solidFill>
                <a:latin typeface="Arial" pitchFamily="34" charset="0"/>
                <a:cs typeface="Arial" pitchFamily="34" charset="0"/>
              </a:rPr>
              <a:t> draft IS Paper, Phnom Penh</a:t>
            </a:r>
            <a:endParaRPr lang="en-US" dirty="0">
              <a:solidFill>
                <a:srgbClr val="136E63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0" y="1142984"/>
            <a:ext cx="9144000" cy="785818"/>
          </a:xfrm>
          <a:prstGeom prst="rect">
            <a:avLst/>
          </a:prstGeom>
          <a:solidFill>
            <a:srgbClr val="263B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/>
          <p:cNvSpPr txBox="1"/>
          <p:nvPr/>
        </p:nvSpPr>
        <p:spPr>
          <a:xfrm>
            <a:off x="857224" y="1285860"/>
            <a:ext cx="564360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B3A919"/>
                </a:solidFill>
                <a:latin typeface="Arial Black" pitchFamily="34" charset="0"/>
              </a:rPr>
              <a:t>Leveling the two strategies…</a:t>
            </a:r>
            <a:endParaRPr lang="en-US" sz="2400" dirty="0">
              <a:solidFill>
                <a:srgbClr val="B3A919"/>
              </a:solidFill>
              <a:latin typeface="Arial Black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827584" y="1988840"/>
            <a:ext cx="72866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136E63"/>
                </a:solidFill>
                <a:latin typeface="Arial" pitchFamily="34" charset="0"/>
                <a:cs typeface="Arial" pitchFamily="34" charset="0"/>
              </a:rPr>
              <a:t>The NSPS has been articulated …</a:t>
            </a:r>
            <a:endParaRPr lang="en-US" sz="2400" dirty="0">
              <a:solidFill>
                <a:srgbClr val="136E63"/>
              </a:solidFill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11" name="Straight Connector 10"/>
          <p:cNvCxnSpPr/>
          <p:nvPr/>
        </p:nvCxnSpPr>
        <p:spPr>
          <a:xfrm>
            <a:off x="0" y="6286520"/>
            <a:ext cx="9144000" cy="0"/>
          </a:xfrm>
          <a:prstGeom prst="line">
            <a:avLst/>
          </a:prstGeom>
          <a:ln w="127000">
            <a:solidFill>
              <a:srgbClr val="E7E7E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>
            <a:off x="-32" y="6215082"/>
            <a:ext cx="9144000" cy="0"/>
          </a:xfrm>
          <a:prstGeom prst="line">
            <a:avLst/>
          </a:prstGeom>
          <a:ln w="38100">
            <a:solidFill>
              <a:srgbClr val="263B4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410" name="AutoShape 2" descr="bullit-black.png"/>
          <p:cNvSpPr>
            <a:spLocks noChangeAspect="1" noChangeArrowheads="1"/>
          </p:cNvSpPr>
          <p:nvPr/>
        </p:nvSpPr>
        <p:spPr bwMode="auto">
          <a:xfrm>
            <a:off x="36513" y="-190500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1741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13867" y="2564904"/>
            <a:ext cx="85725" cy="85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7412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42910" y="1500174"/>
            <a:ext cx="85725" cy="85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7413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83568" y="2204864"/>
            <a:ext cx="85725" cy="85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6" name="TextBox 15"/>
          <p:cNvSpPr txBox="1"/>
          <p:nvPr/>
        </p:nvSpPr>
        <p:spPr>
          <a:xfrm>
            <a:off x="1000100" y="2420888"/>
            <a:ext cx="77483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solidFill>
                  <a:srgbClr val="263B40"/>
                </a:solidFill>
                <a:latin typeface="Arial" pitchFamily="34" charset="0"/>
                <a:cs typeface="Arial" pitchFamily="34" charset="0"/>
              </a:rPr>
              <a:t>The NSPS document is the outcome of a thorough process of consultations and discussions with all stakeholders involved and the RGC has approved/endorsed it    </a:t>
            </a:r>
            <a:endParaRPr lang="en-US" sz="1600" dirty="0">
              <a:solidFill>
                <a:srgbClr val="263B4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827584" y="3399383"/>
            <a:ext cx="72866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136E63"/>
                </a:solidFill>
                <a:latin typeface="Arial" pitchFamily="34" charset="0"/>
                <a:cs typeface="Arial" pitchFamily="34" charset="0"/>
              </a:rPr>
              <a:t>… whereas the NES is lagging behind</a:t>
            </a:r>
            <a:endParaRPr lang="en-US" sz="2400" dirty="0">
              <a:solidFill>
                <a:srgbClr val="136E63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8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83568" y="3631307"/>
            <a:ext cx="85725" cy="85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9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83568" y="4653136"/>
            <a:ext cx="85725" cy="85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0" name="TextBox 19"/>
          <p:cNvSpPr txBox="1"/>
          <p:nvPr/>
        </p:nvSpPr>
        <p:spPr>
          <a:xfrm>
            <a:off x="827584" y="4437112"/>
            <a:ext cx="72866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136E63"/>
                </a:solidFill>
                <a:latin typeface="Arial" pitchFamily="34" charset="0"/>
                <a:cs typeface="Arial" pitchFamily="34" charset="0"/>
              </a:rPr>
              <a:t>This report, therefore, should have a double focus:</a:t>
            </a:r>
            <a:endParaRPr lang="en-US" sz="2400" dirty="0">
              <a:solidFill>
                <a:srgbClr val="136E63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043608" y="3780329"/>
            <a:ext cx="77483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solidFill>
                  <a:srgbClr val="263B40"/>
                </a:solidFill>
                <a:latin typeface="Arial" pitchFamily="34" charset="0"/>
                <a:cs typeface="Arial" pitchFamily="34" charset="0"/>
              </a:rPr>
              <a:t>Given the need for an integrated SP/ES approach it is required to ‘jump start’  the process of formulating an NES </a:t>
            </a:r>
          </a:p>
        </p:txBody>
      </p:sp>
      <p:pic>
        <p:nvPicPr>
          <p:cNvPr id="23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7584" y="3919339"/>
            <a:ext cx="85725" cy="85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5" name="TextBox 24"/>
          <p:cNvSpPr txBox="1"/>
          <p:nvPr/>
        </p:nvSpPr>
        <p:spPr>
          <a:xfrm>
            <a:off x="1043608" y="4890646"/>
            <a:ext cx="774836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en-US" sz="1600" dirty="0" smtClean="0">
                <a:solidFill>
                  <a:srgbClr val="263B40"/>
                </a:solidFill>
                <a:latin typeface="Arial" pitchFamily="34" charset="0"/>
                <a:cs typeface="Arial" pitchFamily="34" charset="0"/>
              </a:rPr>
              <a:t>provide some useful guidelines for the articulation of a NES that is also consistent with the strategic documents that have been established (NSPS),</a:t>
            </a:r>
          </a:p>
          <a:p>
            <a:pPr marL="342900" indent="-342900">
              <a:buAutoNum type="arabicPeriod"/>
            </a:pPr>
            <a:r>
              <a:rPr lang="en-US" sz="1600" dirty="0" smtClean="0">
                <a:solidFill>
                  <a:srgbClr val="263B40"/>
                </a:solidFill>
                <a:latin typeface="Arial" pitchFamily="34" charset="0"/>
                <a:cs typeface="Arial" pitchFamily="34" charset="0"/>
              </a:rPr>
              <a:t>elaborate further the NSPS: now the ‘WHAT’ has been established, attention should be focusing on the ‘HOW’ (that is: on the implementation issues)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1043608" y="2996952"/>
            <a:ext cx="774836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solidFill>
                  <a:srgbClr val="263B40"/>
                </a:solidFill>
                <a:latin typeface="Arial" pitchFamily="34" charset="0"/>
                <a:cs typeface="Arial" pitchFamily="34" charset="0"/>
              </a:rPr>
              <a:t>It is imperative that the ‘momentum’ is retained! </a:t>
            </a:r>
          </a:p>
        </p:txBody>
      </p:sp>
      <p:pic>
        <p:nvPicPr>
          <p:cNvPr id="28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7584" y="3140968"/>
            <a:ext cx="85725" cy="85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-24"/>
            <a:ext cx="9144000" cy="1357322"/>
          </a:xfrm>
          <a:solidFill>
            <a:schemeClr val="bg1"/>
          </a:solidFill>
        </p:spPr>
        <p:txBody>
          <a:bodyPr>
            <a:normAutofit/>
          </a:bodyPr>
          <a:lstStyle/>
          <a:p>
            <a:pPr algn="l"/>
            <a:r>
              <a:rPr lang="en-US" sz="1800" dirty="0" smtClean="0">
                <a:latin typeface="Arial" pitchFamily="34" charset="0"/>
                <a:cs typeface="Arial" pitchFamily="34" charset="0"/>
              </a:rPr>
              <a:t>						</a:t>
            </a:r>
            <a:endParaRPr lang="en-US" sz="1800" dirty="0">
              <a:solidFill>
                <a:srgbClr val="136E63"/>
              </a:solidFill>
              <a:latin typeface="Arial Black" pitchFamily="34" charset="0"/>
              <a:cs typeface="Arial" pitchFamily="34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9554" y="-140050"/>
            <a:ext cx="2070435" cy="15528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136E63"/>
                </a:solidFill>
                <a:latin typeface="Arial" pitchFamily="34" charset="0"/>
                <a:cs typeface="Arial" pitchFamily="34" charset="0"/>
              </a:rPr>
              <a:t>28 January 2012</a:t>
            </a:r>
            <a:endParaRPr lang="en-US" dirty="0">
              <a:solidFill>
                <a:srgbClr val="136E63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E11C3D-5013-4443-8C1B-83CF8D57DB60}" type="slidenum">
              <a:rPr lang="en-US" smtClean="0">
                <a:solidFill>
                  <a:srgbClr val="136E63"/>
                </a:solidFill>
                <a:latin typeface="Arial" pitchFamily="34" charset="0"/>
                <a:cs typeface="Arial" pitchFamily="34" charset="0"/>
              </a:rPr>
              <a:pPr/>
              <a:t>7</a:t>
            </a:fld>
            <a:endParaRPr lang="en-US" dirty="0">
              <a:solidFill>
                <a:srgbClr val="136E63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928926" y="6284936"/>
            <a:ext cx="4451386" cy="501650"/>
          </a:xfrm>
        </p:spPr>
        <p:txBody>
          <a:bodyPr/>
          <a:lstStyle/>
          <a:p>
            <a:r>
              <a:rPr lang="en-US" dirty="0" smtClean="0">
                <a:solidFill>
                  <a:srgbClr val="136E63"/>
                </a:solidFill>
                <a:latin typeface="Arial" pitchFamily="34" charset="0"/>
                <a:cs typeface="Arial" pitchFamily="34" charset="0"/>
              </a:rPr>
              <a:t>ILO/EU initiative  1</a:t>
            </a:r>
            <a:r>
              <a:rPr lang="en-US" baseline="30000" dirty="0" smtClean="0">
                <a:solidFill>
                  <a:srgbClr val="136E63"/>
                </a:solidFill>
                <a:latin typeface="Arial" pitchFamily="34" charset="0"/>
                <a:cs typeface="Arial" pitchFamily="34" charset="0"/>
              </a:rPr>
              <a:t>st</a:t>
            </a:r>
            <a:r>
              <a:rPr lang="en-US" dirty="0" smtClean="0">
                <a:solidFill>
                  <a:srgbClr val="136E63"/>
                </a:solidFill>
                <a:latin typeface="Arial" pitchFamily="34" charset="0"/>
                <a:cs typeface="Arial" pitchFamily="34" charset="0"/>
              </a:rPr>
              <a:t> draft IS Paper, Phnom Penh</a:t>
            </a:r>
            <a:endParaRPr lang="en-US" dirty="0">
              <a:solidFill>
                <a:srgbClr val="136E63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0" y="1142984"/>
            <a:ext cx="9144000" cy="785818"/>
          </a:xfrm>
          <a:prstGeom prst="rect">
            <a:avLst/>
          </a:prstGeom>
          <a:solidFill>
            <a:srgbClr val="263B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/>
          <p:cNvSpPr txBox="1"/>
          <p:nvPr/>
        </p:nvSpPr>
        <p:spPr>
          <a:xfrm>
            <a:off x="857224" y="1285860"/>
            <a:ext cx="564360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B3A919"/>
                </a:solidFill>
                <a:latin typeface="Arial Black" pitchFamily="34" charset="0"/>
              </a:rPr>
              <a:t>Leveling the two strategies…</a:t>
            </a:r>
            <a:endParaRPr lang="en-US" sz="2400" dirty="0">
              <a:solidFill>
                <a:srgbClr val="B3A919"/>
              </a:solidFill>
              <a:latin typeface="Arial Black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827584" y="1988840"/>
            <a:ext cx="51125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136E63"/>
                </a:solidFill>
                <a:latin typeface="Arial" pitchFamily="34" charset="0"/>
                <a:cs typeface="Arial" pitchFamily="34" charset="0"/>
              </a:rPr>
              <a:t>Scope of the NSPS and the NES</a:t>
            </a:r>
            <a:endParaRPr lang="en-US" sz="2400" dirty="0">
              <a:solidFill>
                <a:srgbClr val="136E63"/>
              </a:solidFill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11" name="Straight Connector 10"/>
          <p:cNvCxnSpPr/>
          <p:nvPr/>
        </p:nvCxnSpPr>
        <p:spPr>
          <a:xfrm>
            <a:off x="0" y="6286520"/>
            <a:ext cx="9144000" cy="0"/>
          </a:xfrm>
          <a:prstGeom prst="line">
            <a:avLst/>
          </a:prstGeom>
          <a:ln w="127000">
            <a:solidFill>
              <a:srgbClr val="E7E7E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>
            <a:off x="-32" y="6215082"/>
            <a:ext cx="9144000" cy="0"/>
          </a:xfrm>
          <a:prstGeom prst="line">
            <a:avLst/>
          </a:prstGeom>
          <a:ln w="38100">
            <a:solidFill>
              <a:srgbClr val="263B4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410" name="AutoShape 2" descr="bullit-black.png"/>
          <p:cNvSpPr>
            <a:spLocks noChangeAspect="1" noChangeArrowheads="1"/>
          </p:cNvSpPr>
          <p:nvPr/>
        </p:nvSpPr>
        <p:spPr bwMode="auto">
          <a:xfrm>
            <a:off x="36513" y="-190500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17412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2910" y="1500174"/>
            <a:ext cx="85725" cy="85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7413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3568" y="2204864"/>
            <a:ext cx="85725" cy="85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7" name="TextBox 26"/>
          <p:cNvSpPr txBox="1"/>
          <p:nvPr/>
        </p:nvSpPr>
        <p:spPr>
          <a:xfrm>
            <a:off x="1043608" y="2996952"/>
            <a:ext cx="345638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solidFill>
                  <a:srgbClr val="263B40"/>
                </a:solidFill>
                <a:latin typeface="Arial" pitchFamily="34" charset="0"/>
                <a:cs typeface="Arial" pitchFamily="34" charset="0"/>
              </a:rPr>
              <a:t>It is clear that the two strategies need to be coherent to be effective!</a:t>
            </a:r>
          </a:p>
        </p:txBody>
      </p:sp>
      <p:pic>
        <p:nvPicPr>
          <p:cNvPr id="28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27584" y="3140968"/>
            <a:ext cx="85725" cy="85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077697" y="404664"/>
            <a:ext cx="3102815" cy="57290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-24"/>
            <a:ext cx="9144000" cy="1357322"/>
          </a:xfrm>
          <a:solidFill>
            <a:schemeClr val="bg1"/>
          </a:solidFill>
        </p:spPr>
        <p:txBody>
          <a:bodyPr>
            <a:normAutofit/>
          </a:bodyPr>
          <a:lstStyle/>
          <a:p>
            <a:pPr algn="l"/>
            <a:r>
              <a:rPr lang="en-US" sz="1800" dirty="0" smtClean="0">
                <a:latin typeface="Arial" pitchFamily="34" charset="0"/>
                <a:cs typeface="Arial" pitchFamily="34" charset="0"/>
              </a:rPr>
              <a:t>						</a:t>
            </a:r>
            <a:endParaRPr lang="en-US" sz="1800" dirty="0">
              <a:solidFill>
                <a:srgbClr val="136E63"/>
              </a:solidFill>
              <a:latin typeface="Arial Black" pitchFamily="34" charset="0"/>
              <a:cs typeface="Arial" pitchFamily="34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9554" y="-140050"/>
            <a:ext cx="2070435" cy="15528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136E63"/>
                </a:solidFill>
                <a:latin typeface="Arial" pitchFamily="34" charset="0"/>
                <a:cs typeface="Arial" pitchFamily="34" charset="0"/>
              </a:rPr>
              <a:t>28 January 2012</a:t>
            </a:r>
            <a:endParaRPr lang="en-US" dirty="0">
              <a:solidFill>
                <a:srgbClr val="136E63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E11C3D-5013-4443-8C1B-83CF8D57DB60}" type="slidenum">
              <a:rPr lang="en-US" smtClean="0">
                <a:solidFill>
                  <a:srgbClr val="136E63"/>
                </a:solidFill>
                <a:latin typeface="Arial" pitchFamily="34" charset="0"/>
                <a:cs typeface="Arial" pitchFamily="34" charset="0"/>
              </a:rPr>
              <a:pPr/>
              <a:t>8</a:t>
            </a:fld>
            <a:endParaRPr lang="en-US" dirty="0">
              <a:solidFill>
                <a:srgbClr val="136E63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928926" y="6284936"/>
            <a:ext cx="4451386" cy="501650"/>
          </a:xfrm>
        </p:spPr>
        <p:txBody>
          <a:bodyPr/>
          <a:lstStyle/>
          <a:p>
            <a:r>
              <a:rPr lang="en-US" dirty="0" smtClean="0">
                <a:solidFill>
                  <a:srgbClr val="136E63"/>
                </a:solidFill>
                <a:latin typeface="Arial" pitchFamily="34" charset="0"/>
                <a:cs typeface="Arial" pitchFamily="34" charset="0"/>
              </a:rPr>
              <a:t>ILO/EU initiative  1</a:t>
            </a:r>
            <a:r>
              <a:rPr lang="en-US" baseline="30000" dirty="0" smtClean="0">
                <a:solidFill>
                  <a:srgbClr val="136E63"/>
                </a:solidFill>
                <a:latin typeface="Arial" pitchFamily="34" charset="0"/>
                <a:cs typeface="Arial" pitchFamily="34" charset="0"/>
              </a:rPr>
              <a:t>st</a:t>
            </a:r>
            <a:r>
              <a:rPr lang="en-US" dirty="0" smtClean="0">
                <a:solidFill>
                  <a:srgbClr val="136E63"/>
                </a:solidFill>
                <a:latin typeface="Arial" pitchFamily="34" charset="0"/>
                <a:cs typeface="Arial" pitchFamily="34" charset="0"/>
              </a:rPr>
              <a:t> draft IS Paper, Phnom Penh</a:t>
            </a:r>
            <a:endParaRPr lang="en-US" dirty="0">
              <a:solidFill>
                <a:srgbClr val="136E63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0" y="1142984"/>
            <a:ext cx="9144000" cy="785818"/>
          </a:xfrm>
          <a:prstGeom prst="rect">
            <a:avLst/>
          </a:prstGeom>
          <a:solidFill>
            <a:srgbClr val="263B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/>
          <p:cNvSpPr txBox="1"/>
          <p:nvPr/>
        </p:nvSpPr>
        <p:spPr>
          <a:xfrm>
            <a:off x="857224" y="1285860"/>
            <a:ext cx="80352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B3A919"/>
                </a:solidFill>
                <a:latin typeface="Arial Black" pitchFamily="34" charset="0"/>
              </a:rPr>
              <a:t>What are the issues for the NES to tackle? (1)</a:t>
            </a:r>
            <a:endParaRPr lang="en-US" sz="2400" dirty="0">
              <a:solidFill>
                <a:srgbClr val="B3A919"/>
              </a:solidFill>
              <a:latin typeface="Arial Black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857224" y="2143116"/>
            <a:ext cx="72866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136E63"/>
                </a:solidFill>
                <a:latin typeface="Arial" pitchFamily="34" charset="0"/>
                <a:cs typeface="Arial" pitchFamily="34" charset="0"/>
              </a:rPr>
              <a:t>The issue of underemployment – the ‘working poor’</a:t>
            </a:r>
            <a:endParaRPr lang="en-US" sz="2400" dirty="0">
              <a:solidFill>
                <a:srgbClr val="136E63"/>
              </a:solidFill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11" name="Straight Connector 10"/>
          <p:cNvCxnSpPr/>
          <p:nvPr/>
        </p:nvCxnSpPr>
        <p:spPr>
          <a:xfrm>
            <a:off x="0" y="6286520"/>
            <a:ext cx="9144000" cy="0"/>
          </a:xfrm>
          <a:prstGeom prst="line">
            <a:avLst/>
          </a:prstGeom>
          <a:ln w="127000">
            <a:solidFill>
              <a:srgbClr val="E7E7E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>
            <a:off x="-32" y="6215082"/>
            <a:ext cx="9144000" cy="0"/>
          </a:xfrm>
          <a:prstGeom prst="line">
            <a:avLst/>
          </a:prstGeom>
          <a:ln w="38100">
            <a:solidFill>
              <a:srgbClr val="263B4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410" name="AutoShape 2" descr="bullit-black.png"/>
          <p:cNvSpPr>
            <a:spLocks noChangeAspect="1" noChangeArrowheads="1"/>
          </p:cNvSpPr>
          <p:nvPr/>
        </p:nvSpPr>
        <p:spPr bwMode="auto">
          <a:xfrm>
            <a:off x="36513" y="-190500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1741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13867" y="2914647"/>
            <a:ext cx="85725" cy="85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7412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42910" y="1500174"/>
            <a:ext cx="85725" cy="85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7413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14348" y="2357430"/>
            <a:ext cx="85725" cy="85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6" name="TextBox 15"/>
          <p:cNvSpPr txBox="1"/>
          <p:nvPr/>
        </p:nvSpPr>
        <p:spPr>
          <a:xfrm>
            <a:off x="1043608" y="2786058"/>
            <a:ext cx="623619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solidFill>
                  <a:srgbClr val="263B40"/>
                </a:solidFill>
                <a:latin typeface="Arial" pitchFamily="34" charset="0"/>
                <a:cs typeface="Arial" pitchFamily="34" charset="0"/>
              </a:rPr>
              <a:t>This relates to the issue of ‘formalizing’  the informal sector</a:t>
            </a:r>
            <a:endParaRPr lang="en-US" sz="1600" dirty="0">
              <a:solidFill>
                <a:srgbClr val="263B4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1043608" y="3234462"/>
            <a:ext cx="784887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solidFill>
                  <a:srgbClr val="263B40"/>
                </a:solidFill>
                <a:latin typeface="Arial" pitchFamily="34" charset="0"/>
                <a:cs typeface="Arial" pitchFamily="34" charset="0"/>
              </a:rPr>
              <a:t>The global trend rather seems to be in the opposite direction – international competition affects the position and perspectives of the low-skilled workers</a:t>
            </a:r>
            <a:endParaRPr lang="en-US" sz="1600" dirty="0">
              <a:solidFill>
                <a:srgbClr val="263B4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043608" y="4674622"/>
            <a:ext cx="712879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solidFill>
                  <a:srgbClr val="263B40"/>
                </a:solidFill>
                <a:latin typeface="Arial" pitchFamily="34" charset="0"/>
                <a:cs typeface="Arial" pitchFamily="34" charset="0"/>
              </a:rPr>
              <a:t>Crucial is the right balancing: avoid ‘overshooting’ in terms of EPL in order to keep the labor market sufficiently flexible (as has been the case in the example of Nepal in the report)</a:t>
            </a:r>
            <a:endParaRPr lang="en-US" sz="1600" dirty="0">
              <a:solidFill>
                <a:srgbClr val="263B4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043608" y="3954542"/>
            <a:ext cx="79208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solidFill>
                  <a:srgbClr val="263B40"/>
                </a:solidFill>
                <a:latin typeface="Arial" pitchFamily="34" charset="0"/>
                <a:cs typeface="Arial" pitchFamily="34" charset="0"/>
              </a:rPr>
              <a:t>International best practice reveals that Labor Standards and social dialogue are effective in countering this trend and + beneficial from an economic perspective</a:t>
            </a:r>
            <a:endParaRPr lang="en-US" sz="1600" dirty="0">
              <a:solidFill>
                <a:srgbClr val="263B4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20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13867" y="3343275"/>
            <a:ext cx="85725" cy="85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7584" y="4077072"/>
            <a:ext cx="85725" cy="85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2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13867" y="4783435"/>
            <a:ext cx="85725" cy="85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-24"/>
            <a:ext cx="9144000" cy="1357322"/>
          </a:xfrm>
          <a:solidFill>
            <a:schemeClr val="bg1"/>
          </a:solidFill>
        </p:spPr>
        <p:txBody>
          <a:bodyPr>
            <a:normAutofit/>
          </a:bodyPr>
          <a:lstStyle/>
          <a:p>
            <a:pPr algn="l"/>
            <a:r>
              <a:rPr lang="en-US" sz="1800" dirty="0" smtClean="0">
                <a:latin typeface="Arial" pitchFamily="34" charset="0"/>
                <a:cs typeface="Arial" pitchFamily="34" charset="0"/>
              </a:rPr>
              <a:t>						</a:t>
            </a:r>
            <a:endParaRPr lang="en-US" sz="1800" dirty="0">
              <a:solidFill>
                <a:srgbClr val="136E63"/>
              </a:solidFill>
              <a:latin typeface="Arial Black" pitchFamily="34" charset="0"/>
              <a:cs typeface="Arial" pitchFamily="34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9554" y="-140050"/>
            <a:ext cx="2070435" cy="15528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136E63"/>
                </a:solidFill>
                <a:latin typeface="Arial" pitchFamily="34" charset="0"/>
                <a:cs typeface="Arial" pitchFamily="34" charset="0"/>
              </a:rPr>
              <a:t>28 January 2012</a:t>
            </a:r>
            <a:endParaRPr lang="en-US" dirty="0">
              <a:solidFill>
                <a:srgbClr val="136E63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E11C3D-5013-4443-8C1B-83CF8D57DB60}" type="slidenum">
              <a:rPr lang="en-US" smtClean="0">
                <a:solidFill>
                  <a:srgbClr val="136E63"/>
                </a:solidFill>
                <a:latin typeface="Arial" pitchFamily="34" charset="0"/>
                <a:cs typeface="Arial" pitchFamily="34" charset="0"/>
              </a:rPr>
              <a:pPr/>
              <a:t>9</a:t>
            </a:fld>
            <a:endParaRPr lang="en-US" dirty="0">
              <a:solidFill>
                <a:srgbClr val="136E63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928926" y="6284936"/>
            <a:ext cx="4451386" cy="501650"/>
          </a:xfrm>
        </p:spPr>
        <p:txBody>
          <a:bodyPr/>
          <a:lstStyle/>
          <a:p>
            <a:r>
              <a:rPr lang="en-US" dirty="0" smtClean="0">
                <a:solidFill>
                  <a:srgbClr val="136E63"/>
                </a:solidFill>
                <a:latin typeface="Arial" pitchFamily="34" charset="0"/>
                <a:cs typeface="Arial" pitchFamily="34" charset="0"/>
              </a:rPr>
              <a:t>ILO/EU initiative  1</a:t>
            </a:r>
            <a:r>
              <a:rPr lang="en-US" baseline="30000" dirty="0" smtClean="0">
                <a:solidFill>
                  <a:srgbClr val="136E63"/>
                </a:solidFill>
                <a:latin typeface="Arial" pitchFamily="34" charset="0"/>
                <a:cs typeface="Arial" pitchFamily="34" charset="0"/>
              </a:rPr>
              <a:t>st</a:t>
            </a:r>
            <a:r>
              <a:rPr lang="en-US" dirty="0" smtClean="0">
                <a:solidFill>
                  <a:srgbClr val="136E63"/>
                </a:solidFill>
                <a:latin typeface="Arial" pitchFamily="34" charset="0"/>
                <a:cs typeface="Arial" pitchFamily="34" charset="0"/>
              </a:rPr>
              <a:t> draft IS Paper, Phnom Penh</a:t>
            </a:r>
            <a:endParaRPr lang="en-US" dirty="0">
              <a:solidFill>
                <a:srgbClr val="136E63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0" y="1142984"/>
            <a:ext cx="9144000" cy="785818"/>
          </a:xfrm>
          <a:prstGeom prst="rect">
            <a:avLst/>
          </a:prstGeom>
          <a:solidFill>
            <a:srgbClr val="263B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/>
          <p:cNvSpPr txBox="1"/>
          <p:nvPr/>
        </p:nvSpPr>
        <p:spPr>
          <a:xfrm>
            <a:off x="857224" y="1285860"/>
            <a:ext cx="78912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B3A919"/>
                </a:solidFill>
                <a:latin typeface="Arial Black" pitchFamily="34" charset="0"/>
              </a:rPr>
              <a:t>What are the issues for the NES to tackle? (2)</a:t>
            </a:r>
            <a:endParaRPr lang="en-US" sz="2400" dirty="0">
              <a:solidFill>
                <a:srgbClr val="B3A919"/>
              </a:solidFill>
              <a:latin typeface="Arial Black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857224" y="2060848"/>
            <a:ext cx="72866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136E63"/>
                </a:solidFill>
                <a:latin typeface="Arial" pitchFamily="34" charset="0"/>
                <a:cs typeface="Arial" pitchFamily="34" charset="0"/>
              </a:rPr>
              <a:t>Upgrading the skill level of the work force</a:t>
            </a:r>
            <a:endParaRPr lang="en-US" sz="2400" dirty="0">
              <a:solidFill>
                <a:srgbClr val="136E63"/>
              </a:solidFill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11" name="Straight Connector 10"/>
          <p:cNvCxnSpPr/>
          <p:nvPr/>
        </p:nvCxnSpPr>
        <p:spPr>
          <a:xfrm>
            <a:off x="0" y="6286520"/>
            <a:ext cx="9144000" cy="0"/>
          </a:xfrm>
          <a:prstGeom prst="line">
            <a:avLst/>
          </a:prstGeom>
          <a:ln w="127000">
            <a:solidFill>
              <a:srgbClr val="E7E7E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>
            <a:off x="-32" y="6215082"/>
            <a:ext cx="9144000" cy="0"/>
          </a:xfrm>
          <a:prstGeom prst="line">
            <a:avLst/>
          </a:prstGeom>
          <a:ln w="38100">
            <a:solidFill>
              <a:srgbClr val="263B4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410" name="AutoShape 2" descr="bullit-black.png"/>
          <p:cNvSpPr>
            <a:spLocks noChangeAspect="1" noChangeArrowheads="1"/>
          </p:cNvSpPr>
          <p:nvPr/>
        </p:nvSpPr>
        <p:spPr bwMode="auto">
          <a:xfrm>
            <a:off x="36513" y="-190500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1741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13867" y="2708920"/>
            <a:ext cx="85725" cy="85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7412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42910" y="1500174"/>
            <a:ext cx="85725" cy="85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7413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14348" y="2276872"/>
            <a:ext cx="85725" cy="85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6" name="TextBox 15"/>
          <p:cNvSpPr txBox="1"/>
          <p:nvPr/>
        </p:nvSpPr>
        <p:spPr>
          <a:xfrm>
            <a:off x="1043608" y="2564904"/>
            <a:ext cx="76328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solidFill>
                  <a:srgbClr val="263B40"/>
                </a:solidFill>
                <a:latin typeface="Arial" pitchFamily="34" charset="0"/>
                <a:cs typeface="Arial" pitchFamily="34" charset="0"/>
              </a:rPr>
              <a:t>Establishing incentive structure for primary and secondary school enrolment – link with NSPS</a:t>
            </a:r>
            <a:endParaRPr lang="en-US" sz="1600" dirty="0">
              <a:solidFill>
                <a:srgbClr val="263B4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1043608" y="4293096"/>
            <a:ext cx="784887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solidFill>
                  <a:srgbClr val="263B40"/>
                </a:solidFill>
                <a:latin typeface="Arial" pitchFamily="34" charset="0"/>
                <a:cs typeface="Arial" pitchFamily="34" charset="0"/>
              </a:rPr>
              <a:t>Life long learning programs</a:t>
            </a:r>
            <a:endParaRPr lang="en-US" sz="1600" dirty="0">
              <a:solidFill>
                <a:srgbClr val="263B4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043608" y="4674622"/>
            <a:ext cx="712879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solidFill>
                  <a:srgbClr val="263B40"/>
                </a:solidFill>
                <a:latin typeface="Arial" pitchFamily="34" charset="0"/>
                <a:cs typeface="Arial" pitchFamily="34" charset="0"/>
              </a:rPr>
              <a:t>This requires a coordination structure. </a:t>
            </a:r>
          </a:p>
          <a:p>
            <a:r>
              <a:rPr lang="en-US" sz="1600" dirty="0" smtClean="0">
                <a:solidFill>
                  <a:srgbClr val="263B40"/>
                </a:solidFill>
                <a:latin typeface="Arial" pitchFamily="34" charset="0"/>
                <a:cs typeface="Arial" pitchFamily="34" charset="0"/>
              </a:rPr>
              <a:t>MOLVT could take the lead in this, other Ministries (Education and Economic Affairs) need to be involved, as well as the Social Partners and the NEA</a:t>
            </a:r>
            <a:endParaRPr lang="en-US" sz="1600" dirty="0">
              <a:solidFill>
                <a:srgbClr val="263B4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043608" y="3933056"/>
            <a:ext cx="792088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solidFill>
                  <a:srgbClr val="263B40"/>
                </a:solidFill>
                <a:latin typeface="Arial" pitchFamily="34" charset="0"/>
                <a:cs typeface="Arial" pitchFamily="34" charset="0"/>
              </a:rPr>
              <a:t>Tailoring training programs on sector demand</a:t>
            </a:r>
            <a:endParaRPr lang="en-US" sz="1600" dirty="0">
              <a:solidFill>
                <a:srgbClr val="263B4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20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13867" y="4063355"/>
            <a:ext cx="85725" cy="85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7584" y="4423395"/>
            <a:ext cx="85725" cy="85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2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13867" y="4783435"/>
            <a:ext cx="85725" cy="85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3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7584" y="3343275"/>
            <a:ext cx="85725" cy="85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4" name="TextBox 23"/>
          <p:cNvSpPr txBox="1"/>
          <p:nvPr/>
        </p:nvSpPr>
        <p:spPr>
          <a:xfrm>
            <a:off x="1043608" y="3234462"/>
            <a:ext cx="77048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solidFill>
                  <a:srgbClr val="263B40"/>
                </a:solidFill>
                <a:latin typeface="Arial" pitchFamily="34" charset="0"/>
                <a:cs typeface="Arial" pitchFamily="34" charset="0"/>
              </a:rPr>
              <a:t>Promoting and facilitating access to  academic ‘engineering studies’ – with a strategic focus (‘diamonds’)</a:t>
            </a:r>
            <a:endParaRPr lang="en-US" sz="1600" dirty="0">
              <a:solidFill>
                <a:srgbClr val="263B4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1043608" y="5517232"/>
            <a:ext cx="810039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solidFill>
                  <a:srgbClr val="263B40"/>
                </a:solidFill>
                <a:latin typeface="Arial" pitchFamily="34" charset="0"/>
                <a:cs typeface="Arial" pitchFamily="34" charset="0"/>
              </a:rPr>
              <a:t>Piloting private provision of employment services under the NEA (?) (Australian model)</a:t>
            </a:r>
            <a:endParaRPr lang="en-US" sz="1600" dirty="0">
              <a:solidFill>
                <a:srgbClr val="263B4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2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7584" y="5647531"/>
            <a:ext cx="85725" cy="85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-24"/>
            <a:ext cx="9144000" cy="1357322"/>
          </a:xfrm>
          <a:solidFill>
            <a:schemeClr val="bg1"/>
          </a:solidFill>
        </p:spPr>
        <p:txBody>
          <a:bodyPr>
            <a:normAutofit/>
          </a:bodyPr>
          <a:lstStyle/>
          <a:p>
            <a:pPr algn="l"/>
            <a:r>
              <a:rPr lang="en-US" sz="1800" dirty="0" smtClean="0">
                <a:latin typeface="Arial" pitchFamily="34" charset="0"/>
                <a:cs typeface="Arial" pitchFamily="34" charset="0"/>
              </a:rPr>
              <a:t>						</a:t>
            </a:r>
            <a:endParaRPr lang="en-US" sz="1800" dirty="0">
              <a:solidFill>
                <a:srgbClr val="136E63"/>
              </a:solidFill>
              <a:latin typeface="Arial Black" pitchFamily="34" charset="0"/>
              <a:cs typeface="Arial" pitchFamily="34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9554" y="-140050"/>
            <a:ext cx="2070435" cy="15528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136E63"/>
                </a:solidFill>
                <a:latin typeface="Arial" pitchFamily="34" charset="0"/>
                <a:cs typeface="Arial" pitchFamily="34" charset="0"/>
              </a:rPr>
              <a:t>28 January 2012</a:t>
            </a:r>
            <a:endParaRPr lang="en-US" dirty="0">
              <a:solidFill>
                <a:srgbClr val="136E63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E11C3D-5013-4443-8C1B-83CF8D57DB60}" type="slidenum">
              <a:rPr lang="en-US" smtClean="0">
                <a:solidFill>
                  <a:srgbClr val="136E63"/>
                </a:solidFill>
                <a:latin typeface="Arial" pitchFamily="34" charset="0"/>
                <a:cs typeface="Arial" pitchFamily="34" charset="0"/>
              </a:rPr>
              <a:pPr/>
              <a:t>10</a:t>
            </a:fld>
            <a:endParaRPr lang="en-US" dirty="0">
              <a:solidFill>
                <a:srgbClr val="136E63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928926" y="6284936"/>
            <a:ext cx="4451386" cy="501650"/>
          </a:xfrm>
        </p:spPr>
        <p:txBody>
          <a:bodyPr/>
          <a:lstStyle/>
          <a:p>
            <a:r>
              <a:rPr lang="en-US" dirty="0" smtClean="0">
                <a:solidFill>
                  <a:srgbClr val="136E63"/>
                </a:solidFill>
                <a:latin typeface="Arial" pitchFamily="34" charset="0"/>
                <a:cs typeface="Arial" pitchFamily="34" charset="0"/>
              </a:rPr>
              <a:t>ILO/EU initiative  1</a:t>
            </a:r>
            <a:r>
              <a:rPr lang="en-US" baseline="30000" dirty="0" smtClean="0">
                <a:solidFill>
                  <a:srgbClr val="136E63"/>
                </a:solidFill>
                <a:latin typeface="Arial" pitchFamily="34" charset="0"/>
                <a:cs typeface="Arial" pitchFamily="34" charset="0"/>
              </a:rPr>
              <a:t>st</a:t>
            </a:r>
            <a:r>
              <a:rPr lang="en-US" dirty="0" smtClean="0">
                <a:solidFill>
                  <a:srgbClr val="136E63"/>
                </a:solidFill>
                <a:latin typeface="Arial" pitchFamily="34" charset="0"/>
                <a:cs typeface="Arial" pitchFamily="34" charset="0"/>
              </a:rPr>
              <a:t> draft IS Paper, Phnom Penh</a:t>
            </a:r>
            <a:endParaRPr lang="en-US" dirty="0">
              <a:solidFill>
                <a:srgbClr val="136E63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0" y="1142984"/>
            <a:ext cx="9144000" cy="785818"/>
          </a:xfrm>
          <a:prstGeom prst="rect">
            <a:avLst/>
          </a:prstGeom>
          <a:solidFill>
            <a:srgbClr val="263B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/>
          <p:cNvSpPr txBox="1"/>
          <p:nvPr/>
        </p:nvSpPr>
        <p:spPr>
          <a:xfrm>
            <a:off x="857224" y="1285860"/>
            <a:ext cx="78912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B3A919"/>
                </a:solidFill>
                <a:latin typeface="Arial Black" pitchFamily="34" charset="0"/>
              </a:rPr>
              <a:t>What are the issues for the NES to tackle? (3)</a:t>
            </a:r>
            <a:endParaRPr lang="en-US" sz="2400" dirty="0">
              <a:solidFill>
                <a:srgbClr val="B3A919"/>
              </a:solidFill>
              <a:latin typeface="Arial Black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857224" y="2060848"/>
            <a:ext cx="72866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136E63"/>
                </a:solidFill>
                <a:latin typeface="Arial" pitchFamily="34" charset="0"/>
                <a:cs typeface="Arial" pitchFamily="34" charset="0"/>
              </a:rPr>
              <a:t>Institutionalizing the Social Dialogue</a:t>
            </a:r>
            <a:endParaRPr lang="en-US" sz="2400" dirty="0">
              <a:solidFill>
                <a:srgbClr val="136E63"/>
              </a:solidFill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11" name="Straight Connector 10"/>
          <p:cNvCxnSpPr/>
          <p:nvPr/>
        </p:nvCxnSpPr>
        <p:spPr>
          <a:xfrm>
            <a:off x="0" y="6286520"/>
            <a:ext cx="9144000" cy="0"/>
          </a:xfrm>
          <a:prstGeom prst="line">
            <a:avLst/>
          </a:prstGeom>
          <a:ln w="127000">
            <a:solidFill>
              <a:srgbClr val="E7E7E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>
            <a:off x="-32" y="6215082"/>
            <a:ext cx="9144000" cy="0"/>
          </a:xfrm>
          <a:prstGeom prst="line">
            <a:avLst/>
          </a:prstGeom>
          <a:ln w="38100">
            <a:solidFill>
              <a:srgbClr val="263B4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410" name="AutoShape 2" descr="bullit-black.png"/>
          <p:cNvSpPr>
            <a:spLocks noChangeAspect="1" noChangeArrowheads="1"/>
          </p:cNvSpPr>
          <p:nvPr/>
        </p:nvSpPr>
        <p:spPr bwMode="auto">
          <a:xfrm>
            <a:off x="36513" y="-190500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1741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13867" y="2708920"/>
            <a:ext cx="85725" cy="85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7412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42910" y="1500174"/>
            <a:ext cx="85725" cy="85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7413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14348" y="2276872"/>
            <a:ext cx="85725" cy="85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6" name="TextBox 15"/>
          <p:cNvSpPr txBox="1"/>
          <p:nvPr/>
        </p:nvSpPr>
        <p:spPr>
          <a:xfrm>
            <a:off x="1043608" y="2564904"/>
            <a:ext cx="76328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solidFill>
                  <a:srgbClr val="263B40"/>
                </a:solidFill>
                <a:latin typeface="Arial" pitchFamily="34" charset="0"/>
                <a:cs typeface="Arial" pitchFamily="34" charset="0"/>
              </a:rPr>
              <a:t>There needs to be a streamlining of representative bodies!</a:t>
            </a:r>
            <a:endParaRPr lang="en-US" sz="1600" dirty="0">
              <a:solidFill>
                <a:srgbClr val="263B4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1043608" y="5466710"/>
            <a:ext cx="784887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solidFill>
                  <a:srgbClr val="263B40"/>
                </a:solidFill>
                <a:latin typeface="Arial" pitchFamily="34" charset="0"/>
                <a:cs typeface="Arial" pitchFamily="34" charset="0"/>
              </a:rPr>
              <a:t>Upon approval, government should impose the Collective Agreement to the entire sector – this is important to avoid ‘free riding’ </a:t>
            </a:r>
            <a:endParaRPr lang="en-US" sz="1600" dirty="0">
              <a:solidFill>
                <a:srgbClr val="263B4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043608" y="3666510"/>
            <a:ext cx="79208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solidFill>
                  <a:srgbClr val="263B40"/>
                </a:solidFill>
                <a:latin typeface="Arial" pitchFamily="34" charset="0"/>
                <a:cs typeface="Arial" pitchFamily="34" charset="0"/>
              </a:rPr>
              <a:t>These negotiations would include earnings levels, other benefits, SI arrangements and education and training programs</a:t>
            </a:r>
            <a:endParaRPr lang="en-US" sz="1600" dirty="0">
              <a:solidFill>
                <a:srgbClr val="263B4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20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13867" y="3789040"/>
            <a:ext cx="85725" cy="85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7584" y="4567411"/>
            <a:ext cx="85725" cy="85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2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13867" y="5589240"/>
            <a:ext cx="85725" cy="85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3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7584" y="3140968"/>
            <a:ext cx="85725" cy="85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4" name="TextBox 23"/>
          <p:cNvSpPr txBox="1"/>
          <p:nvPr/>
        </p:nvSpPr>
        <p:spPr>
          <a:xfrm>
            <a:off x="1043608" y="2996952"/>
            <a:ext cx="77048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solidFill>
                  <a:srgbClr val="263B40"/>
                </a:solidFill>
                <a:latin typeface="Arial" pitchFamily="34" charset="0"/>
                <a:cs typeface="Arial" pitchFamily="34" charset="0"/>
              </a:rPr>
              <a:t>For each sector Labor Standards need to be negotiated between a small number of representative workers’ and employers’ organizations </a:t>
            </a:r>
            <a:endParaRPr lang="en-US" sz="1600" dirty="0">
              <a:solidFill>
                <a:srgbClr val="263B4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1043608" y="4437112"/>
            <a:ext cx="784887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solidFill>
                  <a:srgbClr val="263B40"/>
                </a:solidFill>
                <a:latin typeface="Arial" pitchFamily="34" charset="0"/>
                <a:cs typeface="Arial" pitchFamily="34" charset="0"/>
              </a:rPr>
              <a:t>The resulting Collective Agreements should preferably set a longer-term frame and leave some scope to </a:t>
            </a:r>
            <a:r>
              <a:rPr lang="en-US" sz="1600" dirty="0" err="1" smtClean="0">
                <a:solidFill>
                  <a:srgbClr val="263B40"/>
                </a:solidFill>
                <a:latin typeface="Arial" pitchFamily="34" charset="0"/>
                <a:cs typeface="Arial" pitchFamily="34" charset="0"/>
              </a:rPr>
              <a:t>renegotate</a:t>
            </a:r>
            <a:r>
              <a:rPr lang="en-US" sz="1600" dirty="0" smtClean="0">
                <a:solidFill>
                  <a:srgbClr val="263B40"/>
                </a:solidFill>
                <a:latin typeface="Arial" pitchFamily="34" charset="0"/>
                <a:cs typeface="Arial" pitchFamily="34" charset="0"/>
              </a:rPr>
              <a:t> for example the wage levels when economic circumstances would warrant this, without requiring revision of the entire frame</a:t>
            </a:r>
            <a:endParaRPr lang="en-US" sz="1600" dirty="0">
              <a:solidFill>
                <a:srgbClr val="263B4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-24"/>
            <a:ext cx="9144000" cy="1357322"/>
          </a:xfrm>
          <a:solidFill>
            <a:schemeClr val="bg1"/>
          </a:solidFill>
        </p:spPr>
        <p:txBody>
          <a:bodyPr>
            <a:normAutofit/>
          </a:bodyPr>
          <a:lstStyle/>
          <a:p>
            <a:pPr algn="l"/>
            <a:r>
              <a:rPr lang="en-US" sz="1800" dirty="0" smtClean="0">
                <a:latin typeface="Arial" pitchFamily="34" charset="0"/>
                <a:cs typeface="Arial" pitchFamily="34" charset="0"/>
              </a:rPr>
              <a:t>						</a:t>
            </a:r>
            <a:endParaRPr lang="en-US" sz="1800" dirty="0">
              <a:solidFill>
                <a:srgbClr val="136E63"/>
              </a:solidFill>
              <a:latin typeface="Arial Black" pitchFamily="34" charset="0"/>
              <a:cs typeface="Arial" pitchFamily="34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9554" y="-140050"/>
            <a:ext cx="2070435" cy="15528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136E63"/>
                </a:solidFill>
                <a:latin typeface="Arial" pitchFamily="34" charset="0"/>
                <a:cs typeface="Arial" pitchFamily="34" charset="0"/>
              </a:rPr>
              <a:t>28 January 2012</a:t>
            </a:r>
            <a:endParaRPr lang="en-US" dirty="0">
              <a:solidFill>
                <a:srgbClr val="136E63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E11C3D-5013-4443-8C1B-83CF8D57DB60}" type="slidenum">
              <a:rPr lang="en-US" smtClean="0">
                <a:solidFill>
                  <a:srgbClr val="136E63"/>
                </a:solidFill>
                <a:latin typeface="Arial" pitchFamily="34" charset="0"/>
                <a:cs typeface="Arial" pitchFamily="34" charset="0"/>
              </a:rPr>
              <a:pPr/>
              <a:t>11</a:t>
            </a:fld>
            <a:endParaRPr lang="en-US" dirty="0">
              <a:solidFill>
                <a:srgbClr val="136E63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928926" y="6284936"/>
            <a:ext cx="4451386" cy="501650"/>
          </a:xfrm>
        </p:spPr>
        <p:txBody>
          <a:bodyPr/>
          <a:lstStyle/>
          <a:p>
            <a:r>
              <a:rPr lang="en-US" dirty="0" smtClean="0">
                <a:solidFill>
                  <a:srgbClr val="136E63"/>
                </a:solidFill>
                <a:latin typeface="Arial" pitchFamily="34" charset="0"/>
                <a:cs typeface="Arial" pitchFamily="34" charset="0"/>
              </a:rPr>
              <a:t>ILO/EU initiative  1</a:t>
            </a:r>
            <a:r>
              <a:rPr lang="en-US" baseline="30000" dirty="0" smtClean="0">
                <a:solidFill>
                  <a:srgbClr val="136E63"/>
                </a:solidFill>
                <a:latin typeface="Arial" pitchFamily="34" charset="0"/>
                <a:cs typeface="Arial" pitchFamily="34" charset="0"/>
              </a:rPr>
              <a:t>st</a:t>
            </a:r>
            <a:r>
              <a:rPr lang="en-US" dirty="0" smtClean="0">
                <a:solidFill>
                  <a:srgbClr val="136E63"/>
                </a:solidFill>
                <a:latin typeface="Arial" pitchFamily="34" charset="0"/>
                <a:cs typeface="Arial" pitchFamily="34" charset="0"/>
              </a:rPr>
              <a:t> draft IS Paper, Phnom Penh</a:t>
            </a:r>
            <a:endParaRPr lang="en-US" dirty="0">
              <a:solidFill>
                <a:srgbClr val="136E63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0" y="1142984"/>
            <a:ext cx="9144000" cy="785818"/>
          </a:xfrm>
          <a:prstGeom prst="rect">
            <a:avLst/>
          </a:prstGeom>
          <a:solidFill>
            <a:srgbClr val="263B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/>
          <p:cNvSpPr txBox="1"/>
          <p:nvPr/>
        </p:nvSpPr>
        <p:spPr>
          <a:xfrm>
            <a:off x="857224" y="1285860"/>
            <a:ext cx="78912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B3A919"/>
                </a:solidFill>
                <a:latin typeface="Arial Black" pitchFamily="34" charset="0"/>
              </a:rPr>
              <a:t>What are the issues for the NES to tackle? (4)</a:t>
            </a:r>
            <a:endParaRPr lang="en-US" sz="2400" dirty="0">
              <a:solidFill>
                <a:srgbClr val="B3A919"/>
              </a:solidFill>
              <a:latin typeface="Arial Black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857224" y="2060848"/>
            <a:ext cx="72866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136E63"/>
                </a:solidFill>
                <a:latin typeface="Arial" pitchFamily="34" charset="0"/>
                <a:cs typeface="Arial" pitchFamily="34" charset="0"/>
              </a:rPr>
              <a:t>‘putting Cambodia’s industrial eggs in more baskets’ </a:t>
            </a:r>
            <a:endParaRPr lang="en-US" sz="2400" dirty="0">
              <a:solidFill>
                <a:srgbClr val="136E63"/>
              </a:solidFill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11" name="Straight Connector 10"/>
          <p:cNvCxnSpPr/>
          <p:nvPr/>
        </p:nvCxnSpPr>
        <p:spPr>
          <a:xfrm>
            <a:off x="0" y="6286520"/>
            <a:ext cx="9144000" cy="0"/>
          </a:xfrm>
          <a:prstGeom prst="line">
            <a:avLst/>
          </a:prstGeom>
          <a:ln w="127000">
            <a:solidFill>
              <a:srgbClr val="E7E7E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>
            <a:off x="-32" y="6215082"/>
            <a:ext cx="9144000" cy="0"/>
          </a:xfrm>
          <a:prstGeom prst="line">
            <a:avLst/>
          </a:prstGeom>
          <a:ln w="38100">
            <a:solidFill>
              <a:srgbClr val="263B4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410" name="AutoShape 2" descr="bullit-black.png"/>
          <p:cNvSpPr>
            <a:spLocks noChangeAspect="1" noChangeArrowheads="1"/>
          </p:cNvSpPr>
          <p:nvPr/>
        </p:nvSpPr>
        <p:spPr bwMode="auto">
          <a:xfrm>
            <a:off x="36513" y="-190500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1741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13867" y="2708920"/>
            <a:ext cx="85725" cy="85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7412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42910" y="1500174"/>
            <a:ext cx="85725" cy="85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7413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14348" y="2276872"/>
            <a:ext cx="85725" cy="85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6" name="TextBox 15"/>
          <p:cNvSpPr txBox="1"/>
          <p:nvPr/>
        </p:nvSpPr>
        <p:spPr>
          <a:xfrm>
            <a:off x="1043608" y="2564904"/>
            <a:ext cx="76328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solidFill>
                  <a:srgbClr val="263B40"/>
                </a:solidFill>
                <a:latin typeface="Arial" pitchFamily="34" charset="0"/>
                <a:cs typeface="Arial" pitchFamily="34" charset="0"/>
              </a:rPr>
              <a:t>The current predominant focus on the garments sector is dangerous</a:t>
            </a:r>
            <a:endParaRPr lang="en-US" sz="1600" dirty="0">
              <a:solidFill>
                <a:srgbClr val="263B4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1043608" y="4386590"/>
            <a:ext cx="784887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solidFill>
                  <a:srgbClr val="263B40"/>
                </a:solidFill>
                <a:latin typeface="Arial" pitchFamily="34" charset="0"/>
                <a:cs typeface="Arial" pitchFamily="34" charset="0"/>
              </a:rPr>
              <a:t>Improving agricultural productivity and developing infrastructure are among the first and highest priorities </a:t>
            </a:r>
            <a:endParaRPr lang="en-US" sz="1600" dirty="0">
              <a:solidFill>
                <a:srgbClr val="263B4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043608" y="5118283"/>
            <a:ext cx="712879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solidFill>
                  <a:srgbClr val="263B40"/>
                </a:solidFill>
                <a:latin typeface="Arial" pitchFamily="34" charset="0"/>
                <a:cs typeface="Arial" pitchFamily="34" charset="0"/>
              </a:rPr>
              <a:t>Again, this requires a coordination structure. tax incentives, regulatory reform, and not least including targeted  ALMPs (for example PWPs)  are among the areas that need to be firmly integrated and coordinated.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1043608" y="3666510"/>
            <a:ext cx="79208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solidFill>
                  <a:srgbClr val="263B40"/>
                </a:solidFill>
                <a:latin typeface="Arial" pitchFamily="34" charset="0"/>
                <a:cs typeface="Arial" pitchFamily="34" charset="0"/>
              </a:rPr>
              <a:t>… although, there is no ‘single Asian economic success model’ – Cambodia has to develop and pursue its own path</a:t>
            </a:r>
            <a:endParaRPr lang="en-US" sz="1600" dirty="0">
              <a:solidFill>
                <a:srgbClr val="263B4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20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13867" y="3789040"/>
            <a:ext cx="85725" cy="85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7584" y="4567411"/>
            <a:ext cx="85725" cy="85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2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13867" y="5287491"/>
            <a:ext cx="85725" cy="85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3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7584" y="3140968"/>
            <a:ext cx="85725" cy="85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4" name="TextBox 23"/>
          <p:cNvSpPr txBox="1"/>
          <p:nvPr/>
        </p:nvSpPr>
        <p:spPr>
          <a:xfrm>
            <a:off x="1043608" y="2996952"/>
            <a:ext cx="77048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solidFill>
                  <a:srgbClr val="263B40"/>
                </a:solidFill>
                <a:latin typeface="Arial" pitchFamily="34" charset="0"/>
                <a:cs typeface="Arial" pitchFamily="34" charset="0"/>
              </a:rPr>
              <a:t>Experience from the ‘Tiger’ economies reveals that industrial diversification and the establishing of ‘backward/forward linkages’ are imperative</a:t>
            </a:r>
            <a:endParaRPr lang="en-US" sz="1600" dirty="0">
              <a:solidFill>
                <a:srgbClr val="263B4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-24"/>
            <a:ext cx="9144000" cy="1357322"/>
          </a:xfrm>
          <a:solidFill>
            <a:schemeClr val="bg1"/>
          </a:solidFill>
        </p:spPr>
        <p:txBody>
          <a:bodyPr>
            <a:normAutofit/>
          </a:bodyPr>
          <a:lstStyle/>
          <a:p>
            <a:pPr algn="l"/>
            <a:r>
              <a:rPr lang="en-US" sz="1800" dirty="0" smtClean="0">
                <a:latin typeface="Arial" pitchFamily="34" charset="0"/>
                <a:cs typeface="Arial" pitchFamily="34" charset="0"/>
              </a:rPr>
              <a:t>						</a:t>
            </a:r>
            <a:endParaRPr lang="en-US" sz="1800" dirty="0">
              <a:solidFill>
                <a:srgbClr val="136E63"/>
              </a:solidFill>
              <a:latin typeface="Arial Black" pitchFamily="34" charset="0"/>
              <a:cs typeface="Arial" pitchFamily="34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9554" y="-140050"/>
            <a:ext cx="2070435" cy="15528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136E63"/>
                </a:solidFill>
                <a:latin typeface="Arial" pitchFamily="34" charset="0"/>
                <a:cs typeface="Arial" pitchFamily="34" charset="0"/>
              </a:rPr>
              <a:t>28 January 2012</a:t>
            </a:r>
            <a:endParaRPr lang="en-US" dirty="0">
              <a:solidFill>
                <a:srgbClr val="136E63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E11C3D-5013-4443-8C1B-83CF8D57DB60}" type="slidenum">
              <a:rPr lang="en-US" smtClean="0">
                <a:solidFill>
                  <a:srgbClr val="136E63"/>
                </a:solidFill>
                <a:latin typeface="Arial" pitchFamily="34" charset="0"/>
                <a:cs typeface="Arial" pitchFamily="34" charset="0"/>
              </a:rPr>
              <a:pPr/>
              <a:t>12</a:t>
            </a:fld>
            <a:endParaRPr lang="en-US" dirty="0">
              <a:solidFill>
                <a:srgbClr val="136E63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928926" y="6284936"/>
            <a:ext cx="4451386" cy="501650"/>
          </a:xfrm>
        </p:spPr>
        <p:txBody>
          <a:bodyPr/>
          <a:lstStyle/>
          <a:p>
            <a:r>
              <a:rPr lang="en-US" dirty="0" smtClean="0">
                <a:solidFill>
                  <a:srgbClr val="136E63"/>
                </a:solidFill>
                <a:latin typeface="Arial" pitchFamily="34" charset="0"/>
                <a:cs typeface="Arial" pitchFamily="34" charset="0"/>
              </a:rPr>
              <a:t>ILO/EU initiative  1</a:t>
            </a:r>
            <a:r>
              <a:rPr lang="en-US" baseline="30000" dirty="0" smtClean="0">
                <a:solidFill>
                  <a:srgbClr val="136E63"/>
                </a:solidFill>
                <a:latin typeface="Arial" pitchFamily="34" charset="0"/>
                <a:cs typeface="Arial" pitchFamily="34" charset="0"/>
              </a:rPr>
              <a:t>st</a:t>
            </a:r>
            <a:r>
              <a:rPr lang="en-US" dirty="0" smtClean="0">
                <a:solidFill>
                  <a:srgbClr val="136E63"/>
                </a:solidFill>
                <a:latin typeface="Arial" pitchFamily="34" charset="0"/>
                <a:cs typeface="Arial" pitchFamily="34" charset="0"/>
              </a:rPr>
              <a:t> draft IS Paper, Phnom Penh</a:t>
            </a:r>
            <a:endParaRPr lang="en-US" dirty="0">
              <a:solidFill>
                <a:srgbClr val="136E63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0" y="1142984"/>
            <a:ext cx="9144000" cy="785818"/>
          </a:xfrm>
          <a:prstGeom prst="rect">
            <a:avLst/>
          </a:prstGeom>
          <a:solidFill>
            <a:srgbClr val="263B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/>
          <p:cNvSpPr txBox="1"/>
          <p:nvPr/>
        </p:nvSpPr>
        <p:spPr>
          <a:xfrm>
            <a:off x="857224" y="1285860"/>
            <a:ext cx="73151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B3A919"/>
                </a:solidFill>
                <a:latin typeface="Arial Black" pitchFamily="34" charset="0"/>
              </a:rPr>
              <a:t>Suggestions for the NES (options)</a:t>
            </a:r>
            <a:endParaRPr lang="en-US" sz="2400" dirty="0">
              <a:solidFill>
                <a:srgbClr val="B3A919"/>
              </a:solidFill>
              <a:latin typeface="Arial Black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857224" y="2143116"/>
            <a:ext cx="72866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136E63"/>
                </a:solidFill>
                <a:latin typeface="Arial" pitchFamily="34" charset="0"/>
                <a:cs typeface="Arial" pitchFamily="34" charset="0"/>
              </a:rPr>
              <a:t>‘Growth diamonds’</a:t>
            </a:r>
            <a:endParaRPr lang="en-US" sz="2400" dirty="0">
              <a:solidFill>
                <a:srgbClr val="136E63"/>
              </a:solidFill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11" name="Straight Connector 10"/>
          <p:cNvCxnSpPr/>
          <p:nvPr/>
        </p:nvCxnSpPr>
        <p:spPr>
          <a:xfrm>
            <a:off x="0" y="6286520"/>
            <a:ext cx="9144000" cy="0"/>
          </a:xfrm>
          <a:prstGeom prst="line">
            <a:avLst/>
          </a:prstGeom>
          <a:ln w="127000">
            <a:solidFill>
              <a:srgbClr val="E7E7E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>
            <a:off x="-32" y="6215082"/>
            <a:ext cx="9144000" cy="0"/>
          </a:xfrm>
          <a:prstGeom prst="line">
            <a:avLst/>
          </a:prstGeom>
          <a:ln w="38100">
            <a:solidFill>
              <a:srgbClr val="263B4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410" name="AutoShape 2" descr="bullit-black.png"/>
          <p:cNvSpPr>
            <a:spLocks noChangeAspect="1" noChangeArrowheads="1"/>
          </p:cNvSpPr>
          <p:nvPr/>
        </p:nvSpPr>
        <p:spPr bwMode="auto">
          <a:xfrm>
            <a:off x="36513" y="-190500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1741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13867" y="2914647"/>
            <a:ext cx="85725" cy="85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7412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42910" y="1500174"/>
            <a:ext cx="85725" cy="85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7413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14348" y="2357430"/>
            <a:ext cx="85725" cy="85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6" name="TextBox 15"/>
          <p:cNvSpPr txBox="1"/>
          <p:nvPr/>
        </p:nvSpPr>
        <p:spPr>
          <a:xfrm>
            <a:off x="1000100" y="2786058"/>
            <a:ext cx="278608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solidFill>
                  <a:srgbClr val="263B40"/>
                </a:solidFill>
                <a:latin typeface="Arial" pitchFamily="34" charset="0"/>
                <a:cs typeface="Arial" pitchFamily="34" charset="0"/>
              </a:rPr>
              <a:t>Define which sectors could be Cambodia’s future ‘growth diamonds</a:t>
            </a:r>
            <a:endParaRPr lang="en-US" sz="1600" dirty="0">
              <a:solidFill>
                <a:srgbClr val="263B4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788024" y="2132856"/>
            <a:ext cx="2447925" cy="2295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TextBox 18"/>
          <p:cNvSpPr txBox="1"/>
          <p:nvPr/>
        </p:nvSpPr>
        <p:spPr>
          <a:xfrm>
            <a:off x="971600" y="3894147"/>
            <a:ext cx="278608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solidFill>
                  <a:srgbClr val="263B40"/>
                </a:solidFill>
                <a:latin typeface="Arial" pitchFamily="34" charset="0"/>
                <a:cs typeface="Arial" pitchFamily="34" charset="0"/>
              </a:rPr>
              <a:t>This will help to maintain focus and coordinate the various policies related to the formulated objective</a:t>
            </a:r>
            <a:endParaRPr lang="en-US" sz="1600" dirty="0">
              <a:solidFill>
                <a:srgbClr val="263B4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20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13867" y="4005064"/>
            <a:ext cx="85725" cy="85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-24"/>
            <a:ext cx="9144000" cy="1357322"/>
          </a:xfrm>
          <a:solidFill>
            <a:schemeClr val="bg1"/>
          </a:solidFill>
        </p:spPr>
        <p:txBody>
          <a:bodyPr>
            <a:normAutofit/>
          </a:bodyPr>
          <a:lstStyle/>
          <a:p>
            <a:pPr algn="l"/>
            <a:r>
              <a:rPr lang="en-US" sz="1800" dirty="0" smtClean="0">
                <a:latin typeface="Arial" pitchFamily="34" charset="0"/>
                <a:cs typeface="Arial" pitchFamily="34" charset="0"/>
              </a:rPr>
              <a:t>						</a:t>
            </a:r>
            <a:endParaRPr lang="en-US" sz="1800" dirty="0">
              <a:solidFill>
                <a:srgbClr val="136E63"/>
              </a:solidFill>
              <a:latin typeface="Arial Black" pitchFamily="34" charset="0"/>
              <a:cs typeface="Arial" pitchFamily="34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9554" y="-140050"/>
            <a:ext cx="2070435" cy="15528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136E63"/>
                </a:solidFill>
                <a:latin typeface="Arial" pitchFamily="34" charset="0"/>
                <a:cs typeface="Arial" pitchFamily="34" charset="0"/>
              </a:rPr>
              <a:t>28 January 2012</a:t>
            </a:r>
            <a:endParaRPr lang="en-US" dirty="0">
              <a:solidFill>
                <a:srgbClr val="136E63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E11C3D-5013-4443-8C1B-83CF8D57DB60}" type="slidenum">
              <a:rPr lang="en-US" smtClean="0">
                <a:solidFill>
                  <a:srgbClr val="136E63"/>
                </a:solidFill>
                <a:latin typeface="Arial" pitchFamily="34" charset="0"/>
                <a:cs typeface="Arial" pitchFamily="34" charset="0"/>
              </a:rPr>
              <a:pPr/>
              <a:t>13</a:t>
            </a:fld>
            <a:endParaRPr lang="en-US" dirty="0">
              <a:solidFill>
                <a:srgbClr val="136E63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928926" y="6284936"/>
            <a:ext cx="4451386" cy="501650"/>
          </a:xfrm>
        </p:spPr>
        <p:txBody>
          <a:bodyPr/>
          <a:lstStyle/>
          <a:p>
            <a:r>
              <a:rPr lang="en-US" dirty="0" smtClean="0">
                <a:solidFill>
                  <a:srgbClr val="136E63"/>
                </a:solidFill>
                <a:latin typeface="Arial" pitchFamily="34" charset="0"/>
                <a:cs typeface="Arial" pitchFamily="34" charset="0"/>
              </a:rPr>
              <a:t>ILO/EU initiative  1</a:t>
            </a:r>
            <a:r>
              <a:rPr lang="en-US" baseline="30000" dirty="0" smtClean="0">
                <a:solidFill>
                  <a:srgbClr val="136E63"/>
                </a:solidFill>
                <a:latin typeface="Arial" pitchFamily="34" charset="0"/>
                <a:cs typeface="Arial" pitchFamily="34" charset="0"/>
              </a:rPr>
              <a:t>st</a:t>
            </a:r>
            <a:r>
              <a:rPr lang="en-US" dirty="0" smtClean="0">
                <a:solidFill>
                  <a:srgbClr val="136E63"/>
                </a:solidFill>
                <a:latin typeface="Arial" pitchFamily="34" charset="0"/>
                <a:cs typeface="Arial" pitchFamily="34" charset="0"/>
              </a:rPr>
              <a:t> draft IS Paper, Phnom Penh</a:t>
            </a:r>
            <a:endParaRPr lang="en-US" dirty="0">
              <a:solidFill>
                <a:srgbClr val="136E63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0" y="1142984"/>
            <a:ext cx="9144000" cy="785818"/>
          </a:xfrm>
          <a:prstGeom prst="rect">
            <a:avLst/>
          </a:prstGeom>
          <a:solidFill>
            <a:srgbClr val="263B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/>
          <p:cNvSpPr txBox="1"/>
          <p:nvPr/>
        </p:nvSpPr>
        <p:spPr>
          <a:xfrm>
            <a:off x="857224" y="1285860"/>
            <a:ext cx="22746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B3A919"/>
                </a:solidFill>
                <a:latin typeface="Arial Black" pitchFamily="34" charset="0"/>
              </a:rPr>
              <a:t>(continued)</a:t>
            </a:r>
            <a:endParaRPr lang="en-US" sz="2400" dirty="0">
              <a:solidFill>
                <a:srgbClr val="B3A919"/>
              </a:solidFill>
              <a:latin typeface="Arial Black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857224" y="2143116"/>
            <a:ext cx="234662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136E63"/>
                </a:solidFill>
                <a:latin typeface="Arial" pitchFamily="34" charset="0"/>
                <a:cs typeface="Arial" pitchFamily="34" charset="0"/>
              </a:rPr>
              <a:t>‘Growth diamonds’</a:t>
            </a:r>
            <a:endParaRPr lang="en-US" sz="2400" dirty="0">
              <a:solidFill>
                <a:srgbClr val="136E63"/>
              </a:solidFill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11" name="Straight Connector 10"/>
          <p:cNvCxnSpPr/>
          <p:nvPr/>
        </p:nvCxnSpPr>
        <p:spPr>
          <a:xfrm>
            <a:off x="0" y="6286520"/>
            <a:ext cx="9144000" cy="0"/>
          </a:xfrm>
          <a:prstGeom prst="line">
            <a:avLst/>
          </a:prstGeom>
          <a:ln w="127000">
            <a:solidFill>
              <a:srgbClr val="E7E7E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>
            <a:off x="-32" y="6215082"/>
            <a:ext cx="9144000" cy="0"/>
          </a:xfrm>
          <a:prstGeom prst="line">
            <a:avLst/>
          </a:prstGeom>
          <a:ln w="38100">
            <a:solidFill>
              <a:srgbClr val="263B4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410" name="AutoShape 2" descr="bullit-black.png"/>
          <p:cNvSpPr>
            <a:spLocks noChangeAspect="1" noChangeArrowheads="1"/>
          </p:cNvSpPr>
          <p:nvPr/>
        </p:nvSpPr>
        <p:spPr bwMode="auto">
          <a:xfrm>
            <a:off x="36513" y="-190500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1741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5786" y="3140968"/>
            <a:ext cx="85725" cy="85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7412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42910" y="1500174"/>
            <a:ext cx="85725" cy="85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7413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14348" y="2357430"/>
            <a:ext cx="85725" cy="85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1746" name="Picture 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074987" y="476672"/>
            <a:ext cx="6105525" cy="5724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" name="TextBox 15"/>
          <p:cNvSpPr txBox="1"/>
          <p:nvPr/>
        </p:nvSpPr>
        <p:spPr>
          <a:xfrm>
            <a:off x="1000100" y="3018438"/>
            <a:ext cx="278608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solidFill>
                  <a:srgbClr val="263B40"/>
                </a:solidFill>
                <a:latin typeface="Arial" pitchFamily="34" charset="0"/>
                <a:cs typeface="Arial" pitchFamily="34" charset="0"/>
              </a:rPr>
              <a:t>Targets should be formulated and progression monitored for each dimension of the ‘diamond’</a:t>
            </a:r>
            <a:endParaRPr lang="en-US" sz="1600" dirty="0">
              <a:solidFill>
                <a:srgbClr val="263B4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-24"/>
            <a:ext cx="9144000" cy="1357322"/>
          </a:xfrm>
          <a:solidFill>
            <a:schemeClr val="bg1"/>
          </a:solidFill>
        </p:spPr>
        <p:txBody>
          <a:bodyPr>
            <a:normAutofit/>
          </a:bodyPr>
          <a:lstStyle/>
          <a:p>
            <a:pPr algn="l"/>
            <a:r>
              <a:rPr lang="en-US" sz="1800" dirty="0" smtClean="0">
                <a:latin typeface="Arial" pitchFamily="34" charset="0"/>
                <a:cs typeface="Arial" pitchFamily="34" charset="0"/>
              </a:rPr>
              <a:t>						</a:t>
            </a:r>
            <a:endParaRPr lang="en-US" sz="1800" dirty="0">
              <a:solidFill>
                <a:srgbClr val="136E63"/>
              </a:solidFill>
              <a:latin typeface="Arial Black" pitchFamily="34" charset="0"/>
              <a:cs typeface="Arial" pitchFamily="34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9554" y="-140050"/>
            <a:ext cx="2070435" cy="15528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136E63"/>
                </a:solidFill>
                <a:latin typeface="Arial" pitchFamily="34" charset="0"/>
                <a:cs typeface="Arial" pitchFamily="34" charset="0"/>
              </a:rPr>
              <a:t>28 January 2012</a:t>
            </a:r>
            <a:endParaRPr lang="en-US" dirty="0">
              <a:solidFill>
                <a:srgbClr val="136E63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E11C3D-5013-4443-8C1B-83CF8D57DB60}" type="slidenum">
              <a:rPr lang="en-US" smtClean="0">
                <a:solidFill>
                  <a:srgbClr val="136E63"/>
                </a:solidFill>
                <a:latin typeface="Arial" pitchFamily="34" charset="0"/>
                <a:cs typeface="Arial" pitchFamily="34" charset="0"/>
              </a:rPr>
              <a:pPr/>
              <a:t>14</a:t>
            </a:fld>
            <a:endParaRPr lang="en-US" dirty="0">
              <a:solidFill>
                <a:srgbClr val="136E63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928926" y="6284936"/>
            <a:ext cx="4451386" cy="501650"/>
          </a:xfrm>
        </p:spPr>
        <p:txBody>
          <a:bodyPr/>
          <a:lstStyle/>
          <a:p>
            <a:r>
              <a:rPr lang="en-US" dirty="0" smtClean="0">
                <a:solidFill>
                  <a:srgbClr val="136E63"/>
                </a:solidFill>
                <a:latin typeface="Arial" pitchFamily="34" charset="0"/>
                <a:cs typeface="Arial" pitchFamily="34" charset="0"/>
              </a:rPr>
              <a:t>ILO/EU initiative  1</a:t>
            </a:r>
            <a:r>
              <a:rPr lang="en-US" baseline="30000" dirty="0" smtClean="0">
                <a:solidFill>
                  <a:srgbClr val="136E63"/>
                </a:solidFill>
                <a:latin typeface="Arial" pitchFamily="34" charset="0"/>
                <a:cs typeface="Arial" pitchFamily="34" charset="0"/>
              </a:rPr>
              <a:t>st</a:t>
            </a:r>
            <a:r>
              <a:rPr lang="en-US" dirty="0" smtClean="0">
                <a:solidFill>
                  <a:srgbClr val="136E63"/>
                </a:solidFill>
                <a:latin typeface="Arial" pitchFamily="34" charset="0"/>
                <a:cs typeface="Arial" pitchFamily="34" charset="0"/>
              </a:rPr>
              <a:t> draft IS Paper, Phnom Penh</a:t>
            </a:r>
            <a:endParaRPr lang="en-US" dirty="0">
              <a:solidFill>
                <a:srgbClr val="136E63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0" y="1142984"/>
            <a:ext cx="9144000" cy="785818"/>
          </a:xfrm>
          <a:prstGeom prst="rect">
            <a:avLst/>
          </a:prstGeom>
          <a:solidFill>
            <a:srgbClr val="263B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/>
          <p:cNvSpPr txBox="1"/>
          <p:nvPr/>
        </p:nvSpPr>
        <p:spPr>
          <a:xfrm>
            <a:off x="857224" y="1285860"/>
            <a:ext cx="79632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B3A919"/>
                </a:solidFill>
                <a:latin typeface="Arial Black" pitchFamily="34" charset="0"/>
              </a:rPr>
              <a:t>Social Protection reform: extending coverage</a:t>
            </a:r>
            <a:endParaRPr lang="en-US" sz="2400" dirty="0">
              <a:solidFill>
                <a:srgbClr val="B3A919"/>
              </a:solidFill>
              <a:latin typeface="Arial Black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857224" y="2143116"/>
            <a:ext cx="72866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136E63"/>
                </a:solidFill>
                <a:latin typeface="Arial" pitchFamily="34" charset="0"/>
                <a:cs typeface="Arial" pitchFamily="34" charset="0"/>
              </a:rPr>
              <a:t>The ‘horizontal’ and ‘vertical’ approach</a:t>
            </a:r>
            <a:endParaRPr lang="en-US" sz="2400" dirty="0">
              <a:solidFill>
                <a:srgbClr val="136E63"/>
              </a:solidFill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11" name="Straight Connector 10"/>
          <p:cNvCxnSpPr/>
          <p:nvPr/>
        </p:nvCxnSpPr>
        <p:spPr>
          <a:xfrm>
            <a:off x="0" y="6286520"/>
            <a:ext cx="9144000" cy="0"/>
          </a:xfrm>
          <a:prstGeom prst="line">
            <a:avLst/>
          </a:prstGeom>
          <a:ln w="127000">
            <a:solidFill>
              <a:srgbClr val="E7E7E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>
            <a:off x="-32" y="6215082"/>
            <a:ext cx="9144000" cy="0"/>
          </a:xfrm>
          <a:prstGeom prst="line">
            <a:avLst/>
          </a:prstGeom>
          <a:ln w="38100">
            <a:solidFill>
              <a:srgbClr val="263B4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410" name="AutoShape 2" descr="bullit-black.png"/>
          <p:cNvSpPr>
            <a:spLocks noChangeAspect="1" noChangeArrowheads="1"/>
          </p:cNvSpPr>
          <p:nvPr/>
        </p:nvSpPr>
        <p:spPr bwMode="auto">
          <a:xfrm>
            <a:off x="36513" y="-190500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1741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5786" y="2914647"/>
            <a:ext cx="85725" cy="85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7412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42910" y="1500174"/>
            <a:ext cx="85725" cy="85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7413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14348" y="2357430"/>
            <a:ext cx="85725" cy="85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6" name="TextBox 15"/>
          <p:cNvSpPr txBox="1"/>
          <p:nvPr/>
        </p:nvSpPr>
        <p:spPr>
          <a:xfrm>
            <a:off x="1000100" y="2786058"/>
            <a:ext cx="81439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solidFill>
                  <a:srgbClr val="263B40"/>
                </a:solidFill>
                <a:latin typeface="Arial" pitchFamily="34" charset="0"/>
                <a:cs typeface="Arial" pitchFamily="34" charset="0"/>
              </a:rPr>
              <a:t>On the horizontal side the main challenge is to streamline existing measures and programs, to identify pockets of uncovered groups , and to set the ambition level (in terms of benefit levels and entitlements) </a:t>
            </a:r>
            <a:endParaRPr lang="en-US" sz="1600" dirty="0">
              <a:solidFill>
                <a:srgbClr val="263B4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1043608" y="4170566"/>
            <a:ext cx="81439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solidFill>
                  <a:srgbClr val="263B40"/>
                </a:solidFill>
                <a:latin typeface="Arial" pitchFamily="34" charset="0"/>
                <a:cs typeface="Arial" pitchFamily="34" charset="0"/>
              </a:rPr>
              <a:t>On the vertical side the main challenge is to prioritize the contingencies to be covered (UI, Sickness, Disability/Work injuries , Maternity, Old age Pensions, …?), and to come up with costing estimates of various packages of SI schemes</a:t>
            </a:r>
            <a:endParaRPr lang="en-US" sz="1600" dirty="0">
              <a:solidFill>
                <a:srgbClr val="263B4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8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7584" y="4279379"/>
            <a:ext cx="85725" cy="85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9" name="TextBox 18"/>
          <p:cNvSpPr txBox="1"/>
          <p:nvPr/>
        </p:nvSpPr>
        <p:spPr>
          <a:xfrm>
            <a:off x="1043608" y="5250686"/>
            <a:ext cx="81439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solidFill>
                  <a:srgbClr val="263B40"/>
                </a:solidFill>
                <a:latin typeface="Arial" pitchFamily="34" charset="0"/>
                <a:cs typeface="Arial" pitchFamily="34" charset="0"/>
              </a:rPr>
              <a:t>Then the design of the schemes is the next step: benefit levels, entitlements, contributions rates for workers and employers and government subsidies (if applicable) </a:t>
            </a:r>
            <a:endParaRPr lang="en-US" sz="1600" dirty="0">
              <a:solidFill>
                <a:srgbClr val="263B4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20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7584" y="5373216"/>
            <a:ext cx="85725" cy="85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-24"/>
            <a:ext cx="9144000" cy="1357322"/>
          </a:xfrm>
          <a:solidFill>
            <a:schemeClr val="bg1"/>
          </a:solidFill>
        </p:spPr>
        <p:txBody>
          <a:bodyPr>
            <a:normAutofit/>
          </a:bodyPr>
          <a:lstStyle/>
          <a:p>
            <a:pPr algn="l"/>
            <a:r>
              <a:rPr lang="en-US" sz="1800" dirty="0" smtClean="0">
                <a:latin typeface="Arial" pitchFamily="34" charset="0"/>
                <a:cs typeface="Arial" pitchFamily="34" charset="0"/>
              </a:rPr>
              <a:t>						</a:t>
            </a:r>
            <a:endParaRPr lang="en-US" sz="1800" dirty="0">
              <a:solidFill>
                <a:srgbClr val="136E63"/>
              </a:solidFill>
              <a:latin typeface="Arial Black" pitchFamily="34" charset="0"/>
              <a:cs typeface="Arial" pitchFamily="34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9554" y="-140050"/>
            <a:ext cx="2070435" cy="15528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136E63"/>
                </a:solidFill>
                <a:latin typeface="Arial" pitchFamily="34" charset="0"/>
                <a:cs typeface="Arial" pitchFamily="34" charset="0"/>
              </a:rPr>
              <a:t>28 January 2012</a:t>
            </a:r>
            <a:endParaRPr lang="en-US" dirty="0">
              <a:solidFill>
                <a:srgbClr val="136E63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E11C3D-5013-4443-8C1B-83CF8D57DB60}" type="slidenum">
              <a:rPr lang="en-US" smtClean="0">
                <a:solidFill>
                  <a:srgbClr val="136E63"/>
                </a:solidFill>
                <a:latin typeface="Arial" pitchFamily="34" charset="0"/>
                <a:cs typeface="Arial" pitchFamily="34" charset="0"/>
              </a:rPr>
              <a:pPr/>
              <a:t>15</a:t>
            </a:fld>
            <a:endParaRPr lang="en-US" dirty="0">
              <a:solidFill>
                <a:srgbClr val="136E63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928926" y="6284936"/>
            <a:ext cx="4451386" cy="501650"/>
          </a:xfrm>
        </p:spPr>
        <p:txBody>
          <a:bodyPr/>
          <a:lstStyle/>
          <a:p>
            <a:r>
              <a:rPr lang="en-US" dirty="0" smtClean="0">
                <a:solidFill>
                  <a:srgbClr val="136E63"/>
                </a:solidFill>
                <a:latin typeface="Arial" pitchFamily="34" charset="0"/>
                <a:cs typeface="Arial" pitchFamily="34" charset="0"/>
              </a:rPr>
              <a:t>ILO/EU initiative  1</a:t>
            </a:r>
            <a:r>
              <a:rPr lang="en-US" baseline="30000" dirty="0" smtClean="0">
                <a:solidFill>
                  <a:srgbClr val="136E63"/>
                </a:solidFill>
                <a:latin typeface="Arial" pitchFamily="34" charset="0"/>
                <a:cs typeface="Arial" pitchFamily="34" charset="0"/>
              </a:rPr>
              <a:t>st</a:t>
            </a:r>
            <a:r>
              <a:rPr lang="en-US" dirty="0" smtClean="0">
                <a:solidFill>
                  <a:srgbClr val="136E63"/>
                </a:solidFill>
                <a:latin typeface="Arial" pitchFamily="34" charset="0"/>
                <a:cs typeface="Arial" pitchFamily="34" charset="0"/>
              </a:rPr>
              <a:t> draft IS Paper, Phnom Penh</a:t>
            </a:r>
            <a:endParaRPr lang="en-US" dirty="0">
              <a:solidFill>
                <a:srgbClr val="136E63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0" y="1142984"/>
            <a:ext cx="9144000" cy="785818"/>
          </a:xfrm>
          <a:prstGeom prst="rect">
            <a:avLst/>
          </a:prstGeom>
          <a:solidFill>
            <a:srgbClr val="263B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/>
          <p:cNvSpPr txBox="1"/>
          <p:nvPr/>
        </p:nvSpPr>
        <p:spPr>
          <a:xfrm>
            <a:off x="857224" y="1285860"/>
            <a:ext cx="79632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B3A919"/>
                </a:solidFill>
                <a:latin typeface="Arial Black" pitchFamily="34" charset="0"/>
              </a:rPr>
              <a:t>Social Protection reform: delivery issues</a:t>
            </a:r>
            <a:endParaRPr lang="en-US" sz="2400" dirty="0">
              <a:solidFill>
                <a:srgbClr val="B3A919"/>
              </a:solidFill>
              <a:latin typeface="Arial Black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857224" y="2143116"/>
            <a:ext cx="86833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136E63"/>
                </a:solidFill>
                <a:latin typeface="Arial" pitchFamily="34" charset="0"/>
                <a:cs typeface="Arial" pitchFamily="34" charset="0"/>
              </a:rPr>
              <a:t>How to organize an effective (targeted) delivery efficiently? </a:t>
            </a:r>
            <a:endParaRPr lang="en-US" sz="2400" dirty="0">
              <a:solidFill>
                <a:srgbClr val="136E63"/>
              </a:solidFill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11" name="Straight Connector 10"/>
          <p:cNvCxnSpPr/>
          <p:nvPr/>
        </p:nvCxnSpPr>
        <p:spPr>
          <a:xfrm>
            <a:off x="0" y="6286520"/>
            <a:ext cx="9144000" cy="0"/>
          </a:xfrm>
          <a:prstGeom prst="line">
            <a:avLst/>
          </a:prstGeom>
          <a:ln w="127000">
            <a:solidFill>
              <a:srgbClr val="E7E7E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>
            <a:off x="-32" y="6215082"/>
            <a:ext cx="9144000" cy="0"/>
          </a:xfrm>
          <a:prstGeom prst="line">
            <a:avLst/>
          </a:prstGeom>
          <a:ln w="38100">
            <a:solidFill>
              <a:srgbClr val="263B4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410" name="AutoShape 2" descr="bullit-black.png"/>
          <p:cNvSpPr>
            <a:spLocks noChangeAspect="1" noChangeArrowheads="1"/>
          </p:cNvSpPr>
          <p:nvPr/>
        </p:nvSpPr>
        <p:spPr bwMode="auto">
          <a:xfrm>
            <a:off x="36513" y="-190500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1741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13867" y="2914647"/>
            <a:ext cx="85725" cy="85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7412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42910" y="1500174"/>
            <a:ext cx="85725" cy="85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7413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14348" y="2357430"/>
            <a:ext cx="85725" cy="85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6" name="TextBox 15"/>
          <p:cNvSpPr txBox="1"/>
          <p:nvPr/>
        </p:nvSpPr>
        <p:spPr>
          <a:xfrm>
            <a:off x="1065838" y="2786058"/>
            <a:ext cx="753861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solidFill>
                  <a:srgbClr val="263B40"/>
                </a:solidFill>
                <a:latin typeface="Arial" pitchFamily="34" charset="0"/>
                <a:cs typeface="Arial" pitchFamily="34" charset="0"/>
              </a:rPr>
              <a:t>Horizontal programs under local administration (retaining the responsibilities of the Ministries) – at the local level needs tend to be assessed best</a:t>
            </a:r>
            <a:endParaRPr lang="en-US" sz="1600" dirty="0">
              <a:solidFill>
                <a:srgbClr val="263B4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1065838" y="4068361"/>
            <a:ext cx="753861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solidFill>
                  <a:srgbClr val="263B40"/>
                </a:solidFill>
                <a:latin typeface="Arial" pitchFamily="34" charset="0"/>
                <a:cs typeface="Arial" pitchFamily="34" charset="0"/>
              </a:rPr>
              <a:t>Vertical programs under professional management (see subsequent slide) but with policy linkages to Social Partners and involved Ministries) </a:t>
            </a:r>
            <a:endParaRPr lang="en-US" sz="1600" dirty="0">
              <a:solidFill>
                <a:srgbClr val="263B4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043608" y="5250686"/>
            <a:ext cx="777686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solidFill>
                  <a:srgbClr val="263B40"/>
                </a:solidFill>
                <a:latin typeface="Arial" pitchFamily="34" charset="0"/>
                <a:cs typeface="Arial" pitchFamily="34" charset="0"/>
              </a:rPr>
              <a:t>Piloting a ‘cash upon registering’ program (links to PEOPLE service)… (?)</a:t>
            </a:r>
            <a:endParaRPr lang="en-US" sz="1600" dirty="0">
              <a:solidFill>
                <a:srgbClr val="263B4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043608" y="4644425"/>
            <a:ext cx="784887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solidFill>
                  <a:srgbClr val="263B40"/>
                </a:solidFill>
                <a:latin typeface="Arial" pitchFamily="34" charset="0"/>
                <a:cs typeface="Arial" pitchFamily="34" charset="0"/>
              </a:rPr>
              <a:t>Finding and keeping track of the households/individuals in need is the main challenge – lessons from ID poor?</a:t>
            </a:r>
            <a:endParaRPr lang="en-US" sz="1600" dirty="0">
              <a:solidFill>
                <a:srgbClr val="263B4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20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7584" y="3573016"/>
            <a:ext cx="85725" cy="85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7584" y="4207371"/>
            <a:ext cx="85725" cy="85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2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7584" y="4783435"/>
            <a:ext cx="85725" cy="85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3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7584" y="5373216"/>
            <a:ext cx="85725" cy="85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4" name="TextBox 23"/>
          <p:cNvSpPr txBox="1"/>
          <p:nvPr/>
        </p:nvSpPr>
        <p:spPr>
          <a:xfrm>
            <a:off x="1043608" y="3429000"/>
            <a:ext cx="77768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solidFill>
                  <a:srgbClr val="263B40"/>
                </a:solidFill>
                <a:latin typeface="Arial" pitchFamily="34" charset="0"/>
                <a:cs typeface="Arial" pitchFamily="34" charset="0"/>
              </a:rPr>
              <a:t>Several countries operate single offices (one stop shops) at the local level, that combine social services including employment services</a:t>
            </a:r>
            <a:endParaRPr lang="en-US" sz="1600" dirty="0">
              <a:solidFill>
                <a:srgbClr val="263B4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-24"/>
            <a:ext cx="9144000" cy="1357322"/>
          </a:xfrm>
          <a:solidFill>
            <a:schemeClr val="bg1"/>
          </a:solidFill>
        </p:spPr>
        <p:txBody>
          <a:bodyPr>
            <a:normAutofit/>
          </a:bodyPr>
          <a:lstStyle/>
          <a:p>
            <a:pPr algn="l"/>
            <a:r>
              <a:rPr lang="en-US" sz="1800" dirty="0" smtClean="0">
                <a:latin typeface="Arial" pitchFamily="34" charset="0"/>
                <a:cs typeface="Arial" pitchFamily="34" charset="0"/>
              </a:rPr>
              <a:t>						</a:t>
            </a:r>
            <a:endParaRPr lang="en-US" sz="1800" dirty="0">
              <a:solidFill>
                <a:srgbClr val="136E63"/>
              </a:solidFill>
              <a:latin typeface="Arial Black" pitchFamily="34" charset="0"/>
              <a:cs typeface="Arial" pitchFamily="34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9554" y="-140050"/>
            <a:ext cx="2070435" cy="15528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136E63"/>
                </a:solidFill>
                <a:latin typeface="Arial" pitchFamily="34" charset="0"/>
                <a:cs typeface="Arial" pitchFamily="34" charset="0"/>
              </a:rPr>
              <a:t>28 January 2012</a:t>
            </a:r>
            <a:endParaRPr lang="en-US" dirty="0">
              <a:solidFill>
                <a:srgbClr val="136E63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E11C3D-5013-4443-8C1B-83CF8D57DB60}" type="slidenum">
              <a:rPr lang="en-US" smtClean="0">
                <a:solidFill>
                  <a:srgbClr val="136E63"/>
                </a:solidFill>
                <a:latin typeface="Arial" pitchFamily="34" charset="0"/>
                <a:cs typeface="Arial" pitchFamily="34" charset="0"/>
              </a:rPr>
              <a:pPr/>
              <a:t>16</a:t>
            </a:fld>
            <a:endParaRPr lang="en-US" dirty="0">
              <a:solidFill>
                <a:srgbClr val="136E63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928926" y="6284936"/>
            <a:ext cx="4451386" cy="501650"/>
          </a:xfrm>
        </p:spPr>
        <p:txBody>
          <a:bodyPr/>
          <a:lstStyle/>
          <a:p>
            <a:r>
              <a:rPr lang="en-US" dirty="0" smtClean="0">
                <a:solidFill>
                  <a:srgbClr val="136E63"/>
                </a:solidFill>
                <a:latin typeface="Arial" pitchFamily="34" charset="0"/>
                <a:cs typeface="Arial" pitchFamily="34" charset="0"/>
              </a:rPr>
              <a:t>ILO/EU initiative  1</a:t>
            </a:r>
            <a:r>
              <a:rPr lang="en-US" baseline="30000" dirty="0" smtClean="0">
                <a:solidFill>
                  <a:srgbClr val="136E63"/>
                </a:solidFill>
                <a:latin typeface="Arial" pitchFamily="34" charset="0"/>
                <a:cs typeface="Arial" pitchFamily="34" charset="0"/>
              </a:rPr>
              <a:t>st</a:t>
            </a:r>
            <a:r>
              <a:rPr lang="en-US" dirty="0" smtClean="0">
                <a:solidFill>
                  <a:srgbClr val="136E63"/>
                </a:solidFill>
                <a:latin typeface="Arial" pitchFamily="34" charset="0"/>
                <a:cs typeface="Arial" pitchFamily="34" charset="0"/>
              </a:rPr>
              <a:t> draft IS Paper, Phnom Penh</a:t>
            </a:r>
            <a:endParaRPr lang="en-US" dirty="0">
              <a:solidFill>
                <a:srgbClr val="136E63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0" y="1142984"/>
            <a:ext cx="9144000" cy="785818"/>
          </a:xfrm>
          <a:prstGeom prst="rect">
            <a:avLst/>
          </a:prstGeom>
          <a:solidFill>
            <a:srgbClr val="263B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/>
          <p:cNvSpPr txBox="1"/>
          <p:nvPr/>
        </p:nvSpPr>
        <p:spPr>
          <a:xfrm>
            <a:off x="857224" y="1285860"/>
            <a:ext cx="79632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B3A919"/>
                </a:solidFill>
                <a:latin typeface="Arial Black" pitchFamily="34" charset="0"/>
              </a:rPr>
              <a:t>Social Protection reform: governance issues</a:t>
            </a:r>
            <a:endParaRPr lang="en-US" sz="2400" dirty="0">
              <a:solidFill>
                <a:srgbClr val="B3A919"/>
              </a:solidFill>
              <a:latin typeface="Arial Black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857224" y="2143116"/>
            <a:ext cx="72866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136E63"/>
                </a:solidFill>
                <a:latin typeface="Arial" pitchFamily="34" charset="0"/>
                <a:cs typeface="Arial" pitchFamily="34" charset="0"/>
              </a:rPr>
              <a:t>The need for a ‘regulator’: a National SSO</a:t>
            </a:r>
            <a:endParaRPr lang="en-US" sz="2400" dirty="0">
              <a:solidFill>
                <a:srgbClr val="136E63"/>
              </a:solidFill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11" name="Straight Connector 10"/>
          <p:cNvCxnSpPr/>
          <p:nvPr/>
        </p:nvCxnSpPr>
        <p:spPr>
          <a:xfrm>
            <a:off x="0" y="6237312"/>
            <a:ext cx="9144000" cy="0"/>
          </a:xfrm>
          <a:prstGeom prst="line">
            <a:avLst/>
          </a:prstGeom>
          <a:ln w="127000">
            <a:solidFill>
              <a:srgbClr val="E7E7E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>
            <a:off x="-32" y="6215082"/>
            <a:ext cx="9144000" cy="0"/>
          </a:xfrm>
          <a:prstGeom prst="line">
            <a:avLst/>
          </a:prstGeom>
          <a:ln w="38100">
            <a:solidFill>
              <a:srgbClr val="263B4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410" name="AutoShape 2" descr="bullit-black.png"/>
          <p:cNvSpPr>
            <a:spLocks noChangeAspect="1" noChangeArrowheads="1"/>
          </p:cNvSpPr>
          <p:nvPr/>
        </p:nvSpPr>
        <p:spPr bwMode="auto">
          <a:xfrm>
            <a:off x="36513" y="-190500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1741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13867" y="2914647"/>
            <a:ext cx="85725" cy="85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7412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42910" y="1500174"/>
            <a:ext cx="85725" cy="85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7413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14348" y="2357430"/>
            <a:ext cx="85725" cy="85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6" name="TextBox 15"/>
          <p:cNvSpPr txBox="1"/>
          <p:nvPr/>
        </p:nvSpPr>
        <p:spPr>
          <a:xfrm>
            <a:off x="1065838" y="3450486"/>
            <a:ext cx="775463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solidFill>
                  <a:srgbClr val="263B40"/>
                </a:solidFill>
                <a:latin typeface="Arial" pitchFamily="34" charset="0"/>
                <a:cs typeface="Arial" pitchFamily="34" charset="0"/>
              </a:rPr>
              <a:t>The organization should be free from ‘politicking’</a:t>
            </a:r>
            <a:endParaRPr lang="en-US" sz="1600" dirty="0">
              <a:solidFill>
                <a:srgbClr val="263B4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1065838" y="4068361"/>
            <a:ext cx="753861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solidFill>
                  <a:srgbClr val="263B40"/>
                </a:solidFill>
                <a:latin typeface="Arial" pitchFamily="34" charset="0"/>
                <a:cs typeface="Arial" pitchFamily="34" charset="0"/>
              </a:rPr>
              <a:t>… however, still reporting to the responsible Minister – this includes setting the broad guidelines and approving the annual budget (plus mid-term reports)</a:t>
            </a:r>
            <a:endParaRPr lang="en-US" sz="1600" dirty="0">
              <a:solidFill>
                <a:srgbClr val="263B4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043608" y="5373216"/>
            <a:ext cx="77768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solidFill>
                  <a:srgbClr val="263B40"/>
                </a:solidFill>
                <a:latin typeface="Arial" pitchFamily="34" charset="0"/>
                <a:cs typeface="Arial" pitchFamily="34" charset="0"/>
              </a:rPr>
              <a:t>Professional management and consultation ties to the major stakeholders (Ministries and Social Partners)</a:t>
            </a:r>
            <a:endParaRPr lang="en-US" sz="1600" dirty="0">
              <a:solidFill>
                <a:srgbClr val="263B4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043608" y="4674622"/>
            <a:ext cx="784887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solidFill>
                  <a:srgbClr val="263B40"/>
                </a:solidFill>
                <a:latin typeface="Arial" pitchFamily="34" charset="0"/>
                <a:cs typeface="Arial" pitchFamily="34" charset="0"/>
              </a:rPr>
              <a:t>On the political level a coordinative role could be envisaged for the Steering Group! </a:t>
            </a:r>
            <a:endParaRPr lang="en-US" sz="1600" dirty="0">
              <a:solidFill>
                <a:srgbClr val="263B4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20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7584" y="3573016"/>
            <a:ext cx="85725" cy="85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7584" y="4207371"/>
            <a:ext cx="85725" cy="85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2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7584" y="4783435"/>
            <a:ext cx="85725" cy="85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3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7584" y="5517232"/>
            <a:ext cx="85725" cy="85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4" name="TextBox 23"/>
          <p:cNvSpPr txBox="1"/>
          <p:nvPr/>
        </p:nvSpPr>
        <p:spPr>
          <a:xfrm>
            <a:off x="1065838" y="2780928"/>
            <a:ext cx="753861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solidFill>
                  <a:srgbClr val="263B40"/>
                </a:solidFill>
                <a:latin typeface="Arial" pitchFamily="34" charset="0"/>
                <a:cs typeface="Arial" pitchFamily="34" charset="0"/>
              </a:rPr>
              <a:t>This ‘SSO’ could coordinate the activities of the NSSF/NSSF-C (slide 13)</a:t>
            </a:r>
            <a:endParaRPr lang="en-US" sz="1600" dirty="0">
              <a:solidFill>
                <a:srgbClr val="263B4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-24"/>
            <a:ext cx="9144000" cy="1357322"/>
          </a:xfrm>
          <a:solidFill>
            <a:schemeClr val="bg1"/>
          </a:solidFill>
        </p:spPr>
        <p:txBody>
          <a:bodyPr>
            <a:normAutofit/>
          </a:bodyPr>
          <a:lstStyle/>
          <a:p>
            <a:pPr algn="l"/>
            <a:r>
              <a:rPr lang="en-US" sz="1800" dirty="0" smtClean="0">
                <a:latin typeface="Arial" pitchFamily="34" charset="0"/>
                <a:cs typeface="Arial" pitchFamily="34" charset="0"/>
              </a:rPr>
              <a:t>						</a:t>
            </a:r>
            <a:endParaRPr lang="en-US" sz="1800" dirty="0">
              <a:solidFill>
                <a:srgbClr val="136E63"/>
              </a:solidFill>
              <a:latin typeface="Arial Black" pitchFamily="34" charset="0"/>
              <a:cs typeface="Arial" pitchFamily="34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9554" y="-140050"/>
            <a:ext cx="2070435" cy="15528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136E63"/>
                </a:solidFill>
                <a:latin typeface="Arial" pitchFamily="34" charset="0"/>
                <a:cs typeface="Arial" pitchFamily="34" charset="0"/>
              </a:rPr>
              <a:t>28 January 2012</a:t>
            </a:r>
            <a:endParaRPr lang="en-US" dirty="0">
              <a:solidFill>
                <a:srgbClr val="136E63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E11C3D-5013-4443-8C1B-83CF8D57DB60}" type="slidenum">
              <a:rPr lang="en-US" smtClean="0">
                <a:solidFill>
                  <a:srgbClr val="136E63"/>
                </a:solidFill>
                <a:latin typeface="Arial" pitchFamily="34" charset="0"/>
                <a:cs typeface="Arial" pitchFamily="34" charset="0"/>
              </a:rPr>
              <a:pPr/>
              <a:t>17</a:t>
            </a:fld>
            <a:endParaRPr lang="en-US" dirty="0">
              <a:solidFill>
                <a:srgbClr val="136E63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928926" y="6284936"/>
            <a:ext cx="4451386" cy="501650"/>
          </a:xfrm>
        </p:spPr>
        <p:txBody>
          <a:bodyPr/>
          <a:lstStyle/>
          <a:p>
            <a:r>
              <a:rPr lang="en-US" dirty="0" smtClean="0">
                <a:solidFill>
                  <a:srgbClr val="136E63"/>
                </a:solidFill>
                <a:latin typeface="Arial" pitchFamily="34" charset="0"/>
                <a:cs typeface="Arial" pitchFamily="34" charset="0"/>
              </a:rPr>
              <a:t>ILO/EU initiative  1</a:t>
            </a:r>
            <a:r>
              <a:rPr lang="en-US" baseline="30000" dirty="0" smtClean="0">
                <a:solidFill>
                  <a:srgbClr val="136E63"/>
                </a:solidFill>
                <a:latin typeface="Arial" pitchFamily="34" charset="0"/>
                <a:cs typeface="Arial" pitchFamily="34" charset="0"/>
              </a:rPr>
              <a:t>st</a:t>
            </a:r>
            <a:r>
              <a:rPr lang="en-US" dirty="0" smtClean="0">
                <a:solidFill>
                  <a:srgbClr val="136E63"/>
                </a:solidFill>
                <a:latin typeface="Arial" pitchFamily="34" charset="0"/>
                <a:cs typeface="Arial" pitchFamily="34" charset="0"/>
              </a:rPr>
              <a:t> draft IS Paper, Phnom Penh</a:t>
            </a:r>
            <a:endParaRPr lang="en-US" dirty="0">
              <a:solidFill>
                <a:srgbClr val="136E63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0" y="1142984"/>
            <a:ext cx="9144000" cy="785818"/>
          </a:xfrm>
          <a:prstGeom prst="rect">
            <a:avLst/>
          </a:prstGeom>
          <a:solidFill>
            <a:srgbClr val="263B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/>
          <p:cNvSpPr txBox="1"/>
          <p:nvPr/>
        </p:nvSpPr>
        <p:spPr>
          <a:xfrm>
            <a:off x="857224" y="1285860"/>
            <a:ext cx="79632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B3A919"/>
                </a:solidFill>
                <a:latin typeface="Arial Black" pitchFamily="34" charset="0"/>
              </a:rPr>
              <a:t>Social Protection reform: governance issues</a:t>
            </a:r>
            <a:endParaRPr lang="en-US" sz="2400" dirty="0">
              <a:solidFill>
                <a:srgbClr val="B3A919"/>
              </a:solidFill>
              <a:latin typeface="Arial Black" pitchFamily="34" charset="0"/>
            </a:endParaRPr>
          </a:p>
        </p:txBody>
      </p:sp>
      <p:cxnSp>
        <p:nvCxnSpPr>
          <p:cNvPr id="11" name="Straight Connector 10"/>
          <p:cNvCxnSpPr/>
          <p:nvPr/>
        </p:nvCxnSpPr>
        <p:spPr>
          <a:xfrm>
            <a:off x="0" y="6237312"/>
            <a:ext cx="9144000" cy="0"/>
          </a:xfrm>
          <a:prstGeom prst="line">
            <a:avLst/>
          </a:prstGeom>
          <a:ln w="127000">
            <a:solidFill>
              <a:srgbClr val="E7E7E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>
            <a:off x="-32" y="6215082"/>
            <a:ext cx="9144000" cy="0"/>
          </a:xfrm>
          <a:prstGeom prst="line">
            <a:avLst/>
          </a:prstGeom>
          <a:ln w="38100">
            <a:solidFill>
              <a:srgbClr val="263B4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410" name="AutoShape 2" descr="bullit-black.png"/>
          <p:cNvSpPr>
            <a:spLocks noChangeAspect="1" noChangeArrowheads="1"/>
          </p:cNvSpPr>
          <p:nvPr/>
        </p:nvSpPr>
        <p:spPr bwMode="auto">
          <a:xfrm>
            <a:off x="36513" y="-190500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17412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2910" y="1500174"/>
            <a:ext cx="85725" cy="85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4" name="TextBox 63"/>
          <p:cNvSpPr txBox="1"/>
          <p:nvPr/>
        </p:nvSpPr>
        <p:spPr>
          <a:xfrm>
            <a:off x="857224" y="2143116"/>
            <a:ext cx="72866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136E63"/>
                </a:solidFill>
                <a:latin typeface="Arial" pitchFamily="34" charset="0"/>
                <a:cs typeface="Arial" pitchFamily="34" charset="0"/>
              </a:rPr>
              <a:t>The governance frame for the National SSO</a:t>
            </a:r>
            <a:endParaRPr lang="en-US" sz="2400" dirty="0">
              <a:solidFill>
                <a:srgbClr val="136E63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65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14348" y="2357430"/>
            <a:ext cx="85725" cy="85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5576" y="2671167"/>
            <a:ext cx="8109116" cy="29900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-24"/>
            <a:ext cx="9144000" cy="1357322"/>
          </a:xfrm>
          <a:solidFill>
            <a:schemeClr val="bg1"/>
          </a:solidFill>
        </p:spPr>
        <p:txBody>
          <a:bodyPr>
            <a:normAutofit/>
          </a:bodyPr>
          <a:lstStyle/>
          <a:p>
            <a:pPr algn="l"/>
            <a:r>
              <a:rPr lang="en-US" sz="1800" dirty="0" smtClean="0">
                <a:latin typeface="Arial" pitchFamily="34" charset="0"/>
                <a:cs typeface="Arial" pitchFamily="34" charset="0"/>
              </a:rPr>
              <a:t>						</a:t>
            </a:r>
            <a:endParaRPr lang="en-US" sz="1800" dirty="0">
              <a:solidFill>
                <a:srgbClr val="136E63"/>
              </a:solidFill>
              <a:latin typeface="Arial Black" pitchFamily="34" charset="0"/>
              <a:cs typeface="Arial" pitchFamily="34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9554" y="-140050"/>
            <a:ext cx="2070435" cy="15528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136E63"/>
                </a:solidFill>
                <a:latin typeface="Arial" pitchFamily="34" charset="0"/>
                <a:cs typeface="Arial" pitchFamily="34" charset="0"/>
              </a:rPr>
              <a:t>28 January 2012</a:t>
            </a:r>
            <a:endParaRPr lang="en-US" dirty="0">
              <a:solidFill>
                <a:srgbClr val="136E63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E11C3D-5013-4443-8C1B-83CF8D57DB60}" type="slidenum">
              <a:rPr lang="en-US" smtClean="0">
                <a:solidFill>
                  <a:srgbClr val="136E63"/>
                </a:solidFill>
                <a:latin typeface="Arial" pitchFamily="34" charset="0"/>
                <a:cs typeface="Arial" pitchFamily="34" charset="0"/>
              </a:rPr>
              <a:pPr/>
              <a:t>18</a:t>
            </a:fld>
            <a:endParaRPr lang="en-US" dirty="0">
              <a:solidFill>
                <a:srgbClr val="136E63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928926" y="6284936"/>
            <a:ext cx="4451386" cy="501650"/>
          </a:xfrm>
        </p:spPr>
        <p:txBody>
          <a:bodyPr/>
          <a:lstStyle/>
          <a:p>
            <a:r>
              <a:rPr lang="en-US" dirty="0" smtClean="0">
                <a:solidFill>
                  <a:srgbClr val="136E63"/>
                </a:solidFill>
                <a:latin typeface="Arial" pitchFamily="34" charset="0"/>
                <a:cs typeface="Arial" pitchFamily="34" charset="0"/>
              </a:rPr>
              <a:t>ILO/EU initiative  1</a:t>
            </a:r>
            <a:r>
              <a:rPr lang="en-US" baseline="30000" dirty="0" smtClean="0">
                <a:solidFill>
                  <a:srgbClr val="136E63"/>
                </a:solidFill>
                <a:latin typeface="Arial" pitchFamily="34" charset="0"/>
                <a:cs typeface="Arial" pitchFamily="34" charset="0"/>
              </a:rPr>
              <a:t>st</a:t>
            </a:r>
            <a:r>
              <a:rPr lang="en-US" dirty="0" smtClean="0">
                <a:solidFill>
                  <a:srgbClr val="136E63"/>
                </a:solidFill>
                <a:latin typeface="Arial" pitchFamily="34" charset="0"/>
                <a:cs typeface="Arial" pitchFamily="34" charset="0"/>
              </a:rPr>
              <a:t> draft IS Paper, Phnom Penh</a:t>
            </a:r>
            <a:endParaRPr lang="en-US" dirty="0">
              <a:solidFill>
                <a:srgbClr val="136E63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0" y="1142984"/>
            <a:ext cx="9144000" cy="785818"/>
          </a:xfrm>
          <a:prstGeom prst="rect">
            <a:avLst/>
          </a:prstGeom>
          <a:solidFill>
            <a:srgbClr val="263B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/>
          <p:cNvSpPr txBox="1"/>
          <p:nvPr/>
        </p:nvSpPr>
        <p:spPr>
          <a:xfrm>
            <a:off x="857224" y="1285860"/>
            <a:ext cx="73151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B3A919"/>
                </a:solidFill>
                <a:latin typeface="Arial Black" pitchFamily="34" charset="0"/>
              </a:rPr>
              <a:t>Questions for the Steering Group</a:t>
            </a:r>
            <a:endParaRPr lang="en-US" sz="2400" dirty="0">
              <a:solidFill>
                <a:srgbClr val="B3A919"/>
              </a:solidFill>
              <a:latin typeface="Arial Black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857224" y="2143116"/>
            <a:ext cx="82867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136E63"/>
                </a:solidFill>
                <a:latin typeface="Arial" pitchFamily="34" charset="0"/>
                <a:cs typeface="Arial" pitchFamily="34" charset="0"/>
              </a:rPr>
              <a:t>Consent of the Steering Group is sought on the following:</a:t>
            </a:r>
            <a:endParaRPr lang="en-US" sz="2400" dirty="0">
              <a:solidFill>
                <a:srgbClr val="136E63"/>
              </a:solidFill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11" name="Straight Connector 10"/>
          <p:cNvCxnSpPr/>
          <p:nvPr/>
        </p:nvCxnSpPr>
        <p:spPr>
          <a:xfrm>
            <a:off x="0" y="6286520"/>
            <a:ext cx="9144000" cy="0"/>
          </a:xfrm>
          <a:prstGeom prst="line">
            <a:avLst/>
          </a:prstGeom>
          <a:ln w="127000">
            <a:solidFill>
              <a:srgbClr val="E7E7E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>
            <a:off x="-32" y="6215082"/>
            <a:ext cx="9144000" cy="0"/>
          </a:xfrm>
          <a:prstGeom prst="line">
            <a:avLst/>
          </a:prstGeom>
          <a:ln w="38100">
            <a:solidFill>
              <a:srgbClr val="263B4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410" name="AutoShape 2" descr="bullit-black.png"/>
          <p:cNvSpPr>
            <a:spLocks noChangeAspect="1" noChangeArrowheads="1"/>
          </p:cNvSpPr>
          <p:nvPr/>
        </p:nvSpPr>
        <p:spPr bwMode="auto">
          <a:xfrm>
            <a:off x="36513" y="-190500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1741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13867" y="2924944"/>
            <a:ext cx="85725" cy="85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7412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42910" y="1500174"/>
            <a:ext cx="85725" cy="85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7413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14348" y="2357430"/>
            <a:ext cx="85725" cy="85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6" name="TextBox 15"/>
          <p:cNvSpPr txBox="1"/>
          <p:nvPr/>
        </p:nvSpPr>
        <p:spPr>
          <a:xfrm>
            <a:off x="1000100" y="2786058"/>
            <a:ext cx="767635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solidFill>
                  <a:srgbClr val="263B40"/>
                </a:solidFill>
                <a:latin typeface="Arial" pitchFamily="34" charset="0"/>
                <a:cs typeface="Arial" pitchFamily="34" charset="0"/>
              </a:rPr>
              <a:t>Does the Steering Group agree with the analysis in the report so far?</a:t>
            </a:r>
            <a:endParaRPr lang="en-US" sz="1600" dirty="0">
              <a:solidFill>
                <a:srgbClr val="263B4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1000100" y="3306470"/>
            <a:ext cx="767635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solidFill>
                  <a:srgbClr val="263B40"/>
                </a:solidFill>
                <a:latin typeface="Arial" pitchFamily="34" charset="0"/>
                <a:cs typeface="Arial" pitchFamily="34" charset="0"/>
              </a:rPr>
              <a:t>Does the Steering group agree with the direction (the suggestions) such as outlined in the previous slides? Is there sufficient added value in these suggestions to warrant further elaboration?</a:t>
            </a:r>
            <a:endParaRPr lang="en-US" sz="1600" dirty="0">
              <a:solidFill>
                <a:srgbClr val="263B4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000100" y="4314582"/>
            <a:ext cx="767635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solidFill>
                  <a:srgbClr val="263B40"/>
                </a:solidFill>
                <a:latin typeface="Arial" pitchFamily="34" charset="0"/>
                <a:cs typeface="Arial" pitchFamily="34" charset="0"/>
              </a:rPr>
              <a:t>Does the Steering Group want to add elements that need to be elaborated?</a:t>
            </a:r>
            <a:endParaRPr lang="en-US" sz="1600" dirty="0">
              <a:solidFill>
                <a:srgbClr val="263B4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9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13867" y="3429000"/>
            <a:ext cx="85725" cy="85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7584" y="4437112"/>
            <a:ext cx="85725" cy="85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-24"/>
            <a:ext cx="9144000" cy="1357322"/>
          </a:xfrm>
          <a:solidFill>
            <a:schemeClr val="bg1"/>
          </a:solidFill>
        </p:spPr>
        <p:txBody>
          <a:bodyPr>
            <a:normAutofit/>
          </a:bodyPr>
          <a:lstStyle/>
          <a:p>
            <a:pPr algn="l"/>
            <a:r>
              <a:rPr lang="en-US" sz="1800" dirty="0" smtClean="0">
                <a:latin typeface="Arial" pitchFamily="34" charset="0"/>
                <a:cs typeface="Arial" pitchFamily="34" charset="0"/>
              </a:rPr>
              <a:t>						</a:t>
            </a:r>
            <a:endParaRPr lang="en-US" sz="1800" dirty="0">
              <a:solidFill>
                <a:srgbClr val="136E63"/>
              </a:solidFill>
              <a:latin typeface="Arial Black" pitchFamily="34" charset="0"/>
              <a:cs typeface="Arial" pitchFamily="34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9554" y="-140050"/>
            <a:ext cx="2070435" cy="15528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136E63"/>
                </a:solidFill>
                <a:latin typeface="Arial" pitchFamily="34" charset="0"/>
                <a:cs typeface="Arial" pitchFamily="34" charset="0"/>
              </a:rPr>
              <a:t>28 January 2012</a:t>
            </a:r>
            <a:endParaRPr lang="en-US" dirty="0">
              <a:solidFill>
                <a:srgbClr val="136E63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E11C3D-5013-4443-8C1B-83CF8D57DB60}" type="slidenum">
              <a:rPr lang="en-US" smtClean="0">
                <a:solidFill>
                  <a:srgbClr val="136E63"/>
                </a:solidFill>
                <a:latin typeface="Arial" pitchFamily="34" charset="0"/>
                <a:cs typeface="Arial" pitchFamily="34" charset="0"/>
              </a:rPr>
              <a:pPr/>
              <a:t>19</a:t>
            </a:fld>
            <a:endParaRPr lang="en-US" dirty="0">
              <a:solidFill>
                <a:srgbClr val="136E63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928926" y="6284936"/>
            <a:ext cx="4451386" cy="501650"/>
          </a:xfrm>
        </p:spPr>
        <p:txBody>
          <a:bodyPr/>
          <a:lstStyle/>
          <a:p>
            <a:r>
              <a:rPr lang="en-US" dirty="0" smtClean="0">
                <a:solidFill>
                  <a:srgbClr val="136E63"/>
                </a:solidFill>
                <a:latin typeface="Arial" pitchFamily="34" charset="0"/>
                <a:cs typeface="Arial" pitchFamily="34" charset="0"/>
              </a:rPr>
              <a:t>ILO/EU initiative  1</a:t>
            </a:r>
            <a:r>
              <a:rPr lang="en-US" baseline="30000" dirty="0" smtClean="0">
                <a:solidFill>
                  <a:srgbClr val="136E63"/>
                </a:solidFill>
                <a:latin typeface="Arial" pitchFamily="34" charset="0"/>
                <a:cs typeface="Arial" pitchFamily="34" charset="0"/>
              </a:rPr>
              <a:t>st</a:t>
            </a:r>
            <a:r>
              <a:rPr lang="en-US" dirty="0" smtClean="0">
                <a:solidFill>
                  <a:srgbClr val="136E63"/>
                </a:solidFill>
                <a:latin typeface="Arial" pitchFamily="34" charset="0"/>
                <a:cs typeface="Arial" pitchFamily="34" charset="0"/>
              </a:rPr>
              <a:t> draft IS Paper, Phnom Penh</a:t>
            </a:r>
            <a:endParaRPr lang="en-US" dirty="0">
              <a:solidFill>
                <a:srgbClr val="136E63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0" y="1142984"/>
            <a:ext cx="9144000" cy="785818"/>
          </a:xfrm>
          <a:prstGeom prst="rect">
            <a:avLst/>
          </a:prstGeom>
          <a:solidFill>
            <a:srgbClr val="263B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/>
          <p:cNvSpPr txBox="1"/>
          <p:nvPr/>
        </p:nvSpPr>
        <p:spPr>
          <a:xfrm>
            <a:off x="857224" y="1285860"/>
            <a:ext cx="81072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B3A919"/>
                </a:solidFill>
                <a:latin typeface="Arial Black" pitchFamily="34" charset="0"/>
              </a:rPr>
              <a:t>Discussion items for the Steering Group (1)</a:t>
            </a:r>
            <a:endParaRPr lang="en-US" sz="2400" dirty="0">
              <a:solidFill>
                <a:srgbClr val="B3A919"/>
              </a:solidFill>
              <a:latin typeface="Arial Black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857224" y="2143116"/>
            <a:ext cx="82867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136E63"/>
                </a:solidFill>
                <a:latin typeface="Arial" pitchFamily="34" charset="0"/>
                <a:cs typeface="Arial" pitchFamily="34" charset="0"/>
              </a:rPr>
              <a:t>Growth Diamonds:</a:t>
            </a:r>
            <a:endParaRPr lang="en-US" sz="2400" dirty="0">
              <a:solidFill>
                <a:srgbClr val="136E63"/>
              </a:solidFill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11" name="Straight Connector 10"/>
          <p:cNvCxnSpPr/>
          <p:nvPr/>
        </p:nvCxnSpPr>
        <p:spPr>
          <a:xfrm>
            <a:off x="0" y="6286520"/>
            <a:ext cx="9144000" cy="0"/>
          </a:xfrm>
          <a:prstGeom prst="line">
            <a:avLst/>
          </a:prstGeom>
          <a:ln w="127000">
            <a:solidFill>
              <a:srgbClr val="E7E7E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>
            <a:off x="-32" y="6215082"/>
            <a:ext cx="9144000" cy="0"/>
          </a:xfrm>
          <a:prstGeom prst="line">
            <a:avLst/>
          </a:prstGeom>
          <a:ln w="38100">
            <a:solidFill>
              <a:srgbClr val="263B4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410" name="AutoShape 2" descr="bullit-black.png"/>
          <p:cNvSpPr>
            <a:spLocks noChangeAspect="1" noChangeArrowheads="1"/>
          </p:cNvSpPr>
          <p:nvPr/>
        </p:nvSpPr>
        <p:spPr bwMode="auto">
          <a:xfrm>
            <a:off x="36513" y="-190500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1741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13867" y="2924944"/>
            <a:ext cx="85725" cy="85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7412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42910" y="1500174"/>
            <a:ext cx="85725" cy="85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7413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14348" y="2357430"/>
            <a:ext cx="85725" cy="85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6" name="TextBox 15"/>
          <p:cNvSpPr txBox="1"/>
          <p:nvPr/>
        </p:nvSpPr>
        <p:spPr>
          <a:xfrm>
            <a:off x="1000100" y="2786058"/>
            <a:ext cx="76763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solidFill>
                  <a:srgbClr val="263B40"/>
                </a:solidFill>
                <a:latin typeface="Arial" pitchFamily="34" charset="0"/>
                <a:cs typeface="Arial" pitchFamily="34" charset="0"/>
              </a:rPr>
              <a:t>The suggestion to target a limited number of sectors with a coordinated set of policies aiming to create ‘growth diamonds’  - how does the group think about this?</a:t>
            </a:r>
            <a:endParaRPr lang="en-US" sz="1600" dirty="0">
              <a:solidFill>
                <a:srgbClr val="263B4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1000100" y="3492297"/>
            <a:ext cx="76763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solidFill>
                  <a:srgbClr val="263B40"/>
                </a:solidFill>
                <a:latin typeface="Arial" pitchFamily="34" charset="0"/>
                <a:cs typeface="Arial" pitchFamily="34" charset="0"/>
              </a:rPr>
              <a:t>Does the group agree on the five dimensions of the growth diamond: are these indeed the key dimensions of a coordinated strategic policy package?</a:t>
            </a:r>
            <a:endParaRPr lang="en-US" sz="1600" dirty="0">
              <a:solidFill>
                <a:srgbClr val="263B4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000100" y="4674622"/>
            <a:ext cx="767635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solidFill>
                  <a:srgbClr val="263B40"/>
                </a:solidFill>
                <a:latin typeface="Arial" pitchFamily="34" charset="0"/>
                <a:cs typeface="Arial" pitchFamily="34" charset="0"/>
              </a:rPr>
              <a:t>Who are the institutional actors that need to be involved?</a:t>
            </a:r>
            <a:endParaRPr lang="en-US" sz="1600" dirty="0">
              <a:solidFill>
                <a:srgbClr val="263B4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9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13867" y="3631307"/>
            <a:ext cx="85725" cy="85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7584" y="4783435"/>
            <a:ext cx="85725" cy="85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7584" y="4279379"/>
            <a:ext cx="85725" cy="85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2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7584" y="5359499"/>
            <a:ext cx="85725" cy="85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3" name="TextBox 22"/>
          <p:cNvSpPr txBox="1"/>
          <p:nvPr/>
        </p:nvSpPr>
        <p:spPr>
          <a:xfrm>
            <a:off x="1000100" y="4170566"/>
            <a:ext cx="767635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solidFill>
                  <a:srgbClr val="263B40"/>
                </a:solidFill>
                <a:latin typeface="Arial" pitchFamily="34" charset="0"/>
                <a:cs typeface="Arial" pitchFamily="34" charset="0"/>
              </a:rPr>
              <a:t>Which would be (say) FOUR priority sectors?</a:t>
            </a:r>
            <a:endParaRPr lang="en-US" sz="1600" dirty="0">
              <a:solidFill>
                <a:srgbClr val="263B4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1000100" y="5229200"/>
            <a:ext cx="767635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solidFill>
                  <a:srgbClr val="263B40"/>
                </a:solidFill>
                <a:latin typeface="Arial" pitchFamily="34" charset="0"/>
                <a:cs typeface="Arial" pitchFamily="34" charset="0"/>
              </a:rPr>
              <a:t>Other suggestions the group wants to  make…</a:t>
            </a:r>
            <a:endParaRPr lang="en-US" sz="1600" dirty="0">
              <a:solidFill>
                <a:srgbClr val="263B4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-24"/>
            <a:ext cx="9144000" cy="1357322"/>
          </a:xfrm>
          <a:solidFill>
            <a:schemeClr val="bg1"/>
          </a:solidFill>
        </p:spPr>
        <p:txBody>
          <a:bodyPr>
            <a:normAutofit/>
          </a:bodyPr>
          <a:lstStyle/>
          <a:p>
            <a:pPr algn="l"/>
            <a:r>
              <a:rPr lang="en-US" sz="1800" dirty="0" smtClean="0">
                <a:latin typeface="Arial" pitchFamily="34" charset="0"/>
                <a:cs typeface="Arial" pitchFamily="34" charset="0"/>
              </a:rPr>
              <a:t>						</a:t>
            </a:r>
            <a:endParaRPr lang="en-US" sz="1800" dirty="0">
              <a:solidFill>
                <a:srgbClr val="136E63"/>
              </a:solidFill>
              <a:latin typeface="Arial Black" pitchFamily="34" charset="0"/>
              <a:cs typeface="Arial" pitchFamily="34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9554" y="-140050"/>
            <a:ext cx="2070435" cy="15528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136E63"/>
                </a:solidFill>
                <a:latin typeface="Arial" pitchFamily="34" charset="0"/>
                <a:cs typeface="Arial" pitchFamily="34" charset="0"/>
              </a:rPr>
              <a:t>28 January 2012</a:t>
            </a:r>
            <a:endParaRPr lang="en-US" dirty="0">
              <a:solidFill>
                <a:srgbClr val="136E63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E11C3D-5013-4443-8C1B-83CF8D57DB60}" type="slidenum">
              <a:rPr lang="en-US" smtClean="0">
                <a:solidFill>
                  <a:srgbClr val="136E63"/>
                </a:solidFill>
                <a:latin typeface="Arial" pitchFamily="34" charset="0"/>
                <a:cs typeface="Arial" pitchFamily="34" charset="0"/>
              </a:rPr>
              <a:pPr/>
              <a:t>20</a:t>
            </a:fld>
            <a:endParaRPr lang="en-US" dirty="0">
              <a:solidFill>
                <a:srgbClr val="136E63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928926" y="6284936"/>
            <a:ext cx="4451386" cy="501650"/>
          </a:xfrm>
        </p:spPr>
        <p:txBody>
          <a:bodyPr/>
          <a:lstStyle/>
          <a:p>
            <a:r>
              <a:rPr lang="en-US" dirty="0" smtClean="0">
                <a:solidFill>
                  <a:srgbClr val="136E63"/>
                </a:solidFill>
                <a:latin typeface="Arial" pitchFamily="34" charset="0"/>
                <a:cs typeface="Arial" pitchFamily="34" charset="0"/>
              </a:rPr>
              <a:t>ILO/EU initiative  1</a:t>
            </a:r>
            <a:r>
              <a:rPr lang="en-US" baseline="30000" dirty="0" smtClean="0">
                <a:solidFill>
                  <a:srgbClr val="136E63"/>
                </a:solidFill>
                <a:latin typeface="Arial" pitchFamily="34" charset="0"/>
                <a:cs typeface="Arial" pitchFamily="34" charset="0"/>
              </a:rPr>
              <a:t>st</a:t>
            </a:r>
            <a:r>
              <a:rPr lang="en-US" dirty="0" smtClean="0">
                <a:solidFill>
                  <a:srgbClr val="136E63"/>
                </a:solidFill>
                <a:latin typeface="Arial" pitchFamily="34" charset="0"/>
                <a:cs typeface="Arial" pitchFamily="34" charset="0"/>
              </a:rPr>
              <a:t> draft IS Paper, Phnom Penh</a:t>
            </a:r>
            <a:endParaRPr lang="en-US" dirty="0">
              <a:solidFill>
                <a:srgbClr val="136E63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0" y="1142984"/>
            <a:ext cx="9144000" cy="785818"/>
          </a:xfrm>
          <a:prstGeom prst="rect">
            <a:avLst/>
          </a:prstGeom>
          <a:solidFill>
            <a:srgbClr val="263B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/>
          <p:cNvSpPr txBox="1"/>
          <p:nvPr/>
        </p:nvSpPr>
        <p:spPr>
          <a:xfrm>
            <a:off x="857224" y="1285860"/>
            <a:ext cx="81072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B3A919"/>
                </a:solidFill>
                <a:latin typeface="Arial Black" pitchFamily="34" charset="0"/>
              </a:rPr>
              <a:t>Discussion items for the Steering Group (2)</a:t>
            </a:r>
            <a:endParaRPr lang="en-US" sz="2400" dirty="0">
              <a:solidFill>
                <a:srgbClr val="B3A919"/>
              </a:solidFill>
              <a:latin typeface="Arial Black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857224" y="2143116"/>
            <a:ext cx="82867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136E63"/>
                </a:solidFill>
                <a:latin typeface="Arial" pitchFamily="34" charset="0"/>
                <a:cs typeface="Arial" pitchFamily="34" charset="0"/>
              </a:rPr>
              <a:t>ALMPs (TVET and PWPs, and organizational issues):</a:t>
            </a:r>
            <a:endParaRPr lang="en-US" sz="2400" dirty="0">
              <a:solidFill>
                <a:srgbClr val="136E63"/>
              </a:solidFill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11" name="Straight Connector 10"/>
          <p:cNvCxnSpPr/>
          <p:nvPr/>
        </p:nvCxnSpPr>
        <p:spPr>
          <a:xfrm>
            <a:off x="0" y="6286520"/>
            <a:ext cx="9144000" cy="0"/>
          </a:xfrm>
          <a:prstGeom prst="line">
            <a:avLst/>
          </a:prstGeom>
          <a:ln w="127000">
            <a:solidFill>
              <a:srgbClr val="E7E7E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>
            <a:off x="-32" y="6215082"/>
            <a:ext cx="9144000" cy="0"/>
          </a:xfrm>
          <a:prstGeom prst="line">
            <a:avLst/>
          </a:prstGeom>
          <a:ln w="38100">
            <a:solidFill>
              <a:srgbClr val="263B4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410" name="AutoShape 2" descr="bullit-black.png"/>
          <p:cNvSpPr>
            <a:spLocks noChangeAspect="1" noChangeArrowheads="1"/>
          </p:cNvSpPr>
          <p:nvPr/>
        </p:nvSpPr>
        <p:spPr bwMode="auto">
          <a:xfrm>
            <a:off x="36513" y="-190500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1741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13867" y="2780928"/>
            <a:ext cx="85725" cy="85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7412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42910" y="1500174"/>
            <a:ext cx="85725" cy="85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7413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14348" y="2357430"/>
            <a:ext cx="85725" cy="85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6" name="TextBox 15"/>
          <p:cNvSpPr txBox="1"/>
          <p:nvPr/>
        </p:nvSpPr>
        <p:spPr>
          <a:xfrm>
            <a:off x="1000100" y="2636912"/>
            <a:ext cx="767635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solidFill>
                  <a:srgbClr val="263B40"/>
                </a:solidFill>
                <a:latin typeface="Arial" pitchFamily="34" charset="0"/>
                <a:cs typeface="Arial" pitchFamily="34" charset="0"/>
              </a:rPr>
              <a:t>The suggestion to make SA conditional for the working aged? (that is one can only receive an SA benefit when one is either following education, caring or available for work)</a:t>
            </a:r>
            <a:endParaRPr lang="en-US" sz="1600" dirty="0">
              <a:solidFill>
                <a:srgbClr val="263B4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1000100" y="3462099"/>
            <a:ext cx="767635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solidFill>
                  <a:srgbClr val="263B40"/>
                </a:solidFill>
                <a:latin typeface="Arial" pitchFamily="34" charset="0"/>
                <a:cs typeface="Arial" pitchFamily="34" charset="0"/>
              </a:rPr>
              <a:t>The suggestion to link PWP and TVET programs with the ‘growth diamonds’ </a:t>
            </a:r>
            <a:endParaRPr lang="en-US" sz="1600" dirty="0">
              <a:solidFill>
                <a:srgbClr val="263B4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000100" y="4572417"/>
            <a:ext cx="76763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solidFill>
                  <a:srgbClr val="263B40"/>
                </a:solidFill>
                <a:latin typeface="Arial" pitchFamily="34" charset="0"/>
                <a:cs typeface="Arial" pitchFamily="34" charset="0"/>
              </a:rPr>
              <a:t>How does the group think of the suggestion to pilot private provision of employment services?</a:t>
            </a:r>
            <a:endParaRPr lang="en-US" sz="1600" dirty="0">
              <a:solidFill>
                <a:srgbClr val="263B4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9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13867" y="3631307"/>
            <a:ext cx="85725" cy="85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7584" y="4711427"/>
            <a:ext cx="85725" cy="85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1" name="TextBox 20"/>
          <p:cNvSpPr txBox="1"/>
          <p:nvPr/>
        </p:nvSpPr>
        <p:spPr>
          <a:xfrm>
            <a:off x="1000100" y="5754742"/>
            <a:ext cx="767635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solidFill>
                  <a:srgbClr val="263B40"/>
                </a:solidFill>
                <a:latin typeface="Arial" pitchFamily="34" charset="0"/>
                <a:cs typeface="Arial" pitchFamily="34" charset="0"/>
              </a:rPr>
              <a:t>Other suggestions the group wants to  make…</a:t>
            </a:r>
            <a:endParaRPr lang="en-US" sz="1600" dirty="0">
              <a:solidFill>
                <a:srgbClr val="263B4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22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7584" y="5863555"/>
            <a:ext cx="85725" cy="85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3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7584" y="4149080"/>
            <a:ext cx="85725" cy="85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4" name="TextBox 23"/>
          <p:cNvSpPr txBox="1"/>
          <p:nvPr/>
        </p:nvSpPr>
        <p:spPr>
          <a:xfrm>
            <a:off x="1000100" y="4068361"/>
            <a:ext cx="767635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solidFill>
                  <a:srgbClr val="263B40"/>
                </a:solidFill>
                <a:latin typeface="Arial" pitchFamily="34" charset="0"/>
                <a:cs typeface="Arial" pitchFamily="34" charset="0"/>
              </a:rPr>
              <a:t>The suggestion to provide incentives for students to enroll in technical studies</a:t>
            </a:r>
            <a:endParaRPr lang="en-US" sz="1600" dirty="0">
              <a:solidFill>
                <a:srgbClr val="263B4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971600" y="5157192"/>
            <a:ext cx="76763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solidFill>
                  <a:srgbClr val="263B40"/>
                </a:solidFill>
                <a:latin typeface="Arial" pitchFamily="34" charset="0"/>
                <a:cs typeface="Arial" pitchFamily="34" charset="0"/>
              </a:rPr>
              <a:t>Which organization could take the practical lead in this, and what are the checks and balances that need to be organized?</a:t>
            </a:r>
            <a:endParaRPr lang="en-US" sz="1600" dirty="0">
              <a:solidFill>
                <a:srgbClr val="263B4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26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7584" y="5287491"/>
            <a:ext cx="85725" cy="85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-24"/>
            <a:ext cx="9144000" cy="1357322"/>
          </a:xfrm>
          <a:solidFill>
            <a:schemeClr val="bg1"/>
          </a:solidFill>
        </p:spPr>
        <p:txBody>
          <a:bodyPr>
            <a:normAutofit/>
          </a:bodyPr>
          <a:lstStyle/>
          <a:p>
            <a:pPr algn="l"/>
            <a:r>
              <a:rPr lang="en-US" sz="1800" dirty="0" smtClean="0">
                <a:latin typeface="Arial" pitchFamily="34" charset="0"/>
                <a:cs typeface="Arial" pitchFamily="34" charset="0"/>
              </a:rPr>
              <a:t>						</a:t>
            </a:r>
            <a:endParaRPr lang="en-US" sz="1800" dirty="0">
              <a:solidFill>
                <a:srgbClr val="136E63"/>
              </a:solidFill>
              <a:latin typeface="Arial Black" pitchFamily="34" charset="0"/>
              <a:cs typeface="Arial" pitchFamily="34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9554" y="-140050"/>
            <a:ext cx="2070435" cy="15528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136E63"/>
                </a:solidFill>
                <a:latin typeface="Arial" pitchFamily="34" charset="0"/>
                <a:cs typeface="Arial" pitchFamily="34" charset="0"/>
              </a:rPr>
              <a:t>28 January 2012</a:t>
            </a:r>
            <a:endParaRPr lang="en-US" dirty="0">
              <a:solidFill>
                <a:srgbClr val="136E63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E11C3D-5013-4443-8C1B-83CF8D57DB60}" type="slidenum">
              <a:rPr lang="en-US" smtClean="0">
                <a:solidFill>
                  <a:srgbClr val="136E63"/>
                </a:solidFill>
                <a:latin typeface="Arial" pitchFamily="34" charset="0"/>
                <a:cs typeface="Arial" pitchFamily="34" charset="0"/>
              </a:rPr>
              <a:pPr/>
              <a:t>21</a:t>
            </a:fld>
            <a:endParaRPr lang="en-US" dirty="0">
              <a:solidFill>
                <a:srgbClr val="136E63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928926" y="6284936"/>
            <a:ext cx="4451386" cy="501650"/>
          </a:xfrm>
        </p:spPr>
        <p:txBody>
          <a:bodyPr/>
          <a:lstStyle/>
          <a:p>
            <a:r>
              <a:rPr lang="en-US" dirty="0" smtClean="0">
                <a:solidFill>
                  <a:srgbClr val="136E63"/>
                </a:solidFill>
                <a:latin typeface="Arial" pitchFamily="34" charset="0"/>
                <a:cs typeface="Arial" pitchFamily="34" charset="0"/>
              </a:rPr>
              <a:t>ILO/EU initiative  1</a:t>
            </a:r>
            <a:r>
              <a:rPr lang="en-US" baseline="30000" dirty="0" smtClean="0">
                <a:solidFill>
                  <a:srgbClr val="136E63"/>
                </a:solidFill>
                <a:latin typeface="Arial" pitchFamily="34" charset="0"/>
                <a:cs typeface="Arial" pitchFamily="34" charset="0"/>
              </a:rPr>
              <a:t>st</a:t>
            </a:r>
            <a:r>
              <a:rPr lang="en-US" dirty="0" smtClean="0">
                <a:solidFill>
                  <a:srgbClr val="136E63"/>
                </a:solidFill>
                <a:latin typeface="Arial" pitchFamily="34" charset="0"/>
                <a:cs typeface="Arial" pitchFamily="34" charset="0"/>
              </a:rPr>
              <a:t> draft IS Paper, Phnom Penh</a:t>
            </a:r>
            <a:endParaRPr lang="en-US" dirty="0">
              <a:solidFill>
                <a:srgbClr val="136E63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0" y="1142984"/>
            <a:ext cx="9144000" cy="785818"/>
          </a:xfrm>
          <a:prstGeom prst="rect">
            <a:avLst/>
          </a:prstGeom>
          <a:solidFill>
            <a:srgbClr val="263B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/>
          <p:cNvSpPr txBox="1"/>
          <p:nvPr/>
        </p:nvSpPr>
        <p:spPr>
          <a:xfrm>
            <a:off x="857224" y="1285860"/>
            <a:ext cx="81072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B3A919"/>
                </a:solidFill>
                <a:latin typeface="Arial Black" pitchFamily="34" charset="0"/>
              </a:rPr>
              <a:t>Discussion items for the Steering Group (3)</a:t>
            </a:r>
            <a:endParaRPr lang="en-US" sz="2400" dirty="0">
              <a:solidFill>
                <a:srgbClr val="B3A919"/>
              </a:solidFill>
              <a:latin typeface="Arial Black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857224" y="2143116"/>
            <a:ext cx="82867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136E63"/>
                </a:solidFill>
                <a:latin typeface="Arial" pitchFamily="34" charset="0"/>
                <a:cs typeface="Arial" pitchFamily="34" charset="0"/>
              </a:rPr>
              <a:t>Social Protection Delivery Issues</a:t>
            </a:r>
            <a:endParaRPr lang="en-US" sz="2400" dirty="0">
              <a:solidFill>
                <a:srgbClr val="136E63"/>
              </a:solidFill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11" name="Straight Connector 10"/>
          <p:cNvCxnSpPr/>
          <p:nvPr/>
        </p:nvCxnSpPr>
        <p:spPr>
          <a:xfrm>
            <a:off x="0" y="6286520"/>
            <a:ext cx="9144000" cy="0"/>
          </a:xfrm>
          <a:prstGeom prst="line">
            <a:avLst/>
          </a:prstGeom>
          <a:ln w="127000">
            <a:solidFill>
              <a:srgbClr val="E7E7E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>
            <a:off x="-32" y="6215082"/>
            <a:ext cx="9144000" cy="0"/>
          </a:xfrm>
          <a:prstGeom prst="line">
            <a:avLst/>
          </a:prstGeom>
          <a:ln w="38100">
            <a:solidFill>
              <a:srgbClr val="263B4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410" name="AutoShape 2" descr="bullit-black.png"/>
          <p:cNvSpPr>
            <a:spLocks noChangeAspect="1" noChangeArrowheads="1"/>
          </p:cNvSpPr>
          <p:nvPr/>
        </p:nvSpPr>
        <p:spPr bwMode="auto">
          <a:xfrm>
            <a:off x="36513" y="-190500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1741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13867" y="2924944"/>
            <a:ext cx="85725" cy="85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7412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42910" y="1500174"/>
            <a:ext cx="85725" cy="85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7413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14348" y="2357430"/>
            <a:ext cx="85725" cy="85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6" name="TextBox 15"/>
          <p:cNvSpPr txBox="1"/>
          <p:nvPr/>
        </p:nvSpPr>
        <p:spPr>
          <a:xfrm>
            <a:off x="1000100" y="2786058"/>
            <a:ext cx="76763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solidFill>
                  <a:srgbClr val="263B40"/>
                </a:solidFill>
                <a:latin typeface="Arial" pitchFamily="34" charset="0"/>
                <a:cs typeface="Arial" pitchFamily="34" charset="0"/>
              </a:rPr>
              <a:t>The suggestion of a tiered SA benefit with higher benefits for households with school attending children</a:t>
            </a:r>
            <a:endParaRPr lang="en-US" sz="1600" dirty="0">
              <a:solidFill>
                <a:srgbClr val="263B4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1000100" y="3306470"/>
            <a:ext cx="767635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solidFill>
                  <a:srgbClr val="263B40"/>
                </a:solidFill>
                <a:latin typeface="Arial" pitchFamily="34" charset="0"/>
                <a:cs typeface="Arial" pitchFamily="34" charset="0"/>
              </a:rPr>
              <a:t>The suggestion to pay benefits to adult household members on an individual basis</a:t>
            </a:r>
            <a:endParaRPr lang="en-US" sz="1600" dirty="0">
              <a:solidFill>
                <a:srgbClr val="263B4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000100" y="4314582"/>
            <a:ext cx="76763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solidFill>
                  <a:srgbClr val="263B40"/>
                </a:solidFill>
                <a:latin typeface="Arial" pitchFamily="34" charset="0"/>
                <a:cs typeface="Arial" pitchFamily="34" charset="0"/>
              </a:rPr>
              <a:t>The suggestion of piloting ‘cash for registering’  programs, with the objective to identify and keep track of the individuals and households in need</a:t>
            </a:r>
            <a:endParaRPr lang="en-US" sz="1600" dirty="0">
              <a:solidFill>
                <a:srgbClr val="263B4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9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13867" y="3429000"/>
            <a:ext cx="85725" cy="85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7584" y="4437112"/>
            <a:ext cx="85725" cy="85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1" name="TextBox 20"/>
          <p:cNvSpPr txBox="1"/>
          <p:nvPr/>
        </p:nvSpPr>
        <p:spPr>
          <a:xfrm>
            <a:off x="1000100" y="3738518"/>
            <a:ext cx="76763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solidFill>
                  <a:srgbClr val="263B40"/>
                </a:solidFill>
                <a:latin typeface="Arial" pitchFamily="34" charset="0"/>
                <a:cs typeface="Arial" pitchFamily="34" charset="0"/>
              </a:rPr>
              <a:t>The suggestion to provide vouchers for in kind services, such as basic health and education</a:t>
            </a:r>
            <a:endParaRPr lang="en-US" sz="1600" dirty="0">
              <a:solidFill>
                <a:srgbClr val="263B4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22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7584" y="3861048"/>
            <a:ext cx="85725" cy="85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3" name="TextBox 22"/>
          <p:cNvSpPr txBox="1"/>
          <p:nvPr/>
        </p:nvSpPr>
        <p:spPr>
          <a:xfrm>
            <a:off x="1000100" y="4932457"/>
            <a:ext cx="767635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solidFill>
                  <a:srgbClr val="263B40"/>
                </a:solidFill>
                <a:latin typeface="Arial" pitchFamily="34" charset="0"/>
                <a:cs typeface="Arial" pitchFamily="34" charset="0"/>
              </a:rPr>
              <a:t>The suggestion to link the former program to ID poor/PEOPLE services</a:t>
            </a:r>
            <a:endParaRPr lang="en-US" sz="1600" dirty="0">
              <a:solidFill>
                <a:srgbClr val="263B4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24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7584" y="5071467"/>
            <a:ext cx="85725" cy="85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7584" y="5445224"/>
            <a:ext cx="85725" cy="85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6" name="TextBox 25"/>
          <p:cNvSpPr txBox="1"/>
          <p:nvPr/>
        </p:nvSpPr>
        <p:spPr>
          <a:xfrm>
            <a:off x="1000100" y="5805264"/>
            <a:ext cx="767635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solidFill>
                  <a:srgbClr val="263B40"/>
                </a:solidFill>
                <a:latin typeface="Arial" pitchFamily="34" charset="0"/>
                <a:cs typeface="Arial" pitchFamily="34" charset="0"/>
              </a:rPr>
              <a:t>Other suggestions the group wants to  make…</a:t>
            </a:r>
            <a:endParaRPr lang="en-US" sz="1600" dirty="0">
              <a:solidFill>
                <a:srgbClr val="263B4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2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7584" y="5935563"/>
            <a:ext cx="85725" cy="85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8" name="TextBox 27"/>
          <p:cNvSpPr txBox="1"/>
          <p:nvPr/>
        </p:nvSpPr>
        <p:spPr>
          <a:xfrm>
            <a:off x="1000100" y="5301208"/>
            <a:ext cx="76763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solidFill>
                  <a:srgbClr val="263B40"/>
                </a:solidFill>
                <a:latin typeface="Arial" pitchFamily="34" charset="0"/>
                <a:cs typeface="Arial" pitchFamily="34" charset="0"/>
              </a:rPr>
              <a:t>One stop shops at the local level (community level) combining benefit and </a:t>
            </a:r>
            <a:r>
              <a:rPr lang="en-US" sz="1600" dirty="0" err="1" smtClean="0">
                <a:solidFill>
                  <a:srgbClr val="263B40"/>
                </a:solidFill>
                <a:latin typeface="Arial" pitchFamily="34" charset="0"/>
                <a:cs typeface="Arial" pitchFamily="34" charset="0"/>
              </a:rPr>
              <a:t>empl</a:t>
            </a:r>
            <a:r>
              <a:rPr lang="en-US" sz="1600" dirty="0" smtClean="0">
                <a:solidFill>
                  <a:srgbClr val="263B40"/>
                </a:solidFill>
                <a:latin typeface="Arial" pitchFamily="34" charset="0"/>
                <a:cs typeface="Arial" pitchFamily="34" charset="0"/>
              </a:rPr>
              <a:t>. services</a:t>
            </a:r>
            <a:endParaRPr lang="en-US" sz="1600" dirty="0">
              <a:solidFill>
                <a:srgbClr val="263B4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-24"/>
            <a:ext cx="9144000" cy="1357322"/>
          </a:xfrm>
          <a:solidFill>
            <a:schemeClr val="bg1"/>
          </a:solidFill>
        </p:spPr>
        <p:txBody>
          <a:bodyPr>
            <a:normAutofit/>
          </a:bodyPr>
          <a:lstStyle/>
          <a:p>
            <a:pPr algn="l"/>
            <a:r>
              <a:rPr lang="en-US" sz="1800" dirty="0" smtClean="0">
                <a:latin typeface="Arial" pitchFamily="34" charset="0"/>
                <a:cs typeface="Arial" pitchFamily="34" charset="0"/>
              </a:rPr>
              <a:t>						</a:t>
            </a:r>
            <a:endParaRPr lang="en-US" sz="1800" dirty="0">
              <a:solidFill>
                <a:srgbClr val="136E63"/>
              </a:solidFill>
              <a:latin typeface="Arial Black" pitchFamily="34" charset="0"/>
              <a:cs typeface="Arial" pitchFamily="34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9554" y="-140050"/>
            <a:ext cx="2070435" cy="15528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136E63"/>
                </a:solidFill>
                <a:latin typeface="Arial" pitchFamily="34" charset="0"/>
                <a:cs typeface="Arial" pitchFamily="34" charset="0"/>
              </a:rPr>
              <a:t>28 January 2012</a:t>
            </a:r>
            <a:endParaRPr lang="en-US" dirty="0">
              <a:solidFill>
                <a:srgbClr val="136E63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E11C3D-5013-4443-8C1B-83CF8D57DB60}" type="slidenum">
              <a:rPr lang="en-US" smtClean="0">
                <a:solidFill>
                  <a:srgbClr val="136E63"/>
                </a:solidFill>
                <a:latin typeface="Arial" pitchFamily="34" charset="0"/>
                <a:cs typeface="Arial" pitchFamily="34" charset="0"/>
              </a:rPr>
              <a:pPr/>
              <a:t>22</a:t>
            </a:fld>
            <a:endParaRPr lang="en-US" dirty="0">
              <a:solidFill>
                <a:srgbClr val="136E63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928926" y="6284936"/>
            <a:ext cx="4451386" cy="501650"/>
          </a:xfrm>
        </p:spPr>
        <p:txBody>
          <a:bodyPr/>
          <a:lstStyle/>
          <a:p>
            <a:r>
              <a:rPr lang="en-US" dirty="0" smtClean="0">
                <a:solidFill>
                  <a:srgbClr val="136E63"/>
                </a:solidFill>
                <a:latin typeface="Arial" pitchFamily="34" charset="0"/>
                <a:cs typeface="Arial" pitchFamily="34" charset="0"/>
              </a:rPr>
              <a:t>ILO/EU initiative  1</a:t>
            </a:r>
            <a:r>
              <a:rPr lang="en-US" baseline="30000" dirty="0" smtClean="0">
                <a:solidFill>
                  <a:srgbClr val="136E63"/>
                </a:solidFill>
                <a:latin typeface="Arial" pitchFamily="34" charset="0"/>
                <a:cs typeface="Arial" pitchFamily="34" charset="0"/>
              </a:rPr>
              <a:t>st</a:t>
            </a:r>
            <a:r>
              <a:rPr lang="en-US" dirty="0" smtClean="0">
                <a:solidFill>
                  <a:srgbClr val="136E63"/>
                </a:solidFill>
                <a:latin typeface="Arial" pitchFamily="34" charset="0"/>
                <a:cs typeface="Arial" pitchFamily="34" charset="0"/>
              </a:rPr>
              <a:t> draft IS Paper, Phnom Penh</a:t>
            </a:r>
            <a:endParaRPr lang="en-US" dirty="0">
              <a:solidFill>
                <a:srgbClr val="136E63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0" y="1142984"/>
            <a:ext cx="9144000" cy="785818"/>
          </a:xfrm>
          <a:prstGeom prst="rect">
            <a:avLst/>
          </a:prstGeom>
          <a:solidFill>
            <a:srgbClr val="263B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/>
          <p:cNvSpPr txBox="1"/>
          <p:nvPr/>
        </p:nvSpPr>
        <p:spPr>
          <a:xfrm>
            <a:off x="857224" y="1285860"/>
            <a:ext cx="81072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B3A919"/>
                </a:solidFill>
                <a:latin typeface="Arial Black" pitchFamily="34" charset="0"/>
              </a:rPr>
              <a:t>Discussion items for the Steering Group (4)</a:t>
            </a:r>
            <a:endParaRPr lang="en-US" sz="2400" dirty="0">
              <a:solidFill>
                <a:srgbClr val="B3A919"/>
              </a:solidFill>
              <a:latin typeface="Arial Black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857224" y="2143116"/>
            <a:ext cx="82867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136E63"/>
                </a:solidFill>
                <a:latin typeface="Arial" pitchFamily="34" charset="0"/>
                <a:cs typeface="Arial" pitchFamily="34" charset="0"/>
              </a:rPr>
              <a:t>Social Protection Governance</a:t>
            </a:r>
            <a:endParaRPr lang="en-US" sz="2400" dirty="0">
              <a:solidFill>
                <a:srgbClr val="136E63"/>
              </a:solidFill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11" name="Straight Connector 10"/>
          <p:cNvCxnSpPr/>
          <p:nvPr/>
        </p:nvCxnSpPr>
        <p:spPr>
          <a:xfrm>
            <a:off x="0" y="6286520"/>
            <a:ext cx="9144000" cy="0"/>
          </a:xfrm>
          <a:prstGeom prst="line">
            <a:avLst/>
          </a:prstGeom>
          <a:ln w="127000">
            <a:solidFill>
              <a:srgbClr val="E7E7E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>
            <a:off x="-32" y="6215082"/>
            <a:ext cx="9144000" cy="0"/>
          </a:xfrm>
          <a:prstGeom prst="line">
            <a:avLst/>
          </a:prstGeom>
          <a:ln w="38100">
            <a:solidFill>
              <a:srgbClr val="263B4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410" name="AutoShape 2" descr="bullit-black.png"/>
          <p:cNvSpPr>
            <a:spLocks noChangeAspect="1" noChangeArrowheads="1"/>
          </p:cNvSpPr>
          <p:nvPr/>
        </p:nvSpPr>
        <p:spPr bwMode="auto">
          <a:xfrm>
            <a:off x="36513" y="-190500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1741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13867" y="2924944"/>
            <a:ext cx="85725" cy="85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7412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42910" y="1500174"/>
            <a:ext cx="85725" cy="85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7413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14348" y="2357430"/>
            <a:ext cx="85725" cy="85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6" name="TextBox 15"/>
          <p:cNvSpPr txBox="1"/>
          <p:nvPr/>
        </p:nvSpPr>
        <p:spPr>
          <a:xfrm>
            <a:off x="1000100" y="2786058"/>
            <a:ext cx="796438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solidFill>
                  <a:srgbClr val="263B40"/>
                </a:solidFill>
                <a:latin typeface="Arial" pitchFamily="34" charset="0"/>
                <a:cs typeface="Arial" pitchFamily="34" charset="0"/>
              </a:rPr>
              <a:t>How does the group think of the establishment of an autonomous Regulator? (SSO)</a:t>
            </a:r>
            <a:endParaRPr lang="en-US" sz="1600" dirty="0">
              <a:solidFill>
                <a:srgbClr val="263B4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1000100" y="3212976"/>
            <a:ext cx="76763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solidFill>
                  <a:srgbClr val="263B40"/>
                </a:solidFill>
                <a:latin typeface="Arial" pitchFamily="34" charset="0"/>
                <a:cs typeface="Arial" pitchFamily="34" charset="0"/>
              </a:rPr>
              <a:t>Should the Minster for Social Affairs retain the political end-responsibility, and should the influence of the Minister be restricted such as proposed in the report?</a:t>
            </a:r>
            <a:endParaRPr lang="en-US" sz="1600" dirty="0">
              <a:solidFill>
                <a:srgbClr val="263B4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000100" y="5076473"/>
            <a:ext cx="76763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solidFill>
                  <a:srgbClr val="263B40"/>
                </a:solidFill>
                <a:latin typeface="Arial" pitchFamily="34" charset="0"/>
                <a:cs typeface="Arial" pitchFamily="34" charset="0"/>
              </a:rPr>
              <a:t>Can the Steering Group act as the ‘political’ supervising board for the management of the SSO – who needs to included for that?</a:t>
            </a:r>
            <a:endParaRPr lang="en-US" sz="1600" dirty="0">
              <a:solidFill>
                <a:srgbClr val="263B4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9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13867" y="3356992"/>
            <a:ext cx="85725" cy="85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7584" y="4005064"/>
            <a:ext cx="85725" cy="85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1" name="TextBox 20"/>
          <p:cNvSpPr txBox="1"/>
          <p:nvPr/>
        </p:nvSpPr>
        <p:spPr>
          <a:xfrm>
            <a:off x="1000100" y="5682734"/>
            <a:ext cx="767635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solidFill>
                  <a:srgbClr val="263B40"/>
                </a:solidFill>
                <a:latin typeface="Arial" pitchFamily="34" charset="0"/>
                <a:cs typeface="Arial" pitchFamily="34" charset="0"/>
              </a:rPr>
              <a:t>Other suggestions the group wants to  make…</a:t>
            </a:r>
            <a:endParaRPr lang="en-US" sz="1600" dirty="0">
              <a:solidFill>
                <a:srgbClr val="263B4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22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7584" y="5215483"/>
            <a:ext cx="85725" cy="85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3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7584" y="5791547"/>
            <a:ext cx="85725" cy="85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4" name="TextBox 23"/>
          <p:cNvSpPr txBox="1"/>
          <p:nvPr/>
        </p:nvSpPr>
        <p:spPr>
          <a:xfrm>
            <a:off x="1000100" y="3861048"/>
            <a:ext cx="76763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solidFill>
                  <a:srgbClr val="263B40"/>
                </a:solidFill>
                <a:latin typeface="Arial" pitchFamily="34" charset="0"/>
                <a:cs typeface="Arial" pitchFamily="34" charset="0"/>
              </a:rPr>
              <a:t>Does the group agree that a strong professional academically educated management needs to be in charge of this regulating organization?</a:t>
            </a:r>
            <a:endParaRPr lang="en-US" sz="1600" dirty="0">
              <a:solidFill>
                <a:srgbClr val="263B4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2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7584" y="4567411"/>
            <a:ext cx="85725" cy="85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6" name="TextBox 25"/>
          <p:cNvSpPr txBox="1"/>
          <p:nvPr/>
        </p:nvSpPr>
        <p:spPr>
          <a:xfrm>
            <a:off x="971600" y="4458598"/>
            <a:ext cx="76763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solidFill>
                  <a:srgbClr val="263B40"/>
                </a:solidFill>
                <a:latin typeface="Arial" pitchFamily="34" charset="0"/>
                <a:cs typeface="Arial" pitchFamily="34" charset="0"/>
              </a:rPr>
              <a:t>How can the SSO be given a strong mandate towards other Ministries in order to ensure coherence and consistency between the various social programs?</a:t>
            </a:r>
            <a:endParaRPr lang="en-US" sz="1600" dirty="0">
              <a:solidFill>
                <a:srgbClr val="263B4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1640</TotalTime>
  <Words>2223</Words>
  <Application>Microsoft Office PowerPoint</Application>
  <PresentationFormat>On-screen Show (4:3)</PresentationFormat>
  <Paragraphs>224</Paragraphs>
  <Slides>22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3" baseType="lpstr">
      <vt:lpstr>Office Theme</vt:lpstr>
      <vt:lpstr>Slide 1</vt:lpstr>
      <vt:lpstr>      </vt:lpstr>
      <vt:lpstr>      </vt:lpstr>
      <vt:lpstr>      </vt:lpstr>
      <vt:lpstr>      </vt:lpstr>
      <vt:lpstr>      </vt:lpstr>
      <vt:lpstr>      </vt:lpstr>
      <vt:lpstr>      </vt:lpstr>
      <vt:lpstr>      </vt:lpstr>
      <vt:lpstr>      </vt:lpstr>
      <vt:lpstr>      </vt:lpstr>
      <vt:lpstr>      </vt:lpstr>
      <vt:lpstr>      </vt:lpstr>
      <vt:lpstr>      </vt:lpstr>
      <vt:lpstr>      </vt:lpstr>
      <vt:lpstr>      </vt:lpstr>
      <vt:lpstr>      </vt:lpstr>
      <vt:lpstr>      </vt:lpstr>
      <vt:lpstr>      </vt:lpstr>
      <vt:lpstr>      </vt:lpstr>
      <vt:lpstr>      </vt:lpstr>
      <vt:lpstr>     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Valued Acer Customer</dc:creator>
  <cp:lastModifiedBy>Malika Ok</cp:lastModifiedBy>
  <cp:revision>21</cp:revision>
  <dcterms:created xsi:type="dcterms:W3CDTF">2010-02-07T18:23:55Z</dcterms:created>
  <dcterms:modified xsi:type="dcterms:W3CDTF">2012-01-31T00:00:20Z</dcterms:modified>
</cp:coreProperties>
</file>