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81" r:id="rId4"/>
    <p:sldId id="282" r:id="rId5"/>
    <p:sldId id="285" r:id="rId6"/>
    <p:sldId id="286" r:id="rId7"/>
    <p:sldId id="283" r:id="rId8"/>
    <p:sldId id="284" r:id="rId9"/>
    <p:sldId id="287" r:id="rId10"/>
    <p:sldId id="258" r:id="rId11"/>
    <p:sldId id="259" r:id="rId12"/>
    <p:sldId id="262" r:id="rId13"/>
    <p:sldId id="261" r:id="rId14"/>
    <p:sldId id="263" r:id="rId15"/>
    <p:sldId id="264" r:id="rId16"/>
    <p:sldId id="265" r:id="rId17"/>
    <p:sldId id="288" r:id="rId18"/>
    <p:sldId id="289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59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2835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297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4975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072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353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861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317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484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611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440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FCC49-D4BD-4619-B5B3-1D4CA8A93347}" type="datetimeFigureOut">
              <a:rPr lang="fr-FR" smtClean="0"/>
              <a:t>13/11/2012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BB4DE-1924-4521-A189-893A6267E91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51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th/imgres?imgurl=http://www.wsstp.eu/files/WSSTPX0001/communication%20tools/Agenda%20VF.bmp&amp;imgrefurl=http://www.wsstp.eu/content/default.asp?PageId=270&amp;usg=__Zc7QkgQLv-lHd39IdHy6R2PX2eo=&amp;h=1200&amp;w=856&amp;sz=3010&amp;hl=th&amp;start=10&amp;zoom=1&amp;itbs=1&amp;tbnid=YqPte-j1Bb1jkM:&amp;tbnh=150&amp;tbnw=107&amp;prev=/images?q=image+agenda&amp;hl=th&amp;sa=G&amp;gbv=2&amp;tbs=isch:1&amp;ei=cGdsTeLWC4OmugPt3ZC7B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lo.org/wcmsp5/groups/public/---ed_norm/---relconf/documents/meetingdocument/wcms_183326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th/imgres?imgurl=http://www.wsstp.eu/files/WSSTPX0001/communication%20tools/Agenda%20VF.bmp&amp;imgrefurl=http://www.wsstp.eu/content/default.asp?PageId=270&amp;usg=__Zc7QkgQLv-lHd39IdHy6R2PX2eo=&amp;h=1200&amp;w=856&amp;sz=3010&amp;hl=th&amp;start=10&amp;zoom=1&amp;itbs=1&amp;tbnid=YqPte-j1Bb1jkM:&amp;tbnh=150&amp;tbnw=107&amp;prev=/images?q=image+agenda&amp;hl=th&amp;sa=G&amp;gbv=2&amp;tbs=isch:1&amp;ei=cGdsTeLWC4OmugPt3ZC7BA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th/imgres?imgurl=http://www.wsstp.eu/files/WSSTPX0001/communication%20tools/Agenda%20VF.bmp&amp;imgrefurl=http://www.wsstp.eu/content/default.asp?PageId=270&amp;usg=__Zc7QkgQLv-lHd39IdHy6R2PX2eo=&amp;h=1200&amp;w=856&amp;sz=3010&amp;hl=th&amp;start=10&amp;zoom=1&amp;itbs=1&amp;tbnid=YqPte-j1Bb1jkM:&amp;tbnh=150&amp;tbnw=107&amp;prev=/images?q=image+agenda&amp;hl=th&amp;sa=G&amp;gbv=2&amp;tbs=isch:1&amp;ei=cGdsTeLWC4OmugPt3ZC7BA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Presentation of the Assessment Based National Dialogue exercise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Step 1- Assessment matrix</a:t>
            </a:r>
            <a:endParaRPr lang="fr-F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Valerie Schmitt, ILO DWT Bangkok</a:t>
            </a:r>
          </a:p>
          <a:p>
            <a:r>
              <a:rPr lang="en-US" dirty="0" smtClean="0"/>
              <a:t>Phnom Penh, 13 November 2012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0903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the presentation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688" y="1600200"/>
            <a:ext cx="6923112" cy="4525963"/>
          </a:xfrm>
        </p:spPr>
        <p:txBody>
          <a:bodyPr>
            <a:normAutofit/>
          </a:bodyPr>
          <a:lstStyle/>
          <a:p>
            <a:r>
              <a:rPr lang="en-US" b="1" dirty="0" smtClean="0"/>
              <a:t>The social protection floor and its relevance in </a:t>
            </a:r>
            <a:r>
              <a:rPr lang="en-US" b="1" dirty="0" smtClean="0"/>
              <a:t>Cambodia</a:t>
            </a:r>
          </a:p>
          <a:p>
            <a:r>
              <a:rPr lang="en-US" dirty="0"/>
              <a:t>The assessment based national dialogue exercise</a:t>
            </a:r>
          </a:p>
          <a:p>
            <a:r>
              <a:rPr lang="en-US" dirty="0"/>
              <a:t>The assessment matrix of Cambodia</a:t>
            </a:r>
          </a:p>
          <a:p>
            <a:endParaRPr lang="en-US" b="1" dirty="0" smtClean="0"/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4" descr="ANd9GcTaKRpH6xinpYfIUlJsxCu-KKvsvlrlny0gFWzW9YKzM_w7N4aGH5YbCpdK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1813"/>
            <a:ext cx="1468437" cy="205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12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Line 2"/>
          <p:cNvSpPr>
            <a:spLocks noChangeShapeType="1"/>
          </p:cNvSpPr>
          <p:nvPr/>
        </p:nvSpPr>
        <p:spPr bwMode="auto">
          <a:xfrm>
            <a:off x="1054100" y="6235700"/>
            <a:ext cx="66960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grpSp>
        <p:nvGrpSpPr>
          <p:cNvPr id="9219" name="Group 3"/>
          <p:cNvGrpSpPr>
            <a:grpSpLocks/>
          </p:cNvGrpSpPr>
          <p:nvPr/>
        </p:nvGrpSpPr>
        <p:grpSpPr bwMode="auto">
          <a:xfrm>
            <a:off x="7524750" y="1555750"/>
            <a:ext cx="1619250" cy="4608513"/>
            <a:chOff x="4740" y="527"/>
            <a:chExt cx="1020" cy="2903"/>
          </a:xfrm>
        </p:grpSpPr>
        <p:sp>
          <p:nvSpPr>
            <p:cNvPr id="9220" name="Line 4"/>
            <p:cNvSpPr>
              <a:spLocks noChangeShapeType="1"/>
            </p:cNvSpPr>
            <p:nvPr/>
          </p:nvSpPr>
          <p:spPr bwMode="auto">
            <a:xfrm flipV="1">
              <a:off x="4882" y="799"/>
              <a:ext cx="0" cy="263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9221" name="Text Box 5"/>
            <p:cNvSpPr txBox="1">
              <a:spLocks noChangeArrowheads="1"/>
            </p:cNvSpPr>
            <p:nvPr/>
          </p:nvSpPr>
          <p:spPr bwMode="auto">
            <a:xfrm>
              <a:off x="4740" y="527"/>
              <a:ext cx="1020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2000" b="1">
                  <a:latin typeface="Calibri" pitchFamily="34" charset="0"/>
                </a:rPr>
                <a:t>Level of coverage</a:t>
              </a:r>
              <a:endParaRPr lang="en-GB" sz="2000" b="1">
                <a:latin typeface="Calibri" pitchFamily="34" charset="0"/>
              </a:endParaRPr>
            </a:p>
          </p:txBody>
        </p:sp>
      </p:grp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7246938" y="4508500"/>
            <a:ext cx="431800" cy="1655763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100000">
                <a:srgbClr val="FF99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6597650" y="5229225"/>
            <a:ext cx="577850" cy="935038"/>
          </a:xfrm>
          <a:prstGeom prst="rect">
            <a:avLst/>
          </a:prstGeom>
          <a:solidFill>
            <a:srgbClr val="CC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 b="1"/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1196975" y="5949950"/>
            <a:ext cx="1358900" cy="214313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>
              <a:latin typeface="Calibri" pitchFamily="34" charset="0"/>
            </a:endParaRPr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3789363" y="5876925"/>
            <a:ext cx="495300" cy="287338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>
              <a:latin typeface="Calibri" pitchFamily="34" charset="0"/>
            </a:endParaRP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1425575" y="6302375"/>
            <a:ext cx="6235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Poor      -                     Informal economy           -              Form. Sect.</a:t>
            </a:r>
            <a:endParaRPr lang="en-GB">
              <a:latin typeface="Calibri" pitchFamily="34" charset="0"/>
            </a:endParaRP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title"/>
          </p:nvPr>
        </p:nvSpPr>
        <p:spPr>
          <a:xfrm>
            <a:off x="359543" y="274638"/>
            <a:ext cx="8316913" cy="562074"/>
          </a:xfrm>
          <a:noFill/>
          <a:ln/>
        </p:spPr>
        <p:txBody>
          <a:bodyPr anchor="b">
            <a:normAutofit fontScale="90000"/>
          </a:bodyPr>
          <a:lstStyle/>
          <a:p>
            <a:r>
              <a:rPr lang="en-US" b="1" dirty="0" smtClean="0"/>
              <a:t>Social security situation in Cambodia</a:t>
            </a:r>
            <a:endParaRPr lang="en-GB" b="1" dirty="0"/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5508625" y="1557338"/>
            <a:ext cx="215900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NSSF-C – Maternity, Death, Old Age, Survivor, Invalidity, Work Injury (180,000 CS + dependants </a:t>
            </a:r>
            <a:r>
              <a:rPr lang="en-US" b="1">
                <a:latin typeface="Calibri" pitchFamily="34" charset="0"/>
                <a:sym typeface="Wingdings" pitchFamily="2" charset="2"/>
              </a:rPr>
              <a:t> total 675,000 persons)</a:t>
            </a:r>
            <a:endParaRPr lang="en-GB" b="1">
              <a:latin typeface="Calibri" pitchFamily="34" charset="0"/>
            </a:endParaRP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4859338" y="4011613"/>
            <a:ext cx="20177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NSSF – Work injury (500,000 workers)</a:t>
            </a:r>
            <a:endParaRPr lang="en-GB" b="1">
              <a:latin typeface="Calibri" pitchFamily="34" charset="0"/>
            </a:endParaRP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3421063" y="4437063"/>
            <a:ext cx="115093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CBHI (123,000 persons)</a:t>
            </a:r>
            <a:endParaRPr lang="en-GB" b="1">
              <a:latin typeface="Calibri" pitchFamily="34" charset="0"/>
            </a:endParaRPr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179388" y="4365625"/>
            <a:ext cx="29527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Health Equity Funds (50% of the poor), PWPs, School Feeding, etc.</a:t>
            </a:r>
            <a:endParaRPr lang="en-GB" b="1">
              <a:latin typeface="Calibri" pitchFamily="34" charset="0"/>
            </a:endParaRPr>
          </a:p>
        </p:txBody>
      </p:sp>
      <p:sp>
        <p:nvSpPr>
          <p:cNvPr id="9232" name="Line 16"/>
          <p:cNvSpPr>
            <a:spLocks noChangeShapeType="1"/>
          </p:cNvSpPr>
          <p:nvPr/>
        </p:nvSpPr>
        <p:spPr bwMode="auto">
          <a:xfrm>
            <a:off x="1692275" y="5373688"/>
            <a:ext cx="14287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33" name="Line 17"/>
          <p:cNvSpPr>
            <a:spLocks noChangeShapeType="1"/>
          </p:cNvSpPr>
          <p:nvPr/>
        </p:nvSpPr>
        <p:spPr bwMode="auto">
          <a:xfrm flipH="1">
            <a:off x="3995738" y="5373688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34" name="Line 18"/>
          <p:cNvSpPr>
            <a:spLocks noChangeShapeType="1"/>
          </p:cNvSpPr>
          <p:nvPr/>
        </p:nvSpPr>
        <p:spPr bwMode="auto">
          <a:xfrm>
            <a:off x="6084888" y="4724400"/>
            <a:ext cx="719137" cy="649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35" name="Line 19"/>
          <p:cNvSpPr>
            <a:spLocks noChangeShapeType="1"/>
          </p:cNvSpPr>
          <p:nvPr/>
        </p:nvSpPr>
        <p:spPr bwMode="auto">
          <a:xfrm>
            <a:off x="6804025" y="3573463"/>
            <a:ext cx="576263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95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5697538"/>
            <a:ext cx="5391150" cy="466725"/>
          </a:xfrm>
          <a:prstGeom prst="rect">
            <a:avLst/>
          </a:prstGeom>
          <a:solidFill>
            <a:srgbClr val="FF9933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218" name="Line 2"/>
          <p:cNvSpPr>
            <a:spLocks noChangeShapeType="1"/>
          </p:cNvSpPr>
          <p:nvPr/>
        </p:nvSpPr>
        <p:spPr bwMode="auto">
          <a:xfrm>
            <a:off x="1054100" y="6235700"/>
            <a:ext cx="66960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grpSp>
        <p:nvGrpSpPr>
          <p:cNvPr id="9219" name="Group 3"/>
          <p:cNvGrpSpPr>
            <a:grpSpLocks/>
          </p:cNvGrpSpPr>
          <p:nvPr/>
        </p:nvGrpSpPr>
        <p:grpSpPr bwMode="auto">
          <a:xfrm>
            <a:off x="7524750" y="1555750"/>
            <a:ext cx="1619250" cy="4608513"/>
            <a:chOff x="4740" y="527"/>
            <a:chExt cx="1020" cy="2903"/>
          </a:xfrm>
        </p:grpSpPr>
        <p:sp>
          <p:nvSpPr>
            <p:cNvPr id="9220" name="Line 4"/>
            <p:cNvSpPr>
              <a:spLocks noChangeShapeType="1"/>
            </p:cNvSpPr>
            <p:nvPr/>
          </p:nvSpPr>
          <p:spPr bwMode="auto">
            <a:xfrm flipV="1">
              <a:off x="4882" y="799"/>
              <a:ext cx="0" cy="263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9221" name="Text Box 5"/>
            <p:cNvSpPr txBox="1">
              <a:spLocks noChangeArrowheads="1"/>
            </p:cNvSpPr>
            <p:nvPr/>
          </p:nvSpPr>
          <p:spPr bwMode="auto">
            <a:xfrm>
              <a:off x="4740" y="527"/>
              <a:ext cx="1020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2000" b="1">
                  <a:latin typeface="Calibri" pitchFamily="34" charset="0"/>
                </a:rPr>
                <a:t>Level of coverage</a:t>
              </a:r>
              <a:endParaRPr lang="en-GB" sz="2000" b="1">
                <a:latin typeface="Calibri" pitchFamily="34" charset="0"/>
              </a:endParaRPr>
            </a:p>
          </p:txBody>
        </p:sp>
      </p:grp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7246938" y="4508500"/>
            <a:ext cx="431800" cy="1655763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100000">
                <a:srgbClr val="FF99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6597650" y="5229225"/>
            <a:ext cx="577850" cy="935038"/>
          </a:xfrm>
          <a:prstGeom prst="rect">
            <a:avLst/>
          </a:prstGeom>
          <a:solidFill>
            <a:srgbClr val="CC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 b="1"/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1196975" y="5949950"/>
            <a:ext cx="1358900" cy="214313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>
              <a:latin typeface="Calibri" pitchFamily="34" charset="0"/>
            </a:endParaRPr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3789363" y="5876925"/>
            <a:ext cx="495300" cy="287338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>
              <a:latin typeface="Calibri" pitchFamily="34" charset="0"/>
            </a:endParaRP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1425575" y="6302375"/>
            <a:ext cx="6235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Poor      -                     Informal economy           -              Form. Sect.</a:t>
            </a:r>
            <a:endParaRPr lang="en-GB">
              <a:latin typeface="Calibri" pitchFamily="34" charset="0"/>
            </a:endParaRP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859713" cy="634082"/>
          </a:xfrm>
          <a:noFill/>
          <a:ln/>
        </p:spPr>
        <p:txBody>
          <a:bodyPr anchor="b">
            <a:normAutofit fontScale="90000"/>
          </a:bodyPr>
          <a:lstStyle/>
          <a:p>
            <a:r>
              <a:rPr lang="en-US" b="1" dirty="0" smtClean="0"/>
              <a:t>Establishing a social protection floor</a:t>
            </a:r>
            <a:endParaRPr lang="en-GB" b="1" dirty="0"/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5508625" y="1557338"/>
            <a:ext cx="2159000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NSSF-C – Maternity, Death, Old Age, Survivor, Invalidity, Work Injury (180,000 CS + dependants </a:t>
            </a:r>
            <a:r>
              <a:rPr lang="en-US" b="1">
                <a:latin typeface="Calibri" pitchFamily="34" charset="0"/>
                <a:sym typeface="Wingdings" pitchFamily="2" charset="2"/>
              </a:rPr>
              <a:t> total 675,000 persons)</a:t>
            </a:r>
            <a:endParaRPr lang="en-GB" b="1">
              <a:latin typeface="Calibri" pitchFamily="34" charset="0"/>
            </a:endParaRP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4859338" y="4011613"/>
            <a:ext cx="20177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NSSF – Work injury (500,000 workers)</a:t>
            </a:r>
            <a:endParaRPr lang="en-GB" b="1">
              <a:latin typeface="Calibri" pitchFamily="34" charset="0"/>
            </a:endParaRP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3421063" y="4437063"/>
            <a:ext cx="115093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Calibri" pitchFamily="34" charset="0"/>
              </a:rPr>
              <a:t>CBHI (123,000 persons)</a:t>
            </a:r>
            <a:endParaRPr lang="en-GB" b="1">
              <a:latin typeface="Calibri" pitchFamily="34" charset="0"/>
            </a:endParaRPr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179388" y="4365625"/>
            <a:ext cx="262613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latin typeface="Calibri" pitchFamily="34" charset="0"/>
              </a:rPr>
              <a:t>Health Equity Funds (50% of the poor), PWPs, School Feeding, etc.</a:t>
            </a:r>
            <a:endParaRPr lang="en-GB" b="1" dirty="0">
              <a:latin typeface="Calibri" pitchFamily="34" charset="0"/>
            </a:endParaRPr>
          </a:p>
        </p:txBody>
      </p:sp>
      <p:sp>
        <p:nvSpPr>
          <p:cNvPr id="9232" name="Line 16"/>
          <p:cNvSpPr>
            <a:spLocks noChangeShapeType="1"/>
          </p:cNvSpPr>
          <p:nvPr/>
        </p:nvSpPr>
        <p:spPr bwMode="auto">
          <a:xfrm>
            <a:off x="1692275" y="5373688"/>
            <a:ext cx="14287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33" name="Line 17"/>
          <p:cNvSpPr>
            <a:spLocks noChangeShapeType="1"/>
          </p:cNvSpPr>
          <p:nvPr/>
        </p:nvSpPr>
        <p:spPr bwMode="auto">
          <a:xfrm flipH="1">
            <a:off x="3995738" y="5373688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34" name="Line 18"/>
          <p:cNvSpPr>
            <a:spLocks noChangeShapeType="1"/>
          </p:cNvSpPr>
          <p:nvPr/>
        </p:nvSpPr>
        <p:spPr bwMode="auto">
          <a:xfrm>
            <a:off x="6084888" y="4724400"/>
            <a:ext cx="719137" cy="649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235" name="Line 19"/>
          <p:cNvSpPr>
            <a:spLocks noChangeShapeType="1"/>
          </p:cNvSpPr>
          <p:nvPr/>
        </p:nvSpPr>
        <p:spPr bwMode="auto">
          <a:xfrm>
            <a:off x="6804025" y="3573463"/>
            <a:ext cx="576263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3" name="TextBox 2"/>
          <p:cNvSpPr txBox="1"/>
          <p:nvPr/>
        </p:nvSpPr>
        <p:spPr>
          <a:xfrm>
            <a:off x="1115616" y="3086100"/>
            <a:ext cx="34893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Social protection floor</a:t>
            </a:r>
            <a:endParaRPr lang="fr-FR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805518" y="3573463"/>
            <a:ext cx="398330" cy="2123281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53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idea of the SPF is part of the National Social Protection Strategy</a:t>
            </a:r>
            <a:endParaRPr lang="fr-FR" b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44824"/>
            <a:ext cx="6911401" cy="4512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87624" y="6453336"/>
            <a:ext cx="356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NSPS-PV of Cambodia, 2011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0983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85800"/>
            <a:ext cx="913483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Adoption of the SPF Recommendation </a:t>
            </a:r>
            <a:br>
              <a:rPr lang="en-US" b="1" dirty="0" smtClean="0"/>
            </a:br>
            <a:r>
              <a:rPr lang="en-US" b="1" dirty="0" smtClean="0"/>
              <a:t>(No 202) at the ILO in June 2012 by the 185 Member states of the ILO</a:t>
            </a:r>
            <a:endParaRPr lang="fr-FR" b="1" dirty="0"/>
          </a:p>
        </p:txBody>
      </p:sp>
      <p:pic>
        <p:nvPicPr>
          <p:cNvPr id="2050" name="Picture 2" descr="http://www.social-protection.org/gimi/pages/online/english/images/3089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4762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04049" y="2420888"/>
            <a:ext cx="275838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101</a:t>
            </a:r>
            <a:r>
              <a:rPr lang="en-US" sz="3600" b="1" baseline="30000" dirty="0" smtClean="0"/>
              <a:t>st</a:t>
            </a:r>
            <a:r>
              <a:rPr lang="en-US" sz="3600" b="1" dirty="0" smtClean="0"/>
              <a:t> ILC</a:t>
            </a:r>
          </a:p>
          <a:p>
            <a:r>
              <a:rPr lang="en-US" sz="3600" b="1" dirty="0" smtClean="0"/>
              <a:t>14 June 2012</a:t>
            </a:r>
          </a:p>
          <a:p>
            <a:r>
              <a:rPr lang="en-US" sz="3600" b="1" dirty="0" smtClean="0"/>
              <a:t>456 yes votes</a:t>
            </a:r>
          </a:p>
          <a:p>
            <a:r>
              <a:rPr lang="en-US" sz="3600" b="1" dirty="0" smtClean="0"/>
              <a:t>1 </a:t>
            </a:r>
            <a:r>
              <a:rPr lang="en-US" sz="3600" b="1" dirty="0" err="1" smtClean="0"/>
              <a:t>absention</a:t>
            </a:r>
            <a:endParaRPr lang="fr-FR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5253007"/>
            <a:ext cx="8604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 recommendation 202 is a useful guidance for member states who wish to establish/maintain SPFs as part of their national social security systems </a:t>
            </a:r>
          </a:p>
          <a:p>
            <a:r>
              <a:rPr lang="fr-FR" sz="2000" b="1" dirty="0" smtClean="0">
                <a:hlinkClick r:id="rId3"/>
              </a:rPr>
              <a:t>http://www.ilo.org/wcmsp5/groups/public/---ed_norm/---relconf/documents/meetingdocument/wcms_183326.pdf</a:t>
            </a:r>
            <a:r>
              <a:rPr lang="fr-FR" sz="2000" b="1" dirty="0" smtClean="0"/>
              <a:t> 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61467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6" descr="Screen Shot 2011-12-07 at 9.28.09 A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7" y="5682116"/>
            <a:ext cx="1004571" cy="819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5" descr="Screen Shot 2011-12-07 at 9.27.47 AM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7" y="1630696"/>
            <a:ext cx="1059429" cy="846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7" descr="Screen Shot 2011-12-07 at 9.28.24 AM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7" y="4233564"/>
            <a:ext cx="970286" cy="8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8" descr="Screen Shot 2011-12-07 at 9.29.59 AM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7" y="2894183"/>
            <a:ext cx="891429" cy="894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/>
              <a:t>In a country with a Social protection floor, </a:t>
            </a:r>
            <a:br>
              <a:rPr lang="en-US" sz="4000" b="1" dirty="0" smtClean="0"/>
            </a:br>
            <a:r>
              <a:rPr lang="en-US" sz="4000" b="1" dirty="0" smtClean="0"/>
              <a:t>four guarantees</a:t>
            </a:r>
            <a:endParaRPr lang="en-GB" sz="4000" b="1" dirty="0"/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830263" y="1412777"/>
            <a:ext cx="8062912" cy="1008063"/>
            <a:chOff x="523" y="1004"/>
            <a:chExt cx="5079" cy="635"/>
          </a:xfrm>
        </p:grpSpPr>
        <p:sp>
          <p:nvSpPr>
            <p:cNvPr id="17413" name="Text Box 5"/>
            <p:cNvSpPr txBox="1">
              <a:spLocks noChangeArrowheads="1"/>
            </p:cNvSpPr>
            <p:nvPr/>
          </p:nvSpPr>
          <p:spPr bwMode="auto">
            <a:xfrm>
              <a:off x="523" y="1004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rgbClr val="00B050"/>
                  </a:solidFill>
                  <a:latin typeface="Calibri" pitchFamily="34" charset="0"/>
                  <a:sym typeface="Wingdings" pitchFamily="2" charset="2"/>
                </a:rPr>
                <a:t></a:t>
              </a:r>
            </a:p>
          </p:txBody>
        </p:sp>
        <p:sp>
          <p:nvSpPr>
            <p:cNvPr id="17414" name="Text Box 6"/>
            <p:cNvSpPr txBox="1">
              <a:spLocks noChangeArrowheads="1"/>
            </p:cNvSpPr>
            <p:nvPr/>
          </p:nvSpPr>
          <p:spPr bwMode="auto">
            <a:xfrm>
              <a:off x="826" y="1351"/>
              <a:ext cx="47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 dirty="0">
                  <a:latin typeface="Calibri" pitchFamily="34" charset="0"/>
                </a:rPr>
                <a:t>All residents have access to </a:t>
              </a:r>
              <a:r>
                <a:rPr lang="en-US" sz="2400" b="1" dirty="0">
                  <a:solidFill>
                    <a:srgbClr val="00B050"/>
                  </a:solidFill>
                  <a:latin typeface="Calibri" pitchFamily="34" charset="0"/>
                </a:rPr>
                <a:t>essential health care</a:t>
              </a:r>
              <a:endParaRPr lang="en-GB" sz="2400" dirty="0">
                <a:solidFill>
                  <a:srgbClr val="00B050"/>
                </a:solidFill>
                <a:latin typeface="Calibri" pitchFamily="34" charset="0"/>
              </a:endParaRPr>
            </a:p>
          </p:txBody>
        </p:sp>
      </p:grpSp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576263" y="2703873"/>
            <a:ext cx="8281987" cy="1050927"/>
            <a:chOff x="376" y="1794"/>
            <a:chExt cx="5217" cy="662"/>
          </a:xfrm>
        </p:grpSpPr>
        <p:sp>
          <p:nvSpPr>
            <p:cNvPr id="17416" name="Text Box 8"/>
            <p:cNvSpPr txBox="1">
              <a:spLocks noChangeArrowheads="1"/>
            </p:cNvSpPr>
            <p:nvPr/>
          </p:nvSpPr>
          <p:spPr bwMode="auto">
            <a:xfrm>
              <a:off x="376" y="1794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chemeClr val="accent6">
                      <a:lumMod val="75000"/>
                    </a:schemeClr>
                  </a:solidFill>
                  <a:latin typeface="Calibri" pitchFamily="34" charset="0"/>
                  <a:sym typeface="Wingdings" pitchFamily="2" charset="2"/>
                </a:rPr>
                <a:t></a:t>
              </a:r>
            </a:p>
          </p:txBody>
        </p:sp>
        <p:sp>
          <p:nvSpPr>
            <p:cNvPr id="17417" name="Text Box 9"/>
            <p:cNvSpPr txBox="1">
              <a:spLocks noChangeArrowheads="1"/>
            </p:cNvSpPr>
            <p:nvPr/>
          </p:nvSpPr>
          <p:spPr bwMode="auto">
            <a:xfrm>
              <a:off x="817" y="1933"/>
              <a:ext cx="4776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400" b="1" dirty="0">
                  <a:latin typeface="Calibri" pitchFamily="34" charset="0"/>
                </a:rPr>
                <a:t>All </a:t>
              </a:r>
              <a:r>
                <a:rPr lang="en-GB" sz="2400" b="1" dirty="0">
                  <a:solidFill>
                    <a:srgbClr val="FF9900"/>
                  </a:solidFill>
                  <a:latin typeface="Calibri" pitchFamily="34" charset="0"/>
                </a:rPr>
                <a:t>children</a:t>
              </a:r>
              <a:r>
                <a:rPr lang="en-GB" sz="2400" b="1" dirty="0">
                  <a:latin typeface="Calibri" pitchFamily="34" charset="0"/>
                </a:rPr>
                <a:t> enjoy </a:t>
              </a:r>
              <a:r>
                <a:rPr lang="en-GB" sz="2400" b="1" dirty="0">
                  <a:solidFill>
                    <a:srgbClr val="FF9900"/>
                  </a:solidFill>
                  <a:latin typeface="Calibri" pitchFamily="34" charset="0"/>
                </a:rPr>
                <a:t>income security </a:t>
              </a:r>
              <a:r>
                <a:rPr lang="en-GB" sz="2400" b="1" dirty="0">
                  <a:latin typeface="Calibri" pitchFamily="34" charset="0"/>
                </a:rPr>
                <a:t>through transfers in cash or kind </a:t>
              </a:r>
              <a:r>
                <a:rPr lang="en-GB" sz="2400" b="1" dirty="0">
                  <a:latin typeface="Calibri" pitchFamily="34" charset="0"/>
                  <a:sym typeface="Wingdings" pitchFamily="2" charset="2"/>
                </a:rPr>
                <a:t> </a:t>
              </a:r>
              <a:r>
                <a:rPr lang="en-GB" sz="2400" b="1" dirty="0">
                  <a:latin typeface="Calibri" pitchFamily="34" charset="0"/>
                </a:rPr>
                <a:t>access to nutrition, education and care</a:t>
              </a:r>
            </a:p>
          </p:txBody>
        </p:sp>
      </p:grpSp>
      <p:grpSp>
        <p:nvGrpSpPr>
          <p:cNvPr id="17418" name="Group 10"/>
          <p:cNvGrpSpPr>
            <a:grpSpLocks/>
          </p:cNvGrpSpPr>
          <p:nvPr/>
        </p:nvGrpSpPr>
        <p:grpSpPr bwMode="auto">
          <a:xfrm>
            <a:off x="735013" y="4064545"/>
            <a:ext cx="8158162" cy="1249363"/>
            <a:chOff x="476" y="2447"/>
            <a:chExt cx="5139" cy="787"/>
          </a:xfrm>
        </p:grpSpPr>
        <p:sp>
          <p:nvSpPr>
            <p:cNvPr id="17419" name="Text Box 11"/>
            <p:cNvSpPr txBox="1">
              <a:spLocks noChangeArrowheads="1"/>
            </p:cNvSpPr>
            <p:nvPr/>
          </p:nvSpPr>
          <p:spPr bwMode="auto">
            <a:xfrm>
              <a:off x="476" y="2447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itchFamily="34" charset="0"/>
                  <a:sym typeface="Wingdings" pitchFamily="2" charset="2"/>
                </a:rPr>
                <a:t></a:t>
              </a:r>
            </a:p>
          </p:txBody>
        </p:sp>
        <p:sp>
          <p:nvSpPr>
            <p:cNvPr id="17420" name="Text Box 12"/>
            <p:cNvSpPr txBox="1">
              <a:spLocks noChangeArrowheads="1"/>
            </p:cNvSpPr>
            <p:nvPr/>
          </p:nvSpPr>
          <p:spPr bwMode="auto">
            <a:xfrm>
              <a:off x="839" y="2478"/>
              <a:ext cx="4776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400" b="1" dirty="0">
                  <a:latin typeface="Calibri" pitchFamily="34" charset="0"/>
                </a:rPr>
                <a:t>All those in </a:t>
              </a:r>
              <a:r>
                <a:rPr lang="en-GB" sz="2400" b="1" dirty="0">
                  <a:solidFill>
                    <a:srgbClr val="0070C0"/>
                  </a:solidFill>
                  <a:latin typeface="Calibri" pitchFamily="34" charset="0"/>
                </a:rPr>
                <a:t>active age groups </a:t>
              </a:r>
              <a:r>
                <a:rPr lang="en-GB" sz="2400" b="1" dirty="0">
                  <a:latin typeface="Calibri" pitchFamily="34" charset="0"/>
                </a:rPr>
                <a:t>who cannot earn sufficient income enjoy a </a:t>
              </a:r>
              <a:r>
                <a:rPr lang="en-GB" sz="2400" b="1" dirty="0" smtClean="0">
                  <a:solidFill>
                    <a:srgbClr val="0070C0"/>
                  </a:solidFill>
                  <a:latin typeface="Calibri" pitchFamily="34" charset="0"/>
                </a:rPr>
                <a:t>basic </a:t>
              </a:r>
              <a:r>
                <a:rPr lang="en-GB" sz="2400" b="1" dirty="0">
                  <a:solidFill>
                    <a:srgbClr val="0070C0"/>
                  </a:solidFill>
                  <a:latin typeface="Calibri" pitchFamily="34" charset="0"/>
                </a:rPr>
                <a:t>income security </a:t>
              </a:r>
              <a:r>
                <a:rPr lang="en-GB" sz="2400" b="1" dirty="0" smtClean="0">
                  <a:latin typeface="Calibri" pitchFamily="34" charset="0"/>
                </a:rPr>
                <a:t>(particularly in case of sickness, unemployment, maternity, disability)</a:t>
              </a:r>
              <a:endParaRPr lang="en-US" sz="2400" b="1" dirty="0">
                <a:latin typeface="Calibri" pitchFamily="34" charset="0"/>
              </a:endParaRPr>
            </a:p>
          </p:txBody>
        </p:sp>
      </p:grpSp>
      <p:grpSp>
        <p:nvGrpSpPr>
          <p:cNvPr id="17421" name="Group 13"/>
          <p:cNvGrpSpPr>
            <a:grpSpLocks/>
          </p:cNvGrpSpPr>
          <p:nvPr/>
        </p:nvGrpSpPr>
        <p:grpSpPr bwMode="auto">
          <a:xfrm>
            <a:off x="811213" y="5523632"/>
            <a:ext cx="8081962" cy="1009652"/>
            <a:chOff x="524" y="3136"/>
            <a:chExt cx="5091" cy="636"/>
          </a:xfrm>
        </p:grpSpPr>
        <p:sp>
          <p:nvSpPr>
            <p:cNvPr id="17422" name="Text Box 14"/>
            <p:cNvSpPr txBox="1">
              <a:spLocks noChangeArrowheads="1"/>
            </p:cNvSpPr>
            <p:nvPr/>
          </p:nvSpPr>
          <p:spPr bwMode="auto">
            <a:xfrm>
              <a:off x="524" y="3136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chemeClr val="accent2">
                      <a:lumMod val="75000"/>
                    </a:schemeClr>
                  </a:solidFill>
                  <a:latin typeface="Calibri" pitchFamily="34" charset="0"/>
                  <a:sym typeface="Wingdings" pitchFamily="2" charset="2"/>
                </a:rPr>
                <a:t></a:t>
              </a:r>
            </a:p>
          </p:txBody>
        </p:sp>
        <p:sp>
          <p:nvSpPr>
            <p:cNvPr id="17423" name="Text Box 15"/>
            <p:cNvSpPr txBox="1">
              <a:spLocks noChangeArrowheads="1"/>
            </p:cNvSpPr>
            <p:nvPr/>
          </p:nvSpPr>
          <p:spPr bwMode="auto">
            <a:xfrm>
              <a:off x="839" y="3249"/>
              <a:ext cx="4776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400" b="1" dirty="0">
                  <a:latin typeface="Calibri" pitchFamily="34" charset="0"/>
                </a:rPr>
                <a:t>All </a:t>
              </a:r>
              <a:r>
                <a:rPr lang="en-GB" sz="2400" b="1" dirty="0">
                  <a:solidFill>
                    <a:srgbClr val="C00000"/>
                  </a:solidFill>
                  <a:latin typeface="Calibri" pitchFamily="34" charset="0"/>
                </a:rPr>
                <a:t>residents in old age </a:t>
              </a:r>
              <a:r>
                <a:rPr lang="en-GB" sz="2400" b="1" dirty="0">
                  <a:latin typeface="Calibri" pitchFamily="34" charset="0"/>
                </a:rPr>
                <a:t>and with disabilities have </a:t>
              </a:r>
              <a:r>
                <a:rPr lang="en-GB" sz="2400" b="1" dirty="0">
                  <a:solidFill>
                    <a:srgbClr val="C00000"/>
                  </a:solidFill>
                  <a:latin typeface="Calibri" pitchFamily="34" charset="0"/>
                </a:rPr>
                <a:t>income security</a:t>
              </a:r>
              <a:r>
                <a:rPr lang="en-GB" sz="2400" b="1" dirty="0">
                  <a:latin typeface="Calibri" pitchFamily="34" charset="0"/>
                </a:rPr>
                <a:t> through pensions or transfers in kind</a:t>
              </a:r>
              <a:endParaRPr lang="en-US" sz="2400" b="1" dirty="0">
                <a:latin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364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/>
              <a:t>The four guarantees are included in the NSPS of Cambodia</a:t>
            </a:r>
            <a:endParaRPr lang="en-GB" sz="3600" b="1" dirty="0"/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42875" y="1287463"/>
            <a:ext cx="46450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sz="2000">
                <a:latin typeface="Calibri" pitchFamily="34" charset="0"/>
              </a:rPr>
              <a:t>1- Addressing the basic needs of the P&amp;V in situations of emergency and crisis</a:t>
            </a:r>
          </a:p>
        </p:txBody>
      </p:sp>
      <p:grpSp>
        <p:nvGrpSpPr>
          <p:cNvPr id="47108" name="Group 4"/>
          <p:cNvGrpSpPr>
            <a:grpSpLocks/>
          </p:cNvGrpSpPr>
          <p:nvPr/>
        </p:nvGrpSpPr>
        <p:grpSpPr bwMode="auto">
          <a:xfrm>
            <a:off x="158750" y="5021263"/>
            <a:ext cx="8785225" cy="822325"/>
            <a:chOff x="100" y="2976"/>
            <a:chExt cx="5534" cy="518"/>
          </a:xfrm>
        </p:grpSpPr>
        <p:sp>
          <p:nvSpPr>
            <p:cNvPr id="47109" name="Text Box 5"/>
            <p:cNvSpPr txBox="1">
              <a:spLocks noChangeArrowheads="1"/>
            </p:cNvSpPr>
            <p:nvPr/>
          </p:nvSpPr>
          <p:spPr bwMode="auto">
            <a:xfrm>
              <a:off x="100" y="2976"/>
              <a:ext cx="235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000">
                  <a:latin typeface="Calibri" pitchFamily="34" charset="0"/>
                </a:rPr>
                <a:t>4- Promoting affordable health care for the poor and vulnerable</a:t>
              </a:r>
            </a:p>
          </p:txBody>
        </p:sp>
        <p:sp>
          <p:nvSpPr>
            <p:cNvPr id="47110" name="Text Box 6"/>
            <p:cNvSpPr txBox="1">
              <a:spLocks noChangeArrowheads="1"/>
            </p:cNvSpPr>
            <p:nvPr/>
          </p:nvSpPr>
          <p:spPr bwMode="auto">
            <a:xfrm>
              <a:off x="2608" y="2976"/>
              <a:ext cx="3026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>
                  <a:latin typeface="Calibri" pitchFamily="34" charset="0"/>
                </a:rPr>
                <a:t>Guarantee </a:t>
              </a:r>
              <a:r>
                <a:rPr lang="en-GB" sz="2400">
                  <a:solidFill>
                    <a:srgbClr val="990033"/>
                  </a:solidFill>
                  <a:latin typeface="Calibri" pitchFamily="34" charset="0"/>
                  <a:sym typeface="Wingdings" pitchFamily="2" charset="2"/>
                </a:rPr>
                <a:t></a:t>
              </a:r>
              <a:r>
                <a:rPr lang="en-US" sz="2400">
                  <a:latin typeface="Calibri" pitchFamily="34" charset="0"/>
                </a:rPr>
                <a:t> </a:t>
              </a:r>
              <a:r>
                <a:rPr lang="en-US" sz="2400" b="1">
                  <a:latin typeface="Calibri" pitchFamily="34" charset="0"/>
                </a:rPr>
                <a:t>: Access to essential health care for all</a:t>
              </a:r>
              <a:endParaRPr lang="en-GB" sz="2400" b="1">
                <a:latin typeface="Calibri" pitchFamily="34" charset="0"/>
              </a:endParaRPr>
            </a:p>
          </p:txBody>
        </p:sp>
      </p:grpSp>
      <p:grpSp>
        <p:nvGrpSpPr>
          <p:cNvPr id="47111" name="Group 7"/>
          <p:cNvGrpSpPr>
            <a:grpSpLocks/>
          </p:cNvGrpSpPr>
          <p:nvPr/>
        </p:nvGrpSpPr>
        <p:grpSpPr bwMode="auto">
          <a:xfrm>
            <a:off x="158750" y="2103438"/>
            <a:ext cx="8856663" cy="1311275"/>
            <a:chOff x="100" y="1117"/>
            <a:chExt cx="5579" cy="826"/>
          </a:xfrm>
        </p:grpSpPr>
        <p:sp>
          <p:nvSpPr>
            <p:cNvPr id="47112" name="Text Box 8"/>
            <p:cNvSpPr txBox="1">
              <a:spLocks noChangeArrowheads="1"/>
            </p:cNvSpPr>
            <p:nvPr/>
          </p:nvSpPr>
          <p:spPr bwMode="auto">
            <a:xfrm>
              <a:off x="100" y="1117"/>
              <a:ext cx="2372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000">
                  <a:latin typeface="Calibri" pitchFamily="34" charset="0"/>
                </a:rPr>
                <a:t>2- Reducing the poverty and vulnerability of children and mothers and enhancing their human development</a:t>
              </a:r>
            </a:p>
          </p:txBody>
        </p:sp>
        <p:sp>
          <p:nvSpPr>
            <p:cNvPr id="47113" name="Text Box 9"/>
            <p:cNvSpPr txBox="1">
              <a:spLocks noChangeArrowheads="1"/>
            </p:cNvSpPr>
            <p:nvPr/>
          </p:nvSpPr>
          <p:spPr bwMode="auto">
            <a:xfrm>
              <a:off x="2608" y="1122"/>
              <a:ext cx="3071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>
                  <a:latin typeface="Calibri" pitchFamily="34" charset="0"/>
                </a:rPr>
                <a:t>Guarantee </a:t>
              </a:r>
              <a:r>
                <a:rPr lang="en-GB" sz="2400">
                  <a:solidFill>
                    <a:srgbClr val="000066"/>
                  </a:solidFill>
                  <a:latin typeface="Calibri" pitchFamily="34" charset="0"/>
                  <a:sym typeface="Wingdings" pitchFamily="2" charset="2"/>
                </a:rPr>
                <a:t></a:t>
              </a:r>
              <a:r>
                <a:rPr lang="en-US" sz="2400">
                  <a:latin typeface="Calibri" pitchFamily="34" charset="0"/>
                </a:rPr>
                <a:t> </a:t>
              </a:r>
              <a:r>
                <a:rPr lang="en-US" sz="2400" b="1">
                  <a:latin typeface="Calibri" pitchFamily="34" charset="0"/>
                </a:rPr>
                <a:t>: minimum income security for children</a:t>
              </a:r>
              <a:endParaRPr lang="en-GB" sz="2400" b="1">
                <a:latin typeface="Calibri" pitchFamily="34" charset="0"/>
              </a:endParaRPr>
            </a:p>
          </p:txBody>
        </p:sp>
      </p:grpSp>
      <p:grpSp>
        <p:nvGrpSpPr>
          <p:cNvPr id="47114" name="Group 10"/>
          <p:cNvGrpSpPr>
            <a:grpSpLocks/>
          </p:cNvGrpSpPr>
          <p:nvPr/>
        </p:nvGrpSpPr>
        <p:grpSpPr bwMode="auto">
          <a:xfrm>
            <a:off x="158750" y="3562350"/>
            <a:ext cx="8785225" cy="1311275"/>
            <a:chOff x="100" y="2014"/>
            <a:chExt cx="5534" cy="826"/>
          </a:xfrm>
        </p:grpSpPr>
        <p:sp>
          <p:nvSpPr>
            <p:cNvPr id="47115" name="Text Box 11"/>
            <p:cNvSpPr txBox="1">
              <a:spLocks noChangeArrowheads="1"/>
            </p:cNvSpPr>
            <p:nvPr/>
          </p:nvSpPr>
          <p:spPr bwMode="auto">
            <a:xfrm>
              <a:off x="100" y="2014"/>
              <a:ext cx="2449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000">
                  <a:latin typeface="Calibri" pitchFamily="34" charset="0"/>
                </a:rPr>
                <a:t>3- Addressing seasonal un- and underemployment and providing livelihood opportunities for the poor and vulnerable</a:t>
              </a:r>
            </a:p>
          </p:txBody>
        </p:sp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2608" y="2014"/>
              <a:ext cx="3026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>
                  <a:latin typeface="Calibri" pitchFamily="34" charset="0"/>
                </a:rPr>
                <a:t>Guarantee </a:t>
              </a:r>
              <a:r>
                <a:rPr lang="en-GB" sz="2400">
                  <a:solidFill>
                    <a:srgbClr val="009900"/>
                  </a:solidFill>
                  <a:latin typeface="Calibri" pitchFamily="34" charset="0"/>
                  <a:sym typeface="Wingdings" pitchFamily="2" charset="2"/>
                </a:rPr>
                <a:t></a:t>
              </a:r>
              <a:r>
                <a:rPr lang="en-US" sz="2400">
                  <a:latin typeface="Calibri" pitchFamily="34" charset="0"/>
                </a:rPr>
                <a:t> </a:t>
              </a:r>
              <a:r>
                <a:rPr lang="en-US" sz="2400" b="1">
                  <a:latin typeface="Calibri" pitchFamily="34" charset="0"/>
                </a:rPr>
                <a:t>: Minimum income security for working age population</a:t>
              </a:r>
              <a:endParaRPr lang="en-GB" sz="2400" b="1">
                <a:latin typeface="Calibri" pitchFamily="34" charset="0"/>
              </a:endParaRPr>
            </a:p>
          </p:txBody>
        </p:sp>
      </p:grpSp>
      <p:grpSp>
        <p:nvGrpSpPr>
          <p:cNvPr id="47117" name="Group 13"/>
          <p:cNvGrpSpPr>
            <a:grpSpLocks/>
          </p:cNvGrpSpPr>
          <p:nvPr/>
        </p:nvGrpSpPr>
        <p:grpSpPr bwMode="auto">
          <a:xfrm>
            <a:off x="158750" y="5991225"/>
            <a:ext cx="8856663" cy="822325"/>
            <a:chOff x="100" y="3566"/>
            <a:chExt cx="5579" cy="518"/>
          </a:xfrm>
        </p:grpSpPr>
        <p:sp>
          <p:nvSpPr>
            <p:cNvPr id="47118" name="Text Box 14"/>
            <p:cNvSpPr txBox="1">
              <a:spLocks noChangeArrowheads="1"/>
            </p:cNvSpPr>
            <p:nvPr/>
          </p:nvSpPr>
          <p:spPr bwMode="auto">
            <a:xfrm>
              <a:off x="100" y="3566"/>
              <a:ext cx="241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000">
                  <a:latin typeface="Calibri" pitchFamily="34" charset="0"/>
                </a:rPr>
                <a:t>5- Improving social protection for special vulnerable groups</a:t>
              </a:r>
            </a:p>
          </p:txBody>
        </p:sp>
        <p:sp>
          <p:nvSpPr>
            <p:cNvPr id="47119" name="Text Box 15"/>
            <p:cNvSpPr txBox="1">
              <a:spLocks noChangeArrowheads="1"/>
            </p:cNvSpPr>
            <p:nvPr/>
          </p:nvSpPr>
          <p:spPr bwMode="auto">
            <a:xfrm>
              <a:off x="2608" y="3566"/>
              <a:ext cx="3071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>
                  <a:latin typeface="Calibri" pitchFamily="34" charset="0"/>
                </a:rPr>
                <a:t>Guarantee </a:t>
              </a:r>
              <a:r>
                <a:rPr lang="en-GB" sz="2400">
                  <a:solidFill>
                    <a:srgbClr val="FF9900"/>
                  </a:solidFill>
                  <a:latin typeface="Calibri" pitchFamily="34" charset="0"/>
                  <a:sym typeface="Wingdings" pitchFamily="2" charset="2"/>
                </a:rPr>
                <a:t></a:t>
              </a:r>
              <a:r>
                <a:rPr lang="en-US" sz="2400">
                  <a:latin typeface="Calibri" pitchFamily="34" charset="0"/>
                </a:rPr>
                <a:t> </a:t>
              </a:r>
              <a:r>
                <a:rPr lang="en-US" sz="2400" b="1">
                  <a:latin typeface="Calibri" pitchFamily="34" charset="0"/>
                </a:rPr>
                <a:t>: Income security for the elderly &amp; people with disabilities</a:t>
              </a:r>
              <a:endParaRPr lang="en-GB" sz="2400" b="1">
                <a:latin typeface="Calibri" pitchFamily="34" charset="0"/>
              </a:endParaRPr>
            </a:p>
          </p:txBody>
        </p:sp>
      </p:grpSp>
      <p:sp>
        <p:nvSpPr>
          <p:cNvPr id="47120" name="Line 16"/>
          <p:cNvSpPr>
            <a:spLocks noChangeShapeType="1"/>
          </p:cNvSpPr>
          <p:nvPr/>
        </p:nvSpPr>
        <p:spPr bwMode="auto">
          <a:xfrm>
            <a:off x="3779838" y="2492375"/>
            <a:ext cx="360362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7121" name="Line 17"/>
          <p:cNvSpPr>
            <a:spLocks noChangeShapeType="1"/>
          </p:cNvSpPr>
          <p:nvPr/>
        </p:nvSpPr>
        <p:spPr bwMode="auto">
          <a:xfrm>
            <a:off x="3779838" y="3932238"/>
            <a:ext cx="360362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7122" name="Line 18"/>
          <p:cNvSpPr>
            <a:spLocks noChangeShapeType="1"/>
          </p:cNvSpPr>
          <p:nvPr/>
        </p:nvSpPr>
        <p:spPr bwMode="auto">
          <a:xfrm>
            <a:off x="3779838" y="5372100"/>
            <a:ext cx="360362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7123" name="Line 19"/>
          <p:cNvSpPr>
            <a:spLocks noChangeShapeType="1"/>
          </p:cNvSpPr>
          <p:nvPr/>
        </p:nvSpPr>
        <p:spPr bwMode="auto">
          <a:xfrm>
            <a:off x="3779838" y="6308725"/>
            <a:ext cx="360362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7124" name="Line 20"/>
          <p:cNvSpPr>
            <a:spLocks noChangeShapeType="1"/>
          </p:cNvSpPr>
          <p:nvPr/>
        </p:nvSpPr>
        <p:spPr bwMode="auto">
          <a:xfrm>
            <a:off x="179388" y="3500438"/>
            <a:ext cx="8569325" cy="0"/>
          </a:xfrm>
          <a:prstGeom prst="line">
            <a:avLst/>
          </a:prstGeom>
          <a:noFill/>
          <a:ln w="9525">
            <a:solidFill>
              <a:srgbClr val="9900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7125" name="Line 21"/>
          <p:cNvSpPr>
            <a:spLocks noChangeShapeType="1"/>
          </p:cNvSpPr>
          <p:nvPr/>
        </p:nvSpPr>
        <p:spPr bwMode="auto">
          <a:xfrm>
            <a:off x="179388" y="4941888"/>
            <a:ext cx="8569325" cy="0"/>
          </a:xfrm>
          <a:prstGeom prst="line">
            <a:avLst/>
          </a:prstGeom>
          <a:noFill/>
          <a:ln w="9525">
            <a:solidFill>
              <a:srgbClr val="9900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7126" name="Line 22"/>
          <p:cNvSpPr>
            <a:spLocks noChangeShapeType="1"/>
          </p:cNvSpPr>
          <p:nvPr/>
        </p:nvSpPr>
        <p:spPr bwMode="auto">
          <a:xfrm>
            <a:off x="179388" y="5949950"/>
            <a:ext cx="8569325" cy="0"/>
          </a:xfrm>
          <a:prstGeom prst="line">
            <a:avLst/>
          </a:prstGeom>
          <a:noFill/>
          <a:ln w="9525">
            <a:solidFill>
              <a:srgbClr val="9900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7127" name="Line 23"/>
          <p:cNvSpPr>
            <a:spLocks noChangeShapeType="1"/>
          </p:cNvSpPr>
          <p:nvPr/>
        </p:nvSpPr>
        <p:spPr bwMode="auto">
          <a:xfrm>
            <a:off x="179388" y="2133600"/>
            <a:ext cx="8569325" cy="0"/>
          </a:xfrm>
          <a:prstGeom prst="line">
            <a:avLst/>
          </a:prstGeom>
          <a:noFill/>
          <a:ln w="9525">
            <a:solidFill>
              <a:srgbClr val="9900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7128" name="Line 24"/>
          <p:cNvSpPr>
            <a:spLocks noChangeShapeType="1"/>
          </p:cNvSpPr>
          <p:nvPr/>
        </p:nvSpPr>
        <p:spPr bwMode="auto">
          <a:xfrm>
            <a:off x="4572000" y="1628775"/>
            <a:ext cx="360363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47129" name="Text Box 25"/>
          <p:cNvSpPr txBox="1">
            <a:spLocks noChangeArrowheads="1"/>
          </p:cNvSpPr>
          <p:nvPr/>
        </p:nvSpPr>
        <p:spPr bwMode="auto">
          <a:xfrm>
            <a:off x="4932363" y="1376363"/>
            <a:ext cx="18716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sz="2400" b="1">
                <a:latin typeface="Calibri" pitchFamily="34" charset="0"/>
              </a:rPr>
              <a:t>Overarching</a:t>
            </a:r>
          </a:p>
        </p:txBody>
      </p:sp>
    </p:spTree>
    <p:extLst>
      <p:ext uri="{BB962C8B-B14F-4D97-AF65-F5344CB8AC3E}">
        <p14:creationId xmlns:p14="http://schemas.microsoft.com/office/powerpoint/2010/main" val="204925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the presentation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688" y="1600200"/>
            <a:ext cx="6923112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The social protection floor and its relevance in Cambodia</a:t>
            </a:r>
          </a:p>
          <a:p>
            <a:r>
              <a:rPr lang="en-US" b="1" dirty="0" smtClean="0"/>
              <a:t>The assessment based national dialogue </a:t>
            </a:r>
            <a:r>
              <a:rPr lang="en-US" b="1" dirty="0" smtClean="0"/>
              <a:t>exercise</a:t>
            </a:r>
          </a:p>
          <a:p>
            <a:r>
              <a:rPr lang="en-US" dirty="0"/>
              <a:t>The assessment matrix of Cambodia</a:t>
            </a:r>
          </a:p>
          <a:p>
            <a:pPr marL="0" indent="0">
              <a:buNone/>
            </a:pPr>
            <a:endParaRPr lang="en-US" b="1" dirty="0" smtClean="0"/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4" descr="ANd9GcTaKRpH6xinpYfIUlJsxCu-KKvsvlrlny0gFWzW9YKzM_w7N4aGH5YbCpdK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1813"/>
            <a:ext cx="1468437" cy="205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03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69168" y="274638"/>
            <a:ext cx="879532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Calibri" pitchFamily="34" charset="0"/>
              </a:rPr>
              <a:t>What do we want to know?</a:t>
            </a:r>
            <a:r>
              <a:rPr lang="en-US" b="1" dirty="0" smtClean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en-US" b="1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en-US" b="1" dirty="0" smtClean="0">
                <a:solidFill>
                  <a:schemeClr val="tx1"/>
                </a:solidFill>
                <a:latin typeface="Calibri" pitchFamily="34" charset="0"/>
              </a:rPr>
              <a:t>“Is the social protection floor a reality?”</a:t>
            </a:r>
            <a:endParaRPr lang="en-GB" b="1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352839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3995936" y="2236779"/>
            <a:ext cx="49179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sym typeface="Wingdings"/>
              </a:rPr>
              <a:t></a:t>
            </a:r>
            <a:r>
              <a:rPr lang="en-US" sz="2800" b="1" dirty="0" smtClean="0">
                <a:solidFill>
                  <a:srgbClr val="FF0000"/>
                </a:solidFill>
              </a:rPr>
              <a:t>Full achievement of the SPF !!</a:t>
            </a:r>
            <a:endParaRPr lang="fr-FR" sz="2800" b="1" dirty="0">
              <a:solidFill>
                <a:srgbClr val="FF0000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626241" y="3359858"/>
            <a:ext cx="8410256" cy="3379189"/>
            <a:chOff x="626241" y="3359858"/>
            <a:chExt cx="8410256" cy="3379189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27108" flipV="1">
              <a:off x="2699601" y="4626562"/>
              <a:ext cx="809625" cy="7429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3" name="Straight Connector 2"/>
            <p:cNvCxnSpPr/>
            <p:nvPr/>
          </p:nvCxnSpPr>
          <p:spPr>
            <a:xfrm>
              <a:off x="2375756" y="4171950"/>
              <a:ext cx="972108" cy="990647"/>
            </a:xfrm>
            <a:prstGeom prst="line">
              <a:avLst/>
            </a:prstGeom>
            <a:ln w="28575">
              <a:solidFill>
                <a:schemeClr val="tx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181670" flipV="1">
              <a:off x="3735140" y="3491006"/>
              <a:ext cx="809625" cy="7429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16" name="Straight Connector 15"/>
            <p:cNvCxnSpPr/>
            <p:nvPr/>
          </p:nvCxnSpPr>
          <p:spPr>
            <a:xfrm>
              <a:off x="2771800" y="3784694"/>
              <a:ext cx="1683420" cy="0"/>
            </a:xfrm>
            <a:prstGeom prst="line">
              <a:avLst/>
            </a:prstGeom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24"/>
            <p:cNvGrpSpPr/>
            <p:nvPr/>
          </p:nvGrpSpPr>
          <p:grpSpPr>
            <a:xfrm>
              <a:off x="626241" y="3645024"/>
              <a:ext cx="1065439" cy="1639337"/>
              <a:chOff x="626241" y="3645024"/>
              <a:chExt cx="1065439" cy="1639337"/>
            </a:xfrm>
          </p:grpSpPr>
          <p:pic>
            <p:nvPicPr>
              <p:cNvPr id="26" name="Picture 4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705466" flipV="1">
                <a:off x="592903" y="4508074"/>
                <a:ext cx="809625" cy="7429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27" name="Straight Connector 26"/>
              <p:cNvCxnSpPr/>
              <p:nvPr/>
            </p:nvCxnSpPr>
            <p:spPr>
              <a:xfrm flipH="1">
                <a:off x="899592" y="3645024"/>
                <a:ext cx="792088" cy="154979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TextBox 33"/>
            <p:cNvSpPr txBox="1"/>
            <p:nvPr/>
          </p:nvSpPr>
          <p:spPr>
            <a:xfrm>
              <a:off x="1403649" y="5354052"/>
              <a:ext cx="763284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ym typeface="Wingdings"/>
                </a:rPr>
                <a:t></a:t>
              </a:r>
              <a:r>
                <a:rPr lang="en-US" sz="2800" b="1" dirty="0" smtClean="0"/>
                <a:t>Still some gaps </a:t>
              </a:r>
              <a:r>
                <a:rPr lang="en-US" sz="2800" b="1" dirty="0" smtClean="0">
                  <a:sym typeface="Wingdings" pitchFamily="2" charset="2"/>
                </a:rPr>
                <a:t> recommendations to the government to reach the full accomplishment of the SPF</a:t>
              </a:r>
              <a:endParaRPr lang="fr-FR" sz="2800" b="1" dirty="0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2123728" y="3359858"/>
              <a:ext cx="252028" cy="812092"/>
            </a:xfrm>
            <a:prstGeom prst="line">
              <a:avLst/>
            </a:prstGeom>
            <a:ln w="762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123728" y="3359858"/>
              <a:ext cx="648072" cy="424836"/>
            </a:xfrm>
            <a:prstGeom prst="line">
              <a:avLst/>
            </a:prstGeom>
            <a:ln w="762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1691680" y="3359858"/>
              <a:ext cx="432048" cy="249162"/>
            </a:xfrm>
            <a:prstGeom prst="line">
              <a:avLst/>
            </a:prstGeom>
            <a:ln w="762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2621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6" descr="Screen Shot 2011-12-07 at 9.28.09 A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7" y="5682116"/>
            <a:ext cx="1004571" cy="819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5" descr="Screen Shot 2011-12-07 at 9.27.47 AM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7" y="1630696"/>
            <a:ext cx="1059429" cy="846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7" descr="Screen Shot 2011-12-07 at 9.28.24 AM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7" y="4233564"/>
            <a:ext cx="970286" cy="8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8" descr="Screen Shot 2011-12-07 at 9.29.59 AM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07" y="2894183"/>
            <a:ext cx="891429" cy="894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Calibri" pitchFamily="34" charset="0"/>
              </a:rPr>
              <a:t>“Is the social protection floor a reality?”</a:t>
            </a:r>
            <a:endParaRPr lang="en-GB" sz="4000" b="1" dirty="0"/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830263" y="1412777"/>
            <a:ext cx="8062912" cy="1008063"/>
            <a:chOff x="523" y="1004"/>
            <a:chExt cx="5079" cy="635"/>
          </a:xfrm>
        </p:grpSpPr>
        <p:sp>
          <p:nvSpPr>
            <p:cNvPr id="17413" name="Text Box 5"/>
            <p:cNvSpPr txBox="1">
              <a:spLocks noChangeArrowheads="1"/>
            </p:cNvSpPr>
            <p:nvPr/>
          </p:nvSpPr>
          <p:spPr bwMode="auto">
            <a:xfrm>
              <a:off x="523" y="1004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rgbClr val="00B050"/>
                  </a:solidFill>
                  <a:latin typeface="Calibri" pitchFamily="34" charset="0"/>
                  <a:sym typeface="Wingdings" pitchFamily="2" charset="2"/>
                </a:rPr>
                <a:t></a:t>
              </a:r>
            </a:p>
          </p:txBody>
        </p:sp>
        <p:sp>
          <p:nvSpPr>
            <p:cNvPr id="17414" name="Text Box 6"/>
            <p:cNvSpPr txBox="1">
              <a:spLocks noChangeArrowheads="1"/>
            </p:cNvSpPr>
            <p:nvPr/>
          </p:nvSpPr>
          <p:spPr bwMode="auto">
            <a:xfrm>
              <a:off x="826" y="1351"/>
              <a:ext cx="47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2400" b="1" dirty="0" smtClean="0">
                  <a:latin typeface="Calibri" pitchFamily="34" charset="0"/>
                </a:rPr>
                <a:t>DO all </a:t>
              </a:r>
              <a:r>
                <a:rPr lang="en-US" sz="2400" b="1" dirty="0">
                  <a:latin typeface="Calibri" pitchFamily="34" charset="0"/>
                </a:rPr>
                <a:t>residents have access to </a:t>
              </a:r>
              <a:r>
                <a:rPr lang="en-US" sz="2400" b="1" dirty="0">
                  <a:solidFill>
                    <a:srgbClr val="00B050"/>
                  </a:solidFill>
                  <a:latin typeface="Calibri" pitchFamily="34" charset="0"/>
                </a:rPr>
                <a:t>essential health </a:t>
              </a:r>
              <a:r>
                <a:rPr lang="en-US" sz="2400" b="1" dirty="0" smtClean="0">
                  <a:solidFill>
                    <a:srgbClr val="00B050"/>
                  </a:solidFill>
                  <a:latin typeface="Calibri" pitchFamily="34" charset="0"/>
                </a:rPr>
                <a:t>care?</a:t>
              </a:r>
              <a:endParaRPr lang="en-GB" sz="2400" dirty="0">
                <a:solidFill>
                  <a:srgbClr val="00B050"/>
                </a:solidFill>
                <a:latin typeface="Calibri" pitchFamily="34" charset="0"/>
              </a:endParaRPr>
            </a:p>
          </p:txBody>
        </p:sp>
      </p:grpSp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576263" y="2703873"/>
            <a:ext cx="8281987" cy="1050927"/>
            <a:chOff x="376" y="1794"/>
            <a:chExt cx="5217" cy="662"/>
          </a:xfrm>
        </p:grpSpPr>
        <p:sp>
          <p:nvSpPr>
            <p:cNvPr id="17416" name="Text Box 8"/>
            <p:cNvSpPr txBox="1">
              <a:spLocks noChangeArrowheads="1"/>
            </p:cNvSpPr>
            <p:nvPr/>
          </p:nvSpPr>
          <p:spPr bwMode="auto">
            <a:xfrm>
              <a:off x="376" y="1794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chemeClr val="accent6">
                      <a:lumMod val="75000"/>
                    </a:schemeClr>
                  </a:solidFill>
                  <a:latin typeface="Calibri" pitchFamily="34" charset="0"/>
                  <a:sym typeface="Wingdings" pitchFamily="2" charset="2"/>
                </a:rPr>
                <a:t></a:t>
              </a:r>
            </a:p>
          </p:txBody>
        </p:sp>
        <p:sp>
          <p:nvSpPr>
            <p:cNvPr id="17417" name="Text Box 9"/>
            <p:cNvSpPr txBox="1">
              <a:spLocks noChangeArrowheads="1"/>
            </p:cNvSpPr>
            <p:nvPr/>
          </p:nvSpPr>
          <p:spPr bwMode="auto">
            <a:xfrm>
              <a:off x="817" y="1933"/>
              <a:ext cx="4776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400" b="1" dirty="0" smtClean="0">
                  <a:latin typeface="Calibri" pitchFamily="34" charset="0"/>
                </a:rPr>
                <a:t>DO all </a:t>
              </a:r>
              <a:r>
                <a:rPr lang="en-GB" sz="2400" b="1" dirty="0">
                  <a:solidFill>
                    <a:srgbClr val="FF9900"/>
                  </a:solidFill>
                  <a:latin typeface="Calibri" pitchFamily="34" charset="0"/>
                </a:rPr>
                <a:t>children</a:t>
              </a:r>
              <a:r>
                <a:rPr lang="en-GB" sz="2400" b="1" dirty="0">
                  <a:latin typeface="Calibri" pitchFamily="34" charset="0"/>
                </a:rPr>
                <a:t> enjoy </a:t>
              </a:r>
              <a:r>
                <a:rPr lang="en-GB" sz="2400" b="1" dirty="0">
                  <a:solidFill>
                    <a:srgbClr val="FF9900"/>
                  </a:solidFill>
                  <a:latin typeface="Calibri" pitchFamily="34" charset="0"/>
                </a:rPr>
                <a:t>income security </a:t>
              </a:r>
              <a:r>
                <a:rPr lang="en-GB" sz="2400" b="1" dirty="0">
                  <a:latin typeface="Calibri" pitchFamily="34" charset="0"/>
                </a:rPr>
                <a:t>through transfers in cash or kind </a:t>
              </a:r>
              <a:r>
                <a:rPr lang="en-GB" sz="2400" b="1" dirty="0">
                  <a:latin typeface="Calibri" pitchFamily="34" charset="0"/>
                  <a:sym typeface="Wingdings" pitchFamily="2" charset="2"/>
                </a:rPr>
                <a:t> </a:t>
              </a:r>
              <a:r>
                <a:rPr lang="en-GB" sz="2400" b="1" dirty="0">
                  <a:latin typeface="Calibri" pitchFamily="34" charset="0"/>
                </a:rPr>
                <a:t>access to nutrition, education and </a:t>
              </a:r>
              <a:r>
                <a:rPr lang="en-GB" sz="2400" b="1" dirty="0" smtClean="0">
                  <a:latin typeface="Calibri" pitchFamily="34" charset="0"/>
                </a:rPr>
                <a:t>care?</a:t>
              </a:r>
              <a:endParaRPr lang="en-GB" sz="2400" b="1" dirty="0">
                <a:latin typeface="Calibri" pitchFamily="34" charset="0"/>
              </a:endParaRPr>
            </a:p>
          </p:txBody>
        </p:sp>
      </p:grpSp>
      <p:grpSp>
        <p:nvGrpSpPr>
          <p:cNvPr id="17418" name="Group 10"/>
          <p:cNvGrpSpPr>
            <a:grpSpLocks/>
          </p:cNvGrpSpPr>
          <p:nvPr/>
        </p:nvGrpSpPr>
        <p:grpSpPr bwMode="auto">
          <a:xfrm>
            <a:off x="735013" y="4064547"/>
            <a:ext cx="8301037" cy="1187451"/>
            <a:chOff x="476" y="2447"/>
            <a:chExt cx="5229" cy="748"/>
          </a:xfrm>
        </p:grpSpPr>
        <p:sp>
          <p:nvSpPr>
            <p:cNvPr id="17419" name="Text Box 11"/>
            <p:cNvSpPr txBox="1">
              <a:spLocks noChangeArrowheads="1"/>
            </p:cNvSpPr>
            <p:nvPr/>
          </p:nvSpPr>
          <p:spPr bwMode="auto">
            <a:xfrm>
              <a:off x="476" y="2447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itchFamily="34" charset="0"/>
                  <a:sym typeface="Wingdings" pitchFamily="2" charset="2"/>
                </a:rPr>
                <a:t></a:t>
              </a:r>
            </a:p>
          </p:txBody>
        </p:sp>
        <p:sp>
          <p:nvSpPr>
            <p:cNvPr id="17420" name="Text Box 12"/>
            <p:cNvSpPr txBox="1">
              <a:spLocks noChangeArrowheads="1"/>
            </p:cNvSpPr>
            <p:nvPr/>
          </p:nvSpPr>
          <p:spPr bwMode="auto">
            <a:xfrm>
              <a:off x="839" y="2478"/>
              <a:ext cx="4866" cy="7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GB" sz="2400" b="1" dirty="0" smtClean="0">
                  <a:latin typeface="Calibri" pitchFamily="34" charset="0"/>
                </a:rPr>
                <a:t>DO all </a:t>
              </a:r>
              <a:r>
                <a:rPr lang="en-GB" sz="2400" b="1" dirty="0">
                  <a:latin typeface="Calibri" pitchFamily="34" charset="0"/>
                </a:rPr>
                <a:t>those in </a:t>
              </a:r>
              <a:r>
                <a:rPr lang="en-GB" sz="2400" b="1" dirty="0">
                  <a:solidFill>
                    <a:srgbClr val="0070C0"/>
                  </a:solidFill>
                  <a:latin typeface="Calibri" pitchFamily="34" charset="0"/>
                </a:rPr>
                <a:t>active age groups </a:t>
              </a:r>
              <a:r>
                <a:rPr lang="en-GB" sz="2400" b="1" dirty="0">
                  <a:latin typeface="Calibri" pitchFamily="34" charset="0"/>
                </a:rPr>
                <a:t>who cannot earn sufficient income enjoy a </a:t>
              </a:r>
              <a:r>
                <a:rPr lang="en-GB" sz="2400" b="1" dirty="0" smtClean="0">
                  <a:solidFill>
                    <a:srgbClr val="0070C0"/>
                  </a:solidFill>
                  <a:latin typeface="Calibri" pitchFamily="34" charset="0"/>
                </a:rPr>
                <a:t>basic </a:t>
              </a:r>
              <a:r>
                <a:rPr lang="en-GB" sz="2400" b="1" dirty="0">
                  <a:solidFill>
                    <a:srgbClr val="0070C0"/>
                  </a:solidFill>
                  <a:latin typeface="Calibri" pitchFamily="34" charset="0"/>
                </a:rPr>
                <a:t>income </a:t>
              </a:r>
              <a:r>
                <a:rPr lang="en-GB" sz="2400" b="1" dirty="0" smtClean="0">
                  <a:solidFill>
                    <a:srgbClr val="0070C0"/>
                  </a:solidFill>
                  <a:latin typeface="Calibri" pitchFamily="34" charset="0"/>
                </a:rPr>
                <a:t>security? </a:t>
              </a:r>
              <a:r>
                <a:rPr lang="en-GB" sz="2000" b="1" dirty="0" smtClean="0">
                  <a:latin typeface="Calibri" pitchFamily="34" charset="0"/>
                </a:rPr>
                <a:t>(particularly in case of sickness, unemployment, maternity, disability)</a:t>
              </a:r>
              <a:endParaRPr lang="en-US" sz="2000" b="1" dirty="0">
                <a:latin typeface="Calibri" pitchFamily="34" charset="0"/>
              </a:endParaRPr>
            </a:p>
          </p:txBody>
        </p:sp>
      </p:grpSp>
      <p:grpSp>
        <p:nvGrpSpPr>
          <p:cNvPr id="17421" name="Group 13"/>
          <p:cNvGrpSpPr>
            <a:grpSpLocks/>
          </p:cNvGrpSpPr>
          <p:nvPr/>
        </p:nvGrpSpPr>
        <p:grpSpPr bwMode="auto">
          <a:xfrm>
            <a:off x="811213" y="5523632"/>
            <a:ext cx="8081962" cy="1009652"/>
            <a:chOff x="524" y="3136"/>
            <a:chExt cx="5091" cy="636"/>
          </a:xfrm>
        </p:grpSpPr>
        <p:sp>
          <p:nvSpPr>
            <p:cNvPr id="17422" name="Text Box 14"/>
            <p:cNvSpPr txBox="1">
              <a:spLocks noChangeArrowheads="1"/>
            </p:cNvSpPr>
            <p:nvPr/>
          </p:nvSpPr>
          <p:spPr bwMode="auto">
            <a:xfrm>
              <a:off x="524" y="3136"/>
              <a:ext cx="37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3600" dirty="0">
                  <a:solidFill>
                    <a:schemeClr val="accent2">
                      <a:lumMod val="75000"/>
                    </a:schemeClr>
                  </a:solidFill>
                  <a:latin typeface="Calibri" pitchFamily="34" charset="0"/>
                  <a:sym typeface="Wingdings" pitchFamily="2" charset="2"/>
                </a:rPr>
                <a:t></a:t>
              </a:r>
            </a:p>
          </p:txBody>
        </p:sp>
        <p:sp>
          <p:nvSpPr>
            <p:cNvPr id="17423" name="Text Box 15"/>
            <p:cNvSpPr txBox="1">
              <a:spLocks noChangeArrowheads="1"/>
            </p:cNvSpPr>
            <p:nvPr/>
          </p:nvSpPr>
          <p:spPr bwMode="auto">
            <a:xfrm>
              <a:off x="839" y="3249"/>
              <a:ext cx="4776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GB" sz="2400" b="1" dirty="0" smtClean="0">
                  <a:latin typeface="Calibri" pitchFamily="34" charset="0"/>
                </a:rPr>
                <a:t>DO all </a:t>
              </a:r>
              <a:r>
                <a:rPr lang="en-GB" sz="2400" b="1" dirty="0">
                  <a:solidFill>
                    <a:srgbClr val="C00000"/>
                  </a:solidFill>
                  <a:latin typeface="Calibri" pitchFamily="34" charset="0"/>
                </a:rPr>
                <a:t>residents in old </a:t>
              </a:r>
              <a:r>
                <a:rPr lang="en-GB" sz="2400" b="1" dirty="0" smtClean="0">
                  <a:solidFill>
                    <a:srgbClr val="C00000"/>
                  </a:solidFill>
                  <a:latin typeface="Calibri" pitchFamily="34" charset="0"/>
                </a:rPr>
                <a:t>age</a:t>
              </a:r>
              <a:r>
                <a:rPr lang="en-GB" sz="2400" b="1" dirty="0">
                  <a:latin typeface="Calibri" pitchFamily="34" charset="0"/>
                </a:rPr>
                <a:t> have </a:t>
              </a:r>
              <a:r>
                <a:rPr lang="en-GB" sz="2400" b="1" dirty="0">
                  <a:solidFill>
                    <a:srgbClr val="C00000"/>
                  </a:solidFill>
                  <a:latin typeface="Calibri" pitchFamily="34" charset="0"/>
                </a:rPr>
                <a:t>income security</a:t>
              </a:r>
              <a:r>
                <a:rPr lang="en-GB" sz="2400" b="1" dirty="0">
                  <a:latin typeface="Calibri" pitchFamily="34" charset="0"/>
                </a:rPr>
                <a:t> through pensions or transfers in </a:t>
              </a:r>
              <a:r>
                <a:rPr lang="en-GB" sz="2400" b="1" dirty="0" smtClean="0">
                  <a:latin typeface="Calibri" pitchFamily="34" charset="0"/>
                </a:rPr>
                <a:t>kind?</a:t>
              </a:r>
              <a:endParaRPr lang="en-US" sz="2400" b="1" dirty="0">
                <a:latin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654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2015" y="1610797"/>
            <a:ext cx="33244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33CC33"/>
                </a:solidFill>
                <a:latin typeface="Impact" pitchFamily="34" charset="0"/>
              </a:rPr>
              <a:t>ASSESSMENT FACTSHEET:</a:t>
            </a:r>
            <a:endParaRPr lang="fr-FR" sz="2800" dirty="0">
              <a:solidFill>
                <a:srgbClr val="33CC33"/>
              </a:solidFill>
              <a:latin typeface="Impact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654" y="2708920"/>
            <a:ext cx="2617425" cy="3449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00621" y="1340768"/>
            <a:ext cx="4705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400" b="1" dirty="0">
                <a:solidFill>
                  <a:srgbClr val="002060"/>
                </a:solidFill>
              </a:rPr>
              <a:t>Step 1 – </a:t>
            </a:r>
            <a:r>
              <a:rPr lang="en-IN" sz="2400" b="1" dirty="0">
                <a:solidFill>
                  <a:srgbClr val="002060"/>
                </a:solidFill>
              </a:rPr>
              <a:t>Building the assessment matrix </a:t>
            </a:r>
            <a:r>
              <a:rPr lang="en-IN" sz="2400" b="1" dirty="0"/>
              <a:t>including the identification of priority recommendations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0621" y="3130805"/>
            <a:ext cx="47052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>
                <a:solidFill>
                  <a:srgbClr val="FF0000"/>
                </a:solidFill>
              </a:rPr>
              <a:t>Step 2 – </a:t>
            </a:r>
            <a:r>
              <a:rPr lang="en-IN" sz="2400" b="1" dirty="0">
                <a:solidFill>
                  <a:srgbClr val="FF0000"/>
                </a:solidFill>
              </a:rPr>
              <a:t>Rapid Assessment Protocol </a:t>
            </a:r>
            <a:r>
              <a:rPr lang="en-IN" sz="2400" b="1" dirty="0"/>
              <a:t>to estimate the cost of implementing the social protection </a:t>
            </a:r>
            <a:r>
              <a:rPr lang="en-IN" sz="2400" b="1" dirty="0" smtClean="0"/>
              <a:t>provisions</a:t>
            </a:r>
            <a:endParaRPr lang="en-IN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95536" y="4955684"/>
            <a:ext cx="5112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00"/>
                </a:solidFill>
              </a:rPr>
              <a:t>Step </a:t>
            </a:r>
            <a:r>
              <a:rPr lang="en-US" sz="2400" b="1" dirty="0">
                <a:solidFill>
                  <a:srgbClr val="006600"/>
                </a:solidFill>
              </a:rPr>
              <a:t>3 – </a:t>
            </a:r>
            <a:r>
              <a:rPr lang="en-IN" sz="2400" b="1" dirty="0">
                <a:solidFill>
                  <a:srgbClr val="006600"/>
                </a:solidFill>
              </a:rPr>
              <a:t>Finalisation of the assessment report for endorsement </a:t>
            </a:r>
            <a:r>
              <a:rPr lang="en-IN" sz="2400" b="1" dirty="0"/>
              <a:t>and further action by the higher levels of </a:t>
            </a:r>
            <a:r>
              <a:rPr lang="en-IN" sz="2400" b="1" dirty="0" smtClean="0"/>
              <a:t>government</a:t>
            </a:r>
            <a:endParaRPr lang="en-IN" sz="2400" b="1" dirty="0"/>
          </a:p>
        </p:txBody>
      </p:sp>
      <p:sp>
        <p:nvSpPr>
          <p:cNvPr id="16" name="Down Arrow 15"/>
          <p:cNvSpPr/>
          <p:nvPr/>
        </p:nvSpPr>
        <p:spPr>
          <a:xfrm>
            <a:off x="2225539" y="2579887"/>
            <a:ext cx="648072" cy="4465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Down Arrow 16"/>
          <p:cNvSpPr/>
          <p:nvPr/>
        </p:nvSpPr>
        <p:spPr>
          <a:xfrm>
            <a:off x="2225539" y="4433512"/>
            <a:ext cx="648072" cy="4465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20568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alibri" pitchFamily="34" charset="0"/>
              </a:rPr>
              <a:t>“Is the social protection floor a reality?”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3304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8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alibri" pitchFamily="34" charset="0"/>
              </a:rPr>
              <a:t>“Is the social protection floor a reality</a:t>
            </a:r>
            <a:r>
              <a:rPr lang="en-US" b="1" dirty="0" smtClean="0">
                <a:latin typeface="Calibri" pitchFamily="34" charset="0"/>
              </a:rPr>
              <a:t>?”</a:t>
            </a:r>
            <a:br>
              <a:rPr lang="en-US" b="1" dirty="0" smtClean="0">
                <a:latin typeface="Calibri" pitchFamily="34" charset="0"/>
              </a:rPr>
            </a:br>
            <a:r>
              <a:rPr lang="en-US" sz="2700" b="1" dirty="0" smtClean="0">
                <a:latin typeface="Calibri" pitchFamily="34" charset="0"/>
              </a:rPr>
              <a:t>Details of </a:t>
            </a:r>
            <a:r>
              <a:rPr lang="en-US" sz="27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STEP1</a:t>
            </a:r>
            <a:r>
              <a:rPr lang="en-US" sz="2700" b="1" dirty="0" smtClean="0">
                <a:latin typeface="Calibri" pitchFamily="34" charset="0"/>
              </a:rPr>
              <a:t>, </a:t>
            </a:r>
            <a:r>
              <a:rPr lang="en-US" sz="27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STEP2</a:t>
            </a:r>
            <a:r>
              <a:rPr lang="en-US" sz="2700" b="1" dirty="0" smtClean="0">
                <a:latin typeface="Calibri" pitchFamily="34" charset="0"/>
              </a:rPr>
              <a:t>, </a:t>
            </a:r>
            <a:r>
              <a:rPr lang="en-US" sz="2700" b="1" dirty="0">
                <a:solidFill>
                  <a:srgbClr val="006600"/>
                </a:solidFill>
                <a:latin typeface="+mn-lt"/>
                <a:ea typeface="+mn-ea"/>
                <a:cs typeface="+mn-cs"/>
              </a:rPr>
              <a:t>STEP3</a:t>
            </a:r>
            <a:endParaRPr lang="fr-FR" sz="2700" b="1" dirty="0">
              <a:solidFill>
                <a:srgbClr val="006600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0" y="1700808"/>
            <a:ext cx="9144000" cy="1368152"/>
            <a:chOff x="0" y="1772816"/>
            <a:chExt cx="9144000" cy="1368152"/>
          </a:xfrm>
        </p:grpSpPr>
        <p:sp>
          <p:nvSpPr>
            <p:cNvPr id="11" name="Rounded Rectangle 10"/>
            <p:cNvSpPr/>
            <p:nvPr/>
          </p:nvSpPr>
          <p:spPr>
            <a:xfrm>
              <a:off x="0" y="1772816"/>
              <a:ext cx="9144000" cy="1368152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179512" y="1880828"/>
              <a:ext cx="8820472" cy="1152128"/>
              <a:chOff x="179512" y="2024844"/>
              <a:chExt cx="8820472" cy="1152128"/>
            </a:xfrm>
          </p:grpSpPr>
          <p:sp>
            <p:nvSpPr>
              <p:cNvPr id="4" name="Rounded Rectangle 3"/>
              <p:cNvSpPr/>
              <p:nvPr/>
            </p:nvSpPr>
            <p:spPr>
              <a:xfrm>
                <a:off x="179512" y="2024844"/>
                <a:ext cx="2448272" cy="115212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smtClean="0"/>
                  <a:t>1. What is the Social Security Situation?</a:t>
                </a:r>
                <a:endParaRPr lang="fr-FR" sz="2400" b="1" dirty="0"/>
              </a:p>
            </p:txBody>
          </p:sp>
          <p:sp>
            <p:nvSpPr>
              <p:cNvPr id="5" name="Rounded Rectangle 4"/>
              <p:cNvSpPr/>
              <p:nvPr/>
            </p:nvSpPr>
            <p:spPr>
              <a:xfrm>
                <a:off x="2771800" y="2024844"/>
                <a:ext cx="3384376" cy="1152128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2. How far are we from the achievement of the SPF? -&gt; gaps, issues</a:t>
                </a:r>
                <a:endParaRPr lang="fr-FR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6" name="Rounded Rectangle 5"/>
              <p:cNvSpPr/>
              <p:nvPr/>
            </p:nvSpPr>
            <p:spPr>
              <a:xfrm>
                <a:off x="6300192" y="2024844"/>
                <a:ext cx="2699792" cy="1152128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3. What should be done to complete the floor?</a:t>
                </a:r>
                <a:endParaRPr lang="fr-FR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p:grpSp>
      </p:grpSp>
      <p:grpSp>
        <p:nvGrpSpPr>
          <p:cNvPr id="26" name="Group 25"/>
          <p:cNvGrpSpPr/>
          <p:nvPr/>
        </p:nvGrpSpPr>
        <p:grpSpPr>
          <a:xfrm>
            <a:off x="395536" y="3145035"/>
            <a:ext cx="8208912" cy="1796133"/>
            <a:chOff x="395536" y="3145035"/>
            <a:chExt cx="8208912" cy="1796133"/>
          </a:xfrm>
        </p:grpSpPr>
        <p:grpSp>
          <p:nvGrpSpPr>
            <p:cNvPr id="23" name="Group 22"/>
            <p:cNvGrpSpPr/>
            <p:nvPr/>
          </p:nvGrpSpPr>
          <p:grpSpPr>
            <a:xfrm>
              <a:off x="395536" y="3573016"/>
              <a:ext cx="8208912" cy="1368152"/>
              <a:chOff x="395536" y="3573016"/>
              <a:chExt cx="8208912" cy="1368152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395536" y="3573016"/>
                <a:ext cx="8208912" cy="1368152"/>
              </a:xfrm>
              <a:prstGeom prst="round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14" name="Group 13"/>
              <p:cNvGrpSpPr/>
              <p:nvPr/>
            </p:nvGrpSpPr>
            <p:grpSpPr>
              <a:xfrm>
                <a:off x="575556" y="3681028"/>
                <a:ext cx="7848872" cy="1152128"/>
                <a:chOff x="611560" y="3709065"/>
                <a:chExt cx="7848872" cy="1152128"/>
              </a:xfrm>
            </p:grpSpPr>
            <p:sp>
              <p:nvSpPr>
                <p:cNvPr id="7" name="Rounded Rectangle 6"/>
                <p:cNvSpPr/>
                <p:nvPr/>
              </p:nvSpPr>
              <p:spPr>
                <a:xfrm>
                  <a:off x="611560" y="3709065"/>
                  <a:ext cx="3168352" cy="1152128"/>
                </a:xfrm>
                <a:prstGeom prst="roundRect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smtClean="0">
                      <a:solidFill>
                        <a:schemeClr val="bg1"/>
                      </a:solidFill>
                    </a:rPr>
                    <a:t>4. How much would it cost today and in the future?</a:t>
                  </a:r>
                  <a:endParaRPr lang="fr-FR" sz="2400" b="1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" name="Rounded Rectangle 7"/>
                <p:cNvSpPr/>
                <p:nvPr/>
              </p:nvSpPr>
              <p:spPr>
                <a:xfrm>
                  <a:off x="3905268" y="3709065"/>
                  <a:ext cx="4555164" cy="1152128"/>
                </a:xfrm>
                <a:prstGeom prst="roundRect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smtClean="0">
                      <a:solidFill>
                        <a:srgbClr val="FF0000"/>
                      </a:solidFill>
                    </a:rPr>
                    <a:t>5. Can the Government afford it? Do we need to increase </a:t>
                  </a:r>
                  <a:br>
                    <a:rPr lang="en-US" sz="2400" b="1" dirty="0" smtClean="0">
                      <a:solidFill>
                        <a:srgbClr val="FF0000"/>
                      </a:solidFill>
                    </a:rPr>
                  </a:br>
                  <a:r>
                    <a:rPr lang="en-US" sz="2400" b="1" dirty="0" smtClean="0">
                      <a:solidFill>
                        <a:srgbClr val="FF0000"/>
                      </a:solidFill>
                    </a:rPr>
                    <a:t>the fiscal space?</a:t>
                  </a:r>
                  <a:endParaRPr lang="fr-FR" sz="2400" b="1" dirty="0">
                    <a:solidFill>
                      <a:srgbClr val="FF0000"/>
                    </a:solidFill>
                  </a:endParaRPr>
                </a:p>
              </p:txBody>
            </p:sp>
          </p:grpSp>
        </p:grpSp>
        <p:sp>
          <p:nvSpPr>
            <p:cNvPr id="24" name="Down Arrow 23"/>
            <p:cNvSpPr/>
            <p:nvPr/>
          </p:nvSpPr>
          <p:spPr>
            <a:xfrm>
              <a:off x="2225539" y="3145035"/>
              <a:ext cx="648072" cy="44656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251520" y="4998660"/>
            <a:ext cx="8496944" cy="1742708"/>
            <a:chOff x="251520" y="4998660"/>
            <a:chExt cx="8496944" cy="1742708"/>
          </a:xfrm>
        </p:grpSpPr>
        <p:sp>
          <p:nvSpPr>
            <p:cNvPr id="15" name="Rounded Rectangle 14"/>
            <p:cNvSpPr/>
            <p:nvPr/>
          </p:nvSpPr>
          <p:spPr>
            <a:xfrm>
              <a:off x="251520" y="5373216"/>
              <a:ext cx="8496944" cy="1368152"/>
            </a:xfrm>
            <a:prstGeom prst="roundRect">
              <a:avLst/>
            </a:prstGeom>
            <a:solidFill>
              <a:srgbClr val="00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395536" y="4998660"/>
              <a:ext cx="8208912" cy="1634696"/>
              <a:chOff x="395536" y="4998660"/>
              <a:chExt cx="8208912" cy="1634696"/>
            </a:xfrm>
          </p:grpSpPr>
          <p:grpSp>
            <p:nvGrpSpPr>
              <p:cNvPr id="16" name="Group 15"/>
              <p:cNvGrpSpPr/>
              <p:nvPr/>
            </p:nvGrpSpPr>
            <p:grpSpPr>
              <a:xfrm>
                <a:off x="395536" y="5481228"/>
                <a:ext cx="8208912" cy="1152128"/>
                <a:chOff x="395536" y="5517232"/>
                <a:chExt cx="8208912" cy="1152128"/>
              </a:xfrm>
            </p:grpSpPr>
            <p:sp>
              <p:nvSpPr>
                <p:cNvPr id="9" name="Rounded Rectangle 8"/>
                <p:cNvSpPr/>
                <p:nvPr/>
              </p:nvSpPr>
              <p:spPr>
                <a:xfrm>
                  <a:off x="395536" y="5517232"/>
                  <a:ext cx="4032448" cy="1152128"/>
                </a:xfrm>
                <a:prstGeom prst="round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smtClean="0">
                      <a:solidFill>
                        <a:schemeClr val="bg1"/>
                      </a:solidFill>
                    </a:rPr>
                    <a:t>6. How to ensure that the recommendations are endorsed and listen to?</a:t>
                  </a:r>
                  <a:endParaRPr lang="fr-FR" sz="2400" b="1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" name="Rounded Rectangle 9"/>
                <p:cNvSpPr/>
                <p:nvPr/>
              </p:nvSpPr>
              <p:spPr>
                <a:xfrm>
                  <a:off x="4572000" y="5517232"/>
                  <a:ext cx="4032448" cy="1152128"/>
                </a:xfrm>
                <a:prstGeom prst="round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smtClean="0">
                      <a:solidFill>
                        <a:schemeClr val="accent3">
                          <a:lumMod val="50000"/>
                        </a:schemeClr>
                      </a:solidFill>
                    </a:rPr>
                    <a:t>7. How to advocate for the SPF as a whole or specific recommendations? (ROR…)</a:t>
                  </a:r>
                  <a:endParaRPr lang="fr-FR" sz="2400" b="1" dirty="0">
                    <a:solidFill>
                      <a:schemeClr val="accent3">
                        <a:lumMod val="50000"/>
                      </a:schemeClr>
                    </a:solidFill>
                  </a:endParaRPr>
                </a:p>
              </p:txBody>
            </p:sp>
          </p:grpSp>
          <p:sp>
            <p:nvSpPr>
              <p:cNvPr id="25" name="Down Arrow 24"/>
              <p:cNvSpPr/>
              <p:nvPr/>
            </p:nvSpPr>
            <p:spPr>
              <a:xfrm>
                <a:off x="2225539" y="4998660"/>
                <a:ext cx="648072" cy="446564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0950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016" y="230783"/>
            <a:ext cx="8748464" cy="1470025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STEP 1: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Building assessment matrix</a:t>
            </a:r>
            <a:endParaRPr lang="en-IN" sz="4000" b="1" dirty="0">
              <a:solidFill>
                <a:srgbClr val="00206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79512" y="2132857"/>
          <a:ext cx="8784975" cy="432047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80120"/>
                <a:gridCol w="1294198"/>
                <a:gridCol w="1266303"/>
                <a:gridCol w="1379365"/>
                <a:gridCol w="994953"/>
                <a:gridCol w="1515040"/>
                <a:gridCol w="1254996"/>
              </a:tblGrid>
              <a:tr h="1086055">
                <a:tc>
                  <a:txBody>
                    <a:bodyPr/>
                    <a:lstStyle/>
                    <a:p>
                      <a:pPr algn="ctr"/>
                      <a:endParaRPr lang="en-IN" sz="2000" dirty="0"/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SPF objectives</a:t>
                      </a:r>
                      <a:endParaRPr lang="en-IN" sz="2000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Existing SP provisions</a:t>
                      </a:r>
                      <a:endParaRPr lang="en-IN" sz="2000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Planned SP provisions (strategy)</a:t>
                      </a:r>
                      <a:endParaRPr lang="en-IN" sz="2000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Policy gaps</a:t>
                      </a:r>
                      <a:endParaRPr lang="en-IN" sz="2000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Implement-</a:t>
                      </a:r>
                      <a:r>
                        <a:rPr lang="en-US" sz="2000" dirty="0" err="1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ation</a:t>
                      </a:r>
                      <a:r>
                        <a:rPr lang="en-US" sz="20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 issues</a:t>
                      </a:r>
                      <a:endParaRPr lang="en-IN" sz="2000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Recomm-endations</a:t>
                      </a:r>
                      <a:endParaRPr lang="en-IN" sz="2000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</a:tr>
              <a:tr h="808606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Health</a:t>
                      </a:r>
                      <a:endParaRPr lang="en-I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 dirty="0"/>
                    </a:p>
                  </a:txBody>
                  <a:tcPr/>
                </a:tc>
              </a:tr>
              <a:tr h="808606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Children</a:t>
                      </a:r>
                      <a:endParaRPr lang="en-I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</a:tr>
              <a:tr h="808606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Working age</a:t>
                      </a:r>
                      <a:endParaRPr lang="en-I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</a:tr>
              <a:tr h="808606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Elderly</a:t>
                      </a:r>
                      <a:endParaRPr lang="en-I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Subtitle 2"/>
          <p:cNvSpPr txBox="1">
            <a:spLocks/>
          </p:cNvSpPr>
          <p:nvPr/>
        </p:nvSpPr>
        <p:spPr>
          <a:xfrm>
            <a:off x="1475656" y="4365105"/>
            <a:ext cx="1368152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SPF guarantees</a:t>
            </a:r>
            <a:endParaRPr kumimoji="0" lang="en-IN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ight Brace 8"/>
          <p:cNvSpPr/>
          <p:nvPr/>
        </p:nvSpPr>
        <p:spPr>
          <a:xfrm>
            <a:off x="1187624" y="3429001"/>
            <a:ext cx="360040" cy="2736304"/>
          </a:xfrm>
          <a:prstGeom prst="rightBrac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2843808" y="3645025"/>
            <a:ext cx="2088232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Identifying existing situation in the country</a:t>
            </a:r>
            <a:endParaRPr kumimoji="0" lang="en-IN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Right Brace 11"/>
          <p:cNvSpPr/>
          <p:nvPr/>
        </p:nvSpPr>
        <p:spPr>
          <a:xfrm rot="5400000">
            <a:off x="3707904" y="2276872"/>
            <a:ext cx="360040" cy="2376264"/>
          </a:xfrm>
          <a:prstGeom prst="rightBrac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Right Brace 12"/>
          <p:cNvSpPr/>
          <p:nvPr/>
        </p:nvSpPr>
        <p:spPr>
          <a:xfrm rot="5400000">
            <a:off x="6264188" y="2312877"/>
            <a:ext cx="360040" cy="2304256"/>
          </a:xfrm>
          <a:prstGeom prst="rightBrac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5292080" y="3645025"/>
            <a:ext cx="2088232" cy="19442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Identifying policy gaps and implementation issues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addressing which would complete the SPF</a:t>
            </a:r>
            <a:endParaRPr kumimoji="0" lang="en-IN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ight Brace 14"/>
          <p:cNvSpPr/>
          <p:nvPr/>
        </p:nvSpPr>
        <p:spPr>
          <a:xfrm rot="5400000">
            <a:off x="8172400" y="2924945"/>
            <a:ext cx="360040" cy="1080120"/>
          </a:xfrm>
          <a:prstGeom prst="rightBrac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7776864" y="3653409"/>
            <a:ext cx="1115616" cy="25118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Priority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policy options, to be decided through national dialogue</a:t>
            </a:r>
            <a:endParaRPr kumimoji="0" lang="en-IN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471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8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STEP 1: Building assessment matrix</a:t>
            </a:r>
            <a:endParaRPr lang="fr-FR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dirty="0" smtClean="0"/>
              <a:t>Policy gaps = Missing legislation or policy leading to the exclusion of a share of the population from some parts of the floor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44907" y="3212976"/>
            <a:ext cx="8387533" cy="1200329"/>
            <a:chOff x="144907" y="3212976"/>
            <a:chExt cx="8387533" cy="1200329"/>
          </a:xfrm>
        </p:grpSpPr>
        <p:sp>
          <p:nvSpPr>
            <p:cNvPr id="7" name="TextBox 6"/>
            <p:cNvSpPr txBox="1"/>
            <p:nvPr/>
          </p:nvSpPr>
          <p:spPr>
            <a:xfrm>
              <a:off x="1403648" y="3212976"/>
              <a:ext cx="712879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i="1" dirty="0" smtClean="0"/>
                <a:t>Existing social health protection policy aims at covering only some specific vulnerable groups leaving the rest of the population uncovered</a:t>
              </a:r>
              <a:endParaRPr lang="fr-FR" sz="2400" i="1" dirty="0"/>
            </a:p>
          </p:txBody>
        </p:sp>
        <p:pic>
          <p:nvPicPr>
            <p:cNvPr id="9" name="Image 5" descr="Screen Shot 2011-12-07 at 9.27.47 AM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907" y="3322500"/>
              <a:ext cx="1059429" cy="846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Group 12"/>
          <p:cNvGrpSpPr/>
          <p:nvPr/>
        </p:nvGrpSpPr>
        <p:grpSpPr>
          <a:xfrm>
            <a:off x="144907" y="5949280"/>
            <a:ext cx="8387533" cy="864096"/>
            <a:chOff x="144907" y="5733256"/>
            <a:chExt cx="8387533" cy="864096"/>
          </a:xfrm>
        </p:grpSpPr>
        <p:sp>
          <p:nvSpPr>
            <p:cNvPr id="8" name="TextBox 7"/>
            <p:cNvSpPr txBox="1"/>
            <p:nvPr/>
          </p:nvSpPr>
          <p:spPr>
            <a:xfrm>
              <a:off x="1403648" y="5733256"/>
              <a:ext cx="71287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i="1" dirty="0" smtClean="0"/>
                <a:t>Only formal sector workers are entitled to work injury insurance</a:t>
              </a:r>
              <a:endParaRPr lang="fr-FR" sz="2400" i="1" dirty="0"/>
            </a:p>
          </p:txBody>
        </p:sp>
        <p:pic>
          <p:nvPicPr>
            <p:cNvPr id="10" name="Image 7" descr="Screen Shot 2011-12-07 at 9.28.24 AM.pn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907" y="5781352"/>
              <a:ext cx="970286" cy="8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/>
          <p:cNvGrpSpPr/>
          <p:nvPr/>
        </p:nvGrpSpPr>
        <p:grpSpPr>
          <a:xfrm>
            <a:off x="144907" y="4581128"/>
            <a:ext cx="8387533" cy="1200329"/>
            <a:chOff x="144907" y="4365104"/>
            <a:chExt cx="8387533" cy="1200329"/>
          </a:xfrm>
        </p:grpSpPr>
        <p:sp>
          <p:nvSpPr>
            <p:cNvPr id="5" name="TextBox 4"/>
            <p:cNvSpPr txBox="1"/>
            <p:nvPr/>
          </p:nvSpPr>
          <p:spPr>
            <a:xfrm>
              <a:off x="1403648" y="4365104"/>
              <a:ext cx="712879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i="1" dirty="0" smtClean="0"/>
                <a:t>The school feeding programme exists only in a number of targeted districts leaving the rest of the children uncovered</a:t>
              </a:r>
              <a:endParaRPr lang="fr-FR" sz="2400" i="1" dirty="0"/>
            </a:p>
          </p:txBody>
        </p:sp>
        <p:pic>
          <p:nvPicPr>
            <p:cNvPr id="9219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907" y="4573687"/>
              <a:ext cx="1023937" cy="871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75679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8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STEP 1: Building assessment matrix</a:t>
            </a:r>
            <a:endParaRPr lang="fr-FR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dirty="0" smtClean="0"/>
              <a:t>Implementation issue = Despite existing policy or legislation, the effective access has not yet happen</a:t>
            </a:r>
            <a:endParaRPr lang="fr-FR" dirty="0"/>
          </a:p>
        </p:txBody>
      </p:sp>
      <p:grpSp>
        <p:nvGrpSpPr>
          <p:cNvPr id="13" name="Group 12"/>
          <p:cNvGrpSpPr/>
          <p:nvPr/>
        </p:nvGrpSpPr>
        <p:grpSpPr>
          <a:xfrm>
            <a:off x="144907" y="5085184"/>
            <a:ext cx="8387533" cy="1200329"/>
            <a:chOff x="144907" y="5397023"/>
            <a:chExt cx="8387533" cy="1200329"/>
          </a:xfrm>
        </p:grpSpPr>
        <p:sp>
          <p:nvSpPr>
            <p:cNvPr id="6" name="TextBox 5"/>
            <p:cNvSpPr txBox="1"/>
            <p:nvPr/>
          </p:nvSpPr>
          <p:spPr>
            <a:xfrm>
              <a:off x="1403648" y="5397023"/>
              <a:ext cx="712879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i="1" dirty="0" smtClean="0"/>
                <a:t>There </a:t>
              </a:r>
              <a:r>
                <a:rPr lang="en-GB" sz="2400" i="1" dirty="0"/>
                <a:t>is a lack of enforcement of the Social Security </a:t>
              </a:r>
              <a:r>
                <a:rPr lang="en-GB" sz="2400" i="1" dirty="0" smtClean="0"/>
                <a:t>Act due to low compliance </a:t>
              </a:r>
              <a:r>
                <a:rPr lang="en-GB" sz="2400" i="1" dirty="0"/>
                <a:t>among employers to register their </a:t>
              </a:r>
              <a:r>
                <a:rPr lang="en-GB" sz="2400" i="1" dirty="0" smtClean="0"/>
                <a:t>staff</a:t>
              </a:r>
              <a:endParaRPr lang="fr-FR" sz="2400" i="1" dirty="0"/>
            </a:p>
          </p:txBody>
        </p:sp>
        <p:pic>
          <p:nvPicPr>
            <p:cNvPr id="7" name="Image 7" descr="Screen Shot 2011-12-07 at 9.28.24 AM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907" y="5589135"/>
              <a:ext cx="970286" cy="8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/>
          <p:cNvGrpSpPr/>
          <p:nvPr/>
        </p:nvGrpSpPr>
        <p:grpSpPr>
          <a:xfrm>
            <a:off x="144907" y="3284984"/>
            <a:ext cx="8387533" cy="1569660"/>
            <a:chOff x="144907" y="3284984"/>
            <a:chExt cx="8387533" cy="1569660"/>
          </a:xfrm>
        </p:grpSpPr>
        <p:sp>
          <p:nvSpPr>
            <p:cNvPr id="10" name="TextBox 9"/>
            <p:cNvSpPr txBox="1"/>
            <p:nvPr/>
          </p:nvSpPr>
          <p:spPr>
            <a:xfrm>
              <a:off x="1403648" y="3284984"/>
              <a:ext cx="712879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i="1" dirty="0" smtClean="0"/>
                <a:t>Despite </a:t>
              </a:r>
              <a:r>
                <a:rPr lang="en-GB" sz="2400" i="1" dirty="0" smtClean="0"/>
                <a:t>the health equity funds programme poor </a:t>
              </a:r>
              <a:r>
                <a:rPr lang="en-GB" sz="2400" i="1" dirty="0" smtClean="0"/>
                <a:t>people </a:t>
              </a:r>
              <a:r>
                <a:rPr lang="en-GB" sz="2400" i="1" dirty="0" smtClean="0"/>
                <a:t>in rural </a:t>
              </a:r>
              <a:r>
                <a:rPr lang="en-GB" sz="2400" i="1" dirty="0" smtClean="0"/>
                <a:t>areas have only limited protection due to poor health care </a:t>
              </a:r>
              <a:r>
                <a:rPr lang="en-GB" sz="2400" i="1" dirty="0" smtClean="0"/>
                <a:t>infrastructures; </a:t>
              </a:r>
              <a:r>
                <a:rPr lang="en-GB" sz="2400" i="1" dirty="0" smtClean="0"/>
                <a:t>the expansion of the CBHI programme has been very slow so far</a:t>
              </a:r>
              <a:endParaRPr lang="en-GB" sz="2400" i="1" dirty="0" smtClean="0"/>
            </a:p>
          </p:txBody>
        </p:sp>
        <p:pic>
          <p:nvPicPr>
            <p:cNvPr id="11" name="Image 5" descr="Screen Shot 2011-12-07 at 9.27.47 AM.pn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907" y="3662263"/>
              <a:ext cx="1059429" cy="846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8544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the presentation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688" y="1600200"/>
            <a:ext cx="6923112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The social protection floor and its relevance in Cambodia</a:t>
            </a:r>
          </a:p>
          <a:p>
            <a:r>
              <a:rPr lang="en-US" dirty="0" smtClean="0"/>
              <a:t>The assessment based national dialogue exercise</a:t>
            </a:r>
          </a:p>
          <a:p>
            <a:r>
              <a:rPr lang="en-US" b="1" dirty="0" smtClean="0"/>
              <a:t>The assessment matrix of Cambodia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4" descr="ANd9GcTaKRpH6xinpYfIUlJsxCu-KKvsvlrlny0gFWzW9YKzM_w7N4aGH5YbCpdK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01813"/>
            <a:ext cx="1468437" cy="205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35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The assessment matrix of Cambodia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 to Assessment Matrix Cambodia (Excel)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437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997</Words>
  <Application>Microsoft Office PowerPoint</Application>
  <PresentationFormat>On-screen Show (4:3)</PresentationFormat>
  <Paragraphs>112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Presentation of the Assessment Based National Dialogue exercise Step 1- Assessment matrix</vt:lpstr>
      <vt:lpstr>Structure of the presentation</vt:lpstr>
      <vt:lpstr>Social security situation in Cambodia</vt:lpstr>
      <vt:lpstr>Establishing a social protection floor</vt:lpstr>
      <vt:lpstr>The idea of the SPF is part of the National Social Protection Strategy</vt:lpstr>
      <vt:lpstr>Adoption of the SPF Recommendation  (No 202) at the ILO in June 2012 by the 185 Member states of the ILO</vt:lpstr>
      <vt:lpstr>In a country with a Social protection floor,  four guarantees</vt:lpstr>
      <vt:lpstr>The four guarantees are included in the NSPS of Cambodia</vt:lpstr>
      <vt:lpstr>Structure of the presentation</vt:lpstr>
      <vt:lpstr>What do we want to know? “Is the social protection floor a reality?”</vt:lpstr>
      <vt:lpstr>“Is the social protection floor a reality?”</vt:lpstr>
      <vt:lpstr>“Is the social protection floor a reality?”</vt:lpstr>
      <vt:lpstr>“Is the social protection floor a reality?” Details of STEP1, STEP2, STEP3</vt:lpstr>
      <vt:lpstr>STEP 1: Building assessment matrix</vt:lpstr>
      <vt:lpstr>STEP 1: Building assessment matrix</vt:lpstr>
      <vt:lpstr>STEP 1: Building assessment matrix</vt:lpstr>
      <vt:lpstr>Structure of the presentation</vt:lpstr>
      <vt:lpstr>The assessment matrix of Cambodia</vt:lpstr>
    </vt:vector>
  </TitlesOfParts>
  <Company>ILO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of the Assessment Based National Dialogue exercise Step 1- Assessment matrix</dc:title>
  <dc:creator>schmittv</dc:creator>
  <cp:lastModifiedBy>schmittv</cp:lastModifiedBy>
  <cp:revision>11</cp:revision>
  <dcterms:created xsi:type="dcterms:W3CDTF">2012-11-12T13:01:19Z</dcterms:created>
  <dcterms:modified xsi:type="dcterms:W3CDTF">2012-11-13T00:13:40Z</dcterms:modified>
</cp:coreProperties>
</file>